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Affiena DJ" initials="AD" lastIdx="1" clrIdx="4">
    <p:extLst>
      <p:ext uri="{19B8F6BF-5375-455C-9EA6-DF929625EA0E}">
        <p15:presenceInfo xmlns:p15="http://schemas.microsoft.com/office/powerpoint/2012/main" userId="dd8033e5683609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3E9E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19" autoAdjust="0"/>
    <p:restoredTop sz="94706" autoAdjust="0"/>
  </p:normalViewPr>
  <p:slideViewPr>
    <p:cSldViewPr snapToGrid="0" snapToObjects="1" showGuides="1">
      <p:cViewPr>
        <p:scale>
          <a:sx n="50" d="100"/>
          <a:sy n="50" d="100"/>
        </p:scale>
        <p:origin x="-1747" y="-1560"/>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‹nr.›</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sp>
        <p:nvSpPr>
          <p:cNvPr id="43" name="Rounded Rectangle 42"/>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4" name="Straight Connector 43"/>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94727"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7708070"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14821413"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21934755"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4" name="Table 13">
            <a:extLst>
              <a:ext uri="{FF2B5EF4-FFF2-40B4-BE49-F238E27FC236}">
                <a16:creationId xmlns:a16="http://schemas.microsoft.com/office/drawing/2014/main" id="{722F9E8B-4AE2-FB47-A39D-544C52298399}"/>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16923C06-BF09-144D-800D-2798D4E11CD7}"/>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sp>
        <p:nvSpPr>
          <p:cNvPr id="43" name="Rounded Rectangle 42"/>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4" name="Straight Connector 43"/>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94727"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7708070"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14821413"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21934755"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3" name="Straight Connector 42"/>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94727"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10098158"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9601588"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Text Box 14"/>
          <p:cNvSpPr txBox="1">
            <a:spLocks noChangeArrowheads="1"/>
          </p:cNvSpPr>
          <p:nvPr userDrawn="1"/>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graphicFrame>
        <p:nvGraphicFramePr>
          <p:cNvPr id="13" name="Table 12">
            <a:extLst>
              <a:ext uri="{FF2B5EF4-FFF2-40B4-BE49-F238E27FC236}">
                <a16:creationId xmlns:a16="http://schemas.microsoft.com/office/drawing/2014/main" id="{45992AB8-28AA-AE46-AF86-1B961C715DDF}"/>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DC4217D6-123B-5843-846D-963ADF01CCE3}"/>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38" name="Straight Connector 37"/>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94727" y="2624507"/>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7700195" y="2624507"/>
            <a:ext cx="13879916"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21945600" y="2624507"/>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Text Box 14"/>
          <p:cNvSpPr txBox="1">
            <a:spLocks noChangeArrowheads="1"/>
          </p:cNvSpPr>
          <p:nvPr userDrawn="1"/>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graphicFrame>
        <p:nvGraphicFramePr>
          <p:cNvPr id="11" name="Table 10">
            <a:extLst>
              <a:ext uri="{FF2B5EF4-FFF2-40B4-BE49-F238E27FC236}">
                <a16:creationId xmlns:a16="http://schemas.microsoft.com/office/drawing/2014/main" id="{9EC037CA-FEF4-9B4D-A4A3-F779F04C72F0}"/>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C6534113-C4F6-094B-B756-8FD0DBAFB44F}"/>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gif"/><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emf"/><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gif"/><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603550" y="3264070"/>
            <a:ext cx="6698012" cy="7219546"/>
          </a:xfrm>
        </p:spPr>
        <p:txBody>
          <a:bodyPr/>
          <a:lstStyle/>
          <a:p>
            <a:pPr>
              <a:spcAft>
                <a:spcPts val="600"/>
              </a:spcAft>
            </a:pPr>
            <a:r>
              <a:rPr lang="en-US" sz="2400" b="1" dirty="0"/>
              <a:t>Feared Recommender System side effects</a:t>
            </a:r>
            <a:endParaRPr lang="en-US" sz="1800" b="1" dirty="0"/>
          </a:p>
          <a:p>
            <a:pPr>
              <a:spcBef>
                <a:spcPts val="0"/>
              </a:spcBef>
            </a:pPr>
            <a:r>
              <a:rPr lang="en-US" sz="2200" b="1" dirty="0"/>
              <a:t>Filter bubble: </a:t>
            </a:r>
            <a:r>
              <a:rPr lang="en-US" sz="2200" dirty="0"/>
              <a:t>a user gets </a:t>
            </a:r>
          </a:p>
          <a:p>
            <a:pPr>
              <a:spcBef>
                <a:spcPts val="0"/>
              </a:spcBef>
            </a:pPr>
            <a:r>
              <a:rPr lang="en-US" sz="2200" dirty="0"/>
              <a:t>isolated from a diversity of </a:t>
            </a:r>
          </a:p>
          <a:p>
            <a:pPr>
              <a:spcBef>
                <a:spcPts val="0"/>
              </a:spcBef>
              <a:spcAft>
                <a:spcPts val="600"/>
              </a:spcAft>
            </a:pPr>
            <a:r>
              <a:rPr lang="en-US" sz="2200" dirty="0"/>
              <a:t>viewpoints or content</a:t>
            </a:r>
          </a:p>
          <a:p>
            <a:pPr>
              <a:spcBef>
                <a:spcPts val="0"/>
              </a:spcBef>
            </a:pPr>
            <a:r>
              <a:rPr lang="en-US" sz="2200" b="1" dirty="0"/>
              <a:t>Homogenization: </a:t>
            </a:r>
            <a:r>
              <a:rPr lang="en-US" sz="2200" dirty="0"/>
              <a:t> the behavior</a:t>
            </a:r>
          </a:p>
          <a:p>
            <a:pPr>
              <a:spcBef>
                <a:spcPts val="0"/>
              </a:spcBef>
            </a:pPr>
            <a:r>
              <a:rPr lang="en-US" sz="2200" dirty="0"/>
              <a:t> in a group of users becomes </a:t>
            </a:r>
          </a:p>
          <a:p>
            <a:pPr>
              <a:spcBef>
                <a:spcPts val="0"/>
              </a:spcBef>
            </a:pPr>
            <a:r>
              <a:rPr lang="en-US" sz="2200" dirty="0"/>
              <a:t>more similar</a:t>
            </a:r>
          </a:p>
          <a:p>
            <a:endParaRPr lang="en-US" sz="2200" b="1" dirty="0"/>
          </a:p>
          <a:p>
            <a:r>
              <a:rPr lang="en-US" sz="2200" dirty="0"/>
              <a:t>Key insight: user </a:t>
            </a:r>
            <a:r>
              <a:rPr lang="en-US" sz="2200" b="1" dirty="0"/>
              <a:t>beliefs</a:t>
            </a:r>
            <a:r>
              <a:rPr lang="en-US" sz="2200" dirty="0"/>
              <a:t> drive consumption choices</a:t>
            </a:r>
          </a:p>
          <a:p>
            <a:r>
              <a:rPr lang="en-US" sz="2200" dirty="0"/>
              <a:t>Study how recommender systems </a:t>
            </a:r>
            <a:r>
              <a:rPr lang="en-US" sz="2200" b="1" dirty="0"/>
              <a:t>influence</a:t>
            </a:r>
            <a:r>
              <a:rPr lang="en-US" sz="2200" dirty="0"/>
              <a:t> user behavior for:</a:t>
            </a:r>
          </a:p>
          <a:p>
            <a:pPr marL="342900" indent="-342900">
              <a:buFont typeface="Arial" panose="020B0604020202020204" pitchFamily="34" charset="0"/>
              <a:buChar char="•"/>
            </a:pPr>
            <a:r>
              <a:rPr lang="en-US" sz="2200" dirty="0"/>
              <a:t>Consequences</a:t>
            </a:r>
          </a:p>
          <a:p>
            <a:pPr marL="342900" indent="-342900">
              <a:buFont typeface="Arial" panose="020B0604020202020204" pitchFamily="34" charset="0"/>
              <a:buChar char="•"/>
            </a:pPr>
            <a:r>
              <a:rPr lang="en-US" sz="2200" dirty="0"/>
              <a:t>Design</a:t>
            </a:r>
          </a:p>
          <a:p>
            <a:endParaRPr lang="en-US" sz="2200" dirty="0"/>
          </a:p>
          <a:p>
            <a:endParaRPr lang="en-US" sz="2200" dirty="0"/>
          </a:p>
          <a:p>
            <a:endParaRPr lang="en-US" sz="2200" dirty="0"/>
          </a:p>
          <a:p>
            <a:endParaRPr lang="en-US" sz="2200" dirty="0"/>
          </a:p>
          <a:p>
            <a:endParaRPr lang="en-US" sz="2200" dirty="0"/>
          </a:p>
        </p:txBody>
      </p:sp>
      <p:sp>
        <p:nvSpPr>
          <p:cNvPr id="299" name="Text Placeholder 298"/>
          <p:cNvSpPr>
            <a:spLocks noGrp="1"/>
          </p:cNvSpPr>
          <p:nvPr>
            <p:ph type="body" sz="quarter" idx="11"/>
          </p:nvPr>
        </p:nvSpPr>
        <p:spPr>
          <a:xfrm>
            <a:off x="608842" y="2548231"/>
            <a:ext cx="6699250" cy="597961"/>
          </a:xfrm>
        </p:spPr>
        <p:txBody>
          <a:bodyPr/>
          <a:lstStyle/>
          <a:p>
            <a:r>
              <a:rPr lang="en-US" sz="3200" dirty="0"/>
              <a:t>Why?</a:t>
            </a:r>
          </a:p>
        </p:txBody>
      </p:sp>
      <p:sp>
        <p:nvSpPr>
          <p:cNvPr id="302" name="Text Placeholder 301"/>
          <p:cNvSpPr>
            <a:spLocks noGrp="1"/>
          </p:cNvSpPr>
          <p:nvPr>
            <p:ph type="body" sz="quarter" idx="19"/>
          </p:nvPr>
        </p:nvSpPr>
        <p:spPr>
          <a:xfrm>
            <a:off x="815513" y="10321626"/>
            <a:ext cx="6604393" cy="3544693"/>
          </a:xfrm>
        </p:spPr>
        <p:txBody>
          <a:bodyPr/>
          <a:lstStyle/>
          <a:p>
            <a:pPr marL="342900" indent="-342900">
              <a:buFont typeface="Arial" panose="020B0604020202020204" pitchFamily="34" charset="0"/>
              <a:buChar char="•"/>
            </a:pPr>
            <a:r>
              <a:rPr lang="en-US" sz="2200" b="1" dirty="0"/>
              <a:t>Recommendation </a:t>
            </a:r>
            <a:r>
              <a:rPr lang="en-US" sz="2200" dirty="0"/>
              <a:t>provides </a:t>
            </a:r>
            <a:r>
              <a:rPr lang="en-US" sz="2200" b="1" dirty="0"/>
              <a:t>information</a:t>
            </a:r>
          </a:p>
          <a:p>
            <a:pPr marL="342900" indent="-342900">
              <a:buFont typeface="Arial" panose="020B0604020202020204" pitchFamily="34" charset="0"/>
              <a:buChar char="•"/>
            </a:pPr>
            <a:r>
              <a:rPr lang="en-US" sz="2200" b="1" dirty="0"/>
              <a:t>Items </a:t>
            </a:r>
            <a:r>
              <a:rPr lang="en-US" sz="2200" dirty="0"/>
              <a:t>are</a:t>
            </a:r>
            <a:r>
              <a:rPr lang="en-US" sz="2200" b="1" dirty="0"/>
              <a:t> </a:t>
            </a:r>
            <a:r>
              <a:rPr lang="en-US" sz="2200" dirty="0"/>
              <a:t>consumed sequentially. Large set to choose from, but only a small fraction can be consumed</a:t>
            </a:r>
          </a:p>
          <a:p>
            <a:pPr marL="285750" indent="-285750">
              <a:buFont typeface="Arial" panose="020B0604020202020204" pitchFamily="34" charset="0"/>
              <a:buChar char="•"/>
            </a:pPr>
            <a:r>
              <a:rPr lang="en-US" sz="2200" b="1" dirty="0"/>
              <a:t>Uncertainty </a:t>
            </a:r>
            <a:r>
              <a:rPr lang="en-US" sz="2200" dirty="0"/>
              <a:t>about how well an item is liked before consumption</a:t>
            </a:r>
          </a:p>
          <a:p>
            <a:pPr marL="1191424" lvl="1" indent="-285750">
              <a:buFont typeface="Arial" panose="020B0604020202020204" pitchFamily="34" charset="0"/>
              <a:buChar char="•"/>
            </a:pPr>
            <a:r>
              <a:rPr lang="en-US" sz="1800" b="1" dirty="0">
                <a:solidFill>
                  <a:schemeClr val="accent5">
                    <a:lumMod val="50000"/>
                  </a:schemeClr>
                </a:solidFill>
                <a:latin typeface="Times New Roman" panose="02020603050405020304" pitchFamily="18" charset="0"/>
                <a:cs typeface="Times New Roman" panose="02020603050405020304" pitchFamily="18" charset="0"/>
              </a:rPr>
              <a:t>Experience goods: </a:t>
            </a:r>
            <a:r>
              <a:rPr lang="en-US" sz="1800" dirty="0">
                <a:solidFill>
                  <a:schemeClr val="accent5">
                    <a:lumMod val="50000"/>
                  </a:schemeClr>
                </a:solidFill>
                <a:latin typeface="Times New Roman" panose="02020603050405020304" pitchFamily="18" charset="0"/>
                <a:cs typeface="Times New Roman" panose="02020603050405020304" pitchFamily="18" charset="0"/>
              </a:rPr>
              <a:t>true value only discovered after consumption</a:t>
            </a:r>
          </a:p>
          <a:p>
            <a:pPr marL="285750" indent="-285750">
              <a:buFont typeface="Arial" panose="020B0604020202020204" pitchFamily="34" charset="0"/>
              <a:buChar char="•"/>
            </a:pPr>
            <a:r>
              <a:rPr lang="en-US" sz="2200" b="1" dirty="0"/>
              <a:t>User beliefs </a:t>
            </a:r>
            <a:r>
              <a:rPr lang="en-US" sz="2200" dirty="0"/>
              <a:t>change after an item is consumed</a:t>
            </a:r>
          </a:p>
          <a:p>
            <a:pPr marL="1191424" lvl="1" indent="-285750">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rPr>
              <a:t>Reveals information about </a:t>
            </a:r>
            <a:r>
              <a:rPr lang="en-US" sz="2000" b="1" dirty="0">
                <a:solidFill>
                  <a:schemeClr val="accent5">
                    <a:lumMod val="50000"/>
                  </a:schemeClr>
                </a:solidFill>
                <a:latin typeface="Times New Roman" panose="02020603050405020304" pitchFamily="18" charset="0"/>
                <a:cs typeface="Times New Roman" panose="02020603050405020304" pitchFamily="18" charset="0"/>
              </a:rPr>
              <a:t>similar items</a:t>
            </a:r>
          </a:p>
        </p:txBody>
      </p:sp>
      <p:sp>
        <p:nvSpPr>
          <p:cNvPr id="303" name="Text Placeholder 302"/>
          <p:cNvSpPr>
            <a:spLocks noGrp="1"/>
          </p:cNvSpPr>
          <p:nvPr>
            <p:ph type="body" sz="quarter" idx="20"/>
          </p:nvPr>
        </p:nvSpPr>
        <p:spPr>
          <a:xfrm>
            <a:off x="607784" y="9776508"/>
            <a:ext cx="6700308" cy="597961"/>
          </a:xfrm>
        </p:spPr>
        <p:txBody>
          <a:bodyPr/>
          <a:lstStyle/>
          <a:p>
            <a:r>
              <a:rPr lang="en-US" sz="3200" dirty="0"/>
              <a:t>Components</a:t>
            </a:r>
          </a:p>
        </p:txBody>
      </p:sp>
      <p:sp>
        <p:nvSpPr>
          <p:cNvPr id="304" name="Text Placeholder 303"/>
          <p:cNvSpPr>
            <a:spLocks noGrp="1"/>
          </p:cNvSpPr>
          <p:nvPr>
            <p:ph type="body" sz="quarter" idx="21"/>
          </p:nvPr>
        </p:nvSpPr>
        <p:spPr>
          <a:xfrm>
            <a:off x="7730239" y="3281097"/>
            <a:ext cx="6900162" cy="8075164"/>
          </a:xfrm>
        </p:spPr>
        <p:txBody>
          <a:bodyPr/>
          <a:lstStyle/>
          <a:p>
            <a:r>
              <a:rPr lang="en-US" sz="2400" b="1" dirty="0"/>
              <a:t>User Decisions</a:t>
            </a:r>
          </a:p>
          <a:p>
            <a:r>
              <a:rPr lang="en-US" sz="2200" dirty="0"/>
              <a:t>Each user assigns a monetary value to the experience of consuming an item.</a:t>
            </a:r>
          </a:p>
          <a:p>
            <a:endParaRPr lang="en-US" sz="2200" dirty="0"/>
          </a:p>
          <a:p>
            <a:pPr>
              <a:spcBef>
                <a:spcPts val="0"/>
              </a:spcBef>
            </a:pPr>
            <a:r>
              <a:rPr lang="en-US" sz="2200" dirty="0"/>
              <a:t>Consumption of an item = gamble.</a:t>
            </a:r>
          </a:p>
          <a:p>
            <a:pPr>
              <a:spcBef>
                <a:spcPts val="0"/>
              </a:spcBef>
            </a:pPr>
            <a:r>
              <a:rPr lang="en-US" sz="2200" dirty="0"/>
              <a:t>User evaluates an item by its expected utility</a:t>
            </a:r>
          </a:p>
          <a:p>
            <a:r>
              <a:rPr lang="en-US" sz="2200" dirty="0"/>
              <a:t>A user is </a:t>
            </a:r>
            <a:r>
              <a:rPr lang="en-US" sz="2200" b="1" dirty="0"/>
              <a:t>risk-averse</a:t>
            </a:r>
            <a:r>
              <a:rPr lang="en-US" sz="2200" dirty="0"/>
              <a:t> if he prefers the sure thing to a gamble</a:t>
            </a:r>
          </a:p>
          <a:p>
            <a:r>
              <a:rPr lang="en-US" sz="1800" dirty="0"/>
              <a:t>The certainty equivalent is how much extra money the gamble should give for the user to be indifferent between the sure thing and the gamble</a:t>
            </a:r>
          </a:p>
          <a:p>
            <a:endParaRPr lang="en-US" sz="2200" dirty="0"/>
          </a:p>
          <a:p>
            <a:r>
              <a:rPr lang="en-US" sz="2200" dirty="0"/>
              <a:t>User i’s </a:t>
            </a:r>
            <a:r>
              <a:rPr lang="en-US" sz="2200" b="1" dirty="0"/>
              <a:t>realized value </a:t>
            </a:r>
            <a:r>
              <a:rPr lang="en-US" sz="2200" dirty="0"/>
              <a:t>when consuming item n</a:t>
            </a:r>
          </a:p>
          <a:p>
            <a:pPr marL="342900" indent="-342900">
              <a:buFont typeface="Arial" panose="020B0604020202020204" pitchFamily="34" charset="0"/>
              <a:buChar char="•"/>
            </a:pPr>
            <a:r>
              <a:rPr lang="en-US" sz="2200" dirty="0"/>
              <a:t> </a:t>
            </a:r>
          </a:p>
          <a:p>
            <a:pPr marL="342900" indent="-342900">
              <a:buFont typeface="Arial" panose="020B0604020202020204" pitchFamily="34" charset="0"/>
              <a:buChar char="•"/>
            </a:pPr>
            <a:r>
              <a:rPr lang="en-US" sz="1800" dirty="0"/>
              <a:t>          Idiosyncratic component + weighted common-value</a:t>
            </a:r>
          </a:p>
          <a:p>
            <a:pPr marL="342900" indent="-342900">
              <a:buFont typeface="Arial" panose="020B0604020202020204" pitchFamily="34" charset="0"/>
              <a:buChar char="•"/>
            </a:pPr>
            <a:r>
              <a:rPr lang="en-US" sz="2200" dirty="0"/>
              <a:t>Users have </a:t>
            </a:r>
            <a:r>
              <a:rPr lang="en-US" sz="2200" b="1" dirty="0"/>
              <a:t>beliefs</a:t>
            </a:r>
            <a:r>
              <a:rPr lang="en-US" sz="2200" dirty="0"/>
              <a:t> over the valuation of an item</a:t>
            </a:r>
          </a:p>
          <a:p>
            <a:r>
              <a:rPr lang="en-US" sz="2200" dirty="0"/>
              <a:t>Assumption: users </a:t>
            </a:r>
            <a:r>
              <a:rPr lang="en-US" sz="2200" b="1" dirty="0"/>
              <a:t>maximize the expected utility</a:t>
            </a:r>
          </a:p>
          <a:p>
            <a:pPr marL="342900" indent="-342900">
              <a:buFont typeface="Arial" panose="020B0604020202020204" pitchFamily="34" charset="0"/>
              <a:buChar char="•"/>
            </a:pPr>
            <a:r>
              <a:rPr lang="en-US" sz="2200" dirty="0"/>
              <a:t>Cert. eq. </a:t>
            </a:r>
          </a:p>
          <a:p>
            <a:pPr marL="342900" indent="-342900">
              <a:buFont typeface="Arial" panose="020B0604020202020204" pitchFamily="34" charset="0"/>
              <a:buChar char="•"/>
            </a:pPr>
            <a:r>
              <a:rPr lang="en-US" sz="1800" dirty="0"/>
              <a:t>Expected value for item n – weighted variance for item</a:t>
            </a:r>
          </a:p>
          <a:p>
            <a:r>
              <a:rPr lang="en-US" sz="2200" dirty="0"/>
              <a:t>    </a:t>
            </a:r>
          </a:p>
          <a:p>
            <a:endParaRPr lang="en-US" sz="2200" dirty="0"/>
          </a:p>
          <a:p>
            <a:endParaRPr lang="en-US" sz="2200" dirty="0"/>
          </a:p>
        </p:txBody>
      </p:sp>
      <p:sp>
        <p:nvSpPr>
          <p:cNvPr id="305" name="Text Placeholder 304"/>
          <p:cNvSpPr>
            <a:spLocks noGrp="1"/>
          </p:cNvSpPr>
          <p:nvPr>
            <p:ph type="body" sz="quarter" idx="22"/>
          </p:nvPr>
        </p:nvSpPr>
        <p:spPr>
          <a:xfrm>
            <a:off x="7723716" y="2628869"/>
            <a:ext cx="13813366" cy="597961"/>
          </a:xfrm>
        </p:spPr>
        <p:txBody>
          <a:bodyPr/>
          <a:lstStyle/>
          <a:p>
            <a:r>
              <a:rPr lang="en-US" sz="3200" dirty="0"/>
              <a:t>Model</a:t>
            </a:r>
          </a:p>
        </p:txBody>
      </p:sp>
      <p:sp>
        <p:nvSpPr>
          <p:cNvPr id="306" name="Text Placeholder 305"/>
          <p:cNvSpPr>
            <a:spLocks noGrp="1"/>
          </p:cNvSpPr>
          <p:nvPr>
            <p:ph type="body" sz="quarter" idx="23"/>
          </p:nvPr>
        </p:nvSpPr>
        <p:spPr>
          <a:xfrm>
            <a:off x="7724776" y="11171876"/>
            <a:ext cx="13813366" cy="2575197"/>
          </a:xfrm>
        </p:spPr>
        <p:txBody>
          <a:bodyPr/>
          <a:lstStyle/>
          <a:p>
            <a:pPr>
              <a:spcAft>
                <a:spcPts val="600"/>
              </a:spcAft>
            </a:pPr>
            <a:r>
              <a:rPr lang="en-US" sz="2200" dirty="0"/>
              <a:t>Characterized as the amount of </a:t>
            </a:r>
            <a:r>
              <a:rPr lang="en-US" sz="2200" b="1" dirty="0"/>
              <a:t>local consumption </a:t>
            </a:r>
            <a:r>
              <a:rPr lang="en-US" sz="2200" dirty="0"/>
              <a:t>the users engage in</a:t>
            </a:r>
          </a:p>
          <a:p>
            <a:pPr>
              <a:spcBef>
                <a:spcPts val="0"/>
              </a:spcBef>
            </a:pPr>
            <a:r>
              <a:rPr lang="en-US" sz="2200" dirty="0"/>
              <a:t>Local consumption = average consumption distance between items consumed at time</a:t>
            </a:r>
          </a:p>
          <a:p>
            <a:pPr>
              <a:spcBef>
                <a:spcPts val="0"/>
              </a:spcBef>
            </a:pPr>
            <a:r>
              <a:rPr lang="en-US" sz="2200" dirty="0"/>
              <a:t> t-1 and t</a:t>
            </a:r>
          </a:p>
          <a:p>
            <a:r>
              <a:rPr lang="en-US" sz="2200" dirty="0"/>
              <a:t>Filter bubble effect when:</a:t>
            </a:r>
          </a:p>
          <a:p>
            <a:pPr marL="342900" indent="-342900">
              <a:buFont typeface="Arial" panose="020B0604020202020204" pitchFamily="34" charset="0"/>
              <a:buChar char="•"/>
            </a:pPr>
            <a:r>
              <a:rPr lang="en-US" sz="2200" dirty="0"/>
              <a:t>Average consumption distance decreases over time</a:t>
            </a:r>
          </a:p>
          <a:p>
            <a:pPr marL="342900" indent="-342900">
              <a:buFont typeface="Arial" panose="020B0604020202020204" pitchFamily="34" charset="0"/>
              <a:buChar char="•"/>
            </a:pPr>
            <a:r>
              <a:rPr lang="en-US" sz="2200" dirty="0"/>
              <a:t>Levels are lower for given recommendation case than for another case</a:t>
            </a:r>
          </a:p>
        </p:txBody>
      </p:sp>
      <p:sp>
        <p:nvSpPr>
          <p:cNvPr id="307" name="Text Placeholder 306"/>
          <p:cNvSpPr>
            <a:spLocks noGrp="1"/>
          </p:cNvSpPr>
          <p:nvPr>
            <p:ph type="body" sz="quarter" idx="24"/>
          </p:nvPr>
        </p:nvSpPr>
        <p:spPr>
          <a:xfrm>
            <a:off x="7724776" y="10452734"/>
            <a:ext cx="13813366" cy="597961"/>
          </a:xfrm>
        </p:spPr>
        <p:txBody>
          <a:bodyPr/>
          <a:lstStyle/>
          <a:p>
            <a:r>
              <a:rPr lang="en-US" sz="3200" dirty="0"/>
              <a:t>Filter bubble effect</a:t>
            </a:r>
          </a:p>
        </p:txBody>
      </p:sp>
      <p:sp>
        <p:nvSpPr>
          <p:cNvPr id="308" name="Text Placeholder 307"/>
          <p:cNvSpPr>
            <a:spLocks noGrp="1"/>
          </p:cNvSpPr>
          <p:nvPr>
            <p:ph type="body" sz="quarter" idx="25"/>
          </p:nvPr>
        </p:nvSpPr>
        <p:spPr>
          <a:xfrm>
            <a:off x="21973955" y="2548231"/>
            <a:ext cx="6698012" cy="597961"/>
          </a:xfrm>
        </p:spPr>
        <p:txBody>
          <a:bodyPr/>
          <a:lstStyle/>
          <a:p>
            <a:r>
              <a:rPr lang="en-US" sz="3200" dirty="0"/>
              <a:t>User homogenization</a:t>
            </a:r>
          </a:p>
        </p:txBody>
      </p:sp>
      <p:sp>
        <p:nvSpPr>
          <p:cNvPr id="309" name="Text Placeholder 308"/>
          <p:cNvSpPr>
            <a:spLocks noGrp="1"/>
          </p:cNvSpPr>
          <p:nvPr>
            <p:ph type="body" sz="quarter" idx="26"/>
          </p:nvPr>
        </p:nvSpPr>
        <p:spPr>
          <a:xfrm>
            <a:off x="21959238" y="3264070"/>
            <a:ext cx="6698012" cy="940904"/>
          </a:xfrm>
        </p:spPr>
        <p:txBody>
          <a:bodyPr/>
          <a:lstStyle/>
          <a:p>
            <a:r>
              <a:rPr lang="en-US" sz="2200" dirty="0"/>
              <a:t>Measured via </a:t>
            </a:r>
            <a:r>
              <a:rPr lang="en-US" sz="2200" dirty="0" err="1"/>
              <a:t>jaccard</a:t>
            </a:r>
            <a:r>
              <a:rPr lang="en-US" sz="2200" dirty="0"/>
              <a:t> index between the consumption sets of users</a:t>
            </a:r>
          </a:p>
        </p:txBody>
      </p:sp>
      <p:sp>
        <p:nvSpPr>
          <p:cNvPr id="310" name="Text Placeholder 309"/>
          <p:cNvSpPr>
            <a:spLocks noGrp="1"/>
          </p:cNvSpPr>
          <p:nvPr>
            <p:ph type="body" sz="quarter" idx="27"/>
          </p:nvPr>
        </p:nvSpPr>
        <p:spPr>
          <a:xfrm>
            <a:off x="21913538" y="8492980"/>
            <a:ext cx="6698012" cy="597961"/>
          </a:xfrm>
        </p:spPr>
        <p:txBody>
          <a:bodyPr/>
          <a:lstStyle/>
          <a:p>
            <a:r>
              <a:rPr lang="en-US" sz="3200" dirty="0"/>
              <a:t>Diversity</a:t>
            </a:r>
          </a:p>
        </p:txBody>
      </p:sp>
      <p:sp>
        <p:nvSpPr>
          <p:cNvPr id="311" name="Text Placeholder 310"/>
          <p:cNvSpPr>
            <a:spLocks noGrp="1"/>
          </p:cNvSpPr>
          <p:nvPr>
            <p:ph type="body" sz="quarter" idx="28"/>
          </p:nvPr>
        </p:nvSpPr>
        <p:spPr>
          <a:xfrm>
            <a:off x="21914786" y="8917952"/>
            <a:ext cx="6701366" cy="1685723"/>
          </a:xfrm>
        </p:spPr>
        <p:txBody>
          <a:bodyPr/>
          <a:lstStyle/>
          <a:p>
            <a:r>
              <a:rPr lang="en-US" sz="2200" dirty="0"/>
              <a:t>Defined as average pairwise distance between the items in a consumption set</a:t>
            </a:r>
          </a:p>
          <a:p>
            <a:r>
              <a:rPr lang="en-US" sz="2200" dirty="0"/>
              <a:t>Decreases when </a:t>
            </a:r>
            <a:r>
              <a:rPr lang="en-US" sz="2200" b="1" dirty="0"/>
              <a:t>spillover increases</a:t>
            </a:r>
            <a:r>
              <a:rPr lang="en-US" sz="2200" dirty="0"/>
              <a:t>, heightened effect by </a:t>
            </a:r>
            <a:r>
              <a:rPr lang="en-US" sz="2200" b="1" dirty="0"/>
              <a:t>risk-aversity</a:t>
            </a:r>
          </a:p>
        </p:txBody>
      </p:sp>
      <p:sp>
        <p:nvSpPr>
          <p:cNvPr id="312" name="Text Placeholder 311"/>
          <p:cNvSpPr>
            <a:spLocks noGrp="1"/>
          </p:cNvSpPr>
          <p:nvPr>
            <p:ph type="body" sz="quarter" idx="29"/>
          </p:nvPr>
        </p:nvSpPr>
        <p:spPr>
          <a:xfrm>
            <a:off x="21973955" y="13160782"/>
            <a:ext cx="6698012" cy="597961"/>
          </a:xfrm>
        </p:spPr>
        <p:txBody>
          <a:bodyPr/>
          <a:lstStyle/>
          <a:p>
            <a:r>
              <a:rPr lang="en-US" sz="3200" dirty="0"/>
              <a:t>Recommender system Design</a:t>
            </a:r>
          </a:p>
        </p:txBody>
      </p:sp>
      <p:sp>
        <p:nvSpPr>
          <p:cNvPr id="313" name="Text Placeholder 312"/>
          <p:cNvSpPr>
            <a:spLocks noGrp="1"/>
          </p:cNvSpPr>
          <p:nvPr>
            <p:ph type="body" sz="quarter" idx="30"/>
          </p:nvPr>
        </p:nvSpPr>
        <p:spPr>
          <a:xfrm>
            <a:off x="21970601" y="13627693"/>
            <a:ext cx="6701366" cy="3089184"/>
          </a:xfrm>
        </p:spPr>
        <p:txBody>
          <a:bodyPr/>
          <a:lstStyle/>
          <a:p>
            <a:r>
              <a:rPr lang="en-US" sz="2200" dirty="0"/>
              <a:t>Good recommendations are not always useful</a:t>
            </a:r>
          </a:p>
          <a:p>
            <a:r>
              <a:rPr lang="en-US" sz="1800" dirty="0"/>
              <a:t>Not useful if user would make interference themselves</a:t>
            </a:r>
          </a:p>
          <a:p>
            <a:r>
              <a:rPr lang="en-US" sz="1800" dirty="0"/>
              <a:t>e.g. Frozen </a:t>
            </a:r>
            <a:r>
              <a:rPr lang="en-US" sz="1800" dirty="0">
                <a:sym typeface="Wingdings" panose="05000000000000000000" pitchFamily="2" charset="2"/>
              </a:rPr>
              <a:t> =&gt; Frozen 2 </a:t>
            </a:r>
          </a:p>
          <a:p>
            <a:endParaRPr lang="en-US" sz="1800" dirty="0">
              <a:sym typeface="Wingdings" panose="05000000000000000000" pitchFamily="2" charset="2"/>
            </a:endParaRPr>
          </a:p>
          <a:p>
            <a:r>
              <a:rPr lang="en-US" sz="2200" dirty="0">
                <a:sym typeface="Wingdings" panose="05000000000000000000" pitchFamily="2" charset="2"/>
              </a:rPr>
              <a:t>Instead predict what the most useful information is, leading the user to change the item they will eventually consume</a:t>
            </a:r>
            <a:endParaRPr lang="en-US" sz="2200" dirty="0"/>
          </a:p>
          <a:p>
            <a:endParaRPr lang="en-US" sz="2200" dirty="0"/>
          </a:p>
        </p:txBody>
      </p:sp>
      <p:sp>
        <p:nvSpPr>
          <p:cNvPr id="351" name="Text Placeholder 350"/>
          <p:cNvSpPr>
            <a:spLocks noGrp="1"/>
          </p:cNvSpPr>
          <p:nvPr>
            <p:ph type="body" sz="quarter" idx="150"/>
          </p:nvPr>
        </p:nvSpPr>
        <p:spPr/>
        <p:txBody>
          <a:bodyPr>
            <a:normAutofit fontScale="92500" lnSpcReduction="10000"/>
          </a:bodyPr>
          <a:lstStyle/>
          <a:p>
            <a:r>
              <a:rPr lang="en-US" dirty="0">
                <a:solidFill>
                  <a:schemeClr val="accent5">
                    <a:lumMod val="50000"/>
                  </a:schemeClr>
                </a:solidFill>
              </a:rPr>
              <a:t>User Decision-Making and Recommender Systems</a:t>
            </a:r>
          </a:p>
        </p:txBody>
      </p:sp>
      <p:sp>
        <p:nvSpPr>
          <p:cNvPr id="352" name="Text Placeholder 351"/>
          <p:cNvSpPr>
            <a:spLocks noGrp="1"/>
          </p:cNvSpPr>
          <p:nvPr>
            <p:ph type="body" sz="quarter" idx="184"/>
          </p:nvPr>
        </p:nvSpPr>
        <p:spPr/>
        <p:txBody>
          <a:bodyPr/>
          <a:lstStyle/>
          <a:p>
            <a:r>
              <a:rPr lang="en-US" dirty="0"/>
              <a:t>Paul van </a:t>
            </a:r>
            <a:r>
              <a:rPr lang="en-US" dirty="0" err="1"/>
              <a:t>Laer</a:t>
            </a:r>
            <a:r>
              <a:rPr lang="en-US" dirty="0"/>
              <a:t> &amp; Daniëlle Jongstra</a:t>
            </a:r>
          </a:p>
          <a:p>
            <a:endParaRPr lang="en-US" dirty="0">
              <a:solidFill>
                <a:schemeClr val="accent5">
                  <a:lumMod val="50000"/>
                </a:schemeClr>
              </a:solidFill>
            </a:endParaRPr>
          </a:p>
        </p:txBody>
      </p:sp>
      <p:sp>
        <p:nvSpPr>
          <p:cNvPr id="353" name="Text Placeholder 352"/>
          <p:cNvSpPr>
            <a:spLocks noGrp="1"/>
          </p:cNvSpPr>
          <p:nvPr>
            <p:ph type="body" sz="quarter" idx="185"/>
          </p:nvPr>
        </p:nvSpPr>
        <p:spPr/>
        <p:txBody>
          <a:bodyPr>
            <a:normAutofit lnSpcReduction="10000"/>
          </a:bodyPr>
          <a:lstStyle/>
          <a:p>
            <a:r>
              <a:rPr lang="en-US" b="1" dirty="0">
                <a:solidFill>
                  <a:schemeClr val="accent5">
                    <a:lumMod val="50000"/>
                  </a:schemeClr>
                </a:solidFill>
              </a:rPr>
              <a:t>Deconstructing the Filter </a:t>
            </a:r>
            <a:r>
              <a:rPr lang="en-US" dirty="0"/>
              <a:t>B</a:t>
            </a:r>
            <a:r>
              <a:rPr lang="en-US" b="1" dirty="0">
                <a:solidFill>
                  <a:schemeClr val="accent5">
                    <a:lumMod val="50000"/>
                  </a:schemeClr>
                </a:solidFill>
              </a:rPr>
              <a:t>ubble</a:t>
            </a:r>
          </a:p>
        </p:txBody>
      </p:sp>
      <p:pic>
        <p:nvPicPr>
          <p:cNvPr id="2" name="Afbeelding 1">
            <a:extLst>
              <a:ext uri="{FF2B5EF4-FFF2-40B4-BE49-F238E27FC236}">
                <a16:creationId xmlns:a16="http://schemas.microsoft.com/office/drawing/2014/main" id="{A22B559F-FC55-4829-8E93-30AAE5605DF3}"/>
              </a:ext>
            </a:extLst>
          </p:cNvPr>
          <p:cNvPicPr>
            <a:picLocks noChangeAspect="1"/>
          </p:cNvPicPr>
          <p:nvPr/>
        </p:nvPicPr>
        <p:blipFill>
          <a:blip r:embed="rId3"/>
          <a:stretch>
            <a:fillRect/>
          </a:stretch>
        </p:blipFill>
        <p:spPr>
          <a:xfrm>
            <a:off x="4552480" y="3925807"/>
            <a:ext cx="2585395" cy="1940532"/>
          </a:xfrm>
          <a:prstGeom prst="rect">
            <a:avLst/>
          </a:prstGeom>
        </p:spPr>
      </p:pic>
      <p:pic>
        <p:nvPicPr>
          <p:cNvPr id="4" name="Graphic 3">
            <a:extLst>
              <a:ext uri="{FF2B5EF4-FFF2-40B4-BE49-F238E27FC236}">
                <a16:creationId xmlns:a16="http://schemas.microsoft.com/office/drawing/2014/main" id="{0D8E7B98-4C37-4022-B108-4D6975C166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2641" y="14240800"/>
            <a:ext cx="581025" cy="581025"/>
          </a:xfrm>
          <a:prstGeom prst="rect">
            <a:avLst/>
          </a:prstGeom>
        </p:spPr>
      </p:pic>
      <p:sp>
        <p:nvSpPr>
          <p:cNvPr id="46" name="Ovaal 45">
            <a:extLst>
              <a:ext uri="{FF2B5EF4-FFF2-40B4-BE49-F238E27FC236}">
                <a16:creationId xmlns:a16="http://schemas.microsoft.com/office/drawing/2014/main" id="{1F8E7A6A-0AF7-4499-ADB2-9546F8B57D69}"/>
              </a:ext>
            </a:extLst>
          </p:cNvPr>
          <p:cNvSpPr/>
          <p:nvPr/>
        </p:nvSpPr>
        <p:spPr>
          <a:xfrm flipH="1">
            <a:off x="3070439" y="14201775"/>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al 47">
            <a:extLst>
              <a:ext uri="{FF2B5EF4-FFF2-40B4-BE49-F238E27FC236}">
                <a16:creationId xmlns:a16="http://schemas.microsoft.com/office/drawing/2014/main" id="{6CC4930E-1812-4D4A-838E-8FF2D8C0962D}"/>
              </a:ext>
            </a:extLst>
          </p:cNvPr>
          <p:cNvSpPr/>
          <p:nvPr/>
        </p:nvSpPr>
        <p:spPr>
          <a:xfrm flipH="1">
            <a:off x="3060833" y="14492287"/>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al 48">
            <a:extLst>
              <a:ext uri="{FF2B5EF4-FFF2-40B4-BE49-F238E27FC236}">
                <a16:creationId xmlns:a16="http://schemas.microsoft.com/office/drawing/2014/main" id="{FFD0BB83-D131-4632-8D7B-998A63592BD6}"/>
              </a:ext>
            </a:extLst>
          </p:cNvPr>
          <p:cNvSpPr/>
          <p:nvPr/>
        </p:nvSpPr>
        <p:spPr>
          <a:xfrm flipH="1">
            <a:off x="3060832" y="14782800"/>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al 49">
            <a:extLst>
              <a:ext uri="{FF2B5EF4-FFF2-40B4-BE49-F238E27FC236}">
                <a16:creationId xmlns:a16="http://schemas.microsoft.com/office/drawing/2014/main" id="{72475395-8FB8-4795-BFFD-F2A1DD1D7A1E}"/>
              </a:ext>
            </a:extLst>
          </p:cNvPr>
          <p:cNvSpPr/>
          <p:nvPr/>
        </p:nvSpPr>
        <p:spPr>
          <a:xfrm flipH="1">
            <a:off x="1583581" y="9203409"/>
            <a:ext cx="301399" cy="26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al 52">
            <a:extLst>
              <a:ext uri="{FF2B5EF4-FFF2-40B4-BE49-F238E27FC236}">
                <a16:creationId xmlns:a16="http://schemas.microsoft.com/office/drawing/2014/main" id="{C9ACF254-2E9E-456E-B28E-429077210882}"/>
              </a:ext>
            </a:extLst>
          </p:cNvPr>
          <p:cNvSpPr/>
          <p:nvPr/>
        </p:nvSpPr>
        <p:spPr>
          <a:xfrm flipH="1">
            <a:off x="4438181" y="14201775"/>
            <a:ext cx="114299" cy="83820"/>
          </a:xfrm>
          <a:prstGeom prst="ellipse">
            <a:avLst/>
          </a:prstGeom>
          <a:solidFill>
            <a:srgbClr val="00B050"/>
          </a:solid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4" name="Ovaal 53">
            <a:extLst>
              <a:ext uri="{FF2B5EF4-FFF2-40B4-BE49-F238E27FC236}">
                <a16:creationId xmlns:a16="http://schemas.microsoft.com/office/drawing/2014/main" id="{518FE016-74ED-4ADE-934E-DDA7129B7034}"/>
              </a:ext>
            </a:extLst>
          </p:cNvPr>
          <p:cNvSpPr/>
          <p:nvPr/>
        </p:nvSpPr>
        <p:spPr>
          <a:xfrm flipH="1">
            <a:off x="4428575" y="14492287"/>
            <a:ext cx="114299" cy="8382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al 54">
            <a:extLst>
              <a:ext uri="{FF2B5EF4-FFF2-40B4-BE49-F238E27FC236}">
                <a16:creationId xmlns:a16="http://schemas.microsoft.com/office/drawing/2014/main" id="{E8AC79FB-990E-4DD8-A91D-32CCF6036EF0}"/>
              </a:ext>
            </a:extLst>
          </p:cNvPr>
          <p:cNvSpPr/>
          <p:nvPr/>
        </p:nvSpPr>
        <p:spPr>
          <a:xfrm flipH="1">
            <a:off x="4428574" y="14782800"/>
            <a:ext cx="114299" cy="83820"/>
          </a:xfrm>
          <a:prstGeom prst="ellips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ijl: rechts 7">
            <a:extLst>
              <a:ext uri="{FF2B5EF4-FFF2-40B4-BE49-F238E27FC236}">
                <a16:creationId xmlns:a16="http://schemas.microsoft.com/office/drawing/2014/main" id="{430D4329-269B-4992-8AC4-CD083F55FDEB}"/>
              </a:ext>
            </a:extLst>
          </p:cNvPr>
          <p:cNvSpPr/>
          <p:nvPr/>
        </p:nvSpPr>
        <p:spPr>
          <a:xfrm>
            <a:off x="3432869" y="14098429"/>
            <a:ext cx="757180" cy="206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kstvak 8">
            <a:extLst>
              <a:ext uri="{FF2B5EF4-FFF2-40B4-BE49-F238E27FC236}">
                <a16:creationId xmlns:a16="http://schemas.microsoft.com/office/drawing/2014/main" id="{CBAA7FCF-F1FC-4D3C-95E2-C6F8E1C4C096}"/>
              </a:ext>
            </a:extLst>
          </p:cNvPr>
          <p:cNvSpPr txBox="1"/>
          <p:nvPr/>
        </p:nvSpPr>
        <p:spPr>
          <a:xfrm>
            <a:off x="3272264" y="13814628"/>
            <a:ext cx="1270609"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consumption</a:t>
            </a:r>
          </a:p>
        </p:txBody>
      </p:sp>
      <p:pic>
        <p:nvPicPr>
          <p:cNvPr id="44" name="Graphic 43">
            <a:extLst>
              <a:ext uri="{FF2B5EF4-FFF2-40B4-BE49-F238E27FC236}">
                <a16:creationId xmlns:a16="http://schemas.microsoft.com/office/drawing/2014/main" id="{4499FDDB-DCEF-4D6A-B032-AB22DD59CA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7646" y="9080206"/>
            <a:ext cx="581025" cy="581025"/>
          </a:xfrm>
          <a:prstGeom prst="rect">
            <a:avLst/>
          </a:prstGeom>
        </p:spPr>
      </p:pic>
      <p:sp>
        <p:nvSpPr>
          <p:cNvPr id="3" name="Gedachtewolkje: wolk 2">
            <a:extLst>
              <a:ext uri="{FF2B5EF4-FFF2-40B4-BE49-F238E27FC236}">
                <a16:creationId xmlns:a16="http://schemas.microsoft.com/office/drawing/2014/main" id="{D4E5EACC-E868-461E-A036-2AF4E9B21603}"/>
              </a:ext>
            </a:extLst>
          </p:cNvPr>
          <p:cNvSpPr/>
          <p:nvPr/>
        </p:nvSpPr>
        <p:spPr>
          <a:xfrm>
            <a:off x="857646" y="8258596"/>
            <a:ext cx="1190625" cy="70131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47" name="Pijl: rechts 46">
            <a:extLst>
              <a:ext uri="{FF2B5EF4-FFF2-40B4-BE49-F238E27FC236}">
                <a16:creationId xmlns:a16="http://schemas.microsoft.com/office/drawing/2014/main" id="{B90EAC5D-61FF-4041-B3AE-04CDF2067F7D}"/>
              </a:ext>
            </a:extLst>
          </p:cNvPr>
          <p:cNvSpPr/>
          <p:nvPr/>
        </p:nvSpPr>
        <p:spPr>
          <a:xfrm>
            <a:off x="2101195" y="9203409"/>
            <a:ext cx="757180" cy="206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Ovaal 50">
            <a:extLst>
              <a:ext uri="{FF2B5EF4-FFF2-40B4-BE49-F238E27FC236}">
                <a16:creationId xmlns:a16="http://schemas.microsoft.com/office/drawing/2014/main" id="{00646F91-88A7-4163-B4E5-EB26221E0E05}"/>
              </a:ext>
            </a:extLst>
          </p:cNvPr>
          <p:cNvSpPr/>
          <p:nvPr/>
        </p:nvSpPr>
        <p:spPr>
          <a:xfrm flipH="1">
            <a:off x="3050910" y="9173968"/>
            <a:ext cx="301399" cy="26557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ym typeface="Wingdings" panose="05000000000000000000" pitchFamily="2" charset="2"/>
              </a:rPr>
              <a:t></a:t>
            </a:r>
            <a:endParaRPr lang="en-GB" sz="1800" dirty="0"/>
          </a:p>
        </p:txBody>
      </p:sp>
      <p:sp>
        <p:nvSpPr>
          <p:cNvPr id="60" name="Ovaal 59">
            <a:extLst>
              <a:ext uri="{FF2B5EF4-FFF2-40B4-BE49-F238E27FC236}">
                <a16:creationId xmlns:a16="http://schemas.microsoft.com/office/drawing/2014/main" id="{9E8DE287-B8CD-4404-9742-98354A96B49C}"/>
              </a:ext>
            </a:extLst>
          </p:cNvPr>
          <p:cNvSpPr/>
          <p:nvPr/>
        </p:nvSpPr>
        <p:spPr>
          <a:xfrm flipH="1">
            <a:off x="5196549" y="9159058"/>
            <a:ext cx="301399" cy="26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 name="Graphic 60">
            <a:extLst>
              <a:ext uri="{FF2B5EF4-FFF2-40B4-BE49-F238E27FC236}">
                <a16:creationId xmlns:a16="http://schemas.microsoft.com/office/drawing/2014/main" id="{836B03E4-9677-4A70-96A7-29F13137C7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70614" y="9035855"/>
            <a:ext cx="581025" cy="581025"/>
          </a:xfrm>
          <a:prstGeom prst="rect">
            <a:avLst/>
          </a:prstGeom>
        </p:spPr>
      </p:pic>
      <p:sp>
        <p:nvSpPr>
          <p:cNvPr id="62" name="Gedachtewolkje: wolk 61">
            <a:extLst>
              <a:ext uri="{FF2B5EF4-FFF2-40B4-BE49-F238E27FC236}">
                <a16:creationId xmlns:a16="http://schemas.microsoft.com/office/drawing/2014/main" id="{5040CA82-E986-4201-8DAB-F4D8004B3738}"/>
              </a:ext>
            </a:extLst>
          </p:cNvPr>
          <p:cNvSpPr/>
          <p:nvPr/>
        </p:nvSpPr>
        <p:spPr>
          <a:xfrm>
            <a:off x="4470614" y="8214245"/>
            <a:ext cx="1190625" cy="70131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ym typeface="Wingdings" panose="05000000000000000000" pitchFamily="2" charset="2"/>
              </a:rPr>
              <a:t></a:t>
            </a:r>
            <a:endParaRPr lang="en-GB" dirty="0"/>
          </a:p>
        </p:txBody>
      </p:sp>
      <p:sp>
        <p:nvSpPr>
          <p:cNvPr id="63" name="Pijl: rechts 62">
            <a:extLst>
              <a:ext uri="{FF2B5EF4-FFF2-40B4-BE49-F238E27FC236}">
                <a16:creationId xmlns:a16="http://schemas.microsoft.com/office/drawing/2014/main" id="{D0B73EF8-609D-4063-ADE5-A37D05EBFF65}"/>
              </a:ext>
            </a:extLst>
          </p:cNvPr>
          <p:cNvSpPr/>
          <p:nvPr/>
        </p:nvSpPr>
        <p:spPr>
          <a:xfrm>
            <a:off x="5714163" y="9159058"/>
            <a:ext cx="757180" cy="206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Ovaal 63">
            <a:extLst>
              <a:ext uri="{FF2B5EF4-FFF2-40B4-BE49-F238E27FC236}">
                <a16:creationId xmlns:a16="http://schemas.microsoft.com/office/drawing/2014/main" id="{AF2CF5BE-A8C6-43AC-8CA2-1D587C79540C}"/>
              </a:ext>
            </a:extLst>
          </p:cNvPr>
          <p:cNvSpPr/>
          <p:nvPr/>
        </p:nvSpPr>
        <p:spPr>
          <a:xfrm flipH="1">
            <a:off x="6663878" y="9129617"/>
            <a:ext cx="301399" cy="2655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ym typeface="Wingdings" panose="05000000000000000000" pitchFamily="2" charset="2"/>
              </a:rPr>
              <a:t></a:t>
            </a:r>
            <a:endParaRPr lang="en-GB" sz="1800" dirty="0"/>
          </a:p>
        </p:txBody>
      </p:sp>
      <p:pic>
        <p:nvPicPr>
          <p:cNvPr id="5" name="Afbeelding 4">
            <a:extLst>
              <a:ext uri="{FF2B5EF4-FFF2-40B4-BE49-F238E27FC236}">
                <a16:creationId xmlns:a16="http://schemas.microsoft.com/office/drawing/2014/main" id="{3C613BA5-6942-4EEB-92CB-9EE0F4ACB51B}"/>
              </a:ext>
            </a:extLst>
          </p:cNvPr>
          <p:cNvPicPr>
            <a:picLocks noChangeAspect="1"/>
          </p:cNvPicPr>
          <p:nvPr/>
        </p:nvPicPr>
        <p:blipFill>
          <a:blip r:embed="rId6"/>
          <a:stretch>
            <a:fillRect/>
          </a:stretch>
        </p:blipFill>
        <p:spPr>
          <a:xfrm>
            <a:off x="2019862" y="8901949"/>
            <a:ext cx="1292464" cy="377985"/>
          </a:xfrm>
          <a:prstGeom prst="rect">
            <a:avLst/>
          </a:prstGeom>
        </p:spPr>
      </p:pic>
      <p:cxnSp>
        <p:nvCxnSpPr>
          <p:cNvPr id="7" name="Rechte verbindingslijn 6">
            <a:extLst>
              <a:ext uri="{FF2B5EF4-FFF2-40B4-BE49-F238E27FC236}">
                <a16:creationId xmlns:a16="http://schemas.microsoft.com/office/drawing/2014/main" id="{9839405F-729F-40D6-818E-1010C450DF11}"/>
              </a:ext>
            </a:extLst>
          </p:cNvPr>
          <p:cNvCxnSpPr>
            <a:cxnSpLocks/>
          </p:cNvCxnSpPr>
          <p:nvPr/>
        </p:nvCxnSpPr>
        <p:spPr>
          <a:xfrm>
            <a:off x="3911548" y="8743301"/>
            <a:ext cx="0" cy="969816"/>
          </a:xfrm>
          <a:prstGeom prst="line">
            <a:avLst/>
          </a:prstGeom>
        </p:spPr>
        <p:style>
          <a:lnRef idx="1">
            <a:schemeClr val="dk1"/>
          </a:lnRef>
          <a:fillRef idx="0">
            <a:schemeClr val="dk1"/>
          </a:fillRef>
          <a:effectRef idx="0">
            <a:schemeClr val="dk1"/>
          </a:effectRef>
          <a:fontRef idx="minor">
            <a:schemeClr val="tx1"/>
          </a:fontRef>
        </p:style>
      </p:cxnSp>
      <p:sp>
        <p:nvSpPr>
          <p:cNvPr id="70" name="Tekstvak 69">
            <a:extLst>
              <a:ext uri="{FF2B5EF4-FFF2-40B4-BE49-F238E27FC236}">
                <a16:creationId xmlns:a16="http://schemas.microsoft.com/office/drawing/2014/main" id="{C028DD87-145B-411F-B527-F46799E31A77}"/>
              </a:ext>
            </a:extLst>
          </p:cNvPr>
          <p:cNvSpPr txBox="1"/>
          <p:nvPr/>
        </p:nvSpPr>
        <p:spPr>
          <a:xfrm>
            <a:off x="5556560" y="8896480"/>
            <a:ext cx="1270609"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consumption</a:t>
            </a:r>
          </a:p>
        </p:txBody>
      </p:sp>
      <p:pic>
        <p:nvPicPr>
          <p:cNvPr id="12" name="Afbeelding 11">
            <a:extLst>
              <a:ext uri="{FF2B5EF4-FFF2-40B4-BE49-F238E27FC236}">
                <a16:creationId xmlns:a16="http://schemas.microsoft.com/office/drawing/2014/main" id="{27D3DC0F-7A94-4F36-8E41-71AB96980E5E}"/>
              </a:ext>
            </a:extLst>
          </p:cNvPr>
          <p:cNvPicPr>
            <a:picLocks noChangeAspect="1"/>
          </p:cNvPicPr>
          <p:nvPr/>
        </p:nvPicPr>
        <p:blipFill>
          <a:blip r:embed="rId7"/>
          <a:stretch>
            <a:fillRect/>
          </a:stretch>
        </p:blipFill>
        <p:spPr>
          <a:xfrm>
            <a:off x="19340567" y="2812751"/>
            <a:ext cx="2007740" cy="1830926"/>
          </a:xfrm>
          <a:prstGeom prst="rect">
            <a:avLst/>
          </a:prstGeom>
        </p:spPr>
      </p:pic>
      <p:pic>
        <p:nvPicPr>
          <p:cNvPr id="14" name="Afbeelding 13">
            <a:extLst>
              <a:ext uri="{FF2B5EF4-FFF2-40B4-BE49-F238E27FC236}">
                <a16:creationId xmlns:a16="http://schemas.microsoft.com/office/drawing/2014/main" id="{27F7104E-0234-4866-9139-547B6BFC13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12116" y="7799133"/>
            <a:ext cx="1699226" cy="273604"/>
          </a:xfrm>
          <a:prstGeom prst="rect">
            <a:avLst/>
          </a:prstGeom>
        </p:spPr>
      </p:pic>
      <p:pic>
        <p:nvPicPr>
          <p:cNvPr id="16" name="Afbeelding 15">
            <a:extLst>
              <a:ext uri="{FF2B5EF4-FFF2-40B4-BE49-F238E27FC236}">
                <a16:creationId xmlns:a16="http://schemas.microsoft.com/office/drawing/2014/main" id="{18872992-3E5B-4509-B0F9-47B07D803D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16454" y="9282551"/>
            <a:ext cx="2430347" cy="458790"/>
          </a:xfrm>
          <a:prstGeom prst="rect">
            <a:avLst/>
          </a:prstGeom>
        </p:spPr>
      </p:pic>
      <p:cxnSp>
        <p:nvCxnSpPr>
          <p:cNvPr id="19" name="Rechte verbindingslijn 18">
            <a:extLst>
              <a:ext uri="{FF2B5EF4-FFF2-40B4-BE49-F238E27FC236}">
                <a16:creationId xmlns:a16="http://schemas.microsoft.com/office/drawing/2014/main" id="{69B8E32F-AE88-4369-BF49-5FEF8956BBCF}"/>
              </a:ext>
            </a:extLst>
          </p:cNvPr>
          <p:cNvCxnSpPr>
            <a:stCxn id="305" idx="2"/>
            <a:endCxn id="307" idx="0"/>
          </p:cNvCxnSpPr>
          <p:nvPr/>
        </p:nvCxnSpPr>
        <p:spPr>
          <a:xfrm>
            <a:off x="14630399" y="3226830"/>
            <a:ext cx="1060" cy="722590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0" name="Tekstvak 19">
                <a:extLst>
                  <a:ext uri="{FF2B5EF4-FFF2-40B4-BE49-F238E27FC236}">
                    <a16:creationId xmlns:a16="http://schemas.microsoft.com/office/drawing/2014/main" id="{4E7DD80B-6251-4C72-BB3C-81D15766422B}"/>
                  </a:ext>
                </a:extLst>
              </p:cNvPr>
              <p:cNvSpPr txBox="1"/>
              <p:nvPr/>
            </p:nvSpPr>
            <p:spPr>
              <a:xfrm>
                <a:off x="14631459" y="3316959"/>
                <a:ext cx="6924493" cy="7186583"/>
              </a:xfrm>
              <a:prstGeom prst="rect">
                <a:avLst/>
              </a:prstGeom>
              <a:noFill/>
            </p:spPr>
            <p:txBody>
              <a:bodyPr wrap="square" rtlCol="0">
                <a:spAutoFit/>
              </a:bodyPr>
              <a:lstStyle/>
              <a:p>
                <a:r>
                  <a:rPr lang="en-GB" sz="2400" b="1" dirty="0">
                    <a:solidFill>
                      <a:schemeClr val="accent5">
                        <a:lumMod val="50000"/>
                      </a:schemeClr>
                    </a:solidFill>
                    <a:latin typeface="Times New Roman" panose="02020603050405020304" pitchFamily="18" charset="0"/>
                    <a:cs typeface="Times New Roman" panose="02020603050405020304" pitchFamily="18" charset="0"/>
                  </a:rPr>
                  <a:t>User learning</a:t>
                </a:r>
              </a:p>
              <a:p>
                <a:pPr>
                  <a:spcAft>
                    <a:spcPts val="600"/>
                  </a:spcAft>
                </a:pPr>
                <a:r>
                  <a:rPr lang="en-GB" sz="2200" dirty="0">
                    <a:solidFill>
                      <a:schemeClr val="accent5">
                        <a:lumMod val="50000"/>
                      </a:schemeClr>
                    </a:solidFill>
                    <a:latin typeface="Times New Roman" panose="02020603050405020304" pitchFamily="18" charset="0"/>
                    <a:cs typeface="Times New Roman" panose="02020603050405020304" pitchFamily="18" charset="0"/>
                  </a:rPr>
                  <a:t>Similarity depends on distance</a:t>
                </a:r>
              </a:p>
              <a:p>
                <a:r>
                  <a:rPr lang="en-GB" sz="2200" dirty="0">
                    <a:solidFill>
                      <a:schemeClr val="accent5">
                        <a:lumMod val="50000"/>
                      </a:schemeClr>
                    </a:solidFill>
                    <a:latin typeface="Times New Roman" panose="02020603050405020304" pitchFamily="18" charset="0"/>
                    <a:cs typeface="Times New Roman" panose="02020603050405020304" pitchFamily="18" charset="0"/>
                  </a:rPr>
                  <a:t>Informational </a:t>
                </a:r>
                <a:r>
                  <a:rPr lang="en-GB" sz="2200" b="1" dirty="0" err="1">
                    <a:solidFill>
                      <a:schemeClr val="accent5">
                        <a:lumMod val="50000"/>
                      </a:schemeClr>
                    </a:solidFill>
                    <a:latin typeface="Times New Roman" panose="02020603050405020304" pitchFamily="18" charset="0"/>
                    <a:cs typeface="Times New Roman" panose="02020603050405020304" pitchFamily="18" charset="0"/>
                  </a:rPr>
                  <a:t>spillover</a:t>
                </a:r>
                <a:r>
                  <a:rPr lang="en-GB" sz="2200" dirty="0">
                    <a:solidFill>
                      <a:schemeClr val="accent5">
                        <a:lumMod val="50000"/>
                      </a:schemeClr>
                    </a:solidFill>
                    <a:latin typeface="Times New Roman" panose="02020603050405020304" pitchFamily="18" charset="0"/>
                    <a:cs typeface="Times New Roman" panose="02020603050405020304" pitchFamily="18" charset="0"/>
                  </a:rPr>
                  <a:t>: value of an item</a:t>
                </a:r>
              </a:p>
              <a:p>
                <a:r>
                  <a:rPr lang="en-GB" sz="2200" dirty="0">
                    <a:solidFill>
                      <a:schemeClr val="accent5">
                        <a:lumMod val="50000"/>
                      </a:schemeClr>
                    </a:solidFill>
                    <a:latin typeface="Times New Roman" panose="02020603050405020304" pitchFamily="18" charset="0"/>
                    <a:cs typeface="Times New Roman" panose="02020603050405020304" pitchFamily="18" charset="0"/>
                  </a:rPr>
                  <a:t>reveals information about the items </a:t>
                </a:r>
              </a:p>
              <a:p>
                <a:r>
                  <a:rPr lang="en-GB" sz="2200" dirty="0">
                    <a:solidFill>
                      <a:schemeClr val="accent5">
                        <a:lumMod val="50000"/>
                      </a:schemeClr>
                    </a:solidFill>
                    <a:latin typeface="Times New Roman" panose="02020603050405020304" pitchFamily="18" charset="0"/>
                    <a:cs typeface="Times New Roman" panose="02020603050405020304" pitchFamily="18" charset="0"/>
                  </a:rPr>
                  <a:t>closest to it</a:t>
                </a:r>
              </a:p>
              <a:p>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14:m>
                  <m:oMath xmlns:m="http://schemas.openxmlformats.org/officeDocument/2006/math">
                    <m:r>
                      <a:rPr lang="nl-NL" sz="2200" i="1">
                        <a:solidFill>
                          <a:schemeClr val="accent5">
                            <a:lumMod val="50000"/>
                          </a:schemeClr>
                        </a:solidFill>
                        <a:latin typeface="Cambria Math" panose="02040503050406030204" pitchFamily="18" charset="0"/>
                        <a:cs typeface="Times New Roman" panose="02020603050405020304" pitchFamily="18" charset="0"/>
                      </a:rPr>
                      <m:t>𝜌</m:t>
                    </m:r>
                    <m:r>
                      <a:rPr lang="nl-NL" sz="2200" i="1">
                        <a:solidFill>
                          <a:schemeClr val="accent5">
                            <a:lumMod val="50000"/>
                          </a:schemeClr>
                        </a:solidFill>
                        <a:latin typeface="Cambria Math" panose="02040503050406030204" pitchFamily="18" charset="0"/>
                        <a:cs typeface="Times New Roman" panose="02020603050405020304" pitchFamily="18" charset="0"/>
                      </a:rPr>
                      <m:t>∈</m:t>
                    </m:r>
                    <m:d>
                      <m:dPr>
                        <m:begChr m:val="["/>
                        <m:endChr m:val="]"/>
                        <m:ctrlPr>
                          <a:rPr lang="nl-NL" sz="2200" i="1">
                            <a:solidFill>
                              <a:schemeClr val="accent5">
                                <a:lumMod val="50000"/>
                              </a:schemeClr>
                            </a:solidFill>
                            <a:latin typeface="Cambria Math" panose="02040503050406030204" pitchFamily="18" charset="0"/>
                            <a:cs typeface="Times New Roman" panose="02020603050405020304" pitchFamily="18" charset="0"/>
                          </a:rPr>
                        </m:ctrlPr>
                      </m:dPr>
                      <m:e>
                        <m:r>
                          <a:rPr lang="nl-NL" sz="2200" i="1">
                            <a:solidFill>
                              <a:schemeClr val="accent5">
                                <a:lumMod val="50000"/>
                              </a:schemeClr>
                            </a:solidFill>
                            <a:latin typeface="Cambria Math" panose="02040503050406030204" pitchFamily="18" charset="0"/>
                            <a:cs typeface="Times New Roman" panose="02020603050405020304" pitchFamily="18" charset="0"/>
                          </a:rPr>
                          <m:t>0,1</m:t>
                        </m:r>
                      </m:e>
                    </m:d>
                    <m:r>
                      <a:rPr lang="nl-NL" sz="2200" b="0" i="1" smtClean="0">
                        <a:solidFill>
                          <a:schemeClr val="accent5">
                            <a:lumMod val="50000"/>
                          </a:schemeClr>
                        </a:solidFill>
                        <a:latin typeface="Cambria Math" panose="02040503050406030204" pitchFamily="18" charset="0"/>
                        <a:cs typeface="Times New Roman" panose="02020603050405020304" pitchFamily="18" charset="0"/>
                      </a:rPr>
                      <m:t> </m:t>
                    </m:r>
                  </m:oMath>
                </a14:m>
                <a:r>
                  <a:rPr lang="en-GB" sz="2200" dirty="0">
                    <a:solidFill>
                      <a:schemeClr val="accent5">
                        <a:lumMod val="50000"/>
                      </a:schemeClr>
                    </a:solidFill>
                    <a:latin typeface="Times New Roman" panose="02020603050405020304" pitchFamily="18" charset="0"/>
                    <a:cs typeface="Times New Roman" panose="02020603050405020304" pitchFamily="18" charset="0"/>
                  </a:rPr>
                  <a:t>determines how informative the learned utility is for nearby items.</a:t>
                </a:r>
              </a:p>
              <a:p>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r>
                  <a:rPr lang="en-GB" sz="2200" dirty="0">
                    <a:solidFill>
                      <a:schemeClr val="accent5">
                        <a:lumMod val="50000"/>
                      </a:schemeClr>
                    </a:solidFill>
                    <a:latin typeface="Times New Roman" panose="02020603050405020304" pitchFamily="18" charset="0"/>
                    <a:cs typeface="Times New Roman" panose="02020603050405020304" pitchFamily="18" charset="0"/>
                  </a:rPr>
                  <a:t>	</a:t>
                </a:r>
                <a:r>
                  <a:rPr lang="en-GB" sz="1600" dirty="0">
                    <a:solidFill>
                      <a:schemeClr val="accent5">
                        <a:lumMod val="50000"/>
                      </a:schemeClr>
                    </a:solidFill>
                    <a:latin typeface="Times New Roman" panose="02020603050405020304" pitchFamily="18" charset="0"/>
                    <a:cs typeface="Times New Roman" panose="02020603050405020304" pitchFamily="18" charset="0"/>
                  </a:rPr>
                  <a:t>positive experience</a:t>
                </a:r>
              </a:p>
              <a:p>
                <a:r>
                  <a:rPr lang="en-GB" sz="1600" dirty="0">
                    <a:solidFill>
                      <a:schemeClr val="accent5">
                        <a:lumMod val="50000"/>
                      </a:schemeClr>
                    </a:solidFill>
                    <a:latin typeface="Times New Roman" panose="02020603050405020304" pitchFamily="18" charset="0"/>
                    <a:cs typeface="Times New Roman" panose="02020603050405020304" pitchFamily="18" charset="0"/>
                  </a:rPr>
                  <a:t>	            vs.</a:t>
                </a:r>
              </a:p>
              <a:p>
                <a:r>
                  <a:rPr lang="en-GB" sz="1600" dirty="0">
                    <a:solidFill>
                      <a:schemeClr val="accent5">
                        <a:lumMod val="50000"/>
                      </a:schemeClr>
                    </a:solidFill>
                    <a:latin typeface="Times New Roman" panose="02020603050405020304" pitchFamily="18" charset="0"/>
                    <a:cs typeface="Times New Roman" panose="02020603050405020304" pitchFamily="18" charset="0"/>
                  </a:rPr>
                  <a:t>	negative experience</a:t>
                </a:r>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endParaRPr lang="en-GB" sz="2400" b="1" dirty="0">
                  <a:solidFill>
                    <a:schemeClr val="accent5">
                      <a:lumMod val="50000"/>
                    </a:schemeClr>
                  </a:solidFill>
                  <a:latin typeface="Times New Roman" panose="02020603050405020304" pitchFamily="18" charset="0"/>
                  <a:cs typeface="Times New Roman" panose="02020603050405020304" pitchFamily="18" charset="0"/>
                </a:endParaRPr>
              </a:p>
              <a:p>
                <a:r>
                  <a:rPr lang="en-GB" sz="2400" b="1" dirty="0">
                    <a:solidFill>
                      <a:schemeClr val="accent5">
                        <a:lumMod val="50000"/>
                      </a:schemeClr>
                    </a:solidFill>
                    <a:latin typeface="Times New Roman" panose="02020603050405020304" pitchFamily="18" charset="0"/>
                    <a:cs typeface="Times New Roman" panose="02020603050405020304" pitchFamily="18" charset="0"/>
                  </a:rPr>
                  <a:t>Recommendation cases</a:t>
                </a:r>
              </a:p>
              <a:p>
                <a:pPr marL="342900" indent="-342900">
                  <a:buFont typeface="Arial" panose="020B0604020202020204" pitchFamily="34" charset="0"/>
                  <a:buChar char="•"/>
                </a:pPr>
                <a:r>
                  <a:rPr lang="en-GB" sz="1800" b="1" dirty="0">
                    <a:solidFill>
                      <a:schemeClr val="accent5">
                        <a:lumMod val="50000"/>
                      </a:schemeClr>
                    </a:solidFill>
                    <a:latin typeface="Times New Roman" panose="02020603050405020304" pitchFamily="18" charset="0"/>
                    <a:cs typeface="Times New Roman" panose="02020603050405020304" pitchFamily="18" charset="0"/>
                  </a:rPr>
                  <a:t>No recommendation: </a:t>
                </a:r>
                <a:r>
                  <a:rPr lang="en-GB" sz="1800" dirty="0">
                    <a:solidFill>
                      <a:schemeClr val="accent5">
                        <a:lumMod val="50000"/>
                      </a:schemeClr>
                    </a:solidFill>
                    <a:latin typeface="Times New Roman" panose="02020603050405020304" pitchFamily="18" charset="0"/>
                    <a:cs typeface="Times New Roman" panose="02020603050405020304" pitchFamily="18" charset="0"/>
                  </a:rPr>
                  <a:t>user gets no information, choices based on beliefs</a:t>
                </a:r>
                <a:endParaRPr lang="en-GB" sz="1800" b="1"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1800" b="1" dirty="0">
                    <a:solidFill>
                      <a:schemeClr val="accent5">
                        <a:lumMod val="50000"/>
                      </a:schemeClr>
                    </a:solidFill>
                    <a:latin typeface="Times New Roman" panose="02020603050405020304" pitchFamily="18" charset="0"/>
                    <a:cs typeface="Times New Roman" panose="02020603050405020304" pitchFamily="18" charset="0"/>
                  </a:rPr>
                  <a:t>Recommendation: </a:t>
                </a:r>
                <a:r>
                  <a:rPr lang="en-GB" sz="1800" dirty="0">
                    <a:solidFill>
                      <a:schemeClr val="accent5">
                        <a:lumMod val="50000"/>
                      </a:schemeClr>
                    </a:solidFill>
                    <a:latin typeface="Times New Roman" panose="02020603050405020304" pitchFamily="18" charset="0"/>
                    <a:cs typeface="Times New Roman" panose="02020603050405020304" pitchFamily="18" charset="0"/>
                  </a:rPr>
                  <a:t>recommender combines common-value and user beliefs</a:t>
                </a:r>
              </a:p>
              <a:p>
                <a:pPr marL="342900" indent="-342900">
                  <a:buFont typeface="Arial" panose="020B0604020202020204" pitchFamily="34" charset="0"/>
                  <a:buChar char="•"/>
                </a:pPr>
                <a:r>
                  <a:rPr lang="en-GB" sz="1800" b="1" dirty="0">
                    <a:solidFill>
                      <a:schemeClr val="accent5">
                        <a:lumMod val="50000"/>
                      </a:schemeClr>
                    </a:solidFill>
                    <a:latin typeface="Times New Roman" panose="02020603050405020304" pitchFamily="18" charset="0"/>
                    <a:cs typeface="Times New Roman" panose="02020603050405020304" pitchFamily="18" charset="0"/>
                  </a:rPr>
                  <a:t>Oracle recommendation: </a:t>
                </a:r>
                <a:r>
                  <a:rPr lang="en-GB" sz="1800" dirty="0">
                    <a:solidFill>
                      <a:schemeClr val="accent5">
                        <a:lumMod val="50000"/>
                      </a:schemeClr>
                    </a:solidFill>
                    <a:latin typeface="Times New Roman" panose="02020603050405020304" pitchFamily="18" charset="0"/>
                    <a:cs typeface="Times New Roman" panose="02020603050405020304" pitchFamily="18" charset="0"/>
                  </a:rPr>
                  <a:t>recommender knows true utilized value</a:t>
                </a:r>
                <a:endParaRPr lang="en-GB" sz="1800" b="1" dirty="0">
                  <a:solidFill>
                    <a:schemeClr val="accent5">
                      <a:lumMod val="50000"/>
                    </a:schemeClr>
                  </a:solidFill>
                  <a:latin typeface="Times New Roman" panose="02020603050405020304" pitchFamily="18" charset="0"/>
                  <a:cs typeface="Times New Roman" panose="02020603050405020304" pitchFamily="18" charset="0"/>
                </a:endParaRPr>
              </a:p>
              <a:p>
                <a:endParaRPr lang="en-GB" sz="2000" b="1" dirty="0">
                  <a:solidFill>
                    <a:schemeClr val="accent5">
                      <a:lumMod val="50000"/>
                    </a:schemeClr>
                  </a:solidFill>
                  <a:latin typeface="Times New Roman" panose="02020603050405020304" pitchFamily="18" charset="0"/>
                  <a:cs typeface="Times New Roman" panose="02020603050405020304" pitchFamily="18" charset="0"/>
                </a:endParaRPr>
              </a:p>
            </p:txBody>
          </p:sp>
        </mc:Choice>
        <mc:Fallback>
          <p:sp>
            <p:nvSpPr>
              <p:cNvPr id="20" name="Tekstvak 19">
                <a:extLst>
                  <a:ext uri="{FF2B5EF4-FFF2-40B4-BE49-F238E27FC236}">
                    <a16:creationId xmlns:a16="http://schemas.microsoft.com/office/drawing/2014/main" id="{4E7DD80B-6251-4C72-BB3C-81D15766422B}"/>
                  </a:ext>
                </a:extLst>
              </p:cNvPr>
              <p:cNvSpPr txBox="1">
                <a:spLocks noRot="1" noChangeAspect="1" noMove="1" noResize="1" noEditPoints="1" noAdjustHandles="1" noChangeArrowheads="1" noChangeShapeType="1" noTextEdit="1"/>
              </p:cNvSpPr>
              <p:nvPr/>
            </p:nvSpPr>
            <p:spPr>
              <a:xfrm>
                <a:off x="14631459" y="3316959"/>
                <a:ext cx="6924493" cy="7186583"/>
              </a:xfrm>
              <a:prstGeom prst="rect">
                <a:avLst/>
              </a:prstGeom>
              <a:blipFill>
                <a:blip r:embed="rId10"/>
                <a:stretch>
                  <a:fillRect l="-1320" t="-679" r="-88"/>
                </a:stretch>
              </a:blipFill>
            </p:spPr>
            <p:txBody>
              <a:bodyPr/>
              <a:lstStyle/>
              <a:p>
                <a:r>
                  <a:rPr lang="en-GB">
                    <a:noFill/>
                  </a:rPr>
                  <a:t> </a:t>
                </a:r>
              </a:p>
            </p:txBody>
          </p:sp>
        </mc:Fallback>
      </mc:AlternateContent>
      <p:pic>
        <p:nvPicPr>
          <p:cNvPr id="24" name="Afbeelding 23">
            <a:extLst>
              <a:ext uri="{FF2B5EF4-FFF2-40B4-BE49-F238E27FC236}">
                <a16:creationId xmlns:a16="http://schemas.microsoft.com/office/drawing/2014/main" id="{2E92F61D-8201-4833-BA02-86609A00085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681752" y="7992755"/>
            <a:ext cx="623161" cy="623161"/>
          </a:xfrm>
          <a:prstGeom prst="rect">
            <a:avLst/>
          </a:prstGeom>
        </p:spPr>
      </p:pic>
      <p:pic>
        <p:nvPicPr>
          <p:cNvPr id="83" name="Graphic 82">
            <a:extLst>
              <a:ext uri="{FF2B5EF4-FFF2-40B4-BE49-F238E27FC236}">
                <a16:creationId xmlns:a16="http://schemas.microsoft.com/office/drawing/2014/main" id="{83B18665-4EDD-46A3-8385-3FCE026106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0263" y="8170261"/>
            <a:ext cx="327030" cy="327030"/>
          </a:xfrm>
          <a:prstGeom prst="rect">
            <a:avLst/>
          </a:prstGeom>
        </p:spPr>
      </p:pic>
      <p:pic>
        <p:nvPicPr>
          <p:cNvPr id="26" name="Afbeelding 25" descr="Afbeelding met tekst&#10;&#10;Automatisch gegenereerde beschrijving">
            <a:extLst>
              <a:ext uri="{FF2B5EF4-FFF2-40B4-BE49-F238E27FC236}">
                <a16:creationId xmlns:a16="http://schemas.microsoft.com/office/drawing/2014/main" id="{27F53BA2-9962-4957-B709-18078FBF4C1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657834" y="4155515"/>
            <a:ext cx="1755138" cy="1031321"/>
          </a:xfrm>
          <a:prstGeom prst="rect">
            <a:avLst/>
          </a:prstGeom>
        </p:spPr>
      </p:pic>
      <p:pic>
        <p:nvPicPr>
          <p:cNvPr id="28" name="Afbeelding 27">
            <a:extLst>
              <a:ext uri="{FF2B5EF4-FFF2-40B4-BE49-F238E27FC236}">
                <a16:creationId xmlns:a16="http://schemas.microsoft.com/office/drawing/2014/main" id="{884641A8-AAE6-4161-95AE-4CDFC7F155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112298" y="6163700"/>
            <a:ext cx="2029108" cy="1829055"/>
          </a:xfrm>
          <a:prstGeom prst="rect">
            <a:avLst/>
          </a:prstGeom>
        </p:spPr>
      </p:pic>
      <p:pic>
        <p:nvPicPr>
          <p:cNvPr id="45" name="Afbeelding 44">
            <a:extLst>
              <a:ext uri="{FF2B5EF4-FFF2-40B4-BE49-F238E27FC236}">
                <a16:creationId xmlns:a16="http://schemas.microsoft.com/office/drawing/2014/main" id="{ED86AEE1-19AE-448E-B367-8E78A3E7C84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38122" y="6194394"/>
            <a:ext cx="2029108" cy="1829055"/>
          </a:xfrm>
          <a:prstGeom prst="rect">
            <a:avLst/>
          </a:prstGeom>
        </p:spPr>
      </p:pic>
      <p:pic>
        <p:nvPicPr>
          <p:cNvPr id="289" name="Afbeelding 288">
            <a:extLst>
              <a:ext uri="{FF2B5EF4-FFF2-40B4-BE49-F238E27FC236}">
                <a16:creationId xmlns:a16="http://schemas.microsoft.com/office/drawing/2014/main" id="{421E5CCB-58C6-4324-9272-B0F30359EBB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30239" y="13696114"/>
            <a:ext cx="2990171" cy="2670347"/>
          </a:xfrm>
          <a:prstGeom prst="rect">
            <a:avLst/>
          </a:prstGeom>
        </p:spPr>
      </p:pic>
      <p:pic>
        <p:nvPicPr>
          <p:cNvPr id="293" name="Afbeelding 292">
            <a:extLst>
              <a:ext uri="{FF2B5EF4-FFF2-40B4-BE49-F238E27FC236}">
                <a16:creationId xmlns:a16="http://schemas.microsoft.com/office/drawing/2014/main" id="{667A6C1D-DD63-484A-BC17-CCD2315D5AC5}"/>
              </a:ext>
            </a:extLst>
          </p:cNvPr>
          <p:cNvPicPr>
            <a:picLocks noChangeAspect="1"/>
          </p:cNvPicPr>
          <p:nvPr/>
        </p:nvPicPr>
        <p:blipFill rotWithShape="1">
          <a:blip r:embed="rId16">
            <a:extLst>
              <a:ext uri="{28A0092B-C50C-407E-A947-70E740481C1C}">
                <a14:useLocalDpi xmlns:a14="http://schemas.microsoft.com/office/drawing/2010/main" val="0"/>
              </a:ext>
            </a:extLst>
          </a:blip>
          <a:srcRect r="64990"/>
          <a:stretch/>
        </p:blipFill>
        <p:spPr>
          <a:xfrm>
            <a:off x="17571720" y="10999886"/>
            <a:ext cx="3776587" cy="4913784"/>
          </a:xfrm>
          <a:prstGeom prst="rect">
            <a:avLst/>
          </a:prstGeom>
        </p:spPr>
      </p:pic>
      <p:sp>
        <p:nvSpPr>
          <p:cNvPr id="294" name="Tekstvak 293">
            <a:extLst>
              <a:ext uri="{FF2B5EF4-FFF2-40B4-BE49-F238E27FC236}">
                <a16:creationId xmlns:a16="http://schemas.microsoft.com/office/drawing/2014/main" id="{714C9133-5334-4B00-8093-A371BB04FF25}"/>
              </a:ext>
            </a:extLst>
          </p:cNvPr>
          <p:cNvSpPr txBox="1"/>
          <p:nvPr/>
        </p:nvSpPr>
        <p:spPr>
          <a:xfrm>
            <a:off x="10957560" y="13814628"/>
            <a:ext cx="6424325" cy="2277547"/>
          </a:xfrm>
          <a:prstGeom prst="rect">
            <a:avLst/>
          </a:prstGeom>
          <a:noFill/>
        </p:spPr>
        <p:txBody>
          <a:bodyPr wrap="square" rtlCol="0">
            <a:spAutoFit/>
          </a:bodyPr>
          <a:lstStyle/>
          <a:p>
            <a:pPr>
              <a:spcAft>
                <a:spcPts val="1200"/>
              </a:spcAft>
            </a:pPr>
            <a:r>
              <a:rPr lang="en-GB" sz="2200" dirty="0">
                <a:solidFill>
                  <a:schemeClr val="accent5">
                    <a:lumMod val="50000"/>
                  </a:schemeClr>
                </a:solidFill>
                <a:latin typeface="Times New Roman" panose="02020603050405020304" pitchFamily="18" charset="0"/>
                <a:cs typeface="Times New Roman" panose="02020603050405020304" pitchFamily="18" charset="0"/>
              </a:rPr>
              <a:t>No recommendation: users o</a:t>
            </a:r>
            <a:r>
              <a:rPr lang="en-GB" sz="2200" b="1" dirty="0">
                <a:solidFill>
                  <a:schemeClr val="accent5">
                    <a:lumMod val="50000"/>
                  </a:schemeClr>
                </a:solidFill>
                <a:latin typeface="Times New Roman" panose="02020603050405020304" pitchFamily="18" charset="0"/>
                <a:cs typeface="Times New Roman" panose="02020603050405020304" pitchFamily="18" charset="0"/>
              </a:rPr>
              <a:t>ver-exploit</a:t>
            </a:r>
            <a:r>
              <a:rPr lang="en-GB" sz="2200" dirty="0">
                <a:solidFill>
                  <a:schemeClr val="accent5">
                    <a:lumMod val="50000"/>
                  </a:schemeClr>
                </a:solidFill>
                <a:latin typeface="Times New Roman" panose="02020603050405020304" pitchFamily="18" charset="0"/>
                <a:cs typeface="Times New Roman" panose="02020603050405020304" pitchFamily="18" charset="0"/>
              </a:rPr>
              <a:t> </a:t>
            </a:r>
            <a:r>
              <a:rPr lang="en-GB" sz="2200" dirty="0" err="1">
                <a:solidFill>
                  <a:schemeClr val="accent5">
                    <a:lumMod val="50000"/>
                  </a:schemeClr>
                </a:solidFill>
                <a:latin typeface="Times New Roman" panose="02020603050405020304" pitchFamily="18" charset="0"/>
                <a:cs typeface="Times New Roman" panose="02020603050405020304" pitchFamily="18" charset="0"/>
              </a:rPr>
              <a:t>spillovers</a:t>
            </a:r>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r>
              <a:rPr lang="en-GB" sz="2200" dirty="0">
                <a:solidFill>
                  <a:schemeClr val="accent5">
                    <a:lumMod val="50000"/>
                  </a:schemeClr>
                </a:solidFill>
                <a:latin typeface="Times New Roman" panose="02020603050405020304" pitchFamily="18" charset="0"/>
                <a:cs typeface="Times New Roman" panose="02020603050405020304" pitchFamily="18" charset="0"/>
              </a:rPr>
              <a:t>Recommendation decreases degree of local consumption, but not as much as oracle case</a:t>
            </a:r>
          </a:p>
          <a:p>
            <a:endParaRPr lang="en-GB" sz="2200" dirty="0">
              <a:solidFill>
                <a:schemeClr val="accent5">
                  <a:lumMod val="50000"/>
                </a:schemeClr>
              </a:solidFill>
              <a:latin typeface="Times New Roman" panose="02020603050405020304" pitchFamily="18" charset="0"/>
              <a:cs typeface="Times New Roman" panose="02020603050405020304" pitchFamily="18" charset="0"/>
            </a:endParaRPr>
          </a:p>
          <a:p>
            <a:r>
              <a:rPr lang="en-GB" sz="2200" b="1" dirty="0">
                <a:solidFill>
                  <a:schemeClr val="accent5">
                    <a:lumMod val="50000"/>
                  </a:schemeClr>
                </a:solidFill>
                <a:latin typeface="Times New Roman" panose="02020603050405020304" pitchFamily="18" charset="0"/>
                <a:cs typeface="Times New Roman" panose="02020603050405020304" pitchFamily="18" charset="0"/>
              </a:rPr>
              <a:t>Informational </a:t>
            </a:r>
            <a:r>
              <a:rPr lang="en-GB" sz="2200" b="1" dirty="0" err="1">
                <a:solidFill>
                  <a:schemeClr val="accent5">
                    <a:lumMod val="50000"/>
                  </a:schemeClr>
                </a:solidFill>
                <a:latin typeface="Times New Roman" panose="02020603050405020304" pitchFamily="18" charset="0"/>
                <a:cs typeface="Times New Roman" panose="02020603050405020304" pitchFamily="18" charset="0"/>
              </a:rPr>
              <a:t>spillovers</a:t>
            </a:r>
            <a:r>
              <a:rPr lang="en-GB" sz="2200" b="1" dirty="0">
                <a:solidFill>
                  <a:schemeClr val="accent5">
                    <a:lumMod val="50000"/>
                  </a:schemeClr>
                </a:solidFill>
                <a:latin typeface="Times New Roman" panose="02020603050405020304" pitchFamily="18" charset="0"/>
                <a:cs typeface="Times New Roman" panose="02020603050405020304" pitchFamily="18" charset="0"/>
              </a:rPr>
              <a:t> + risk-aversion can lead users into filter bubble</a:t>
            </a:r>
          </a:p>
        </p:txBody>
      </p:sp>
      <p:sp>
        <p:nvSpPr>
          <p:cNvPr id="295" name="Tekstvak 294">
            <a:extLst>
              <a:ext uri="{FF2B5EF4-FFF2-40B4-BE49-F238E27FC236}">
                <a16:creationId xmlns:a16="http://schemas.microsoft.com/office/drawing/2014/main" id="{B905B021-2D20-453F-AC72-9F55F729D3D3}"/>
              </a:ext>
            </a:extLst>
          </p:cNvPr>
          <p:cNvSpPr txBox="1"/>
          <p:nvPr/>
        </p:nvSpPr>
        <p:spPr>
          <a:xfrm>
            <a:off x="17787949" y="15789586"/>
            <a:ext cx="3353457" cy="523220"/>
          </a:xfrm>
          <a:prstGeom prst="rect">
            <a:avLst/>
          </a:prstGeom>
          <a:noFill/>
        </p:spPr>
        <p:txBody>
          <a:bodyPr wrap="square" rtlCol="0">
            <a:spAutoFit/>
          </a:bodyPr>
          <a:lstStyle/>
          <a:p>
            <a:r>
              <a:rPr lang="en-GB" sz="1400" dirty="0">
                <a:solidFill>
                  <a:schemeClr val="accent5">
                    <a:lumMod val="50000"/>
                  </a:schemeClr>
                </a:solidFill>
                <a:latin typeface="Times New Roman" panose="02020603050405020304" pitchFamily="18" charset="0"/>
                <a:cs typeface="Times New Roman" panose="02020603050405020304" pitchFamily="18" charset="0"/>
              </a:rPr>
              <a:t>Above: influence of </a:t>
            </a:r>
            <a:r>
              <a:rPr lang="en-GB" sz="1400" dirty="0" err="1">
                <a:solidFill>
                  <a:schemeClr val="accent5">
                    <a:lumMod val="50000"/>
                  </a:schemeClr>
                </a:solidFill>
                <a:latin typeface="Times New Roman" panose="02020603050405020304" pitchFamily="18" charset="0"/>
                <a:cs typeface="Times New Roman" panose="02020603050405020304" pitchFamily="18" charset="0"/>
              </a:rPr>
              <a:t>spillover</a:t>
            </a:r>
            <a:r>
              <a:rPr lang="en-GB" sz="1400" dirty="0">
                <a:solidFill>
                  <a:schemeClr val="accent5">
                    <a:lumMod val="50000"/>
                  </a:schemeClr>
                </a:solidFill>
                <a:latin typeface="Times New Roman" panose="02020603050405020304" pitchFamily="18" charset="0"/>
                <a:cs typeface="Times New Roman" panose="02020603050405020304" pitchFamily="18" charset="0"/>
              </a:rPr>
              <a:t> parameter</a:t>
            </a:r>
          </a:p>
          <a:p>
            <a:r>
              <a:rPr lang="en-GB" sz="1400" dirty="0">
                <a:solidFill>
                  <a:schemeClr val="accent5">
                    <a:lumMod val="50000"/>
                  </a:schemeClr>
                </a:solidFill>
                <a:latin typeface="Times New Roman" panose="02020603050405020304" pitchFamily="18" charset="0"/>
                <a:cs typeface="Times New Roman" panose="02020603050405020304" pitchFamily="18" charset="0"/>
              </a:rPr>
              <a:t>Below: influence of risk-aversion parameter</a:t>
            </a:r>
          </a:p>
        </p:txBody>
      </p:sp>
      <p:pic>
        <p:nvPicPr>
          <p:cNvPr id="297" name="Afbeelding 296">
            <a:extLst>
              <a:ext uri="{FF2B5EF4-FFF2-40B4-BE49-F238E27FC236}">
                <a16:creationId xmlns:a16="http://schemas.microsoft.com/office/drawing/2014/main" id="{3F3AD8B5-0319-45A5-82A7-077BD994C47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973955" y="4389508"/>
            <a:ext cx="6637595" cy="2484335"/>
          </a:xfrm>
          <a:prstGeom prst="rect">
            <a:avLst/>
          </a:prstGeom>
        </p:spPr>
      </p:pic>
      <p:sp>
        <p:nvSpPr>
          <p:cNvPr id="314" name="Tekstvak 313">
            <a:extLst>
              <a:ext uri="{FF2B5EF4-FFF2-40B4-BE49-F238E27FC236}">
                <a16:creationId xmlns:a16="http://schemas.microsoft.com/office/drawing/2014/main" id="{4DEBC93D-2ABB-4825-96A4-DE487C80707B}"/>
              </a:ext>
            </a:extLst>
          </p:cNvPr>
          <p:cNvSpPr txBox="1"/>
          <p:nvPr/>
        </p:nvSpPr>
        <p:spPr>
          <a:xfrm>
            <a:off x="22082760" y="7078227"/>
            <a:ext cx="6362065" cy="1477328"/>
          </a:xfrm>
          <a:prstGeom prst="rect">
            <a:avLst/>
          </a:prstGeom>
          <a:noFill/>
        </p:spPr>
        <p:txBody>
          <a:bodyPr wrap="square" rtlCol="0">
            <a:spAutoFit/>
          </a:bodyPr>
          <a:lstStyle/>
          <a:p>
            <a:r>
              <a:rPr lang="en-GB" sz="2400" dirty="0">
                <a:solidFill>
                  <a:schemeClr val="accent5">
                    <a:lumMod val="50000"/>
                  </a:schemeClr>
                </a:solidFill>
                <a:latin typeface="Times New Roman" panose="02020603050405020304" pitchFamily="18" charset="0"/>
                <a:cs typeface="Times New Roman" panose="02020603050405020304" pitchFamily="18" charset="0"/>
              </a:rPr>
              <a:t>Homogenization effect strongest when:</a:t>
            </a:r>
          </a:p>
          <a:p>
            <a:pPr marL="342900" indent="-342900">
              <a:buFont typeface="Arial" panose="020B0604020202020204" pitchFamily="34" charset="0"/>
              <a:buChar char="•"/>
            </a:pPr>
            <a:r>
              <a:rPr lang="en-GB" sz="2200" b="1" dirty="0">
                <a:solidFill>
                  <a:schemeClr val="accent5">
                    <a:lumMod val="50000"/>
                  </a:schemeClr>
                </a:solidFill>
                <a:latin typeface="Times New Roman" panose="02020603050405020304" pitchFamily="18" charset="0"/>
                <a:cs typeface="Times New Roman" panose="02020603050405020304" pitchFamily="18" charset="0"/>
              </a:rPr>
              <a:t>Recommendation</a:t>
            </a:r>
            <a:r>
              <a:rPr lang="en-GB" sz="2200" dirty="0">
                <a:solidFill>
                  <a:schemeClr val="accent5">
                    <a:lumMod val="50000"/>
                  </a:schemeClr>
                </a:solidFill>
                <a:latin typeface="Times New Roman" panose="02020603050405020304" pitchFamily="18" charset="0"/>
                <a:cs typeface="Times New Roman" panose="02020603050405020304" pitchFamily="18" charset="0"/>
              </a:rPr>
              <a:t> case</a:t>
            </a:r>
          </a:p>
          <a:p>
            <a:pPr marL="342900" indent="-342900">
              <a:buFont typeface="Arial" panose="020B0604020202020204" pitchFamily="34" charset="0"/>
              <a:buChar char="•"/>
            </a:pPr>
            <a:r>
              <a:rPr lang="en-GB" sz="2200" dirty="0">
                <a:solidFill>
                  <a:schemeClr val="accent5">
                    <a:lumMod val="50000"/>
                  </a:schemeClr>
                </a:solidFill>
                <a:latin typeface="Times New Roman" panose="02020603050405020304" pitchFamily="18" charset="0"/>
                <a:cs typeface="Times New Roman" panose="02020603050405020304" pitchFamily="18" charset="0"/>
              </a:rPr>
              <a:t>The </a:t>
            </a:r>
            <a:r>
              <a:rPr lang="en-GB" sz="2200" b="1" dirty="0">
                <a:solidFill>
                  <a:schemeClr val="accent5">
                    <a:lumMod val="50000"/>
                  </a:schemeClr>
                </a:solidFill>
                <a:latin typeface="Times New Roman" panose="02020603050405020304" pitchFamily="18" charset="0"/>
                <a:cs typeface="Times New Roman" panose="02020603050405020304" pitchFamily="18" charset="0"/>
              </a:rPr>
              <a:t>common-value weight</a:t>
            </a:r>
            <a:r>
              <a:rPr lang="en-GB" sz="2200" dirty="0">
                <a:solidFill>
                  <a:schemeClr val="accent5">
                    <a:lumMod val="50000"/>
                  </a:schemeClr>
                </a:solidFill>
                <a:latin typeface="Times New Roman" panose="02020603050405020304" pitchFamily="18" charset="0"/>
                <a:cs typeface="Times New Roman" panose="02020603050405020304" pitchFamily="18" charset="0"/>
              </a:rPr>
              <a:t> increases</a:t>
            </a:r>
          </a:p>
          <a:p>
            <a:pPr marL="342900" indent="-342900">
              <a:buFont typeface="Arial" panose="020B0604020202020204" pitchFamily="34" charset="0"/>
              <a:buChar char="•"/>
            </a:pPr>
            <a:r>
              <a:rPr lang="en-GB" sz="2200" b="1" dirty="0" err="1">
                <a:solidFill>
                  <a:schemeClr val="accent5">
                    <a:lumMod val="50000"/>
                  </a:schemeClr>
                </a:solidFill>
                <a:latin typeface="Times New Roman" panose="02020603050405020304" pitchFamily="18" charset="0"/>
                <a:cs typeface="Times New Roman" panose="02020603050405020304" pitchFamily="18" charset="0"/>
              </a:rPr>
              <a:t>Spillover</a:t>
            </a:r>
            <a:r>
              <a:rPr lang="en-GB" sz="2200" dirty="0">
                <a:solidFill>
                  <a:schemeClr val="accent5">
                    <a:lumMod val="50000"/>
                  </a:schemeClr>
                </a:solidFill>
                <a:latin typeface="Times New Roman" panose="02020603050405020304" pitchFamily="18" charset="0"/>
                <a:cs typeface="Times New Roman" panose="02020603050405020304" pitchFamily="18" charset="0"/>
              </a:rPr>
              <a:t> decreases</a:t>
            </a:r>
          </a:p>
        </p:txBody>
      </p:sp>
      <p:pic>
        <p:nvPicPr>
          <p:cNvPr id="316" name="Afbeelding 315">
            <a:extLst>
              <a:ext uri="{FF2B5EF4-FFF2-40B4-BE49-F238E27FC236}">
                <a16:creationId xmlns:a16="http://schemas.microsoft.com/office/drawing/2014/main" id="{D170DFDD-8849-4286-8CE9-098CF8DEF06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959238" y="10503542"/>
            <a:ext cx="6759526" cy="2705334"/>
          </a:xfrm>
          <a:prstGeom prst="rect">
            <a:avLst/>
          </a:prstGeom>
        </p:spPr>
      </p:pic>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5310</TotalTime>
  <Words>508</Words>
  <Application>Microsoft Office PowerPoint</Application>
  <PresentationFormat>Aangepast</PresentationFormat>
  <Paragraphs>96</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1</vt:i4>
      </vt:variant>
    </vt:vector>
  </HeadingPairs>
  <TitlesOfParts>
    <vt:vector size="11" baseType="lpstr">
      <vt:lpstr>Arial</vt:lpstr>
      <vt:lpstr>Arial Black</vt:lpstr>
      <vt:lpstr>Calibri</vt:lpstr>
      <vt:lpstr>Cambria Math</vt:lpstr>
      <vt:lpstr>Times New Roman</vt:lpstr>
      <vt:lpstr>Trebuchet MS</vt:lpstr>
      <vt:lpstr>PosterPresentations.com-36x60-Template</vt:lpstr>
      <vt:lpstr>Without Quick Guides</vt:lpstr>
      <vt:lpstr>3 Columns</vt:lpstr>
      <vt:lpstr>Wide Center</vt:lpstr>
      <vt:lpstr>PowerPoint-presentatie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Affiena DJ</cp:lastModifiedBy>
  <cp:revision>88</cp:revision>
  <dcterms:created xsi:type="dcterms:W3CDTF">2012-02-06T18:46:22Z</dcterms:created>
  <dcterms:modified xsi:type="dcterms:W3CDTF">2021-05-15T14:54:32Z</dcterms:modified>
</cp:coreProperties>
</file>