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5400675" cy="450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>
        <p:scale>
          <a:sx n="132" d="100"/>
          <a:sy n="132" d="100"/>
        </p:scale>
        <p:origin x="260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7E84-9E83-884E-975C-BAEF30A447D1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835D-9242-C145-839B-784DA50D76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3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1pPr>
    <a:lvl2pPr marL="233263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2pPr>
    <a:lvl3pPr marL="466527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3pPr>
    <a:lvl4pPr marL="699790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4pPr>
    <a:lvl5pPr marL="933054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5pPr>
    <a:lvl6pPr marL="1166317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6pPr>
    <a:lvl7pPr marL="1399581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7pPr>
    <a:lvl8pPr marL="1632844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8pPr>
    <a:lvl9pPr marL="1866108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1835D-9242-C145-839B-784DA50D76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736551"/>
            <a:ext cx="4590574" cy="1566863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363838"/>
            <a:ext cx="4050506" cy="1086594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86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3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39613"/>
            <a:ext cx="1164521" cy="3814019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39613"/>
            <a:ext cx="3426053" cy="381401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816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12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122017"/>
            <a:ext cx="4658082" cy="1872109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011836"/>
            <a:ext cx="4658082" cy="98449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94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198066"/>
            <a:ext cx="2295287" cy="28555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198066"/>
            <a:ext cx="2295287" cy="28555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27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39614"/>
            <a:ext cx="4658082" cy="86990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103263"/>
            <a:ext cx="2284738" cy="54069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643956"/>
            <a:ext cx="2284738" cy="24180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103263"/>
            <a:ext cx="2295990" cy="540692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643956"/>
            <a:ext cx="2295990" cy="24180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69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026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37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00038"/>
            <a:ext cx="1741858" cy="105013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647999"/>
            <a:ext cx="2734092" cy="3198317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350169"/>
            <a:ext cx="1741858" cy="250135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679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00038"/>
            <a:ext cx="1741858" cy="105013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647999"/>
            <a:ext cx="2734092" cy="3198317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350169"/>
            <a:ext cx="1741858" cy="250135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901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39614"/>
            <a:ext cx="4658082" cy="869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198066"/>
            <a:ext cx="4658082" cy="2855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171356"/>
            <a:ext cx="1215152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8DE9-78C7-6145-A01B-879F4074346E}" type="datetimeFigureOut">
              <a:rPr lang="fr-FR" smtClean="0"/>
              <a:t>09/07/2025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171356"/>
            <a:ext cx="1822728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171356"/>
            <a:ext cx="1215152" cy="239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19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emf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C2A1F421-2320-F86C-90F5-6F451EA6A0C5}"/>
              </a:ext>
            </a:extLst>
          </p:cNvPr>
          <p:cNvSpPr/>
          <p:nvPr/>
        </p:nvSpPr>
        <p:spPr>
          <a:xfrm>
            <a:off x="127861" y="1920921"/>
            <a:ext cx="5144957" cy="2504710"/>
          </a:xfrm>
          <a:prstGeom prst="roundRect">
            <a:avLst>
              <a:gd name="adj" fmla="val 908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489C5316-C106-D07F-D051-B8CD41195A18}"/>
              </a:ext>
            </a:extLst>
          </p:cNvPr>
          <p:cNvSpPr/>
          <p:nvPr/>
        </p:nvSpPr>
        <p:spPr>
          <a:xfrm>
            <a:off x="2642732" y="52667"/>
            <a:ext cx="2612639" cy="18066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D6F3D60A-B5DA-3BBD-DCA8-15C2AF8998A0}"/>
              </a:ext>
            </a:extLst>
          </p:cNvPr>
          <p:cNvSpPr/>
          <p:nvPr/>
        </p:nvSpPr>
        <p:spPr>
          <a:xfrm>
            <a:off x="4239261" y="1441462"/>
            <a:ext cx="870400" cy="90744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1DB06275-5D3F-CF79-9B46-B85E4691027E}"/>
              </a:ext>
            </a:extLst>
          </p:cNvPr>
          <p:cNvSpPr/>
          <p:nvPr/>
        </p:nvSpPr>
        <p:spPr>
          <a:xfrm>
            <a:off x="110409" y="52667"/>
            <a:ext cx="2417858" cy="1806688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C45BD724-632A-617F-7FA8-31247422416D}"/>
              </a:ext>
            </a:extLst>
          </p:cNvPr>
          <p:cNvGrpSpPr>
            <a:grpSpLocks noChangeAspect="1"/>
          </p:cNvGrpSpPr>
          <p:nvPr/>
        </p:nvGrpSpPr>
        <p:grpSpPr>
          <a:xfrm>
            <a:off x="407952" y="303094"/>
            <a:ext cx="1945984" cy="893167"/>
            <a:chOff x="-106072" y="-1"/>
            <a:chExt cx="2197384" cy="1008556"/>
          </a:xfrm>
        </p:grpSpPr>
        <p:sp>
          <p:nvSpPr>
            <p:cNvPr id="42" name="Triangle rectangle 41">
              <a:extLst>
                <a:ext uri="{FF2B5EF4-FFF2-40B4-BE49-F238E27FC236}">
                  <a16:creationId xmlns:a16="http://schemas.microsoft.com/office/drawing/2014/main" id="{3E4410E2-BBBF-05A6-9732-B8CDC8B70399}"/>
                </a:ext>
              </a:extLst>
            </p:cNvPr>
            <p:cNvSpPr/>
            <p:nvPr/>
          </p:nvSpPr>
          <p:spPr>
            <a:xfrm rot="10800000">
              <a:off x="154448" y="746549"/>
              <a:ext cx="1847316" cy="262006"/>
            </a:xfrm>
            <a:prstGeom prst="rtTriangl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/>
            </a:p>
          </p:txBody>
        </p:sp>
        <p:pic>
          <p:nvPicPr>
            <p:cNvPr id="43" name="Graphique 42" descr="Rat avec un remplissage uni">
              <a:extLst>
                <a:ext uri="{FF2B5EF4-FFF2-40B4-BE49-F238E27FC236}">
                  <a16:creationId xmlns:a16="http://schemas.microsoft.com/office/drawing/2014/main" id="{9AAC0E99-3AB5-E6A9-E86E-0DD68FFE1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83621" y="350700"/>
              <a:ext cx="342901" cy="342901"/>
            </a:xfrm>
            <a:prstGeom prst="rect">
              <a:avLst/>
            </a:prstGeom>
          </p:spPr>
        </p:pic>
        <p:pic>
          <p:nvPicPr>
            <p:cNvPr id="44" name="Graphique 43" descr="Rat avec un remplissage uni">
              <a:extLst>
                <a:ext uri="{FF2B5EF4-FFF2-40B4-BE49-F238E27FC236}">
                  <a16:creationId xmlns:a16="http://schemas.microsoft.com/office/drawing/2014/main" id="{7D54DB23-8323-C1E7-21FF-76F354A75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3621" y="-1"/>
              <a:ext cx="342901" cy="342901"/>
            </a:xfrm>
            <a:prstGeom prst="rect">
              <a:avLst/>
            </a:prstGeom>
          </p:spPr>
        </p:pic>
        <p:pic>
          <p:nvPicPr>
            <p:cNvPr id="45" name="Graphique 44" descr="Rat avec un remplissage uni">
              <a:extLst>
                <a:ext uri="{FF2B5EF4-FFF2-40B4-BE49-F238E27FC236}">
                  <a16:creationId xmlns:a16="http://schemas.microsoft.com/office/drawing/2014/main" id="{48C89481-5B48-B161-76FF-524EA92C5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7598" y="350700"/>
              <a:ext cx="342901" cy="342901"/>
            </a:xfrm>
            <a:prstGeom prst="rect">
              <a:avLst/>
            </a:prstGeom>
          </p:spPr>
        </p:pic>
        <p:pic>
          <p:nvPicPr>
            <p:cNvPr id="46" name="Graphique 45" descr="Rat avec un remplissage uni">
              <a:extLst>
                <a:ext uri="{FF2B5EF4-FFF2-40B4-BE49-F238E27FC236}">
                  <a16:creationId xmlns:a16="http://schemas.microsoft.com/office/drawing/2014/main" id="{7D3205D6-7F54-ECF7-CB14-A57D4106C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97598" y="0"/>
              <a:ext cx="342901" cy="342901"/>
            </a:xfrm>
            <a:prstGeom prst="rect">
              <a:avLst/>
            </a:prstGeom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A160732-D565-1CBD-CF8D-E90A95F00A83}"/>
                </a:ext>
              </a:extLst>
            </p:cNvPr>
            <p:cNvSpPr txBox="1"/>
            <p:nvPr/>
          </p:nvSpPr>
          <p:spPr>
            <a:xfrm>
              <a:off x="1388515" y="704972"/>
              <a:ext cx="581403" cy="2259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00" dirty="0">
                  <a:solidFill>
                    <a:schemeClr val="bg1"/>
                  </a:solidFill>
                </a:rPr>
                <a:t>Steatosis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94342C5A-18E4-420B-E407-85211B664F00}"/>
                </a:ext>
              </a:extLst>
            </p:cNvPr>
            <p:cNvSpPr txBox="1"/>
            <p:nvPr/>
          </p:nvSpPr>
          <p:spPr>
            <a:xfrm>
              <a:off x="502748" y="422176"/>
              <a:ext cx="645344" cy="27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/>
                <a:t>CTL group (n = 24)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04BFE526-D8C9-A85F-E07E-27C0EB0251C8}"/>
                </a:ext>
              </a:extLst>
            </p:cNvPr>
            <p:cNvSpPr txBox="1"/>
            <p:nvPr/>
          </p:nvSpPr>
          <p:spPr>
            <a:xfrm>
              <a:off x="1443473" y="419773"/>
              <a:ext cx="597509" cy="27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/>
                <a:t>HFHC group (n = 25)</a:t>
              </a: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0725B9B-5152-3641-3A89-398A8806CA88}"/>
                </a:ext>
              </a:extLst>
            </p:cNvPr>
            <p:cNvSpPr txBox="1"/>
            <p:nvPr/>
          </p:nvSpPr>
          <p:spPr>
            <a:xfrm>
              <a:off x="1393145" y="75874"/>
              <a:ext cx="698167" cy="27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/>
                <a:t>IRON + HFHC group (n = 23)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AF0CA546-D2C3-59DB-F255-8773BC68832F}"/>
                </a:ext>
              </a:extLst>
            </p:cNvPr>
            <p:cNvSpPr txBox="1"/>
            <p:nvPr/>
          </p:nvSpPr>
          <p:spPr>
            <a:xfrm>
              <a:off x="540025" y="85975"/>
              <a:ext cx="564088" cy="278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500" dirty="0"/>
                <a:t>IRON group (n = 25)</a:t>
              </a:r>
            </a:p>
          </p:txBody>
        </p:sp>
        <p:sp>
          <p:nvSpPr>
            <p:cNvPr id="52" name="Triangle rectangle 51">
              <a:extLst>
                <a:ext uri="{FF2B5EF4-FFF2-40B4-BE49-F238E27FC236}">
                  <a16:creationId xmlns:a16="http://schemas.microsoft.com/office/drawing/2014/main" id="{FD7EDE64-DC0D-695A-507D-6FCBD5B01C00}"/>
                </a:ext>
              </a:extLst>
            </p:cNvPr>
            <p:cNvSpPr/>
            <p:nvPr/>
          </p:nvSpPr>
          <p:spPr>
            <a:xfrm rot="5400000" flipV="1">
              <a:off x="-324587" y="303776"/>
              <a:ext cx="661290" cy="224259"/>
            </a:xfrm>
            <a:prstGeom prst="rtTriangle">
              <a:avLst/>
            </a:prstGeom>
            <a:solidFill>
              <a:srgbClr val="C55A1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700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84A5FD00-B2F7-806C-B859-69D59DFA92DF}"/>
                </a:ext>
              </a:extLst>
            </p:cNvPr>
            <p:cNvSpPr txBox="1"/>
            <p:nvPr/>
          </p:nvSpPr>
          <p:spPr>
            <a:xfrm rot="16200000">
              <a:off x="-209323" y="195405"/>
              <a:ext cx="534009" cy="208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600" dirty="0">
                  <a:solidFill>
                    <a:schemeClr val="bg1"/>
                  </a:solidFill>
                </a:rPr>
                <a:t>Damages</a:t>
              </a:r>
            </a:p>
          </p:txBody>
        </p:sp>
      </p:grp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8BCC4ABD-445A-55C6-F9DC-4B500527D2CF}"/>
              </a:ext>
            </a:extLst>
          </p:cNvPr>
          <p:cNvSpPr/>
          <p:nvPr/>
        </p:nvSpPr>
        <p:spPr>
          <a:xfrm>
            <a:off x="256704" y="1373710"/>
            <a:ext cx="902811" cy="4005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B97B95F9-C340-E622-EF59-CFE9E3AC7E75}"/>
              </a:ext>
            </a:extLst>
          </p:cNvPr>
          <p:cNvSpPr/>
          <p:nvPr/>
        </p:nvSpPr>
        <p:spPr>
          <a:xfrm>
            <a:off x="1466602" y="1371580"/>
            <a:ext cx="902811" cy="4005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79DAC28-1945-0687-BCC3-42312E31F32B}"/>
              </a:ext>
            </a:extLst>
          </p:cNvPr>
          <p:cNvSpPr txBox="1"/>
          <p:nvPr/>
        </p:nvSpPr>
        <p:spPr>
          <a:xfrm>
            <a:off x="433670" y="1608265"/>
            <a:ext cx="45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mRNA level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58D2D55-9E48-38AE-2B15-CBAABC746C0E}"/>
              </a:ext>
            </a:extLst>
          </p:cNvPr>
          <p:cNvSpPr txBox="1"/>
          <p:nvPr/>
        </p:nvSpPr>
        <p:spPr>
          <a:xfrm>
            <a:off x="433670" y="1381794"/>
            <a:ext cx="61205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Histological analyses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3313ED8-1A5E-50F5-BA04-DA9A7166C9F8}"/>
              </a:ext>
            </a:extLst>
          </p:cNvPr>
          <p:cNvSpPr txBox="1"/>
          <p:nvPr/>
        </p:nvSpPr>
        <p:spPr>
          <a:xfrm>
            <a:off x="428716" y="1495595"/>
            <a:ext cx="74829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Biochemical quantification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6DFC403-C419-E583-69F5-136E49D8AD05}"/>
              </a:ext>
            </a:extLst>
          </p:cNvPr>
          <p:cNvSpPr txBox="1"/>
          <p:nvPr/>
        </p:nvSpPr>
        <p:spPr>
          <a:xfrm>
            <a:off x="1692293" y="1368301"/>
            <a:ext cx="60774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Blood markers 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99A6445-C41F-C027-E53B-DC305D7C76A4}"/>
              </a:ext>
            </a:extLst>
          </p:cNvPr>
          <p:cNvSpPr txBox="1"/>
          <p:nvPr/>
        </p:nvSpPr>
        <p:spPr>
          <a:xfrm>
            <a:off x="1692293" y="1456582"/>
            <a:ext cx="6077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" dirty="0"/>
              <a:t>Serum Mid-infrared spectroscopy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139DF8A-5C2F-CB9C-08B8-317DA253F5BD}"/>
              </a:ext>
            </a:extLst>
          </p:cNvPr>
          <p:cNvSpPr txBox="1"/>
          <p:nvPr/>
        </p:nvSpPr>
        <p:spPr>
          <a:xfrm>
            <a:off x="1692293" y="1614391"/>
            <a:ext cx="60774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400" dirty="0"/>
              <a:t>Serum </a:t>
            </a:r>
            <a:r>
              <a:rPr lang="en-GB" sz="400" dirty="0" err="1"/>
              <a:t>metalomic</a:t>
            </a:r>
            <a:endParaRPr lang="en-GB" sz="400" dirty="0"/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5DF693C5-83C2-C7AC-5553-89EEA74D2C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0454" y="1455624"/>
            <a:ext cx="233841" cy="233841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F1127A1F-61A1-1200-9AA9-BC160DAB2C7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07581" y="1441462"/>
            <a:ext cx="239348" cy="239348"/>
          </a:xfrm>
          <a:prstGeom prst="rect">
            <a:avLst/>
          </a:prstGeom>
        </p:spPr>
      </p:pic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DC89DC85-CF9E-C25D-1265-B6B1307AD3D3}"/>
              </a:ext>
            </a:extLst>
          </p:cNvPr>
          <p:cNvSpPr/>
          <p:nvPr/>
        </p:nvSpPr>
        <p:spPr>
          <a:xfrm>
            <a:off x="2835359" y="1377784"/>
            <a:ext cx="902811" cy="40054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37DFCDF-BEBC-55F3-7C4B-555301760A88}"/>
              </a:ext>
            </a:extLst>
          </p:cNvPr>
          <p:cNvSpPr txBox="1"/>
          <p:nvPr/>
        </p:nvSpPr>
        <p:spPr>
          <a:xfrm>
            <a:off x="3012325" y="1612339"/>
            <a:ext cx="452993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mRNA level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39D9BDE-9EAC-A267-6DEF-2971ACE5F03E}"/>
              </a:ext>
            </a:extLst>
          </p:cNvPr>
          <p:cNvSpPr txBox="1"/>
          <p:nvPr/>
        </p:nvSpPr>
        <p:spPr>
          <a:xfrm>
            <a:off x="3012325" y="1385868"/>
            <a:ext cx="612057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Histological analyses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7C043548-5782-0B6C-5AA1-A0D056FCB233}"/>
              </a:ext>
            </a:extLst>
          </p:cNvPr>
          <p:cNvSpPr txBox="1"/>
          <p:nvPr/>
        </p:nvSpPr>
        <p:spPr>
          <a:xfrm>
            <a:off x="3014324" y="1501276"/>
            <a:ext cx="748290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" dirty="0"/>
              <a:t>Biochemical quantification</a:t>
            </a:r>
          </a:p>
        </p:txBody>
      </p:sp>
      <p:pic>
        <p:nvPicPr>
          <p:cNvPr id="58" name="Image 57">
            <a:extLst>
              <a:ext uri="{FF2B5EF4-FFF2-40B4-BE49-F238E27FC236}">
                <a16:creationId xmlns:a16="http://schemas.microsoft.com/office/drawing/2014/main" id="{419BDF61-FB59-23BA-284F-C2B4AAF844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9109" y="1459698"/>
            <a:ext cx="233841" cy="233841"/>
          </a:xfrm>
          <a:prstGeom prst="rect">
            <a:avLst/>
          </a:prstGeom>
        </p:spPr>
      </p:pic>
      <p:sp>
        <p:nvSpPr>
          <p:cNvPr id="60" name="ZoneTexte 59">
            <a:extLst>
              <a:ext uri="{FF2B5EF4-FFF2-40B4-BE49-F238E27FC236}">
                <a16:creationId xmlns:a16="http://schemas.microsoft.com/office/drawing/2014/main" id="{4E29DC85-478C-9B7C-0F89-28F646863DD0}"/>
              </a:ext>
            </a:extLst>
          </p:cNvPr>
          <p:cNvSpPr txBox="1"/>
          <p:nvPr/>
        </p:nvSpPr>
        <p:spPr>
          <a:xfrm>
            <a:off x="224875" y="1180126"/>
            <a:ext cx="930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Steatosis severity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2CBEF643-F984-B5B1-8ECD-99AF10BC6558}"/>
              </a:ext>
            </a:extLst>
          </p:cNvPr>
          <p:cNvSpPr txBox="1"/>
          <p:nvPr/>
        </p:nvSpPr>
        <p:spPr>
          <a:xfrm>
            <a:off x="1472454" y="1180126"/>
            <a:ext cx="8996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/>
              <a:t>Multimodal data</a:t>
            </a:r>
          </a:p>
        </p:txBody>
      </p:sp>
      <p:sp>
        <p:nvSpPr>
          <p:cNvPr id="62" name="Flèche vers la gauche 61">
            <a:extLst>
              <a:ext uri="{FF2B5EF4-FFF2-40B4-BE49-F238E27FC236}">
                <a16:creationId xmlns:a16="http://schemas.microsoft.com/office/drawing/2014/main" id="{B9BC6A29-204D-9DEF-2547-243312B6BD85}"/>
              </a:ext>
            </a:extLst>
          </p:cNvPr>
          <p:cNvSpPr/>
          <p:nvPr/>
        </p:nvSpPr>
        <p:spPr>
          <a:xfrm>
            <a:off x="1200889" y="1471856"/>
            <a:ext cx="201636" cy="18521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Image 63">
            <a:extLst>
              <a:ext uri="{FF2B5EF4-FFF2-40B4-BE49-F238E27FC236}">
                <a16:creationId xmlns:a16="http://schemas.microsoft.com/office/drawing/2014/main" id="{BF03CAEA-8DA3-2365-8F66-F7571DF65A4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5984" y="326243"/>
            <a:ext cx="1397707" cy="1016515"/>
          </a:xfrm>
          <a:prstGeom prst="rect">
            <a:avLst/>
          </a:prstGeom>
        </p:spPr>
      </p:pic>
      <p:sp>
        <p:nvSpPr>
          <p:cNvPr id="65" name="Flèche vers la gauche 64">
            <a:extLst>
              <a:ext uri="{FF2B5EF4-FFF2-40B4-BE49-F238E27FC236}">
                <a16:creationId xmlns:a16="http://schemas.microsoft.com/office/drawing/2014/main" id="{A5044D4B-63D2-978A-B3B3-394185457152}"/>
              </a:ext>
            </a:extLst>
          </p:cNvPr>
          <p:cNvSpPr/>
          <p:nvPr/>
        </p:nvSpPr>
        <p:spPr>
          <a:xfrm rot="10800000">
            <a:off x="3881497" y="1501533"/>
            <a:ext cx="201636" cy="18521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9D114D1-F4E7-9453-C5CF-D95F89F389F1}"/>
              </a:ext>
            </a:extLst>
          </p:cNvPr>
          <p:cNvSpPr txBox="1"/>
          <p:nvPr/>
        </p:nvSpPr>
        <p:spPr>
          <a:xfrm>
            <a:off x="4200617" y="1506956"/>
            <a:ext cx="9476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b="1" dirty="0">
                <a:solidFill>
                  <a:schemeClr val="bg1"/>
                </a:solidFill>
              </a:rPr>
              <a:t>Synthetic variable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E6B74EF-8D0B-99D8-E613-B7CEA36EBF3E}"/>
              </a:ext>
            </a:extLst>
          </p:cNvPr>
          <p:cNvSpPr txBox="1"/>
          <p:nvPr/>
        </p:nvSpPr>
        <p:spPr>
          <a:xfrm>
            <a:off x="428716" y="45543"/>
            <a:ext cx="1789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b="1" u="sng"/>
              <a:t>Experimental design overview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AA3229AA-72CC-7794-4128-2A1B9F25259F}"/>
              </a:ext>
            </a:extLst>
          </p:cNvPr>
          <p:cNvSpPr txBox="1"/>
          <p:nvPr/>
        </p:nvSpPr>
        <p:spPr>
          <a:xfrm>
            <a:off x="2803648" y="29556"/>
            <a:ext cx="2334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b="1" dirty="0"/>
              <a:t>1) Development of a synthetic variable integrating steatohepatitis across multiple biological scales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11762797-38EE-7652-7509-C45CE009CB28}"/>
              </a:ext>
            </a:extLst>
          </p:cNvPr>
          <p:cNvSpPr txBox="1"/>
          <p:nvPr/>
        </p:nvSpPr>
        <p:spPr>
          <a:xfrm>
            <a:off x="1253754" y="2020930"/>
            <a:ext cx="2903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b="1" dirty="0"/>
              <a:t>2) Development of an innovative multimodal strategy to predict steatohepatitis.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0E5BCBB2-6FED-11D5-410A-9D3FCBF64F0E}"/>
              </a:ext>
            </a:extLst>
          </p:cNvPr>
          <p:cNvSpPr txBox="1"/>
          <p:nvPr/>
        </p:nvSpPr>
        <p:spPr>
          <a:xfrm>
            <a:off x="4252741" y="2094091"/>
            <a:ext cx="8569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800" b="1" dirty="0">
                <a:solidFill>
                  <a:schemeClr val="bg1"/>
                </a:solidFill>
              </a:rPr>
              <a:t>Target variable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8AE7EF2-DF27-ABBF-9043-493680FCA0E5}"/>
              </a:ext>
            </a:extLst>
          </p:cNvPr>
          <p:cNvSpPr txBox="1"/>
          <p:nvPr/>
        </p:nvSpPr>
        <p:spPr>
          <a:xfrm>
            <a:off x="88835" y="2532843"/>
            <a:ext cx="16580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u="sng" dirty="0"/>
              <a:t>Strategy n°1</a:t>
            </a:r>
            <a:r>
              <a:rPr lang="en-GB" sz="800" dirty="0"/>
              <a:t>: </a:t>
            </a:r>
            <a:r>
              <a:rPr lang="en-GB" sz="800" b="1" dirty="0"/>
              <a:t>Independent models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C2A6EDE1-26D4-C51C-1081-B5BBBFAB63AD}"/>
              </a:ext>
            </a:extLst>
          </p:cNvPr>
          <p:cNvSpPr txBox="1"/>
          <p:nvPr/>
        </p:nvSpPr>
        <p:spPr>
          <a:xfrm>
            <a:off x="1877907" y="2397492"/>
            <a:ext cx="1306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u="sng" dirty="0"/>
              <a:t>Strategy n°2</a:t>
            </a:r>
            <a:r>
              <a:rPr lang="en-GB" sz="800" dirty="0"/>
              <a:t>: </a:t>
            </a:r>
            <a:r>
              <a:rPr lang="en-GB" sz="800" b="1" dirty="0"/>
              <a:t>Pooled data with dependent models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AD176429-E1B7-EF4D-B3E5-DBCCC618697F}"/>
              </a:ext>
            </a:extLst>
          </p:cNvPr>
          <p:cNvSpPr/>
          <p:nvPr/>
        </p:nvSpPr>
        <p:spPr>
          <a:xfrm>
            <a:off x="247373" y="2024209"/>
            <a:ext cx="1043541" cy="4005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6" name="Image 85">
            <a:extLst>
              <a:ext uri="{FF2B5EF4-FFF2-40B4-BE49-F238E27FC236}">
                <a16:creationId xmlns:a16="http://schemas.microsoft.com/office/drawing/2014/main" id="{DC6B8F2D-4A4F-F5E2-9064-29F1743C7E5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5970" y="2093547"/>
            <a:ext cx="239348" cy="239348"/>
          </a:xfrm>
          <a:prstGeom prst="rect">
            <a:avLst/>
          </a:prstGeom>
        </p:spPr>
      </p:pic>
      <p:sp>
        <p:nvSpPr>
          <p:cNvPr id="103" name="Flèche vers la gauche 102">
            <a:extLst>
              <a:ext uri="{FF2B5EF4-FFF2-40B4-BE49-F238E27FC236}">
                <a16:creationId xmlns:a16="http://schemas.microsoft.com/office/drawing/2014/main" id="{26D75E03-134C-2748-F1AC-6C06561E3462}"/>
              </a:ext>
            </a:extLst>
          </p:cNvPr>
          <p:cNvSpPr/>
          <p:nvPr/>
        </p:nvSpPr>
        <p:spPr>
          <a:xfrm rot="16200000">
            <a:off x="317784" y="3080704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E5DCF8BD-628E-F0F7-54F6-3C3E391316B9}"/>
              </a:ext>
            </a:extLst>
          </p:cNvPr>
          <p:cNvSpPr txBox="1"/>
          <p:nvPr/>
        </p:nvSpPr>
        <p:spPr>
          <a:xfrm>
            <a:off x="272233" y="331957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75BE4EA-6224-A865-F644-1FCAAA8F0DE7}"/>
              </a:ext>
            </a:extLst>
          </p:cNvPr>
          <p:cNvSpPr/>
          <p:nvPr/>
        </p:nvSpPr>
        <p:spPr>
          <a:xfrm>
            <a:off x="361864" y="2786255"/>
            <a:ext cx="197307" cy="185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F984FF6-9D9D-B60D-1802-2802C3F35CAC}"/>
              </a:ext>
            </a:extLst>
          </p:cNvPr>
          <p:cNvSpPr/>
          <p:nvPr/>
        </p:nvSpPr>
        <p:spPr>
          <a:xfrm>
            <a:off x="779335" y="2791511"/>
            <a:ext cx="197307" cy="185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8444EC-2DBE-6B92-7D97-0607595601C2}"/>
              </a:ext>
            </a:extLst>
          </p:cNvPr>
          <p:cNvSpPr/>
          <p:nvPr/>
        </p:nvSpPr>
        <p:spPr>
          <a:xfrm>
            <a:off x="1190966" y="2797455"/>
            <a:ext cx="197307" cy="1852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lèche vers la gauche 20">
            <a:extLst>
              <a:ext uri="{FF2B5EF4-FFF2-40B4-BE49-F238E27FC236}">
                <a16:creationId xmlns:a16="http://schemas.microsoft.com/office/drawing/2014/main" id="{022427F5-5483-C22C-CF7B-FE17378D1238}"/>
              </a:ext>
            </a:extLst>
          </p:cNvPr>
          <p:cNvSpPr/>
          <p:nvPr/>
        </p:nvSpPr>
        <p:spPr>
          <a:xfrm rot="16200000">
            <a:off x="732450" y="3080704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Flèche vers la gauche 21">
            <a:extLst>
              <a:ext uri="{FF2B5EF4-FFF2-40B4-BE49-F238E27FC236}">
                <a16:creationId xmlns:a16="http://schemas.microsoft.com/office/drawing/2014/main" id="{056FAE8F-FC97-2B58-CC11-3E13D586426D}"/>
              </a:ext>
            </a:extLst>
          </p:cNvPr>
          <p:cNvSpPr/>
          <p:nvPr/>
        </p:nvSpPr>
        <p:spPr>
          <a:xfrm rot="16200000">
            <a:off x="2372173" y="3107173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FF380-9244-6D6D-7236-0FF390BD5732}"/>
              </a:ext>
            </a:extLst>
          </p:cNvPr>
          <p:cNvSpPr txBox="1"/>
          <p:nvPr/>
        </p:nvSpPr>
        <p:spPr>
          <a:xfrm>
            <a:off x="679052" y="33163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2D7C86-A089-8A45-212A-EABB9F038A3A}"/>
              </a:ext>
            </a:extLst>
          </p:cNvPr>
          <p:cNvSpPr txBox="1"/>
          <p:nvPr/>
        </p:nvSpPr>
        <p:spPr>
          <a:xfrm>
            <a:off x="1092335" y="332296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M3</a:t>
            </a:r>
          </a:p>
        </p:txBody>
      </p:sp>
      <p:sp>
        <p:nvSpPr>
          <p:cNvPr id="25" name="Flèche vers la gauche 24">
            <a:extLst>
              <a:ext uri="{FF2B5EF4-FFF2-40B4-BE49-F238E27FC236}">
                <a16:creationId xmlns:a16="http://schemas.microsoft.com/office/drawing/2014/main" id="{173E48D8-035E-6CEC-83E0-0C426C8753BC}"/>
              </a:ext>
            </a:extLst>
          </p:cNvPr>
          <p:cNvSpPr/>
          <p:nvPr/>
        </p:nvSpPr>
        <p:spPr>
          <a:xfrm rot="16200000">
            <a:off x="1147295" y="3638378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 vers la gauche 25">
            <a:extLst>
              <a:ext uri="{FF2B5EF4-FFF2-40B4-BE49-F238E27FC236}">
                <a16:creationId xmlns:a16="http://schemas.microsoft.com/office/drawing/2014/main" id="{568C6D58-0687-C21D-FC27-40506D853144}"/>
              </a:ext>
            </a:extLst>
          </p:cNvPr>
          <p:cNvSpPr/>
          <p:nvPr/>
        </p:nvSpPr>
        <p:spPr>
          <a:xfrm rot="16200000">
            <a:off x="740918" y="3645547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lèche vers la gauche 26">
            <a:extLst>
              <a:ext uri="{FF2B5EF4-FFF2-40B4-BE49-F238E27FC236}">
                <a16:creationId xmlns:a16="http://schemas.microsoft.com/office/drawing/2014/main" id="{B7A1E173-8B91-1CEE-8EDF-D51110677622}"/>
              </a:ext>
            </a:extLst>
          </p:cNvPr>
          <p:cNvSpPr/>
          <p:nvPr/>
        </p:nvSpPr>
        <p:spPr>
          <a:xfrm rot="16200000">
            <a:off x="315178" y="3631770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84B0927-1D39-B2E7-63CF-EA79F2FBA886}"/>
              </a:ext>
            </a:extLst>
          </p:cNvPr>
          <p:cNvSpPr/>
          <p:nvPr/>
        </p:nvSpPr>
        <p:spPr>
          <a:xfrm>
            <a:off x="356202" y="3929446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EABACFB-BEEE-F368-8C24-09E2B94B4277}"/>
              </a:ext>
            </a:extLst>
          </p:cNvPr>
          <p:cNvSpPr/>
          <p:nvPr/>
        </p:nvSpPr>
        <p:spPr>
          <a:xfrm>
            <a:off x="770867" y="3929446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C0A4D17-C97E-A113-52B6-F480FD2830B2}"/>
              </a:ext>
            </a:extLst>
          </p:cNvPr>
          <p:cNvSpPr/>
          <p:nvPr/>
        </p:nvSpPr>
        <p:spPr>
          <a:xfrm>
            <a:off x="1186823" y="3936182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0B32742D-BFAB-B756-2934-4E4ED428E8FE}"/>
              </a:ext>
            </a:extLst>
          </p:cNvPr>
          <p:cNvSpPr txBox="1"/>
          <p:nvPr/>
        </p:nvSpPr>
        <p:spPr>
          <a:xfrm>
            <a:off x="263357" y="4170563"/>
            <a:ext cx="1261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Independent prediction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2C73109F-D9ED-7AE1-2C4C-D56E85B2A8DE}"/>
              </a:ext>
            </a:extLst>
          </p:cNvPr>
          <p:cNvSpPr/>
          <p:nvPr/>
        </p:nvSpPr>
        <p:spPr>
          <a:xfrm>
            <a:off x="555999" y="2127513"/>
            <a:ext cx="197307" cy="185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D7CDB61C-28EC-128D-0B90-6F70C4B36DBE}"/>
              </a:ext>
            </a:extLst>
          </p:cNvPr>
          <p:cNvSpPr/>
          <p:nvPr/>
        </p:nvSpPr>
        <p:spPr>
          <a:xfrm>
            <a:off x="795318" y="2125308"/>
            <a:ext cx="197307" cy="185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844CB366-0744-0C56-9F69-6733DBCBBC15}"/>
              </a:ext>
            </a:extLst>
          </p:cNvPr>
          <p:cNvSpPr/>
          <p:nvPr/>
        </p:nvSpPr>
        <p:spPr>
          <a:xfrm>
            <a:off x="1034023" y="2125308"/>
            <a:ext cx="197307" cy="1852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5C2EE547-8918-F81C-C722-8C870F5345CE}"/>
              </a:ext>
            </a:extLst>
          </p:cNvPr>
          <p:cNvSpPr/>
          <p:nvPr/>
        </p:nvSpPr>
        <p:spPr>
          <a:xfrm>
            <a:off x="2200410" y="2797455"/>
            <a:ext cx="197307" cy="185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3BD61E4-0B97-3613-4C76-25C01FDFE9E7}"/>
              </a:ext>
            </a:extLst>
          </p:cNvPr>
          <p:cNvSpPr/>
          <p:nvPr/>
        </p:nvSpPr>
        <p:spPr>
          <a:xfrm>
            <a:off x="2406655" y="2797455"/>
            <a:ext cx="197307" cy="185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C7DBF4A-0595-00C8-45C9-701591F66FDB}"/>
              </a:ext>
            </a:extLst>
          </p:cNvPr>
          <p:cNvSpPr/>
          <p:nvPr/>
        </p:nvSpPr>
        <p:spPr>
          <a:xfrm>
            <a:off x="2609616" y="2797455"/>
            <a:ext cx="197307" cy="1852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Flèche vers la gauche 104">
            <a:extLst>
              <a:ext uri="{FF2B5EF4-FFF2-40B4-BE49-F238E27FC236}">
                <a16:creationId xmlns:a16="http://schemas.microsoft.com/office/drawing/2014/main" id="{C686ACD6-9B12-2524-C9A8-C908F3899679}"/>
              </a:ext>
            </a:extLst>
          </p:cNvPr>
          <p:cNvSpPr/>
          <p:nvPr/>
        </p:nvSpPr>
        <p:spPr>
          <a:xfrm rot="16200000">
            <a:off x="1142039" y="3079316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Flèche vers la gauche 107">
            <a:extLst>
              <a:ext uri="{FF2B5EF4-FFF2-40B4-BE49-F238E27FC236}">
                <a16:creationId xmlns:a16="http://schemas.microsoft.com/office/drawing/2014/main" id="{23A3D7E6-EC7C-4B2E-5F0E-391531D39D1D}"/>
              </a:ext>
            </a:extLst>
          </p:cNvPr>
          <p:cNvSpPr/>
          <p:nvPr/>
        </p:nvSpPr>
        <p:spPr>
          <a:xfrm>
            <a:off x="2071646" y="3357310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7EFB093-CAA9-8780-EC51-F1455276EA9B}"/>
              </a:ext>
            </a:extLst>
          </p:cNvPr>
          <p:cNvSpPr txBox="1"/>
          <p:nvPr/>
        </p:nvSpPr>
        <p:spPr>
          <a:xfrm>
            <a:off x="2319944" y="330800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M1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6460D0AD-0BC3-B7A6-3565-3AA3E020AF68}"/>
              </a:ext>
            </a:extLst>
          </p:cNvPr>
          <p:cNvSpPr txBox="1"/>
          <p:nvPr/>
        </p:nvSpPr>
        <p:spPr>
          <a:xfrm>
            <a:off x="1718533" y="331482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M2</a:t>
            </a:r>
          </a:p>
        </p:txBody>
      </p:sp>
      <p:sp>
        <p:nvSpPr>
          <p:cNvPr id="114" name="Flèche vers la gauche 113">
            <a:extLst>
              <a:ext uri="{FF2B5EF4-FFF2-40B4-BE49-F238E27FC236}">
                <a16:creationId xmlns:a16="http://schemas.microsoft.com/office/drawing/2014/main" id="{040C8EA1-2BD9-5B8D-E833-B3AC1D53726B}"/>
              </a:ext>
            </a:extLst>
          </p:cNvPr>
          <p:cNvSpPr/>
          <p:nvPr/>
        </p:nvSpPr>
        <p:spPr>
          <a:xfrm rot="16200000">
            <a:off x="1777292" y="3621162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36212C87-7078-C2C9-8DE1-73A4020449BC}"/>
              </a:ext>
            </a:extLst>
          </p:cNvPr>
          <p:cNvSpPr txBox="1"/>
          <p:nvPr/>
        </p:nvSpPr>
        <p:spPr>
          <a:xfrm>
            <a:off x="1723425" y="387860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M3</a:t>
            </a:r>
          </a:p>
        </p:txBody>
      </p:sp>
      <p:sp>
        <p:nvSpPr>
          <p:cNvPr id="123" name="Flèche vers la gauche 122">
            <a:extLst>
              <a:ext uri="{FF2B5EF4-FFF2-40B4-BE49-F238E27FC236}">
                <a16:creationId xmlns:a16="http://schemas.microsoft.com/office/drawing/2014/main" id="{10F8C756-EB61-7D63-4F8A-3B99AEE90D9B}"/>
              </a:ext>
            </a:extLst>
          </p:cNvPr>
          <p:cNvSpPr/>
          <p:nvPr/>
        </p:nvSpPr>
        <p:spPr>
          <a:xfrm rot="10800000">
            <a:off x="2082491" y="3924086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8353B83-A07E-A4E6-846B-3E120598B688}"/>
              </a:ext>
            </a:extLst>
          </p:cNvPr>
          <p:cNvSpPr txBox="1"/>
          <p:nvPr/>
        </p:nvSpPr>
        <p:spPr>
          <a:xfrm>
            <a:off x="2319944" y="3894324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M4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D5C359F6-F32D-ABEC-8AB5-5F852297E03B}"/>
              </a:ext>
            </a:extLst>
          </p:cNvPr>
          <p:cNvSpPr/>
          <p:nvPr/>
        </p:nvSpPr>
        <p:spPr>
          <a:xfrm>
            <a:off x="3006159" y="3921078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6" name="Flèche vers la gauche 125">
            <a:extLst>
              <a:ext uri="{FF2B5EF4-FFF2-40B4-BE49-F238E27FC236}">
                <a16:creationId xmlns:a16="http://schemas.microsoft.com/office/drawing/2014/main" id="{1845CD4F-98B5-24A4-17FA-E779CFA5BD77}"/>
              </a:ext>
            </a:extLst>
          </p:cNvPr>
          <p:cNvSpPr/>
          <p:nvPr/>
        </p:nvSpPr>
        <p:spPr>
          <a:xfrm rot="10800000">
            <a:off x="2688398" y="3930132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3F51A3BF-95D0-2812-03EE-8052FB68D2DF}"/>
              </a:ext>
            </a:extLst>
          </p:cNvPr>
          <p:cNvSpPr txBox="1"/>
          <p:nvPr/>
        </p:nvSpPr>
        <p:spPr>
          <a:xfrm>
            <a:off x="3498515" y="2410467"/>
            <a:ext cx="1756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u="sng" dirty="0"/>
              <a:t>Strategy n°3</a:t>
            </a:r>
            <a:r>
              <a:rPr lang="en-GB" sz="800" dirty="0"/>
              <a:t>: </a:t>
            </a:r>
            <a:r>
              <a:rPr lang="en-GB" sz="800" b="1" dirty="0"/>
              <a:t>Independent data integration with dependent models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12DED574-FE3C-AEA3-0655-3CC76E0C13D6}"/>
              </a:ext>
            </a:extLst>
          </p:cNvPr>
          <p:cNvSpPr/>
          <p:nvPr/>
        </p:nvSpPr>
        <p:spPr>
          <a:xfrm>
            <a:off x="3677072" y="2793213"/>
            <a:ext cx="197307" cy="1852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0" name="Flèche vers la gauche 129">
            <a:extLst>
              <a:ext uri="{FF2B5EF4-FFF2-40B4-BE49-F238E27FC236}">
                <a16:creationId xmlns:a16="http://schemas.microsoft.com/office/drawing/2014/main" id="{DD23AFE2-A0D2-7D5C-9538-5BB8F5581F22}"/>
              </a:ext>
            </a:extLst>
          </p:cNvPr>
          <p:cNvSpPr/>
          <p:nvPr/>
        </p:nvSpPr>
        <p:spPr>
          <a:xfrm rot="10800000">
            <a:off x="3949921" y="2791404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EBAD5D0-3621-743A-6AD4-1B78C1BC26E6}"/>
              </a:ext>
            </a:extLst>
          </p:cNvPr>
          <p:cNvSpPr txBox="1"/>
          <p:nvPr/>
        </p:nvSpPr>
        <p:spPr>
          <a:xfrm>
            <a:off x="4199428" y="2745618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M1</a:t>
            </a:r>
          </a:p>
        </p:txBody>
      </p:sp>
      <p:sp>
        <p:nvSpPr>
          <p:cNvPr id="132" name="Flèche vers la gauche 131">
            <a:extLst>
              <a:ext uri="{FF2B5EF4-FFF2-40B4-BE49-F238E27FC236}">
                <a16:creationId xmlns:a16="http://schemas.microsoft.com/office/drawing/2014/main" id="{D60DC7AA-85AB-0A9B-F420-36AF1BB9F1FE}"/>
              </a:ext>
            </a:extLst>
          </p:cNvPr>
          <p:cNvSpPr/>
          <p:nvPr/>
        </p:nvSpPr>
        <p:spPr>
          <a:xfrm rot="16200000">
            <a:off x="4266098" y="3101361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7E941BCC-04C3-1456-F746-EB363313BA03}"/>
              </a:ext>
            </a:extLst>
          </p:cNvPr>
          <p:cNvSpPr/>
          <p:nvPr/>
        </p:nvSpPr>
        <p:spPr>
          <a:xfrm>
            <a:off x="4299710" y="3370425"/>
            <a:ext cx="197307" cy="185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4" name="Flèche vers la gauche 133">
            <a:extLst>
              <a:ext uri="{FF2B5EF4-FFF2-40B4-BE49-F238E27FC236}">
                <a16:creationId xmlns:a16="http://schemas.microsoft.com/office/drawing/2014/main" id="{504BC8B2-D223-C1DB-55EB-8FE858F68121}"/>
              </a:ext>
            </a:extLst>
          </p:cNvPr>
          <p:cNvSpPr/>
          <p:nvPr/>
        </p:nvSpPr>
        <p:spPr>
          <a:xfrm>
            <a:off x="3956183" y="3362810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8D97D9F-345F-FD52-E860-E64F2756361F}"/>
              </a:ext>
            </a:extLst>
          </p:cNvPr>
          <p:cNvSpPr txBox="1"/>
          <p:nvPr/>
        </p:nvSpPr>
        <p:spPr>
          <a:xfrm>
            <a:off x="3582388" y="3322967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M2</a:t>
            </a:r>
          </a:p>
        </p:txBody>
      </p:sp>
      <p:sp>
        <p:nvSpPr>
          <p:cNvPr id="136" name="Flèche vers la gauche 135">
            <a:extLst>
              <a:ext uri="{FF2B5EF4-FFF2-40B4-BE49-F238E27FC236}">
                <a16:creationId xmlns:a16="http://schemas.microsoft.com/office/drawing/2014/main" id="{A9F02C92-3BA9-F826-1B80-BE86E79AEFEC}"/>
              </a:ext>
            </a:extLst>
          </p:cNvPr>
          <p:cNvSpPr/>
          <p:nvPr/>
        </p:nvSpPr>
        <p:spPr>
          <a:xfrm rot="16200000">
            <a:off x="3651926" y="3621162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32AA29B7-4A45-3F56-B0DE-86B16778596C}"/>
              </a:ext>
            </a:extLst>
          </p:cNvPr>
          <p:cNvSpPr/>
          <p:nvPr/>
        </p:nvSpPr>
        <p:spPr>
          <a:xfrm>
            <a:off x="3691235" y="3927518"/>
            <a:ext cx="197307" cy="1852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Flèche vers la gauche 137">
            <a:extLst>
              <a:ext uri="{FF2B5EF4-FFF2-40B4-BE49-F238E27FC236}">
                <a16:creationId xmlns:a16="http://schemas.microsoft.com/office/drawing/2014/main" id="{CA24409A-0D05-181E-FB8E-1ED6206F88C9}"/>
              </a:ext>
            </a:extLst>
          </p:cNvPr>
          <p:cNvSpPr/>
          <p:nvPr/>
        </p:nvSpPr>
        <p:spPr>
          <a:xfrm rot="10800000">
            <a:off x="3954793" y="3921075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AC40E083-3C78-FC45-205B-7BAE13FDA777}"/>
              </a:ext>
            </a:extLst>
          </p:cNvPr>
          <p:cNvSpPr txBox="1"/>
          <p:nvPr/>
        </p:nvSpPr>
        <p:spPr>
          <a:xfrm>
            <a:off x="4192246" y="3891313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M3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F609820A-3B2C-0CA3-6778-55A4A69CEE48}"/>
              </a:ext>
            </a:extLst>
          </p:cNvPr>
          <p:cNvSpPr/>
          <p:nvPr/>
        </p:nvSpPr>
        <p:spPr>
          <a:xfrm>
            <a:off x="4878461" y="3918067"/>
            <a:ext cx="197307" cy="18521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Flèche vers la gauche 140">
            <a:extLst>
              <a:ext uri="{FF2B5EF4-FFF2-40B4-BE49-F238E27FC236}">
                <a16:creationId xmlns:a16="http://schemas.microsoft.com/office/drawing/2014/main" id="{E6C8F8E5-4546-7CEE-6575-9D75FCBD15D2}"/>
              </a:ext>
            </a:extLst>
          </p:cNvPr>
          <p:cNvSpPr/>
          <p:nvPr/>
        </p:nvSpPr>
        <p:spPr>
          <a:xfrm rot="10800000">
            <a:off x="4560700" y="3927121"/>
            <a:ext cx="274136" cy="197308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ZoneTexte 141">
            <a:extLst>
              <a:ext uri="{FF2B5EF4-FFF2-40B4-BE49-F238E27FC236}">
                <a16:creationId xmlns:a16="http://schemas.microsoft.com/office/drawing/2014/main" id="{7B26E2CD-0A90-8CE5-7E04-1CD3C4F08CB1}"/>
              </a:ext>
            </a:extLst>
          </p:cNvPr>
          <p:cNvSpPr txBox="1"/>
          <p:nvPr/>
        </p:nvSpPr>
        <p:spPr>
          <a:xfrm>
            <a:off x="3767747" y="4199120"/>
            <a:ext cx="1261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Dependent prediction</a:t>
            </a:r>
          </a:p>
        </p:txBody>
      </p:sp>
      <p:sp>
        <p:nvSpPr>
          <p:cNvPr id="143" name="ZoneTexte 142">
            <a:extLst>
              <a:ext uri="{FF2B5EF4-FFF2-40B4-BE49-F238E27FC236}">
                <a16:creationId xmlns:a16="http://schemas.microsoft.com/office/drawing/2014/main" id="{11EFB543-A7B9-6A89-86F3-87E56AD6326F}"/>
              </a:ext>
            </a:extLst>
          </p:cNvPr>
          <p:cNvSpPr txBox="1"/>
          <p:nvPr/>
        </p:nvSpPr>
        <p:spPr>
          <a:xfrm>
            <a:off x="1942644" y="4199918"/>
            <a:ext cx="12612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Dependent prediction</a:t>
            </a:r>
          </a:p>
        </p:txBody>
      </p:sp>
    </p:spTree>
    <p:extLst>
      <p:ext uri="{BB962C8B-B14F-4D97-AF65-F5344CB8AC3E}">
        <p14:creationId xmlns:p14="http://schemas.microsoft.com/office/powerpoint/2010/main" val="2354160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</TotalTime>
  <Words>132</Words>
  <Application>Microsoft Macintosh PowerPoint</Application>
  <PresentationFormat>Personnalisé</PresentationFormat>
  <Paragraphs>39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</cp:revision>
  <dcterms:created xsi:type="dcterms:W3CDTF">2025-07-09T12:46:27Z</dcterms:created>
  <dcterms:modified xsi:type="dcterms:W3CDTF">2025-07-09T14:01:19Z</dcterms:modified>
</cp:coreProperties>
</file>