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notesMasterIdLst>
    <p:notesMasterId r:id="rId3"/>
  </p:notesMasterIdLst>
  <p:sldIdLst>
    <p:sldId id="256" r:id="rId2"/>
  </p:sldIdLst>
  <p:sldSz cx="5400675" cy="1979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>
      <p:cViewPr varScale="1">
        <p:scale>
          <a:sx n="269" d="100"/>
          <a:sy n="269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D7E84-9E83-884E-975C-BAEF30A447D1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-779463" y="1143000"/>
            <a:ext cx="84169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1835D-9242-C145-839B-784DA50D763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1632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1pPr>
    <a:lvl2pPr marL="233263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2pPr>
    <a:lvl3pPr marL="46652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3pPr>
    <a:lvl4pPr marL="699790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4pPr>
    <a:lvl5pPr marL="93305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5pPr>
    <a:lvl6pPr marL="1166317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6pPr>
    <a:lvl7pPr marL="1399581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7pPr>
    <a:lvl8pPr marL="1632844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8pPr>
    <a:lvl9pPr marL="1866108" algn="l" defTabSz="466527" rtl="0" eaLnBrk="1" latinLnBrk="0" hangingPunct="1">
      <a:defRPr sz="61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-779463" y="1143000"/>
            <a:ext cx="8416926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1835D-9242-C145-839B-784DA50D763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679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5085" y="323978"/>
            <a:ext cx="4050506" cy="689199"/>
          </a:xfrm>
        </p:spPr>
        <p:txBody>
          <a:bodyPr anchor="b"/>
          <a:lstStyle>
            <a:lvl1pPr algn="ctr">
              <a:defRPr sz="17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1039755"/>
            <a:ext cx="4050506" cy="477948"/>
          </a:xfrm>
        </p:spPr>
        <p:txBody>
          <a:bodyPr/>
          <a:lstStyle>
            <a:lvl1pPr marL="0" indent="0" algn="ctr">
              <a:buNone/>
              <a:defRPr sz="693"/>
            </a:lvl1pPr>
            <a:lvl2pPr marL="131994" indent="0" algn="ctr">
              <a:buNone/>
              <a:defRPr sz="577"/>
            </a:lvl2pPr>
            <a:lvl3pPr marL="263987" indent="0" algn="ctr">
              <a:buNone/>
              <a:defRPr sz="520"/>
            </a:lvl3pPr>
            <a:lvl4pPr marL="395981" indent="0" algn="ctr">
              <a:buNone/>
              <a:defRPr sz="462"/>
            </a:lvl4pPr>
            <a:lvl5pPr marL="527975" indent="0" algn="ctr">
              <a:buNone/>
              <a:defRPr sz="462"/>
            </a:lvl5pPr>
            <a:lvl6pPr marL="659968" indent="0" algn="ctr">
              <a:buNone/>
              <a:defRPr sz="462"/>
            </a:lvl6pPr>
            <a:lvl7pPr marL="791962" indent="0" algn="ctr">
              <a:buNone/>
              <a:defRPr sz="462"/>
            </a:lvl7pPr>
            <a:lvl8pPr marL="923955" indent="0" algn="ctr">
              <a:buNone/>
              <a:defRPr sz="462"/>
            </a:lvl8pPr>
            <a:lvl9pPr marL="1055949" indent="0" algn="ctr">
              <a:buNone/>
              <a:defRPr sz="46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74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74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105396"/>
            <a:ext cx="1164521" cy="167763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105396"/>
            <a:ext cx="3426053" cy="167763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1665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67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493529"/>
            <a:ext cx="4658082" cy="823464"/>
          </a:xfrm>
        </p:spPr>
        <p:txBody>
          <a:bodyPr anchor="b"/>
          <a:lstStyle>
            <a:lvl1pPr>
              <a:defRPr sz="173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1324783"/>
            <a:ext cx="4658082" cy="433040"/>
          </a:xfrm>
        </p:spPr>
        <p:txBody>
          <a:bodyPr/>
          <a:lstStyle>
            <a:lvl1pPr marL="0" indent="0">
              <a:buNone/>
              <a:defRPr sz="693">
                <a:solidFill>
                  <a:schemeClr val="tx1">
                    <a:tint val="75000"/>
                  </a:schemeClr>
                </a:solidFill>
              </a:defRPr>
            </a:lvl1pPr>
            <a:lvl2pPr marL="131994" indent="0">
              <a:buNone/>
              <a:defRPr sz="577">
                <a:solidFill>
                  <a:schemeClr val="tx1">
                    <a:tint val="75000"/>
                  </a:schemeClr>
                </a:solidFill>
              </a:defRPr>
            </a:lvl2pPr>
            <a:lvl3pPr marL="263987" indent="0">
              <a:buNone/>
              <a:defRPr sz="520">
                <a:solidFill>
                  <a:schemeClr val="tx1">
                    <a:tint val="75000"/>
                  </a:schemeClr>
                </a:solidFill>
              </a:defRPr>
            </a:lvl3pPr>
            <a:lvl4pPr marL="395981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4pPr>
            <a:lvl5pPr marL="52797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5pPr>
            <a:lvl6pPr marL="659968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6pPr>
            <a:lvl7pPr marL="791962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7pPr>
            <a:lvl8pPr marL="923955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8pPr>
            <a:lvl9pPr marL="1055949" indent="0">
              <a:buNone/>
              <a:defRPr sz="4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044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526980"/>
            <a:ext cx="2295287" cy="12560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526980"/>
            <a:ext cx="2295287" cy="12560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57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05396"/>
            <a:ext cx="4658082" cy="3826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0" y="485280"/>
            <a:ext cx="2284738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0" y="723109"/>
            <a:ext cx="2284738" cy="1063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485280"/>
            <a:ext cx="2295990" cy="237828"/>
          </a:xfrm>
        </p:spPr>
        <p:txBody>
          <a:bodyPr anchor="b"/>
          <a:lstStyle>
            <a:lvl1pPr marL="0" indent="0">
              <a:buNone/>
              <a:defRPr sz="693" b="1"/>
            </a:lvl1pPr>
            <a:lvl2pPr marL="131994" indent="0">
              <a:buNone/>
              <a:defRPr sz="577" b="1"/>
            </a:lvl2pPr>
            <a:lvl3pPr marL="263987" indent="0">
              <a:buNone/>
              <a:defRPr sz="520" b="1"/>
            </a:lvl3pPr>
            <a:lvl4pPr marL="395981" indent="0">
              <a:buNone/>
              <a:defRPr sz="462" b="1"/>
            </a:lvl4pPr>
            <a:lvl5pPr marL="527975" indent="0">
              <a:buNone/>
              <a:defRPr sz="462" b="1"/>
            </a:lvl5pPr>
            <a:lvl6pPr marL="659968" indent="0">
              <a:buNone/>
              <a:defRPr sz="462" b="1"/>
            </a:lvl6pPr>
            <a:lvl7pPr marL="791962" indent="0">
              <a:buNone/>
              <a:defRPr sz="462" b="1"/>
            </a:lvl7pPr>
            <a:lvl8pPr marL="923955" indent="0">
              <a:buNone/>
              <a:defRPr sz="462" b="1"/>
            </a:lvl8pPr>
            <a:lvl9pPr marL="1055949" indent="0">
              <a:buNone/>
              <a:defRPr sz="46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723109"/>
            <a:ext cx="2295990" cy="1063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0311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64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81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285028"/>
            <a:ext cx="2734092" cy="1406808"/>
          </a:xfrm>
        </p:spPr>
        <p:txBody>
          <a:bodyPr/>
          <a:lstStyle>
            <a:lvl1pPr>
              <a:defRPr sz="924"/>
            </a:lvl1pPr>
            <a:lvl2pPr>
              <a:defRPr sz="808"/>
            </a:lvl2pPr>
            <a:lvl3pPr>
              <a:defRPr sz="693"/>
            </a:lvl3pPr>
            <a:lvl4pPr>
              <a:defRPr sz="577"/>
            </a:lvl4pPr>
            <a:lvl5pPr>
              <a:defRPr sz="577"/>
            </a:lvl5pPr>
            <a:lvl6pPr>
              <a:defRPr sz="577"/>
            </a:lvl6pPr>
            <a:lvl7pPr>
              <a:defRPr sz="577"/>
            </a:lvl7pPr>
            <a:lvl8pPr>
              <a:defRPr sz="577"/>
            </a:lvl8pPr>
            <a:lvl9pPr>
              <a:defRPr sz="577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60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131974"/>
            <a:ext cx="1741858" cy="461910"/>
          </a:xfrm>
        </p:spPr>
        <p:txBody>
          <a:bodyPr anchor="b"/>
          <a:lstStyle>
            <a:lvl1pPr>
              <a:defRPr sz="9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285028"/>
            <a:ext cx="2734092" cy="1406808"/>
          </a:xfrm>
        </p:spPr>
        <p:txBody>
          <a:bodyPr anchor="t"/>
          <a:lstStyle>
            <a:lvl1pPr marL="0" indent="0">
              <a:buNone/>
              <a:defRPr sz="924"/>
            </a:lvl1pPr>
            <a:lvl2pPr marL="131994" indent="0">
              <a:buNone/>
              <a:defRPr sz="808"/>
            </a:lvl2pPr>
            <a:lvl3pPr marL="263987" indent="0">
              <a:buNone/>
              <a:defRPr sz="693"/>
            </a:lvl3pPr>
            <a:lvl4pPr marL="395981" indent="0">
              <a:buNone/>
              <a:defRPr sz="577"/>
            </a:lvl4pPr>
            <a:lvl5pPr marL="527975" indent="0">
              <a:buNone/>
              <a:defRPr sz="577"/>
            </a:lvl5pPr>
            <a:lvl6pPr marL="659968" indent="0">
              <a:buNone/>
              <a:defRPr sz="577"/>
            </a:lvl6pPr>
            <a:lvl7pPr marL="791962" indent="0">
              <a:buNone/>
              <a:defRPr sz="577"/>
            </a:lvl7pPr>
            <a:lvl8pPr marL="923955" indent="0">
              <a:buNone/>
              <a:defRPr sz="577"/>
            </a:lvl8pPr>
            <a:lvl9pPr marL="1055949" indent="0">
              <a:buNone/>
              <a:defRPr sz="577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593884"/>
            <a:ext cx="1741858" cy="1100243"/>
          </a:xfrm>
        </p:spPr>
        <p:txBody>
          <a:bodyPr/>
          <a:lstStyle>
            <a:lvl1pPr marL="0" indent="0">
              <a:buNone/>
              <a:defRPr sz="462"/>
            </a:lvl1pPr>
            <a:lvl2pPr marL="131994" indent="0">
              <a:buNone/>
              <a:defRPr sz="404"/>
            </a:lvl2pPr>
            <a:lvl3pPr marL="263987" indent="0">
              <a:buNone/>
              <a:defRPr sz="346"/>
            </a:lvl3pPr>
            <a:lvl4pPr marL="395981" indent="0">
              <a:buNone/>
              <a:defRPr sz="289"/>
            </a:lvl4pPr>
            <a:lvl5pPr marL="527975" indent="0">
              <a:buNone/>
              <a:defRPr sz="289"/>
            </a:lvl5pPr>
            <a:lvl6pPr marL="659968" indent="0">
              <a:buNone/>
              <a:defRPr sz="289"/>
            </a:lvl6pPr>
            <a:lvl7pPr marL="791962" indent="0">
              <a:buNone/>
              <a:defRPr sz="289"/>
            </a:lvl7pPr>
            <a:lvl8pPr marL="923955" indent="0">
              <a:buNone/>
              <a:defRPr sz="289"/>
            </a:lvl8pPr>
            <a:lvl9pPr marL="1055949" indent="0">
              <a:buNone/>
              <a:defRPr sz="289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35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105396"/>
            <a:ext cx="4658082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526980"/>
            <a:ext cx="4658082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68DE9-78C7-6145-A01B-879F4074346E}" type="datetimeFigureOut">
              <a:rPr lang="fr-FR" smtClean="0"/>
              <a:t>16/07/2025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1834808"/>
            <a:ext cx="1822728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1834808"/>
            <a:ext cx="1215152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E974-C9D6-E741-880D-2D5650E4D5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86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263987" rtl="0" eaLnBrk="1" latinLnBrk="0" hangingPunct="1">
        <a:lnSpc>
          <a:spcPct val="90000"/>
        </a:lnSpc>
        <a:spcBef>
          <a:spcPct val="0"/>
        </a:spcBef>
        <a:buNone/>
        <a:defRPr sz="12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97" indent="-65997" algn="l" defTabSz="263987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808" kern="1200">
          <a:solidFill>
            <a:schemeClr val="tx1"/>
          </a:solidFill>
          <a:latin typeface="+mn-lt"/>
          <a:ea typeface="+mn-ea"/>
          <a:cs typeface="+mn-cs"/>
        </a:defRPr>
      </a:lvl1pPr>
      <a:lvl2pPr marL="197990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693" kern="1200">
          <a:solidFill>
            <a:schemeClr val="tx1"/>
          </a:solidFill>
          <a:latin typeface="+mn-lt"/>
          <a:ea typeface="+mn-ea"/>
          <a:cs typeface="+mn-cs"/>
        </a:defRPr>
      </a:lvl2pPr>
      <a:lvl3pPr marL="329984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77" kern="1200">
          <a:solidFill>
            <a:schemeClr val="tx1"/>
          </a:solidFill>
          <a:latin typeface="+mn-lt"/>
          <a:ea typeface="+mn-ea"/>
          <a:cs typeface="+mn-cs"/>
        </a:defRPr>
      </a:lvl3pPr>
      <a:lvl4pPr marL="461978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93971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725965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857959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89952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121946" indent="-65997" algn="l" defTabSz="263987" rtl="0" eaLnBrk="1" latinLnBrk="0" hangingPunct="1">
        <a:lnSpc>
          <a:spcPct val="90000"/>
        </a:lnSpc>
        <a:spcBef>
          <a:spcPts val="144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1pPr>
      <a:lvl2pPr marL="131994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63987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3pPr>
      <a:lvl4pPr marL="395981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4pPr>
      <a:lvl5pPr marL="52797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5pPr>
      <a:lvl6pPr marL="659968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6pPr>
      <a:lvl7pPr marL="791962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7pPr>
      <a:lvl8pPr marL="923955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8pPr>
      <a:lvl9pPr marL="1055949" algn="l" defTabSz="263987" rtl="0" eaLnBrk="1" latinLnBrk="0" hangingPunct="1">
        <a:defRPr sz="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ZoneTexte 78">
            <a:extLst>
              <a:ext uri="{FF2B5EF4-FFF2-40B4-BE49-F238E27FC236}">
                <a16:creationId xmlns:a16="http://schemas.microsoft.com/office/drawing/2014/main" id="{18AE7EF2-DF27-ABBF-9043-493680FCA0E5}"/>
              </a:ext>
            </a:extLst>
          </p:cNvPr>
          <p:cNvSpPr txBox="1"/>
          <p:nvPr/>
        </p:nvSpPr>
        <p:spPr>
          <a:xfrm>
            <a:off x="922413" y="621783"/>
            <a:ext cx="935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No integration</a:t>
            </a:r>
          </a:p>
          <a:p>
            <a:pPr algn="ctr"/>
            <a:r>
              <a:rPr lang="en-GB" sz="700" b="1" dirty="0">
                <a:solidFill>
                  <a:srgbClr val="C00000"/>
                </a:solidFill>
              </a:rPr>
              <a:t>Unimodal models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978B96B-7472-FF63-1B51-02DE72DFE42C}"/>
              </a:ext>
            </a:extLst>
          </p:cNvPr>
          <p:cNvSpPr/>
          <p:nvPr/>
        </p:nvSpPr>
        <p:spPr>
          <a:xfrm>
            <a:off x="2384979" y="923708"/>
            <a:ext cx="508580" cy="16913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C2A6EDE1-26D4-C51C-1081-B5BBBFAB63AD}"/>
              </a:ext>
            </a:extLst>
          </p:cNvPr>
          <p:cNvSpPr txBox="1"/>
          <p:nvPr/>
        </p:nvSpPr>
        <p:spPr>
          <a:xfrm>
            <a:off x="1964727" y="616948"/>
            <a:ext cx="1357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Pooled</a:t>
            </a:r>
            <a:r>
              <a:rPr lang="en-GB" sz="700" dirty="0"/>
              <a:t> </a:t>
            </a:r>
            <a:r>
              <a:rPr lang="en-GB" sz="700" b="1" dirty="0"/>
              <a:t>data integration</a:t>
            </a:r>
          </a:p>
          <a:p>
            <a:pPr algn="ctr"/>
            <a:r>
              <a:rPr lang="en-GB" sz="700" b="1" dirty="0">
                <a:solidFill>
                  <a:srgbClr val="C00000"/>
                </a:solidFill>
              </a:rPr>
              <a:t>Multimodal model</a:t>
            </a:r>
          </a:p>
        </p:txBody>
      </p:sp>
      <p:sp>
        <p:nvSpPr>
          <p:cNvPr id="103" name="Flèche vers la gauche 102">
            <a:extLst>
              <a:ext uri="{FF2B5EF4-FFF2-40B4-BE49-F238E27FC236}">
                <a16:creationId xmlns:a16="http://schemas.microsoft.com/office/drawing/2014/main" id="{26D75E03-134C-2748-F1AC-6C06561E3462}"/>
              </a:ext>
            </a:extLst>
          </p:cNvPr>
          <p:cNvSpPr/>
          <p:nvPr/>
        </p:nvSpPr>
        <p:spPr>
          <a:xfrm rot="16200000">
            <a:off x="978952" y="1193080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E5DCF8BD-628E-F0F7-54F6-3C3E391316B9}"/>
              </a:ext>
            </a:extLst>
          </p:cNvPr>
          <p:cNvSpPr txBox="1"/>
          <p:nvPr/>
        </p:nvSpPr>
        <p:spPr>
          <a:xfrm>
            <a:off x="896586" y="133156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M1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775BE4EA-6224-A865-F644-1FCAAA8F0DE7}"/>
              </a:ext>
            </a:extLst>
          </p:cNvPr>
          <p:cNvSpPr/>
          <p:nvPr/>
        </p:nvSpPr>
        <p:spPr>
          <a:xfrm>
            <a:off x="976228" y="925260"/>
            <a:ext cx="152458" cy="1365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6F984FF6-9D9D-B60D-1802-2802C3F35CAC}"/>
              </a:ext>
            </a:extLst>
          </p:cNvPr>
          <p:cNvSpPr/>
          <p:nvPr/>
        </p:nvSpPr>
        <p:spPr>
          <a:xfrm>
            <a:off x="1305196" y="929949"/>
            <a:ext cx="152458" cy="136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758444EC-2DBE-6B92-7D97-0607595601C2}"/>
              </a:ext>
            </a:extLst>
          </p:cNvPr>
          <p:cNvSpPr/>
          <p:nvPr/>
        </p:nvSpPr>
        <p:spPr>
          <a:xfrm>
            <a:off x="1620060" y="931203"/>
            <a:ext cx="152458" cy="13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BBFF380-9244-6D6D-7236-0FF390BD5732}"/>
              </a:ext>
            </a:extLst>
          </p:cNvPr>
          <p:cNvSpPr txBox="1"/>
          <p:nvPr/>
        </p:nvSpPr>
        <p:spPr>
          <a:xfrm>
            <a:off x="1214747" y="133156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M2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42D7C86-A089-8A45-212A-EABB9F038A3A}"/>
              </a:ext>
            </a:extLst>
          </p:cNvPr>
          <p:cNvSpPr txBox="1"/>
          <p:nvPr/>
        </p:nvSpPr>
        <p:spPr>
          <a:xfrm>
            <a:off x="1537761" y="133156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M3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284B0927-1D39-B2E7-63CF-EA79F2FBA886}"/>
              </a:ext>
            </a:extLst>
          </p:cNvPr>
          <p:cNvSpPr/>
          <p:nvPr/>
        </p:nvSpPr>
        <p:spPr>
          <a:xfrm>
            <a:off x="974955" y="1750493"/>
            <a:ext cx="152458" cy="1365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8EABACFB-BEEE-F368-8C24-09E2B94B4277}"/>
              </a:ext>
            </a:extLst>
          </p:cNvPr>
          <p:cNvSpPr/>
          <p:nvPr/>
        </p:nvSpPr>
        <p:spPr>
          <a:xfrm>
            <a:off x="1304487" y="1750493"/>
            <a:ext cx="152458" cy="1365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C0A4D17-C97E-A113-52B6-F480FD2830B2}"/>
              </a:ext>
            </a:extLst>
          </p:cNvPr>
          <p:cNvSpPr/>
          <p:nvPr/>
        </p:nvSpPr>
        <p:spPr>
          <a:xfrm>
            <a:off x="1620060" y="1755459"/>
            <a:ext cx="152458" cy="1365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5C2EE547-8918-F81C-C722-8C870F5345CE}"/>
              </a:ext>
            </a:extLst>
          </p:cNvPr>
          <p:cNvSpPr/>
          <p:nvPr/>
        </p:nvSpPr>
        <p:spPr>
          <a:xfrm>
            <a:off x="2403676" y="939236"/>
            <a:ext cx="152458" cy="1365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77" name="Rectangle : coins arrondis 76">
            <a:extLst>
              <a:ext uri="{FF2B5EF4-FFF2-40B4-BE49-F238E27FC236}">
                <a16:creationId xmlns:a16="http://schemas.microsoft.com/office/drawing/2014/main" id="{93BD61E4-0B97-3613-4C76-25C01FDFE9E7}"/>
              </a:ext>
            </a:extLst>
          </p:cNvPr>
          <p:cNvSpPr/>
          <p:nvPr/>
        </p:nvSpPr>
        <p:spPr>
          <a:xfrm>
            <a:off x="2563041" y="939236"/>
            <a:ext cx="152458" cy="136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7" name="Rectangle : coins arrondis 86">
            <a:extLst>
              <a:ext uri="{FF2B5EF4-FFF2-40B4-BE49-F238E27FC236}">
                <a16:creationId xmlns:a16="http://schemas.microsoft.com/office/drawing/2014/main" id="{5C7DBF4A-0595-00C8-45C9-701591F66FDB}"/>
              </a:ext>
            </a:extLst>
          </p:cNvPr>
          <p:cNvSpPr/>
          <p:nvPr/>
        </p:nvSpPr>
        <p:spPr>
          <a:xfrm>
            <a:off x="2719867" y="939236"/>
            <a:ext cx="152458" cy="13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7EFB093-CAA9-8780-EC51-F1455276EA9B}"/>
              </a:ext>
            </a:extLst>
          </p:cNvPr>
          <p:cNvSpPr txBox="1"/>
          <p:nvPr/>
        </p:nvSpPr>
        <p:spPr>
          <a:xfrm>
            <a:off x="2475893" y="1326977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M4</a:t>
            </a:r>
          </a:p>
        </p:txBody>
      </p:sp>
      <p:sp>
        <p:nvSpPr>
          <p:cNvPr id="125" name="Rectangle : coins arrondis 124">
            <a:extLst>
              <a:ext uri="{FF2B5EF4-FFF2-40B4-BE49-F238E27FC236}">
                <a16:creationId xmlns:a16="http://schemas.microsoft.com/office/drawing/2014/main" id="{D5C359F6-F32D-ABEC-8AB5-5F852297E03B}"/>
              </a:ext>
            </a:extLst>
          </p:cNvPr>
          <p:cNvSpPr/>
          <p:nvPr/>
        </p:nvSpPr>
        <p:spPr>
          <a:xfrm>
            <a:off x="2554756" y="1750493"/>
            <a:ext cx="152458" cy="1365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3F51A3BF-95D0-2812-03EE-8052FB68D2DF}"/>
              </a:ext>
            </a:extLst>
          </p:cNvPr>
          <p:cNvSpPr txBox="1"/>
          <p:nvPr/>
        </p:nvSpPr>
        <p:spPr>
          <a:xfrm>
            <a:off x="3368764" y="609660"/>
            <a:ext cx="14861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b="1" dirty="0"/>
              <a:t>Multistep data integration</a:t>
            </a:r>
          </a:p>
          <a:p>
            <a:pPr algn="ctr"/>
            <a:r>
              <a:rPr lang="en-GB" sz="700" b="1" dirty="0">
                <a:solidFill>
                  <a:srgbClr val="C00000"/>
                </a:solidFill>
              </a:rPr>
              <a:t>Incremental multimodal model</a:t>
            </a:r>
          </a:p>
        </p:txBody>
      </p:sp>
      <p:sp>
        <p:nvSpPr>
          <p:cNvPr id="129" name="Rectangle : coins arrondis 128">
            <a:extLst>
              <a:ext uri="{FF2B5EF4-FFF2-40B4-BE49-F238E27FC236}">
                <a16:creationId xmlns:a16="http://schemas.microsoft.com/office/drawing/2014/main" id="{12DED574-FE3C-AEA3-0655-3CC76E0C13D6}"/>
              </a:ext>
            </a:extLst>
          </p:cNvPr>
          <p:cNvSpPr/>
          <p:nvPr/>
        </p:nvSpPr>
        <p:spPr>
          <a:xfrm>
            <a:off x="3316520" y="939471"/>
            <a:ext cx="152458" cy="1365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7EBAD5D0-3621-743A-6AD4-1B78C1BC26E6}"/>
              </a:ext>
            </a:extLst>
          </p:cNvPr>
          <p:cNvSpPr txBox="1"/>
          <p:nvPr/>
        </p:nvSpPr>
        <p:spPr>
          <a:xfrm>
            <a:off x="3245945" y="1321164"/>
            <a:ext cx="3433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M1</a:t>
            </a:r>
          </a:p>
        </p:txBody>
      </p:sp>
      <p:sp>
        <p:nvSpPr>
          <p:cNvPr id="133" name="Rectangle : coins arrondis 132">
            <a:extLst>
              <a:ext uri="{FF2B5EF4-FFF2-40B4-BE49-F238E27FC236}">
                <a16:creationId xmlns:a16="http://schemas.microsoft.com/office/drawing/2014/main" id="{7E941BCC-04C3-1456-F746-EB363313BA03}"/>
              </a:ext>
            </a:extLst>
          </p:cNvPr>
          <p:cNvSpPr/>
          <p:nvPr/>
        </p:nvSpPr>
        <p:spPr>
          <a:xfrm>
            <a:off x="3724102" y="1362312"/>
            <a:ext cx="152458" cy="136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35" name="ZoneTexte 134">
            <a:extLst>
              <a:ext uri="{FF2B5EF4-FFF2-40B4-BE49-F238E27FC236}">
                <a16:creationId xmlns:a16="http://schemas.microsoft.com/office/drawing/2014/main" id="{F8D97D9F-345F-FD52-E860-E64F2756361F}"/>
              </a:ext>
            </a:extLst>
          </p:cNvPr>
          <p:cNvSpPr txBox="1"/>
          <p:nvPr/>
        </p:nvSpPr>
        <p:spPr>
          <a:xfrm>
            <a:off x="4027892" y="1315164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*M5</a:t>
            </a:r>
          </a:p>
        </p:txBody>
      </p:sp>
      <p:sp>
        <p:nvSpPr>
          <p:cNvPr id="137" name="Rectangle : coins arrondis 136">
            <a:extLst>
              <a:ext uri="{FF2B5EF4-FFF2-40B4-BE49-F238E27FC236}">
                <a16:creationId xmlns:a16="http://schemas.microsoft.com/office/drawing/2014/main" id="{32AA29B7-4A45-3F56-B0DE-86B16778596C}"/>
              </a:ext>
            </a:extLst>
          </p:cNvPr>
          <p:cNvSpPr/>
          <p:nvPr/>
        </p:nvSpPr>
        <p:spPr>
          <a:xfrm>
            <a:off x="4552511" y="1354994"/>
            <a:ext cx="152458" cy="13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39" name="ZoneTexte 138">
            <a:extLst>
              <a:ext uri="{FF2B5EF4-FFF2-40B4-BE49-F238E27FC236}">
                <a16:creationId xmlns:a16="http://schemas.microsoft.com/office/drawing/2014/main" id="{AC40E083-3C78-FC45-205B-7BAE13FDA777}"/>
              </a:ext>
            </a:extLst>
          </p:cNvPr>
          <p:cNvSpPr txBox="1"/>
          <p:nvPr/>
        </p:nvSpPr>
        <p:spPr>
          <a:xfrm>
            <a:off x="4821778" y="1308548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dirty="0"/>
              <a:t>*M6</a:t>
            </a:r>
          </a:p>
        </p:txBody>
      </p:sp>
      <p:sp>
        <p:nvSpPr>
          <p:cNvPr id="140" name="Rectangle : coins arrondis 139">
            <a:extLst>
              <a:ext uri="{FF2B5EF4-FFF2-40B4-BE49-F238E27FC236}">
                <a16:creationId xmlns:a16="http://schemas.microsoft.com/office/drawing/2014/main" id="{F609820A-3B2C-0CA3-6778-55A4A69CEE48}"/>
              </a:ext>
            </a:extLst>
          </p:cNvPr>
          <p:cNvSpPr/>
          <p:nvPr/>
        </p:nvSpPr>
        <p:spPr>
          <a:xfrm>
            <a:off x="4981347" y="1750493"/>
            <a:ext cx="152458" cy="13654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D6968D-6853-F391-6FE3-5321F27D80B3}"/>
              </a:ext>
            </a:extLst>
          </p:cNvPr>
          <p:cNvSpPr txBox="1"/>
          <p:nvPr/>
        </p:nvSpPr>
        <p:spPr>
          <a:xfrm>
            <a:off x="2967544" y="1738353"/>
            <a:ext cx="212069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dirty="0"/>
              <a:t>* The target variable is the residuals of the previous model.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354CD7-3C5E-C0D7-340A-E532A0D089DD}"/>
              </a:ext>
            </a:extLst>
          </p:cNvPr>
          <p:cNvSpPr txBox="1"/>
          <p:nvPr/>
        </p:nvSpPr>
        <p:spPr>
          <a:xfrm>
            <a:off x="895295" y="37540"/>
            <a:ext cx="72285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" b="1" dirty="0"/>
              <a:t>biochemical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54CBA41-53B8-7BB2-9C7C-2A3308E0D77F}"/>
              </a:ext>
            </a:extLst>
          </p:cNvPr>
          <p:cNvSpPr txBox="1"/>
          <p:nvPr/>
        </p:nvSpPr>
        <p:spPr>
          <a:xfrm>
            <a:off x="2007270" y="30027"/>
            <a:ext cx="1343342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b="1" dirty="0"/>
              <a:t>Mid-infrared spectroscopy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ECEA8EF-C0B1-B1D3-717A-41B94849340B}"/>
              </a:ext>
            </a:extLst>
          </p:cNvPr>
          <p:cNvSpPr txBox="1"/>
          <p:nvPr/>
        </p:nvSpPr>
        <p:spPr>
          <a:xfrm>
            <a:off x="3693008" y="18457"/>
            <a:ext cx="87363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600" b="1" dirty="0" err="1"/>
              <a:t>metallomic</a:t>
            </a:r>
            <a:endParaRPr lang="en-GB" sz="600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1AE4824-FDC9-11BA-6919-298F1991847C}"/>
              </a:ext>
            </a:extLst>
          </p:cNvPr>
          <p:cNvSpPr txBox="1"/>
          <p:nvPr/>
        </p:nvSpPr>
        <p:spPr>
          <a:xfrm>
            <a:off x="37042" y="1738287"/>
            <a:ext cx="56888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" b="1" dirty="0"/>
              <a:t>Prediction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82EF4A44-A950-47B7-AD0D-FBE8A5B63E91}"/>
              </a:ext>
            </a:extLst>
          </p:cNvPr>
          <p:cNvSpPr txBox="1"/>
          <p:nvPr/>
        </p:nvSpPr>
        <p:spPr>
          <a:xfrm>
            <a:off x="-41386" y="121889"/>
            <a:ext cx="736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b="1" dirty="0"/>
              <a:t>Data obtained </a:t>
            </a:r>
          </a:p>
          <a:p>
            <a:pPr algn="ctr"/>
            <a:r>
              <a:rPr lang="en-GB" sz="600" b="1" dirty="0"/>
              <a:t>from serum</a:t>
            </a:r>
            <a:endParaRPr lang="fr-FR" sz="600" b="1" dirty="0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5A994A5F-A4E4-43EB-8952-3B2A891381D1}"/>
              </a:ext>
            </a:extLst>
          </p:cNvPr>
          <p:cNvSpPr txBox="1"/>
          <p:nvPr/>
        </p:nvSpPr>
        <p:spPr>
          <a:xfrm>
            <a:off x="13811" y="760474"/>
            <a:ext cx="5875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600" b="1" dirty="0"/>
              <a:t>Analysis Strategy</a:t>
            </a:r>
            <a:endParaRPr lang="fr-FR" sz="600" b="1" dirty="0"/>
          </a:p>
        </p:txBody>
      </p:sp>
      <p:pic>
        <p:nvPicPr>
          <p:cNvPr id="61" name="Image 60">
            <a:extLst>
              <a:ext uri="{FF2B5EF4-FFF2-40B4-BE49-F238E27FC236}">
                <a16:creationId xmlns:a16="http://schemas.microsoft.com/office/drawing/2014/main" id="{E5AA3998-8164-40A6-841E-41D374399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455" y="1028794"/>
            <a:ext cx="239348" cy="239348"/>
          </a:xfrm>
          <a:prstGeom prst="rect">
            <a:avLst/>
          </a:prstGeom>
        </p:spPr>
      </p:pic>
      <p:sp>
        <p:nvSpPr>
          <p:cNvPr id="62" name="Flèche vers la gauche 102">
            <a:extLst>
              <a:ext uri="{FF2B5EF4-FFF2-40B4-BE49-F238E27FC236}">
                <a16:creationId xmlns:a16="http://schemas.microsoft.com/office/drawing/2014/main" id="{057ACBAC-4E5B-46D4-80AA-FC67C653A797}"/>
              </a:ext>
            </a:extLst>
          </p:cNvPr>
          <p:cNvSpPr/>
          <p:nvPr/>
        </p:nvSpPr>
        <p:spPr>
          <a:xfrm rot="16200000">
            <a:off x="1309193" y="1193080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64" name="Flèche vers la gauche 102">
            <a:extLst>
              <a:ext uri="{FF2B5EF4-FFF2-40B4-BE49-F238E27FC236}">
                <a16:creationId xmlns:a16="http://schemas.microsoft.com/office/drawing/2014/main" id="{38A4D128-1D16-4E6D-9184-28379A119AA1}"/>
              </a:ext>
            </a:extLst>
          </p:cNvPr>
          <p:cNvSpPr/>
          <p:nvPr/>
        </p:nvSpPr>
        <p:spPr>
          <a:xfrm rot="16200000">
            <a:off x="1622434" y="1193079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65" name="Flèche vers la gauche 102">
            <a:extLst>
              <a:ext uri="{FF2B5EF4-FFF2-40B4-BE49-F238E27FC236}">
                <a16:creationId xmlns:a16="http://schemas.microsoft.com/office/drawing/2014/main" id="{2D834EF8-8402-4DB8-A3D9-3547F0AC1883}"/>
              </a:ext>
            </a:extLst>
          </p:cNvPr>
          <p:cNvSpPr/>
          <p:nvPr/>
        </p:nvSpPr>
        <p:spPr>
          <a:xfrm rot="16200000">
            <a:off x="2558754" y="1195240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66" name="Flèche vers la gauche 102">
            <a:extLst>
              <a:ext uri="{FF2B5EF4-FFF2-40B4-BE49-F238E27FC236}">
                <a16:creationId xmlns:a16="http://schemas.microsoft.com/office/drawing/2014/main" id="{57929834-0C98-455C-B42F-A4C4968630F4}"/>
              </a:ext>
            </a:extLst>
          </p:cNvPr>
          <p:cNvSpPr/>
          <p:nvPr/>
        </p:nvSpPr>
        <p:spPr>
          <a:xfrm rot="16200000">
            <a:off x="3326926" y="1179897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sp>
        <p:nvSpPr>
          <p:cNvPr id="67" name="Flèche vers la gauche 102">
            <a:extLst>
              <a:ext uri="{FF2B5EF4-FFF2-40B4-BE49-F238E27FC236}">
                <a16:creationId xmlns:a16="http://schemas.microsoft.com/office/drawing/2014/main" id="{8F4BD41F-9367-4046-9190-51806E263868}"/>
              </a:ext>
            </a:extLst>
          </p:cNvPr>
          <p:cNvSpPr/>
          <p:nvPr/>
        </p:nvSpPr>
        <p:spPr>
          <a:xfrm rot="10800000">
            <a:off x="3549698" y="1383703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68" name="Flèche vers la gauche 102">
            <a:extLst>
              <a:ext uri="{FF2B5EF4-FFF2-40B4-BE49-F238E27FC236}">
                <a16:creationId xmlns:a16="http://schemas.microsoft.com/office/drawing/2014/main" id="{A7B29E67-63DF-4C63-8783-E0E253E5E86C}"/>
              </a:ext>
            </a:extLst>
          </p:cNvPr>
          <p:cNvSpPr/>
          <p:nvPr/>
        </p:nvSpPr>
        <p:spPr>
          <a:xfrm rot="10800000">
            <a:off x="3947117" y="1380730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12581B8-4721-42FC-ABCC-B48CC6D15847}"/>
              </a:ext>
            </a:extLst>
          </p:cNvPr>
          <p:cNvCxnSpPr>
            <a:cxnSpLocks/>
          </p:cNvCxnSpPr>
          <p:nvPr/>
        </p:nvCxnSpPr>
        <p:spPr>
          <a:xfrm flipV="1">
            <a:off x="895295" y="469123"/>
            <a:ext cx="4327926" cy="1410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èche vers la gauche 102">
            <a:extLst>
              <a:ext uri="{FF2B5EF4-FFF2-40B4-BE49-F238E27FC236}">
                <a16:creationId xmlns:a16="http://schemas.microsoft.com/office/drawing/2014/main" id="{37377C35-5B62-4634-A9F0-6C3899BD8A37}"/>
              </a:ext>
            </a:extLst>
          </p:cNvPr>
          <p:cNvSpPr/>
          <p:nvPr/>
        </p:nvSpPr>
        <p:spPr>
          <a:xfrm rot="16200000">
            <a:off x="2577978" y="1610778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39FF094B-56FF-48C1-A18E-EA19BD416A4C}"/>
              </a:ext>
            </a:extLst>
          </p:cNvPr>
          <p:cNvCxnSpPr>
            <a:cxnSpLocks/>
          </p:cNvCxnSpPr>
          <p:nvPr/>
        </p:nvCxnSpPr>
        <p:spPr>
          <a:xfrm flipV="1">
            <a:off x="836828" y="1552527"/>
            <a:ext cx="4386022" cy="200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lèche vers la gauche 102">
            <a:extLst>
              <a:ext uri="{FF2B5EF4-FFF2-40B4-BE49-F238E27FC236}">
                <a16:creationId xmlns:a16="http://schemas.microsoft.com/office/drawing/2014/main" id="{A739C1F0-10B4-4A84-896A-ABF190B4A018}"/>
              </a:ext>
            </a:extLst>
          </p:cNvPr>
          <p:cNvSpPr/>
          <p:nvPr/>
        </p:nvSpPr>
        <p:spPr>
          <a:xfrm rot="10800000">
            <a:off x="4365277" y="1373414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4" name="Flèche vers la gauche 102">
            <a:extLst>
              <a:ext uri="{FF2B5EF4-FFF2-40B4-BE49-F238E27FC236}">
                <a16:creationId xmlns:a16="http://schemas.microsoft.com/office/drawing/2014/main" id="{4B1A0850-6F5C-497B-8C10-8C3F379C5EDD}"/>
              </a:ext>
            </a:extLst>
          </p:cNvPr>
          <p:cNvSpPr/>
          <p:nvPr/>
        </p:nvSpPr>
        <p:spPr>
          <a:xfrm rot="10800000">
            <a:off x="4743824" y="1369212"/>
            <a:ext cx="144467" cy="99705"/>
          </a:xfrm>
          <a:prstGeom prst="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5" name="Flèche vers la gauche 102">
            <a:extLst>
              <a:ext uri="{FF2B5EF4-FFF2-40B4-BE49-F238E27FC236}">
                <a16:creationId xmlns:a16="http://schemas.microsoft.com/office/drawing/2014/main" id="{376BFE58-ADF8-4C37-9398-F49989D2166E}"/>
              </a:ext>
            </a:extLst>
          </p:cNvPr>
          <p:cNvSpPr/>
          <p:nvPr/>
        </p:nvSpPr>
        <p:spPr>
          <a:xfrm rot="16200000">
            <a:off x="998177" y="1615163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8" name="Flèche vers la gauche 102">
            <a:extLst>
              <a:ext uri="{FF2B5EF4-FFF2-40B4-BE49-F238E27FC236}">
                <a16:creationId xmlns:a16="http://schemas.microsoft.com/office/drawing/2014/main" id="{03AA402C-CBF6-44D8-9606-1B06F38394CB}"/>
              </a:ext>
            </a:extLst>
          </p:cNvPr>
          <p:cNvSpPr/>
          <p:nvPr/>
        </p:nvSpPr>
        <p:spPr>
          <a:xfrm rot="16200000">
            <a:off x="1327709" y="1610778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9" name="Flèche vers la gauche 102">
            <a:extLst>
              <a:ext uri="{FF2B5EF4-FFF2-40B4-BE49-F238E27FC236}">
                <a16:creationId xmlns:a16="http://schemas.microsoft.com/office/drawing/2014/main" id="{1E6103E5-AF94-4F9C-9F64-E07756836A4B}"/>
              </a:ext>
            </a:extLst>
          </p:cNvPr>
          <p:cNvSpPr/>
          <p:nvPr/>
        </p:nvSpPr>
        <p:spPr>
          <a:xfrm rot="16200000">
            <a:off x="5004569" y="1600114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91" name="Flèche vers la gauche 102">
            <a:extLst>
              <a:ext uri="{FF2B5EF4-FFF2-40B4-BE49-F238E27FC236}">
                <a16:creationId xmlns:a16="http://schemas.microsoft.com/office/drawing/2014/main" id="{AF9A07FB-A92C-40B6-959F-E4E7F68CA600}"/>
              </a:ext>
            </a:extLst>
          </p:cNvPr>
          <p:cNvSpPr/>
          <p:nvPr/>
        </p:nvSpPr>
        <p:spPr>
          <a:xfrm rot="16200000">
            <a:off x="1640525" y="1610777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96B4431-1588-4816-979B-B22671A14911}"/>
              </a:ext>
            </a:extLst>
          </p:cNvPr>
          <p:cNvCxnSpPr>
            <a:cxnSpLocks/>
          </p:cNvCxnSpPr>
          <p:nvPr/>
        </p:nvCxnSpPr>
        <p:spPr>
          <a:xfrm>
            <a:off x="694741" y="37540"/>
            <a:ext cx="0" cy="1885413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04E47473-5E0F-7AD1-DC98-76E1B413CEB9}"/>
              </a:ext>
            </a:extLst>
          </p:cNvPr>
          <p:cNvSpPr/>
          <p:nvPr/>
        </p:nvSpPr>
        <p:spPr>
          <a:xfrm>
            <a:off x="1077402" y="230058"/>
            <a:ext cx="152458" cy="13654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E1C24507-D9DA-BBAF-4308-B212E9350872}"/>
              </a:ext>
            </a:extLst>
          </p:cNvPr>
          <p:cNvSpPr/>
          <p:nvPr/>
        </p:nvSpPr>
        <p:spPr>
          <a:xfrm>
            <a:off x="2428676" y="226030"/>
            <a:ext cx="152458" cy="13654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21AD1AE-4136-F331-E727-F0C070FF4FED}"/>
              </a:ext>
            </a:extLst>
          </p:cNvPr>
          <p:cNvSpPr/>
          <p:nvPr/>
        </p:nvSpPr>
        <p:spPr>
          <a:xfrm>
            <a:off x="3876560" y="230058"/>
            <a:ext cx="152458" cy="13654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7" name="Flèche vers la gauche 102">
            <a:extLst>
              <a:ext uri="{FF2B5EF4-FFF2-40B4-BE49-F238E27FC236}">
                <a16:creationId xmlns:a16="http://schemas.microsoft.com/office/drawing/2014/main" id="{A27F6ACB-94B1-AA0F-A449-8C5D32E8E58E}"/>
              </a:ext>
            </a:extLst>
          </p:cNvPr>
          <p:cNvSpPr/>
          <p:nvPr/>
        </p:nvSpPr>
        <p:spPr>
          <a:xfrm rot="16200000">
            <a:off x="2822569" y="515059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19" name="Flèche vers la gauche 102">
            <a:extLst>
              <a:ext uri="{FF2B5EF4-FFF2-40B4-BE49-F238E27FC236}">
                <a16:creationId xmlns:a16="http://schemas.microsoft.com/office/drawing/2014/main" id="{7217010A-A320-51E8-79D7-ECDAB56F338E}"/>
              </a:ext>
            </a:extLst>
          </p:cNvPr>
          <p:cNvSpPr/>
          <p:nvPr/>
        </p:nvSpPr>
        <p:spPr>
          <a:xfrm rot="16200000">
            <a:off x="254587" y="515059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  <p:sp>
        <p:nvSpPr>
          <p:cNvPr id="20" name="Flèche vers la gauche 102">
            <a:extLst>
              <a:ext uri="{FF2B5EF4-FFF2-40B4-BE49-F238E27FC236}">
                <a16:creationId xmlns:a16="http://schemas.microsoft.com/office/drawing/2014/main" id="{B27D9301-2A5C-1438-0B6A-33FE07A25AED}"/>
              </a:ext>
            </a:extLst>
          </p:cNvPr>
          <p:cNvSpPr/>
          <p:nvPr/>
        </p:nvSpPr>
        <p:spPr>
          <a:xfrm rot="16200000">
            <a:off x="251441" y="1600114"/>
            <a:ext cx="106014" cy="55404"/>
          </a:xfrm>
          <a:prstGeom prst="leftArrow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00"/>
          </a:p>
        </p:txBody>
      </p:sp>
    </p:spTree>
    <p:extLst>
      <p:ext uri="{BB962C8B-B14F-4D97-AF65-F5344CB8AC3E}">
        <p14:creationId xmlns:p14="http://schemas.microsoft.com/office/powerpoint/2010/main" val="23541603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143</TotalTime>
  <Words>48</Words>
  <Application>Microsoft Macintosh PowerPoint</Application>
  <PresentationFormat>Personnalisé</PresentationFormat>
  <Paragraphs>22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Microsoft Office User</dc:creator>
  <cp:lastModifiedBy>Microsoft Office User</cp:lastModifiedBy>
  <cp:revision>17</cp:revision>
  <dcterms:created xsi:type="dcterms:W3CDTF">2025-07-09T12:46:27Z</dcterms:created>
  <dcterms:modified xsi:type="dcterms:W3CDTF">2025-07-16T09:55:15Z</dcterms:modified>
</cp:coreProperties>
</file>