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119813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68"/>
  </p:normalViewPr>
  <p:slideViewPr>
    <p:cSldViewPr snapToGrid="0">
      <p:cViewPr varScale="1">
        <p:scale>
          <a:sx n="224" d="100"/>
          <a:sy n="224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530264"/>
            <a:ext cx="4589860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1701796"/>
            <a:ext cx="4589860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166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18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172505"/>
            <a:ext cx="1319585" cy="27458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172505"/>
            <a:ext cx="3882256" cy="27458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104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596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807773"/>
            <a:ext cx="5278339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2168309"/>
            <a:ext cx="5278339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75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38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862523"/>
            <a:ext cx="2600921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862523"/>
            <a:ext cx="2600921" cy="205580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432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72505"/>
            <a:ext cx="5278339" cy="62626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794272"/>
            <a:ext cx="258896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1183532"/>
            <a:ext cx="2588968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794272"/>
            <a:ext cx="26017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1183532"/>
            <a:ext cx="2601718" cy="174079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3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590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2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6006"/>
            <a:ext cx="197379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466513"/>
            <a:ext cx="3098155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72026"/>
            <a:ext cx="197379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520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216006"/>
            <a:ext cx="1973799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466513"/>
            <a:ext cx="3098155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972026"/>
            <a:ext cx="1973799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28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172505"/>
            <a:ext cx="5278339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862523"/>
            <a:ext cx="5278339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3003082"/>
            <a:ext cx="13769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60DB6-C0DC-8946-AD05-C0754294CFDE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3003082"/>
            <a:ext cx="206543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3003082"/>
            <a:ext cx="137695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8DCD-6CC0-4E44-853D-152A61D91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8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image" Target="../media/image4.emf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emf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 137">
            <a:extLst>
              <a:ext uri="{FF2B5EF4-FFF2-40B4-BE49-F238E27FC236}">
                <a16:creationId xmlns:a16="http://schemas.microsoft.com/office/drawing/2014/main" id="{E062B68B-B127-F770-9732-A514B795D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3" y="1727529"/>
            <a:ext cx="2362761" cy="1503980"/>
          </a:xfrm>
          <a:prstGeom prst="rect">
            <a:avLst/>
          </a:prstGeom>
        </p:spPr>
      </p:pic>
      <p:pic>
        <p:nvPicPr>
          <p:cNvPr id="140" name="Image 139">
            <a:extLst>
              <a:ext uri="{FF2B5EF4-FFF2-40B4-BE49-F238E27FC236}">
                <a16:creationId xmlns:a16="http://schemas.microsoft.com/office/drawing/2014/main" id="{75BD06CA-3148-1BA9-13BB-CCE2E16D8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557" y="1727529"/>
            <a:ext cx="1776793" cy="1419477"/>
          </a:xfrm>
          <a:prstGeom prst="rect">
            <a:avLst/>
          </a:prstGeom>
        </p:spPr>
      </p:pic>
      <p:pic>
        <p:nvPicPr>
          <p:cNvPr id="142" name="Image 141">
            <a:extLst>
              <a:ext uri="{FF2B5EF4-FFF2-40B4-BE49-F238E27FC236}">
                <a16:creationId xmlns:a16="http://schemas.microsoft.com/office/drawing/2014/main" id="{73CC6EE6-EA0D-9FE2-E942-0BB30974E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563" y="1758939"/>
            <a:ext cx="1776793" cy="1419477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30A45D-B672-16EF-20F4-842FA4919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556" y="41061"/>
            <a:ext cx="1702809" cy="1634147"/>
          </a:xfrm>
          <a:prstGeom prst="rect">
            <a:avLst/>
          </a:prstGeom>
        </p:spPr>
      </p:pic>
      <p:pic>
        <p:nvPicPr>
          <p:cNvPr id="134" name="Image 133">
            <a:extLst>
              <a:ext uri="{FF2B5EF4-FFF2-40B4-BE49-F238E27FC236}">
                <a16:creationId xmlns:a16="http://schemas.microsoft.com/office/drawing/2014/main" id="{18AA2902-106B-B76C-00CC-3BACDD9514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0810" y="41061"/>
            <a:ext cx="1702808" cy="1634147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72E01FBA-D518-D770-65C9-CA3D02D9B0E7}"/>
              </a:ext>
            </a:extLst>
          </p:cNvPr>
          <p:cNvSpPr txBox="1"/>
          <p:nvPr/>
        </p:nvSpPr>
        <p:spPr>
          <a:xfrm>
            <a:off x="0" y="31930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(A)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9497EF0-316A-9BAC-0EAA-1C79FD33B1B2}"/>
              </a:ext>
            </a:extLst>
          </p:cNvPr>
          <p:cNvSpPr txBox="1"/>
          <p:nvPr/>
        </p:nvSpPr>
        <p:spPr>
          <a:xfrm>
            <a:off x="2343038" y="25903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(B)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3EB65AE-8E45-3B96-3644-95F7DD301E67}"/>
              </a:ext>
            </a:extLst>
          </p:cNvPr>
          <p:cNvSpPr txBox="1"/>
          <p:nvPr/>
        </p:nvSpPr>
        <p:spPr>
          <a:xfrm>
            <a:off x="9952" y="1764579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(D)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0556C2E-EB1B-9628-4126-6B04AB317219}"/>
              </a:ext>
            </a:extLst>
          </p:cNvPr>
          <p:cNvSpPr txBox="1"/>
          <p:nvPr/>
        </p:nvSpPr>
        <p:spPr>
          <a:xfrm>
            <a:off x="4091536" y="2590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(C)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A55CA43F-E0FE-9D48-A3EC-D261050E2DDE}"/>
              </a:ext>
            </a:extLst>
          </p:cNvPr>
          <p:cNvSpPr txBox="1"/>
          <p:nvPr/>
        </p:nvSpPr>
        <p:spPr>
          <a:xfrm>
            <a:off x="2343038" y="1764570"/>
            <a:ext cx="3241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(E)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7E2358E3-77C2-6425-492C-F7161F352D6D}"/>
              </a:ext>
            </a:extLst>
          </p:cNvPr>
          <p:cNvSpPr txBox="1"/>
          <p:nvPr/>
        </p:nvSpPr>
        <p:spPr>
          <a:xfrm>
            <a:off x="4129944" y="1764570"/>
            <a:ext cx="3209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00" dirty="0"/>
              <a:t>(F)</a:t>
            </a:r>
          </a:p>
        </p:txBody>
      </p: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C98D84C3-6118-8A4C-1012-E8D6DA966B27}"/>
              </a:ext>
            </a:extLst>
          </p:cNvPr>
          <p:cNvGrpSpPr/>
          <p:nvPr/>
        </p:nvGrpSpPr>
        <p:grpSpPr>
          <a:xfrm>
            <a:off x="335348" y="146156"/>
            <a:ext cx="1960746" cy="1366403"/>
            <a:chOff x="335348" y="82205"/>
            <a:chExt cx="1960746" cy="1366403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6CF00EA2-CC66-B298-42BA-2B51C7B4391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0111" y="82205"/>
              <a:ext cx="1945983" cy="893167"/>
              <a:chOff x="-106072" y="-1"/>
              <a:chExt cx="2197384" cy="1008556"/>
            </a:xfrm>
          </p:grpSpPr>
          <p:sp>
            <p:nvSpPr>
              <p:cNvPr id="4" name="Triangle rectangle 3">
                <a:extLst>
                  <a:ext uri="{FF2B5EF4-FFF2-40B4-BE49-F238E27FC236}">
                    <a16:creationId xmlns:a16="http://schemas.microsoft.com/office/drawing/2014/main" id="{3868CA46-7238-BAC9-606C-8CDB788BB503}"/>
                  </a:ext>
                </a:extLst>
              </p:cNvPr>
              <p:cNvSpPr/>
              <p:nvPr/>
            </p:nvSpPr>
            <p:spPr>
              <a:xfrm rot="10800000">
                <a:off x="154448" y="746549"/>
                <a:ext cx="1847316" cy="262006"/>
              </a:xfrm>
              <a:prstGeom prst="rt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00" dirty="0"/>
              </a:p>
            </p:txBody>
          </p:sp>
          <p:pic>
            <p:nvPicPr>
              <p:cNvPr id="6" name="Graphique 5" descr="Rat avec un remplissage uni">
                <a:extLst>
                  <a:ext uri="{FF2B5EF4-FFF2-40B4-BE49-F238E27FC236}">
                    <a16:creationId xmlns:a16="http://schemas.microsoft.com/office/drawing/2014/main" id="{3F9ACC4E-F74B-F65D-022D-B1B6369A45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83621" y="350700"/>
                <a:ext cx="342901" cy="342901"/>
              </a:xfrm>
              <a:prstGeom prst="rect">
                <a:avLst/>
              </a:prstGeom>
            </p:spPr>
          </p:pic>
          <p:pic>
            <p:nvPicPr>
              <p:cNvPr id="7" name="Graphique 6" descr="Rat avec un remplissage uni">
                <a:extLst>
                  <a:ext uri="{FF2B5EF4-FFF2-40B4-BE49-F238E27FC236}">
                    <a16:creationId xmlns:a16="http://schemas.microsoft.com/office/drawing/2014/main" id="{100C0B51-B578-C70F-B419-A60D0629B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83621" y="-1"/>
                <a:ext cx="342901" cy="342901"/>
              </a:xfrm>
              <a:prstGeom prst="rect">
                <a:avLst/>
              </a:prstGeom>
            </p:spPr>
          </p:pic>
          <p:pic>
            <p:nvPicPr>
              <p:cNvPr id="8" name="Graphique 7" descr="Rat avec un remplissage uni">
                <a:extLst>
                  <a:ext uri="{FF2B5EF4-FFF2-40B4-BE49-F238E27FC236}">
                    <a16:creationId xmlns:a16="http://schemas.microsoft.com/office/drawing/2014/main" id="{F4678A07-0685-E193-E533-5BD733BF1D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097598" y="350700"/>
                <a:ext cx="342901" cy="342901"/>
              </a:xfrm>
              <a:prstGeom prst="rect">
                <a:avLst/>
              </a:prstGeom>
            </p:spPr>
          </p:pic>
          <p:pic>
            <p:nvPicPr>
              <p:cNvPr id="9" name="Graphique 8" descr="Rat avec un remplissage uni">
                <a:extLst>
                  <a:ext uri="{FF2B5EF4-FFF2-40B4-BE49-F238E27FC236}">
                    <a16:creationId xmlns:a16="http://schemas.microsoft.com/office/drawing/2014/main" id="{DEDE21B5-9EC6-DFBF-439A-4B40B0D45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097598" y="0"/>
                <a:ext cx="342901" cy="342901"/>
              </a:xfrm>
              <a:prstGeom prst="rect">
                <a:avLst/>
              </a:prstGeom>
            </p:spPr>
          </p:pic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ED7ACC2-C9DD-8BC4-6F41-94DFCAF5BA9E}"/>
                  </a:ext>
                </a:extLst>
              </p:cNvPr>
              <p:cNvSpPr txBox="1"/>
              <p:nvPr/>
            </p:nvSpPr>
            <p:spPr>
              <a:xfrm>
                <a:off x="1388515" y="704972"/>
                <a:ext cx="581403" cy="22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>
                    <a:solidFill>
                      <a:schemeClr val="bg1"/>
                    </a:solidFill>
                  </a:rPr>
                  <a:t>Steatosis</a:t>
                </a:r>
              </a:p>
            </p:txBody>
          </p:sp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27952A8-C459-3B7D-E3F0-579699855D55}"/>
                  </a:ext>
                </a:extLst>
              </p:cNvPr>
              <p:cNvSpPr txBox="1"/>
              <p:nvPr/>
            </p:nvSpPr>
            <p:spPr>
              <a:xfrm>
                <a:off x="502748" y="422176"/>
                <a:ext cx="645344" cy="27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dirty="0"/>
                  <a:t>CTL group (n = 24)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E50A5678-C6A9-E106-BACB-25A3431ACFA7}"/>
                  </a:ext>
                </a:extLst>
              </p:cNvPr>
              <p:cNvSpPr txBox="1"/>
              <p:nvPr/>
            </p:nvSpPr>
            <p:spPr>
              <a:xfrm>
                <a:off x="1443473" y="419773"/>
                <a:ext cx="597509" cy="27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dirty="0"/>
                  <a:t>HFHC group (n = 25)</a:t>
                </a:r>
              </a:p>
            </p:txBody>
          </p: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D2681C2-A0D7-3E1E-3376-B980BAF3B96C}"/>
                  </a:ext>
                </a:extLst>
              </p:cNvPr>
              <p:cNvSpPr txBox="1"/>
              <p:nvPr/>
            </p:nvSpPr>
            <p:spPr>
              <a:xfrm>
                <a:off x="1393145" y="75874"/>
                <a:ext cx="698167" cy="27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dirty="0"/>
                  <a:t>IRON + HFHC group (n = 23)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5EA42ED9-95A5-23A0-4350-7B0C137515C3}"/>
                  </a:ext>
                </a:extLst>
              </p:cNvPr>
              <p:cNvSpPr txBox="1"/>
              <p:nvPr/>
            </p:nvSpPr>
            <p:spPr>
              <a:xfrm>
                <a:off x="540025" y="85975"/>
                <a:ext cx="564088" cy="278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500" dirty="0"/>
                  <a:t>IRON group (n = 25)</a:t>
                </a:r>
              </a:p>
            </p:txBody>
          </p:sp>
          <p:sp>
            <p:nvSpPr>
              <p:cNvPr id="16" name="Triangle rectangle 15">
                <a:extLst>
                  <a:ext uri="{FF2B5EF4-FFF2-40B4-BE49-F238E27FC236}">
                    <a16:creationId xmlns:a16="http://schemas.microsoft.com/office/drawing/2014/main" id="{4187BBA7-14EB-3569-61D8-53241F250900}"/>
                  </a:ext>
                </a:extLst>
              </p:cNvPr>
              <p:cNvSpPr/>
              <p:nvPr/>
            </p:nvSpPr>
            <p:spPr>
              <a:xfrm rot="5400000" flipV="1">
                <a:off x="-324587" y="303776"/>
                <a:ext cx="661290" cy="224259"/>
              </a:xfrm>
              <a:prstGeom prst="rtTriangle">
                <a:avLst/>
              </a:prstGeom>
              <a:solidFill>
                <a:srgbClr val="C55A1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700" dirty="0"/>
              </a:p>
            </p:txBody>
          </p:sp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CF18B1D9-8D2D-672F-5A5E-654F04C81977}"/>
                  </a:ext>
                </a:extLst>
              </p:cNvPr>
              <p:cNvSpPr txBox="1"/>
              <p:nvPr/>
            </p:nvSpPr>
            <p:spPr>
              <a:xfrm rot="16200000">
                <a:off x="-207469" y="157588"/>
                <a:ext cx="525291" cy="2259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700" dirty="0">
                    <a:solidFill>
                      <a:schemeClr val="bg1"/>
                    </a:solidFill>
                  </a:rPr>
                  <a:t>Fibrosis</a:t>
                </a:r>
              </a:p>
            </p:txBody>
          </p:sp>
        </p:grpSp>
        <p:sp>
          <p:nvSpPr>
            <p:cNvPr id="143" name="Rectangle : coins arrondis 142">
              <a:extLst>
                <a:ext uri="{FF2B5EF4-FFF2-40B4-BE49-F238E27FC236}">
                  <a16:creationId xmlns:a16="http://schemas.microsoft.com/office/drawing/2014/main" id="{2AC94B78-F3B4-6A71-0440-E2FEAC44EFEC}"/>
                </a:ext>
              </a:extLst>
            </p:cNvPr>
            <p:cNvSpPr/>
            <p:nvPr/>
          </p:nvSpPr>
          <p:spPr>
            <a:xfrm>
              <a:off x="335348" y="1048066"/>
              <a:ext cx="902811" cy="40054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46" name="Rectangle : coins arrondis 145">
              <a:extLst>
                <a:ext uri="{FF2B5EF4-FFF2-40B4-BE49-F238E27FC236}">
                  <a16:creationId xmlns:a16="http://schemas.microsoft.com/office/drawing/2014/main" id="{D76107C6-330F-ABD7-98BD-895DF2544441}"/>
                </a:ext>
              </a:extLst>
            </p:cNvPr>
            <p:cNvSpPr/>
            <p:nvPr/>
          </p:nvSpPr>
          <p:spPr>
            <a:xfrm>
              <a:off x="1313980" y="1048064"/>
              <a:ext cx="902811" cy="40054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noProof="0" dirty="0"/>
            </a:p>
          </p:txBody>
        </p:sp>
        <p:sp>
          <p:nvSpPr>
            <p:cNvPr id="148" name="ZoneTexte 147">
              <a:extLst>
                <a:ext uri="{FF2B5EF4-FFF2-40B4-BE49-F238E27FC236}">
                  <a16:creationId xmlns:a16="http://schemas.microsoft.com/office/drawing/2014/main" id="{6926CB50-07C3-AC4A-49DA-0E222C6FDF32}"/>
                </a:ext>
              </a:extLst>
            </p:cNvPr>
            <p:cNvSpPr txBox="1"/>
            <p:nvPr/>
          </p:nvSpPr>
          <p:spPr>
            <a:xfrm>
              <a:off x="510108" y="1164603"/>
              <a:ext cx="452993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noProof="0" dirty="0"/>
                <a:t>mRNA level</a:t>
              </a:r>
            </a:p>
          </p:txBody>
        </p:sp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DF807CE9-6DBC-A406-9EA5-0B05F4F913E5}"/>
                </a:ext>
              </a:extLst>
            </p:cNvPr>
            <p:cNvSpPr txBox="1"/>
            <p:nvPr/>
          </p:nvSpPr>
          <p:spPr>
            <a:xfrm>
              <a:off x="512314" y="1056150"/>
              <a:ext cx="612057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noProof="0" dirty="0"/>
                <a:t>Histological analyses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DD7A686D-A9B5-ED40-F0B0-97A237C5C8AB}"/>
                </a:ext>
              </a:extLst>
            </p:cNvPr>
            <p:cNvSpPr txBox="1"/>
            <p:nvPr/>
          </p:nvSpPr>
          <p:spPr>
            <a:xfrm>
              <a:off x="512314" y="1273056"/>
              <a:ext cx="74829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noProof="0" dirty="0"/>
                <a:t>Biochemical quantification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D4853588-D01B-5F8F-E5C1-4752BBAA41A1}"/>
                </a:ext>
              </a:extLst>
            </p:cNvPr>
            <p:cNvSpPr txBox="1"/>
            <p:nvPr/>
          </p:nvSpPr>
          <p:spPr>
            <a:xfrm>
              <a:off x="1539676" y="1056150"/>
              <a:ext cx="60774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" noProof="0" dirty="0"/>
                <a:t>Blood markers </a:t>
              </a:r>
            </a:p>
          </p:txBody>
        </p:sp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A34E271F-EFF1-2090-CA53-6E6E186D899C}"/>
                </a:ext>
              </a:extLst>
            </p:cNvPr>
            <p:cNvSpPr txBox="1"/>
            <p:nvPr/>
          </p:nvSpPr>
          <p:spPr>
            <a:xfrm>
              <a:off x="1539676" y="1133071"/>
              <a:ext cx="60774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400" noProof="0" dirty="0"/>
                <a:t>Serum Mid-infrared spectroscopy</a:t>
              </a:r>
            </a:p>
          </p:txBody>
        </p:sp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6A694BEC-7636-6B36-C36B-2D3AEBCE77D5}"/>
                </a:ext>
              </a:extLst>
            </p:cNvPr>
            <p:cNvSpPr txBox="1"/>
            <p:nvPr/>
          </p:nvSpPr>
          <p:spPr>
            <a:xfrm>
              <a:off x="1539676" y="1266770"/>
              <a:ext cx="607740" cy="153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400" noProof="0" dirty="0"/>
                <a:t>Serum </a:t>
              </a:r>
              <a:r>
                <a:rPr lang="en-GB" sz="400" noProof="0" dirty="0" err="1"/>
                <a:t>metalomic</a:t>
              </a:r>
              <a:endParaRPr lang="en-GB" sz="400" noProof="0" dirty="0"/>
            </a:p>
          </p:txBody>
        </p:sp>
        <p:pic>
          <p:nvPicPr>
            <p:cNvPr id="154" name="Image 153">
              <a:extLst>
                <a:ext uri="{FF2B5EF4-FFF2-40B4-BE49-F238E27FC236}">
                  <a16:creationId xmlns:a16="http://schemas.microsoft.com/office/drawing/2014/main" id="{0B180541-FD8C-D150-2DE2-227AE7584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9098" y="1129975"/>
              <a:ext cx="233841" cy="233841"/>
            </a:xfrm>
            <a:prstGeom prst="rect">
              <a:avLst/>
            </a:prstGeom>
          </p:spPr>
        </p:pic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A1115FA2-4F4C-2BBE-1D42-7B3CABC5B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354964" y="1117951"/>
              <a:ext cx="239348" cy="2393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23121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1566</TotalTime>
  <Words>63</Words>
  <Application>Microsoft Macintosh PowerPoint</Application>
  <PresentationFormat>Personnalisé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</cp:revision>
  <dcterms:created xsi:type="dcterms:W3CDTF">2025-06-24T06:54:26Z</dcterms:created>
  <dcterms:modified xsi:type="dcterms:W3CDTF">2025-06-25T14:42:44Z</dcterms:modified>
</cp:coreProperties>
</file>