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119813" cy="1871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221"/>
    <a:srgbClr val="6495ED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8"/>
  </p:normalViewPr>
  <p:slideViewPr>
    <p:cSldViewPr snapToGrid="0">
      <p:cViewPr varScale="1">
        <p:scale>
          <a:sx n="231" d="100"/>
          <a:sy n="231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306312"/>
            <a:ext cx="4589860" cy="651616"/>
          </a:xfrm>
        </p:spPr>
        <p:txBody>
          <a:bodyPr anchor="b"/>
          <a:lstStyle>
            <a:lvl1pPr algn="ctr">
              <a:defRPr sz="163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983057"/>
            <a:ext cx="4589860" cy="451885"/>
          </a:xfrm>
        </p:spPr>
        <p:txBody>
          <a:bodyPr/>
          <a:lstStyle>
            <a:lvl1pPr marL="0" indent="0" algn="ctr">
              <a:buNone/>
              <a:defRPr sz="655"/>
            </a:lvl1pPr>
            <a:lvl2pPr marL="124770" indent="0" algn="ctr">
              <a:buNone/>
              <a:defRPr sz="546"/>
            </a:lvl2pPr>
            <a:lvl3pPr marL="249540" indent="0" algn="ctr">
              <a:buNone/>
              <a:defRPr sz="491"/>
            </a:lvl3pPr>
            <a:lvl4pPr marL="374310" indent="0" algn="ctr">
              <a:buNone/>
              <a:defRPr sz="437"/>
            </a:lvl4pPr>
            <a:lvl5pPr marL="499080" indent="0" algn="ctr">
              <a:buNone/>
              <a:defRPr sz="437"/>
            </a:lvl5pPr>
            <a:lvl6pPr marL="623849" indent="0" algn="ctr">
              <a:buNone/>
              <a:defRPr sz="437"/>
            </a:lvl6pPr>
            <a:lvl7pPr marL="748619" indent="0" algn="ctr">
              <a:buNone/>
              <a:defRPr sz="437"/>
            </a:lvl7pPr>
            <a:lvl8pPr marL="873389" indent="0" algn="ctr">
              <a:buNone/>
              <a:defRPr sz="437"/>
            </a:lvl8pPr>
            <a:lvl9pPr marL="998159" indent="0" algn="ctr">
              <a:buNone/>
              <a:defRPr sz="43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22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4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99649"/>
            <a:ext cx="1319585" cy="158614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99649"/>
            <a:ext cx="3882256" cy="158614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466616"/>
            <a:ext cx="5278339" cy="778560"/>
          </a:xfrm>
        </p:spPr>
        <p:txBody>
          <a:bodyPr anchor="b"/>
          <a:lstStyle>
            <a:lvl1pPr>
              <a:defRPr sz="163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252541"/>
            <a:ext cx="5278339" cy="409426"/>
          </a:xfrm>
        </p:spPr>
        <p:txBody>
          <a:bodyPr/>
          <a:lstStyle>
            <a:lvl1pPr marL="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1pPr>
            <a:lvl2pPr marL="12477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24954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37431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4pPr>
            <a:lvl5pPr marL="49908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5pPr>
            <a:lvl6pPr marL="62384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6pPr>
            <a:lvl7pPr marL="74861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7pPr>
            <a:lvl8pPr marL="87338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8pPr>
            <a:lvl9pPr marL="99815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28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498244"/>
            <a:ext cx="2600921" cy="11875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498244"/>
            <a:ext cx="2600921" cy="11875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6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99649"/>
            <a:ext cx="5278339" cy="3617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458818"/>
            <a:ext cx="2588968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683677"/>
            <a:ext cx="2588968" cy="1005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458818"/>
            <a:ext cx="2601718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683677"/>
            <a:ext cx="2601718" cy="1005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24778"/>
            <a:ext cx="1973799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269485"/>
            <a:ext cx="3098155" cy="1330094"/>
          </a:xfrm>
        </p:spPr>
        <p:txBody>
          <a:bodyPr/>
          <a:lstStyle>
            <a:lvl1pPr>
              <a:defRPr sz="873"/>
            </a:lvl1pPr>
            <a:lvl2pPr>
              <a:defRPr sz="764"/>
            </a:lvl2pPr>
            <a:lvl3pPr>
              <a:defRPr sz="655"/>
            </a:lvl3pPr>
            <a:lvl4pPr>
              <a:defRPr sz="546"/>
            </a:lvl4pPr>
            <a:lvl5pPr>
              <a:defRPr sz="546"/>
            </a:lvl5pPr>
            <a:lvl6pPr>
              <a:defRPr sz="546"/>
            </a:lvl6pPr>
            <a:lvl7pPr>
              <a:defRPr sz="546"/>
            </a:lvl7pPr>
            <a:lvl8pPr>
              <a:defRPr sz="546"/>
            </a:lvl8pPr>
            <a:lvl9pPr>
              <a:defRPr sz="54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61499"/>
            <a:ext cx="1973799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24778"/>
            <a:ext cx="1973799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269485"/>
            <a:ext cx="3098155" cy="1330094"/>
          </a:xfrm>
        </p:spPr>
        <p:txBody>
          <a:bodyPr anchor="t"/>
          <a:lstStyle>
            <a:lvl1pPr marL="0" indent="0">
              <a:buNone/>
              <a:defRPr sz="873"/>
            </a:lvl1pPr>
            <a:lvl2pPr marL="124770" indent="0">
              <a:buNone/>
              <a:defRPr sz="764"/>
            </a:lvl2pPr>
            <a:lvl3pPr marL="249540" indent="0">
              <a:buNone/>
              <a:defRPr sz="655"/>
            </a:lvl3pPr>
            <a:lvl4pPr marL="374310" indent="0">
              <a:buNone/>
              <a:defRPr sz="546"/>
            </a:lvl4pPr>
            <a:lvl5pPr marL="499080" indent="0">
              <a:buNone/>
              <a:defRPr sz="546"/>
            </a:lvl5pPr>
            <a:lvl6pPr marL="623849" indent="0">
              <a:buNone/>
              <a:defRPr sz="546"/>
            </a:lvl6pPr>
            <a:lvl7pPr marL="748619" indent="0">
              <a:buNone/>
              <a:defRPr sz="546"/>
            </a:lvl7pPr>
            <a:lvl8pPr marL="873389" indent="0">
              <a:buNone/>
              <a:defRPr sz="546"/>
            </a:lvl8pPr>
            <a:lvl9pPr marL="998159" indent="0">
              <a:buNone/>
              <a:defRPr sz="54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61499"/>
            <a:ext cx="1973799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8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99649"/>
            <a:ext cx="5278339" cy="3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498244"/>
            <a:ext cx="5278339" cy="118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1734754"/>
            <a:ext cx="1376958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1734754"/>
            <a:ext cx="2065437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1734754"/>
            <a:ext cx="1376958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9540" rtl="0" eaLnBrk="1" latinLnBrk="0" hangingPunct="1">
        <a:lnSpc>
          <a:spcPct val="90000"/>
        </a:lnSpc>
        <a:spcBef>
          <a:spcPct val="0"/>
        </a:spcBef>
        <a:buNone/>
        <a:defRPr sz="1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85" indent="-62385" algn="l" defTabSz="24954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764" kern="1200">
          <a:solidFill>
            <a:schemeClr val="tx1"/>
          </a:solidFill>
          <a:latin typeface="+mn-lt"/>
          <a:ea typeface="+mn-ea"/>
          <a:cs typeface="+mn-cs"/>
        </a:defRPr>
      </a:lvl1pPr>
      <a:lvl2pPr marL="18715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1192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6" kern="1200">
          <a:solidFill>
            <a:schemeClr val="tx1"/>
          </a:solidFill>
          <a:latin typeface="+mn-lt"/>
          <a:ea typeface="+mn-ea"/>
          <a:cs typeface="+mn-cs"/>
        </a:defRPr>
      </a:lvl3pPr>
      <a:lvl4pPr marL="43669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56146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8623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81100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93577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106054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1pPr>
      <a:lvl2pPr marL="12477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4954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3pPr>
      <a:lvl4pPr marL="37431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49908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2384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74861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87338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99815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>
            <a:extLst>
              <a:ext uri="{FF2B5EF4-FFF2-40B4-BE49-F238E27FC236}">
                <a16:creationId xmlns:a16="http://schemas.microsoft.com/office/drawing/2014/main" id="{918DB5F1-4972-25AA-132E-99456444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54"/>
          <a:stretch>
            <a:fillRect/>
          </a:stretch>
        </p:blipFill>
        <p:spPr>
          <a:xfrm>
            <a:off x="2327267" y="36546"/>
            <a:ext cx="3711948" cy="179857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E01FBA-D518-D770-65C9-CA3D02D9B0E7}"/>
              </a:ext>
            </a:extLst>
          </p:cNvPr>
          <p:cNvSpPr txBox="1"/>
          <p:nvPr/>
        </p:nvSpPr>
        <p:spPr>
          <a:xfrm>
            <a:off x="0" y="-2443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(A)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97EF0-316A-9BAC-0EAA-1C79FD33B1B2}"/>
              </a:ext>
            </a:extLst>
          </p:cNvPr>
          <p:cNvSpPr txBox="1"/>
          <p:nvPr/>
        </p:nvSpPr>
        <p:spPr>
          <a:xfrm>
            <a:off x="2279029" y="-2332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(B)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4097348" y="-2332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(C)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D76107C6-330F-ABD7-98BD-895DF2544441}"/>
              </a:ext>
            </a:extLst>
          </p:cNvPr>
          <p:cNvSpPr/>
          <p:nvPr/>
        </p:nvSpPr>
        <p:spPr>
          <a:xfrm>
            <a:off x="49520" y="752273"/>
            <a:ext cx="902811" cy="400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4853588-D01B-5F8F-E5C1-4752BBAA41A1}"/>
              </a:ext>
            </a:extLst>
          </p:cNvPr>
          <p:cNvSpPr txBox="1"/>
          <p:nvPr/>
        </p:nvSpPr>
        <p:spPr>
          <a:xfrm>
            <a:off x="275212" y="760355"/>
            <a:ext cx="60774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Blood markers 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34E271F-EFF1-2090-CA53-6E6E186D899C}"/>
              </a:ext>
            </a:extLst>
          </p:cNvPr>
          <p:cNvSpPr txBox="1"/>
          <p:nvPr/>
        </p:nvSpPr>
        <p:spPr>
          <a:xfrm>
            <a:off x="275212" y="837276"/>
            <a:ext cx="607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Serum Mid-infrared spectroscopy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6A694BEC-7636-6B36-C36B-2D3AEBCE77D5}"/>
              </a:ext>
            </a:extLst>
          </p:cNvPr>
          <p:cNvSpPr txBox="1"/>
          <p:nvPr/>
        </p:nvSpPr>
        <p:spPr>
          <a:xfrm>
            <a:off x="275212" y="985843"/>
            <a:ext cx="60774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Serum metallome</a:t>
            </a:r>
          </a:p>
        </p:txBody>
      </p:sp>
      <p:pic>
        <p:nvPicPr>
          <p:cNvPr id="155" name="Image 154">
            <a:extLst>
              <a:ext uri="{FF2B5EF4-FFF2-40B4-BE49-F238E27FC236}">
                <a16:creationId xmlns:a16="http://schemas.microsoft.com/office/drawing/2014/main" id="{A1115FA2-4F4C-2BBE-1D42-7B3CABC5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" y="822156"/>
            <a:ext cx="239348" cy="239348"/>
          </a:xfrm>
          <a:prstGeom prst="rect">
            <a:avLst/>
          </a:prstGeom>
        </p:spPr>
      </p:pic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18460DF0-0E59-E6F7-1BDB-4A28E0113D40}"/>
              </a:ext>
            </a:extLst>
          </p:cNvPr>
          <p:cNvCxnSpPr>
            <a:cxnSpLocks/>
            <a:stCxn id="146" idx="3"/>
            <a:endCxn id="25" idx="1"/>
          </p:cNvCxnSpPr>
          <p:nvPr/>
        </p:nvCxnSpPr>
        <p:spPr>
          <a:xfrm flipV="1">
            <a:off x="952331" y="461066"/>
            <a:ext cx="376247" cy="491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699E279-5D85-32AB-9970-74F7644A1A69}"/>
              </a:ext>
            </a:extLst>
          </p:cNvPr>
          <p:cNvSpPr/>
          <p:nvPr/>
        </p:nvSpPr>
        <p:spPr>
          <a:xfrm>
            <a:off x="1328578" y="260794"/>
            <a:ext cx="902811" cy="400543"/>
          </a:xfrm>
          <a:prstGeom prst="roundRect">
            <a:avLst/>
          </a:prstGeom>
          <a:solidFill>
            <a:srgbClr val="B3222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4C367CC-F1AA-EC19-0CAF-73BC6E15E37C}"/>
              </a:ext>
            </a:extLst>
          </p:cNvPr>
          <p:cNvSpPr/>
          <p:nvPr/>
        </p:nvSpPr>
        <p:spPr>
          <a:xfrm>
            <a:off x="1328578" y="752273"/>
            <a:ext cx="902811" cy="400543"/>
          </a:xfrm>
          <a:prstGeom prst="roundRect">
            <a:avLst/>
          </a:prstGeom>
          <a:solidFill>
            <a:srgbClr val="6495ED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FD30FCE-87A0-2954-B9BD-DD45AB106570}"/>
              </a:ext>
            </a:extLst>
          </p:cNvPr>
          <p:cNvSpPr/>
          <p:nvPr/>
        </p:nvSpPr>
        <p:spPr>
          <a:xfrm>
            <a:off x="1328578" y="1250501"/>
            <a:ext cx="902811" cy="400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5B73793-D8EF-32E3-50EB-A299083273A1}"/>
              </a:ext>
            </a:extLst>
          </p:cNvPr>
          <p:cNvCxnSpPr>
            <a:cxnSpLocks/>
            <a:stCxn id="146" idx="3"/>
            <a:endCxn id="27" idx="1"/>
          </p:cNvCxnSpPr>
          <p:nvPr/>
        </p:nvCxnSpPr>
        <p:spPr>
          <a:xfrm>
            <a:off x="952331" y="952541"/>
            <a:ext cx="376247" cy="498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7B7BCF8-8A62-6C83-BDB4-0BF71A41A9AF}"/>
              </a:ext>
            </a:extLst>
          </p:cNvPr>
          <p:cNvCxnSpPr>
            <a:cxnSpLocks/>
            <a:stCxn id="146" idx="3"/>
            <a:endCxn id="26" idx="1"/>
          </p:cNvCxnSpPr>
          <p:nvPr/>
        </p:nvCxnSpPr>
        <p:spPr>
          <a:xfrm>
            <a:off x="952331" y="952541"/>
            <a:ext cx="376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32871EE6-C766-62DF-12E8-E0BCCA1E1B7B}"/>
              </a:ext>
            </a:extLst>
          </p:cNvPr>
          <p:cNvSpPr txBox="1"/>
          <p:nvPr/>
        </p:nvSpPr>
        <p:spPr>
          <a:xfrm>
            <a:off x="1340234" y="395324"/>
            <a:ext cx="838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Random Forest on each type of data, as illustrated in (B).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A9B58E1-09B1-B065-37DB-FFEF5DEDDFC2}"/>
              </a:ext>
            </a:extLst>
          </p:cNvPr>
          <p:cNvSpPr txBox="1"/>
          <p:nvPr/>
        </p:nvSpPr>
        <p:spPr>
          <a:xfrm>
            <a:off x="1340238" y="289141"/>
            <a:ext cx="84064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b="1" dirty="0"/>
              <a:t>STRATEGY n°1: Single model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712C36-D164-52D9-39D9-73545F366178}"/>
              </a:ext>
            </a:extLst>
          </p:cNvPr>
          <p:cNvSpPr txBox="1"/>
          <p:nvPr/>
        </p:nvSpPr>
        <p:spPr>
          <a:xfrm>
            <a:off x="1340238" y="760355"/>
            <a:ext cx="97537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b="1" dirty="0"/>
              <a:t>STRATEGY n°2: Aggregated models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72FDBF-54E8-F124-58EF-A1C547E2921F}"/>
              </a:ext>
            </a:extLst>
          </p:cNvPr>
          <p:cNvSpPr txBox="1"/>
          <p:nvPr/>
        </p:nvSpPr>
        <p:spPr>
          <a:xfrm>
            <a:off x="1340238" y="856602"/>
            <a:ext cx="89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Random Forest is first applied on blood makers, then on the residuals of the model, etc.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3458BBC-B9F0-115F-2E2E-BACD83D8E73C}"/>
              </a:ext>
            </a:extLst>
          </p:cNvPr>
          <p:cNvSpPr txBox="1"/>
          <p:nvPr/>
        </p:nvSpPr>
        <p:spPr>
          <a:xfrm>
            <a:off x="1340237" y="1259696"/>
            <a:ext cx="97537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b="1" dirty="0"/>
              <a:t>STRATEGY n°3: Pooled data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B9F0A95-8047-88B4-22F9-5E98A44E9724}"/>
              </a:ext>
            </a:extLst>
          </p:cNvPr>
          <p:cNvSpPr txBox="1"/>
          <p:nvPr/>
        </p:nvSpPr>
        <p:spPr>
          <a:xfrm>
            <a:off x="1334407" y="1371328"/>
            <a:ext cx="891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Extreme Gradient Boosting model applied to pooled data.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7C6186-DC3B-618F-FF67-271FAF29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270" t="42332" r="10547" b="45875"/>
          <a:stretch>
            <a:fillRect/>
          </a:stretch>
        </p:blipFill>
        <p:spPr>
          <a:xfrm>
            <a:off x="2411787" y="1626447"/>
            <a:ext cx="1751661" cy="2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1554</TotalTime>
  <Words>79</Words>
  <Application>Microsoft Macintosh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2025-06-24T06:54:26Z</dcterms:created>
  <dcterms:modified xsi:type="dcterms:W3CDTF">2025-06-25T12:37:52Z</dcterms:modified>
</cp:coreProperties>
</file>