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62" r:id="rId5"/>
  </p:sldMasterIdLst>
  <p:notesMasterIdLst>
    <p:notesMasterId r:id="rId16"/>
  </p:notesMasterIdLst>
  <p:handoutMasterIdLst>
    <p:handoutMasterId r:id="rId17"/>
  </p:handoutMasterIdLst>
  <p:sldIdLst>
    <p:sldId id="399" r:id="rId6"/>
    <p:sldId id="408" r:id="rId7"/>
    <p:sldId id="404" r:id="rId8"/>
    <p:sldId id="409" r:id="rId9"/>
    <p:sldId id="405" r:id="rId10"/>
    <p:sldId id="389" r:id="rId11"/>
    <p:sldId id="412" r:id="rId12"/>
    <p:sldId id="413" r:id="rId13"/>
    <p:sldId id="411" r:id="rId14"/>
    <p:sldId id="374" r:id="rId15"/>
  </p:sldIdLst>
  <p:sldSz cx="9144000" cy="5143500" type="screen16x9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F05A28"/>
    <a:srgbClr val="B2B2B2"/>
    <a:srgbClr val="F2BFA0"/>
    <a:srgbClr val="EEAB82"/>
    <a:srgbClr val="E9905B"/>
    <a:srgbClr val="C9C9C9"/>
    <a:srgbClr val="7BC1E1"/>
    <a:srgbClr val="46A9D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3A5E2-3F0F-49AA-989B-30B5A1D6B08E}" v="9" dt="2023-05-12T18:06:11.944"/>
    <p1510:client id="{8C023D9D-CA97-4FA1-BF2A-F5F8B553703E}" v="6" dt="2023-05-12T14:25:38.522"/>
    <p1510:client id="{999522E4-7088-459E-A3C5-5ECBD29C1EB6}" v="2" dt="2023-05-12T18:29:26.991"/>
    <p1510:client id="{B406F076-782E-45BC-ADA7-4867E23C444A}" v="33" dt="2023-05-12T19:37:47.21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14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21A7C-414E-654B-AD99-6C9E7A1F9954}" type="datetime1">
              <a:rPr lang="es-AR" smtClean="0"/>
              <a:pPr/>
              <a:t>15/5/2023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7F3D-FC6B-A149-AC61-EDB1DDD1E1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0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196B3-BE22-DA46-A461-B1EFBC506113}" type="datetime1">
              <a:rPr lang="es-AR" smtClean="0"/>
              <a:pPr/>
              <a:t>15/5/2023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9B691-F3B1-4546-BD99-9E8FF2701CC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19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9B691-F3B1-4546-BD99-9E8FF2701CC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75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2A01-B6BC-47E1-8D64-281E2C398827}" type="slidenum">
              <a:rPr lang="es-AR" smtClean="0">
                <a:solidFill>
                  <a:prstClr val="black"/>
                </a:solidFill>
              </a:rPr>
              <a:pPr/>
              <a:t>2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7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E004D-D237-4767-A1F6-F981A6670CA9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421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9B691-F3B1-4546-BD99-9E8FF2701CC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10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3" y="0"/>
            <a:ext cx="1084747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6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MES AÑO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978000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 Para incluir una imagen haga click en el ícono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1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/>
              <a:t>CARÁTULA PRINCIPAL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5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4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401048"/>
            <a:ext cx="1677411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/>
              <a:t>DOS GRÁFICOS</a:t>
            </a:r>
            <a:endParaRPr lang="en-US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4" y="98757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s-E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0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áfic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401048"/>
            <a:ext cx="1746339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/>
              <a:t>ÚNICO GRÁFICO</a:t>
            </a:r>
            <a:endParaRPr lang="en-US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4" y="98757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6591283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s-ES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031387" y="3452611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7020274" y="3291832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7031387" y="429041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7020274" y="412964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655645" y="453501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7655645" y="369495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57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o y frase destacada + 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 userDrawn="1"/>
        </p:nvSpPr>
        <p:spPr>
          <a:xfrm>
            <a:off x="0" y="536400"/>
            <a:ext cx="3033059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003799"/>
            <a:ext cx="2448520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33057" y="536484"/>
            <a:ext cx="6110944" cy="460701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593"/>
            <a:ext cx="1060254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GRÁFICO</a:t>
            </a:r>
            <a:endParaRPr lang="en-US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365574" y="921130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9" name="Chart Placeholder 18"/>
          <p:cNvSpPr>
            <a:spLocks noGrp="1"/>
          </p:cNvSpPr>
          <p:nvPr>
            <p:ph type="chart" sz="quarter" idx="15" hasCustomPrompt="1"/>
          </p:nvPr>
        </p:nvSpPr>
        <p:spPr>
          <a:xfrm>
            <a:off x="3365574" y="1419623"/>
            <a:ext cx="5545311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6" y="1398996"/>
            <a:ext cx="2360613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82562" indent="0">
              <a:buNone/>
              <a:defRPr>
                <a:solidFill>
                  <a:schemeClr val="tx1"/>
                </a:solidFill>
              </a:defRPr>
            </a:lvl2pPr>
            <a:lvl3pPr marL="381000" indent="0">
              <a:buNone/>
              <a:defRPr>
                <a:solidFill>
                  <a:schemeClr val="tx1"/>
                </a:solidFill>
              </a:defRPr>
            </a:lvl3pPr>
            <a:lvl4pPr marL="541338" indent="0">
              <a:buNone/>
              <a:defRPr>
                <a:solidFill>
                  <a:schemeClr val="tx1"/>
                </a:solidFill>
              </a:defRPr>
            </a:lvl4pPr>
            <a:lvl5pPr marL="71596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09122" y="8573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8" name="Straight Connector 26"/>
          <p:cNvCxnSpPr/>
          <p:nvPr userDrawn="1"/>
        </p:nvCxnSpPr>
        <p:spPr>
          <a:xfrm>
            <a:off x="3365573" y="833119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1074301" y="115699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04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9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-9714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" y="2849584"/>
            <a:ext cx="4557443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4557443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n-US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49" y="1203598"/>
            <a:ext cx="4145531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5" y="3364706"/>
            <a:ext cx="2631640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n-US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3" y="3363838"/>
            <a:ext cx="2777377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3262075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CUATRO GRÁFICOS + DESTACADOS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261565" y="336383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261566" y="3200152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4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3261565" y="430285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47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261566" y="413916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48" name="8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7802441" y="336383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49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7802442" y="3200152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50" name="8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7802441" y="430285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1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7802442" y="413916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805949" y="3620679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3805949" y="4575276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8383658" y="3620679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31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8383658" y="4575276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49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49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9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-9714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" y="2849584"/>
            <a:ext cx="4557443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4557443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n-US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49" y="1203598"/>
            <a:ext cx="4145531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6" y="3364706"/>
            <a:ext cx="3999791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n-US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3" y="3363838"/>
            <a:ext cx="4145529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1918309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CUATRO GRÁFICOS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49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49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4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758754"/>
            <a:ext cx="8424000" cy="6463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593"/>
            <a:ext cx="1582128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TABLA + TEXTO</a:t>
            </a:r>
            <a:endParaRPr lang="en-US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3"/>
            <a:ext cx="8404547" cy="138499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una tabla haga click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884629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TABLA </a:t>
            </a:r>
            <a:endParaRPr lang="en-US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3"/>
            <a:ext cx="8404547" cy="138499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una tabla haga click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 hasCustomPrompt="1"/>
          </p:nvPr>
        </p:nvSpPr>
        <p:spPr>
          <a:xfrm>
            <a:off x="415923" y="1390779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1748199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LÍNEA DE TIEMPO</a:t>
            </a:r>
            <a:endParaRPr lang="en-US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 hasCustomPrompt="1"/>
          </p:nvPr>
        </p:nvSpPr>
        <p:spPr>
          <a:xfrm>
            <a:off x="2023924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5" hasCustomPrompt="1"/>
          </p:nvPr>
        </p:nvSpPr>
        <p:spPr>
          <a:xfrm>
            <a:off x="3631312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6" hasCustomPrompt="1"/>
          </p:nvPr>
        </p:nvSpPr>
        <p:spPr>
          <a:xfrm>
            <a:off x="5238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7" hasCustomPrompt="1"/>
          </p:nvPr>
        </p:nvSpPr>
        <p:spPr>
          <a:xfrm>
            <a:off x="6846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4" y="2715767"/>
            <a:ext cx="1047464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023312" y="2715767"/>
            <a:ext cx="1047464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630700" y="2715767"/>
            <a:ext cx="1047464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38088" y="2715767"/>
            <a:ext cx="1047464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7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845476" y="2715767"/>
            <a:ext cx="1047464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23" name="16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402174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4" name="16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031095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635897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6" name="16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5264819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7" name="16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862507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29" name="Straight Connector 11"/>
          <p:cNvCxnSpPr/>
          <p:nvPr userDrawn="1"/>
        </p:nvCxnSpPr>
        <p:spPr>
          <a:xfrm>
            <a:off x="-9714" y="2402111"/>
            <a:ext cx="8854135" cy="0"/>
          </a:xfrm>
          <a:prstGeom prst="line">
            <a:avLst/>
          </a:prstGeom>
          <a:ln>
            <a:solidFill>
              <a:srgbClr val="0067A8"/>
            </a:solidFill>
            <a:prstDash val="sysDot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15924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2013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202543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2014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64351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2015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523531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684577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2488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6"/>
          <p:cNvSpPr/>
          <p:nvPr userDrawn="1"/>
        </p:nvSpPr>
        <p:spPr>
          <a:xfrm>
            <a:off x="4566914" y="536402"/>
            <a:ext cx="45770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1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2187807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TEXTO + DESTACADOS</a:t>
            </a:r>
            <a:endParaRPr lang="en-US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1" y="1120561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1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2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1" y="2463412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1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2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1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2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ía d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474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click en el ícono</a:t>
            </a:r>
          </a:p>
          <a:p>
            <a:endParaRPr lang="es-E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click en el ícono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  <a:endParaRPr lang="en-US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0474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  <a:endParaRPr lang="en-US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0948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2631903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GALERÍA VARIAS IMÁGENES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60948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click en el ícono</a:t>
            </a:r>
          </a:p>
          <a:p>
            <a:endParaRPr lang="es-E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9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9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3"/>
            <a:ext cx="1844828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/>
              <a:t>DIAPOSITIVA BASE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6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s-ES"/>
              <a:t>Para incluir una imagen haga click en el ícono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2842793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IMAGEN PANTALLA COMPLETA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5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808583" cy="345461"/>
          </a:xfrm>
        </p:spPr>
        <p:txBody>
          <a:bodyPr wrap="none"/>
          <a:lstStyle/>
          <a:p>
            <a:r>
              <a:rPr lang="es-ES_tradnl"/>
              <a:t>VIDEO</a:t>
            </a:r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275096" y="987425"/>
            <a:ext cx="8569325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video haga click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0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3055005" y="536402"/>
            <a:ext cx="3033059" cy="22971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5"/>
          <p:cNvSpPr/>
          <p:nvPr userDrawn="1"/>
        </p:nvSpPr>
        <p:spPr>
          <a:xfrm>
            <a:off x="1" y="536400"/>
            <a:ext cx="3055471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37174"/>
            <a:ext cx="9144000" cy="23063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una imagen haga click en el ícono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87600" y="536400"/>
            <a:ext cx="3056400" cy="229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10469"/>
            <a:ext cx="2465575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DOS DATOS DESTACADOS</a:t>
            </a:r>
            <a:endParaRPr lang="en-US"/>
          </a:p>
        </p:txBody>
      </p:sp>
      <p:sp>
        <p:nvSpPr>
          <p:cNvPr id="1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4" y="126898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1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4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1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90" y="126898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1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90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1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1" y="536400"/>
            <a:ext cx="3055471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536402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536402"/>
            <a:ext cx="3059832" cy="229715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2805860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CUATRO DATOS DESTACADOS</a:t>
            </a:r>
            <a:endParaRPr lang="en-US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4" y="127153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4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90" y="127153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90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1" y="127153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1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2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com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2196783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"/>
              <a:t>IMAGEN ENCUADRADA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275095" y="987425"/>
            <a:ext cx="8568000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u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52346"/>
            <a:ext cx="8424000" cy="646331"/>
          </a:xfrm>
        </p:spPr>
        <p:txBody>
          <a:bodyPr numCol="1" spcCol="360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0" y="410469"/>
            <a:ext cx="2682686" cy="345461"/>
          </a:xfrm>
          <a:solidFill>
            <a:schemeClr val="tx1"/>
          </a:solidFill>
        </p:spPr>
        <p:txBody>
          <a:bodyPr wrap="none" lIns="144000" tIns="72000" rIns="144000" bIns="72000" anchor="ctr" anchorCtr="0">
            <a:spAutoFit/>
          </a:bodyPr>
          <a:lstStyle>
            <a:lvl1pPr algn="l">
              <a:defRPr sz="1300" b="1"/>
            </a:lvl1pPr>
          </a:lstStyle>
          <a:p>
            <a:r>
              <a:rPr lang="es-ES_tradnl"/>
              <a:t>IMAGEN + TEXTO PUNTEADO</a:t>
            </a:r>
            <a:endParaRPr lang="en-US"/>
          </a:p>
        </p:txBody>
      </p:sp>
      <p:grpSp>
        <p:nvGrpSpPr>
          <p:cNvPr id="18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13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SUBTITULO SIMULADO</a:t>
            </a:r>
            <a:endParaRPr lang="es-AR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2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6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Párraf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/>
          <p:nvPr userDrawn="1"/>
        </p:nvSpPr>
        <p:spPr>
          <a:xfrm>
            <a:off x="7139744" y="3733660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21"/>
          <p:cNvSpPr/>
          <p:nvPr userDrawn="1"/>
        </p:nvSpPr>
        <p:spPr>
          <a:xfrm>
            <a:off x="7139744" y="2641716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36139"/>
            <a:ext cx="6552976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10468"/>
            <a:ext cx="3044708" cy="345461"/>
          </a:xfrm>
          <a:solidFill>
            <a:schemeClr val="tx1"/>
          </a:solidFill>
        </p:spPr>
        <p:txBody>
          <a:bodyPr wrap="square" lIns="144000" tIns="72000" rIns="144000" bIns="72000" anchor="ctr" anchorCtr="0">
            <a:spAutoFit/>
          </a:bodyPr>
          <a:lstStyle>
            <a:lvl1pPr algn="l">
              <a:defRPr sz="1300" b="1" cap="none" baseline="0"/>
            </a:lvl1pPr>
          </a:lstStyle>
          <a:p>
            <a:r>
              <a:rPr lang="es-ES_tradnl"/>
              <a:t>IMAGEN + TEXTO EN PÁRRAFO</a:t>
            </a:r>
            <a:endParaRPr lang="en-US"/>
          </a:p>
        </p:txBody>
      </p:sp>
      <p:grpSp>
        <p:nvGrpSpPr>
          <p:cNvPr id="15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1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SUBTITULO SIMULADO</a:t>
            </a:r>
            <a:endParaRPr lang="es-AR"/>
          </a:p>
        </p:txBody>
      </p:sp>
      <p:sp>
        <p:nvSpPr>
          <p:cNvPr id="14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55347" y="299905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278777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55347" y="4074876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386359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29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38609" y="324611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30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38609" y="43262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5423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rrafo + do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174105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536400"/>
            <a:ext cx="4550631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550633" y="536400"/>
            <a:ext cx="4593369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10895"/>
            <a:ext cx="2291810" cy="345461"/>
          </a:xfrm>
          <a:solidFill>
            <a:schemeClr val="tx1"/>
          </a:solidFill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IMÁGENES + PARRAFOS</a:t>
            </a:r>
            <a:endParaRPr lang="en-US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253752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SUBTITULO SIMULADO</a:t>
            </a:r>
            <a:endParaRPr lang="es-AR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16"/>
          <p:cNvCxnSpPr/>
          <p:nvPr userDrawn="1"/>
        </p:nvCxnSpPr>
        <p:spPr>
          <a:xfrm>
            <a:off x="415924" y="307580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48064"/>
            <a:ext cx="2674478" cy="525886"/>
          </a:xfrm>
        </p:spPr>
        <p:txBody>
          <a:bodyPr wrap="none" tIns="108000" bIns="108000">
            <a:spAutoFit/>
          </a:bodyPr>
          <a:lstStyle>
            <a:lvl1pPr>
              <a:defRPr sz="2000" baseline="0"/>
            </a:lvl1pPr>
          </a:lstStyle>
          <a:p>
            <a:r>
              <a:rPr lang="es-ES_tradnl"/>
              <a:t>MUCHAS GRACIAS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6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128"/>
          <p:cNvPicPr preferRelativeResize="0"/>
          <p:nvPr/>
        </p:nvPicPr>
        <p:blipFill rotWithShape="1">
          <a:blip r:embed="rId2">
            <a:alphaModFix/>
          </a:blip>
          <a:srcRect l="6472" t="16261" b="24000"/>
          <a:stretch/>
        </p:blipFill>
        <p:spPr>
          <a:xfrm>
            <a:off x="-1588" y="1"/>
            <a:ext cx="91455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3175" y="1719266"/>
            <a:ext cx="7531100" cy="852487"/>
          </a:xfrm>
          <a:prstGeom prst="rect">
            <a:avLst/>
          </a:prstGeom>
          <a:solidFill>
            <a:srgbClr val="28282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sz="1800"/>
          </a:p>
        </p:txBody>
      </p:sp>
      <p:sp>
        <p:nvSpPr>
          <p:cNvPr id="6" name="5 Rectángulo"/>
          <p:cNvSpPr/>
          <p:nvPr/>
        </p:nvSpPr>
        <p:spPr>
          <a:xfrm>
            <a:off x="1589" y="2574925"/>
            <a:ext cx="7531100" cy="319088"/>
          </a:xfrm>
          <a:prstGeom prst="rect">
            <a:avLst/>
          </a:prstGeom>
          <a:solidFill>
            <a:srgbClr val="28282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sz="1800"/>
          </a:p>
        </p:txBody>
      </p:sp>
      <p:sp>
        <p:nvSpPr>
          <p:cNvPr id="7" name="6 Rectángulo"/>
          <p:cNvSpPr/>
          <p:nvPr/>
        </p:nvSpPr>
        <p:spPr>
          <a:xfrm>
            <a:off x="1971678" y="1719264"/>
            <a:ext cx="5561013" cy="8556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sz="1800"/>
          </a:p>
        </p:txBody>
      </p:sp>
      <p:pic>
        <p:nvPicPr>
          <p:cNvPr id="8" name="2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41" y="2574925"/>
            <a:ext cx="3381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-1587" y="1717678"/>
            <a:ext cx="17795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z="1800"/>
          </a:p>
        </p:txBody>
      </p:sp>
      <p:sp>
        <p:nvSpPr>
          <p:cNvPr id="10" name="AutoShape 12"/>
          <p:cNvSpPr>
            <a:spLocks noChangeAspect="1" noChangeArrowheads="1" noTextEdit="1"/>
          </p:cNvSpPr>
          <p:nvPr/>
        </p:nvSpPr>
        <p:spPr bwMode="auto">
          <a:xfrm>
            <a:off x="-1587" y="1719265"/>
            <a:ext cx="1738313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z="1800"/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3175" y="1719263"/>
            <a:ext cx="1968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z="1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1588" y="1719263"/>
            <a:ext cx="1973263" cy="857250"/>
          </a:xfrm>
          <a:prstGeom prst="rect">
            <a:avLst/>
          </a:prstGeom>
          <a:solidFill>
            <a:srgbClr val="0063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AR" sz="180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175" y="1719263"/>
            <a:ext cx="1968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AR" sz="1800"/>
          </a:p>
        </p:txBody>
      </p:sp>
      <p:grpSp>
        <p:nvGrpSpPr>
          <p:cNvPr id="14" name="14 Grupo"/>
          <p:cNvGrpSpPr>
            <a:grpSpLocks/>
          </p:cNvGrpSpPr>
          <p:nvPr/>
        </p:nvGrpSpPr>
        <p:grpSpPr bwMode="auto">
          <a:xfrm>
            <a:off x="434975" y="2006603"/>
            <a:ext cx="1092200" cy="296863"/>
            <a:chOff x="676275" y="2006600"/>
            <a:chExt cx="1092200" cy="296863"/>
          </a:xfrm>
        </p:grpSpPr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54063" y="2012950"/>
              <a:ext cx="347662" cy="290513"/>
            </a:xfrm>
            <a:custGeom>
              <a:avLst/>
              <a:gdLst>
                <a:gd name="T0" fmla="*/ 2147483647 w 219"/>
                <a:gd name="T1" fmla="*/ 0 h 183"/>
                <a:gd name="T2" fmla="*/ 0 w 219"/>
                <a:gd name="T3" fmla="*/ 0 h 183"/>
                <a:gd name="T4" fmla="*/ 0 w 219"/>
                <a:gd name="T5" fmla="*/ 0 h 183"/>
                <a:gd name="T6" fmla="*/ 2147483647 w 219"/>
                <a:gd name="T7" fmla="*/ 2147483647 h 183"/>
                <a:gd name="T8" fmla="*/ 2147483647 w 219"/>
                <a:gd name="T9" fmla="*/ 2147483647 h 183"/>
                <a:gd name="T10" fmla="*/ 2147483647 w 219"/>
                <a:gd name="T11" fmla="*/ 2147483647 h 183"/>
                <a:gd name="T12" fmla="*/ 2147483647 w 219"/>
                <a:gd name="T13" fmla="*/ 2147483647 h 183"/>
                <a:gd name="T14" fmla="*/ 2147483647 w 219"/>
                <a:gd name="T15" fmla="*/ 2147483647 h 183"/>
                <a:gd name="T16" fmla="*/ 2147483647 w 219"/>
                <a:gd name="T17" fmla="*/ 2147483647 h 183"/>
                <a:gd name="T18" fmla="*/ 2147483647 w 219"/>
                <a:gd name="T19" fmla="*/ 2147483647 h 183"/>
                <a:gd name="T20" fmla="*/ 0 w 219"/>
                <a:gd name="T21" fmla="*/ 2147483647 h 183"/>
                <a:gd name="T22" fmla="*/ 2147483647 w 219"/>
                <a:gd name="T23" fmla="*/ 2147483647 h 183"/>
                <a:gd name="T24" fmla="*/ 2147483647 w 219"/>
                <a:gd name="T25" fmla="*/ 2147483647 h 183"/>
                <a:gd name="T26" fmla="*/ 2147483647 w 219"/>
                <a:gd name="T27" fmla="*/ 2147483647 h 183"/>
                <a:gd name="T28" fmla="*/ 2147483647 w 219"/>
                <a:gd name="T29" fmla="*/ 2147483647 h 183"/>
                <a:gd name="T30" fmla="*/ 2147483647 w 219"/>
                <a:gd name="T31" fmla="*/ 2147483647 h 183"/>
                <a:gd name="T32" fmla="*/ 2147483647 w 219"/>
                <a:gd name="T33" fmla="*/ 2147483647 h 183"/>
                <a:gd name="T34" fmla="*/ 2147483647 w 219"/>
                <a:gd name="T35" fmla="*/ 2147483647 h 183"/>
                <a:gd name="T36" fmla="*/ 2147483647 w 219"/>
                <a:gd name="T37" fmla="*/ 2147483647 h 183"/>
                <a:gd name="T38" fmla="*/ 2147483647 w 219"/>
                <a:gd name="T39" fmla="*/ 2147483647 h 183"/>
                <a:gd name="T40" fmla="*/ 2147483647 w 219"/>
                <a:gd name="T41" fmla="*/ 2147483647 h 183"/>
                <a:gd name="T42" fmla="*/ 2147483647 w 219"/>
                <a:gd name="T43" fmla="*/ 2147483647 h 183"/>
                <a:gd name="T44" fmla="*/ 2147483647 w 219"/>
                <a:gd name="T45" fmla="*/ 2147483647 h 183"/>
                <a:gd name="T46" fmla="*/ 2147483647 w 219"/>
                <a:gd name="T47" fmla="*/ 2147483647 h 183"/>
                <a:gd name="T48" fmla="*/ 2147483647 w 219"/>
                <a:gd name="T49" fmla="*/ 2147483647 h 183"/>
                <a:gd name="T50" fmla="*/ 2147483647 w 219"/>
                <a:gd name="T51" fmla="*/ 2147483647 h 183"/>
                <a:gd name="T52" fmla="*/ 2147483647 w 219"/>
                <a:gd name="T53" fmla="*/ 2147483647 h 183"/>
                <a:gd name="T54" fmla="*/ 2147483647 w 219"/>
                <a:gd name="T55" fmla="*/ 2147483647 h 183"/>
                <a:gd name="T56" fmla="*/ 2147483647 w 219"/>
                <a:gd name="T57" fmla="*/ 2147483647 h 183"/>
                <a:gd name="T58" fmla="*/ 2147483647 w 219"/>
                <a:gd name="T59" fmla="*/ 2147483647 h 183"/>
                <a:gd name="T60" fmla="*/ 2147483647 w 219"/>
                <a:gd name="T61" fmla="*/ 2147483647 h 183"/>
                <a:gd name="T62" fmla="*/ 2147483647 w 219"/>
                <a:gd name="T63" fmla="*/ 2147483647 h 183"/>
                <a:gd name="T64" fmla="*/ 2147483647 w 219"/>
                <a:gd name="T65" fmla="*/ 2147483647 h 183"/>
                <a:gd name="T66" fmla="*/ 2147483647 w 219"/>
                <a:gd name="T67" fmla="*/ 2147483647 h 183"/>
                <a:gd name="T68" fmla="*/ 2147483647 w 219"/>
                <a:gd name="T69" fmla="*/ 2147483647 h 183"/>
                <a:gd name="T70" fmla="*/ 2147483647 w 219"/>
                <a:gd name="T71" fmla="*/ 2147483647 h 183"/>
                <a:gd name="T72" fmla="*/ 2147483647 w 219"/>
                <a:gd name="T73" fmla="*/ 2147483647 h 183"/>
                <a:gd name="T74" fmla="*/ 2147483647 w 219"/>
                <a:gd name="T75" fmla="*/ 2147483647 h 183"/>
                <a:gd name="T76" fmla="*/ 2147483647 w 219"/>
                <a:gd name="T77" fmla="*/ 2147483647 h 183"/>
                <a:gd name="T78" fmla="*/ 2147483647 w 219"/>
                <a:gd name="T79" fmla="*/ 2147483647 h 183"/>
                <a:gd name="T80" fmla="*/ 2147483647 w 219"/>
                <a:gd name="T81" fmla="*/ 0 h 183"/>
                <a:gd name="T82" fmla="*/ 2147483647 w 219"/>
                <a:gd name="T83" fmla="*/ 0 h 18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9" h="183">
                  <a:moveTo>
                    <a:pt x="148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11"/>
                  </a:lnTo>
                  <a:lnTo>
                    <a:pt x="4" y="19"/>
                  </a:lnTo>
                  <a:lnTo>
                    <a:pt x="4" y="163"/>
                  </a:lnTo>
                  <a:lnTo>
                    <a:pt x="4" y="172"/>
                  </a:lnTo>
                  <a:lnTo>
                    <a:pt x="2" y="178"/>
                  </a:lnTo>
                  <a:lnTo>
                    <a:pt x="0" y="183"/>
                  </a:lnTo>
                  <a:lnTo>
                    <a:pt x="88" y="183"/>
                  </a:lnTo>
                  <a:lnTo>
                    <a:pt x="85" y="178"/>
                  </a:lnTo>
                  <a:lnTo>
                    <a:pt x="84" y="172"/>
                  </a:lnTo>
                  <a:lnTo>
                    <a:pt x="83" y="163"/>
                  </a:lnTo>
                  <a:lnTo>
                    <a:pt x="83" y="118"/>
                  </a:lnTo>
                  <a:lnTo>
                    <a:pt x="148" y="118"/>
                  </a:lnTo>
                  <a:lnTo>
                    <a:pt x="162" y="117"/>
                  </a:lnTo>
                  <a:lnTo>
                    <a:pt x="176" y="114"/>
                  </a:lnTo>
                  <a:lnTo>
                    <a:pt x="187" y="109"/>
                  </a:lnTo>
                  <a:lnTo>
                    <a:pt x="199" y="102"/>
                  </a:lnTo>
                  <a:lnTo>
                    <a:pt x="207" y="94"/>
                  </a:lnTo>
                  <a:lnTo>
                    <a:pt x="210" y="90"/>
                  </a:lnTo>
                  <a:lnTo>
                    <a:pt x="214" y="84"/>
                  </a:lnTo>
                  <a:lnTo>
                    <a:pt x="216" y="78"/>
                  </a:lnTo>
                  <a:lnTo>
                    <a:pt x="218" y="73"/>
                  </a:lnTo>
                  <a:lnTo>
                    <a:pt x="218" y="66"/>
                  </a:lnTo>
                  <a:lnTo>
                    <a:pt x="219" y="59"/>
                  </a:lnTo>
                  <a:lnTo>
                    <a:pt x="218" y="52"/>
                  </a:lnTo>
                  <a:lnTo>
                    <a:pt x="218" y="45"/>
                  </a:lnTo>
                  <a:lnTo>
                    <a:pt x="216" y="39"/>
                  </a:lnTo>
                  <a:lnTo>
                    <a:pt x="214" y="33"/>
                  </a:lnTo>
                  <a:lnTo>
                    <a:pt x="211" y="28"/>
                  </a:lnTo>
                  <a:lnTo>
                    <a:pt x="208" y="23"/>
                  </a:lnTo>
                  <a:lnTo>
                    <a:pt x="199" y="15"/>
                  </a:lnTo>
                  <a:lnTo>
                    <a:pt x="189" y="8"/>
                  </a:lnTo>
                  <a:lnTo>
                    <a:pt x="176" y="3"/>
                  </a:lnTo>
                  <a:lnTo>
                    <a:pt x="162" y="0"/>
                  </a:lnTo>
                  <a:lnTo>
                    <a:pt x="1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885825" y="2066925"/>
              <a:ext cx="92075" cy="79375"/>
            </a:xfrm>
            <a:custGeom>
              <a:avLst/>
              <a:gdLst>
                <a:gd name="T0" fmla="*/ 2147483647 w 58"/>
                <a:gd name="T1" fmla="*/ 2147483647 h 50"/>
                <a:gd name="T2" fmla="*/ 0 w 58"/>
                <a:gd name="T3" fmla="*/ 2147483647 h 50"/>
                <a:gd name="T4" fmla="*/ 0 w 58"/>
                <a:gd name="T5" fmla="*/ 0 h 50"/>
                <a:gd name="T6" fmla="*/ 2147483647 w 58"/>
                <a:gd name="T7" fmla="*/ 0 h 50"/>
                <a:gd name="T8" fmla="*/ 2147483647 w 58"/>
                <a:gd name="T9" fmla="*/ 0 h 50"/>
                <a:gd name="T10" fmla="*/ 2147483647 w 58"/>
                <a:gd name="T11" fmla="*/ 0 h 50"/>
                <a:gd name="T12" fmla="*/ 2147483647 w 58"/>
                <a:gd name="T13" fmla="*/ 2147483647 h 50"/>
                <a:gd name="T14" fmla="*/ 2147483647 w 58"/>
                <a:gd name="T15" fmla="*/ 2147483647 h 50"/>
                <a:gd name="T16" fmla="*/ 2147483647 w 58"/>
                <a:gd name="T17" fmla="*/ 2147483647 h 50"/>
                <a:gd name="T18" fmla="*/ 2147483647 w 58"/>
                <a:gd name="T19" fmla="*/ 2147483647 h 50"/>
                <a:gd name="T20" fmla="*/ 2147483647 w 58"/>
                <a:gd name="T21" fmla="*/ 2147483647 h 50"/>
                <a:gd name="T22" fmla="*/ 2147483647 w 58"/>
                <a:gd name="T23" fmla="*/ 2147483647 h 50"/>
                <a:gd name="T24" fmla="*/ 2147483647 w 58"/>
                <a:gd name="T25" fmla="*/ 2147483647 h 50"/>
                <a:gd name="T26" fmla="*/ 2147483647 w 58"/>
                <a:gd name="T27" fmla="*/ 2147483647 h 50"/>
                <a:gd name="T28" fmla="*/ 2147483647 w 58"/>
                <a:gd name="T29" fmla="*/ 2147483647 h 50"/>
                <a:gd name="T30" fmla="*/ 2147483647 w 58"/>
                <a:gd name="T31" fmla="*/ 2147483647 h 50"/>
                <a:gd name="T32" fmla="*/ 2147483647 w 58"/>
                <a:gd name="T33" fmla="*/ 2147483647 h 50"/>
                <a:gd name="T34" fmla="*/ 2147483647 w 58"/>
                <a:gd name="T35" fmla="*/ 2147483647 h 50"/>
                <a:gd name="T36" fmla="*/ 2147483647 w 58"/>
                <a:gd name="T37" fmla="*/ 2147483647 h 50"/>
                <a:gd name="T38" fmla="*/ 2147483647 w 58"/>
                <a:gd name="T39" fmla="*/ 2147483647 h 50"/>
                <a:gd name="T40" fmla="*/ 2147483647 w 58"/>
                <a:gd name="T41" fmla="*/ 2147483647 h 50"/>
                <a:gd name="T42" fmla="*/ 2147483647 w 58"/>
                <a:gd name="T43" fmla="*/ 2147483647 h 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" h="50">
                  <a:moveTo>
                    <a:pt x="2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7" y="1"/>
                  </a:lnTo>
                  <a:lnTo>
                    <a:pt x="43" y="2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6" y="14"/>
                  </a:lnTo>
                  <a:lnTo>
                    <a:pt x="57" y="18"/>
                  </a:lnTo>
                  <a:lnTo>
                    <a:pt x="58" y="25"/>
                  </a:lnTo>
                  <a:lnTo>
                    <a:pt x="57" y="31"/>
                  </a:lnTo>
                  <a:lnTo>
                    <a:pt x="56" y="36"/>
                  </a:lnTo>
                  <a:lnTo>
                    <a:pt x="52" y="41"/>
                  </a:lnTo>
                  <a:lnTo>
                    <a:pt x="48" y="44"/>
                  </a:lnTo>
                  <a:lnTo>
                    <a:pt x="43" y="47"/>
                  </a:lnTo>
                  <a:lnTo>
                    <a:pt x="37" y="49"/>
                  </a:lnTo>
                  <a:lnTo>
                    <a:pt x="32" y="50"/>
                  </a:lnTo>
                  <a:lnTo>
                    <a:pt x="25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6600" y="2006600"/>
              <a:ext cx="339725" cy="285750"/>
            </a:xfrm>
            <a:custGeom>
              <a:avLst/>
              <a:gdLst>
                <a:gd name="T0" fmla="*/ 2147483647 w 214"/>
                <a:gd name="T1" fmla="*/ 0 h 180"/>
                <a:gd name="T2" fmla="*/ 0 w 214"/>
                <a:gd name="T3" fmla="*/ 0 h 180"/>
                <a:gd name="T4" fmla="*/ 0 w 214"/>
                <a:gd name="T5" fmla="*/ 0 h 180"/>
                <a:gd name="T6" fmla="*/ 2147483647 w 214"/>
                <a:gd name="T7" fmla="*/ 2147483647 h 180"/>
                <a:gd name="T8" fmla="*/ 2147483647 w 214"/>
                <a:gd name="T9" fmla="*/ 2147483647 h 180"/>
                <a:gd name="T10" fmla="*/ 2147483647 w 214"/>
                <a:gd name="T11" fmla="*/ 2147483647 h 180"/>
                <a:gd name="T12" fmla="*/ 2147483647 w 214"/>
                <a:gd name="T13" fmla="*/ 2147483647 h 180"/>
                <a:gd name="T14" fmla="*/ 2147483647 w 214"/>
                <a:gd name="T15" fmla="*/ 2147483647 h 180"/>
                <a:gd name="T16" fmla="*/ 2147483647 w 214"/>
                <a:gd name="T17" fmla="*/ 2147483647 h 180"/>
                <a:gd name="T18" fmla="*/ 2147483647 w 214"/>
                <a:gd name="T19" fmla="*/ 2147483647 h 180"/>
                <a:gd name="T20" fmla="*/ 0 w 214"/>
                <a:gd name="T21" fmla="*/ 2147483647 h 180"/>
                <a:gd name="T22" fmla="*/ 2147483647 w 214"/>
                <a:gd name="T23" fmla="*/ 2147483647 h 180"/>
                <a:gd name="T24" fmla="*/ 2147483647 w 214"/>
                <a:gd name="T25" fmla="*/ 2147483647 h 180"/>
                <a:gd name="T26" fmla="*/ 2147483647 w 214"/>
                <a:gd name="T27" fmla="*/ 2147483647 h 180"/>
                <a:gd name="T28" fmla="*/ 2147483647 w 214"/>
                <a:gd name="T29" fmla="*/ 2147483647 h 180"/>
                <a:gd name="T30" fmla="*/ 2147483647 w 214"/>
                <a:gd name="T31" fmla="*/ 2147483647 h 180"/>
                <a:gd name="T32" fmla="*/ 2147483647 w 214"/>
                <a:gd name="T33" fmla="*/ 2147483647 h 180"/>
                <a:gd name="T34" fmla="*/ 2147483647 w 214"/>
                <a:gd name="T35" fmla="*/ 2147483647 h 180"/>
                <a:gd name="T36" fmla="*/ 2147483647 w 214"/>
                <a:gd name="T37" fmla="*/ 2147483647 h 180"/>
                <a:gd name="T38" fmla="*/ 2147483647 w 214"/>
                <a:gd name="T39" fmla="*/ 2147483647 h 180"/>
                <a:gd name="T40" fmla="*/ 2147483647 w 214"/>
                <a:gd name="T41" fmla="*/ 2147483647 h 180"/>
                <a:gd name="T42" fmla="*/ 2147483647 w 214"/>
                <a:gd name="T43" fmla="*/ 2147483647 h 180"/>
                <a:gd name="T44" fmla="*/ 2147483647 w 214"/>
                <a:gd name="T45" fmla="*/ 2147483647 h 180"/>
                <a:gd name="T46" fmla="*/ 2147483647 w 214"/>
                <a:gd name="T47" fmla="*/ 2147483647 h 180"/>
                <a:gd name="T48" fmla="*/ 2147483647 w 214"/>
                <a:gd name="T49" fmla="*/ 2147483647 h 180"/>
                <a:gd name="T50" fmla="*/ 2147483647 w 214"/>
                <a:gd name="T51" fmla="*/ 2147483647 h 180"/>
                <a:gd name="T52" fmla="*/ 2147483647 w 214"/>
                <a:gd name="T53" fmla="*/ 2147483647 h 180"/>
                <a:gd name="T54" fmla="*/ 2147483647 w 214"/>
                <a:gd name="T55" fmla="*/ 2147483647 h 180"/>
                <a:gd name="T56" fmla="*/ 2147483647 w 214"/>
                <a:gd name="T57" fmla="*/ 2147483647 h 180"/>
                <a:gd name="T58" fmla="*/ 2147483647 w 214"/>
                <a:gd name="T59" fmla="*/ 2147483647 h 180"/>
                <a:gd name="T60" fmla="*/ 2147483647 w 214"/>
                <a:gd name="T61" fmla="*/ 2147483647 h 180"/>
                <a:gd name="T62" fmla="*/ 2147483647 w 214"/>
                <a:gd name="T63" fmla="*/ 2147483647 h 180"/>
                <a:gd name="T64" fmla="*/ 2147483647 w 214"/>
                <a:gd name="T65" fmla="*/ 2147483647 h 180"/>
                <a:gd name="T66" fmla="*/ 2147483647 w 214"/>
                <a:gd name="T67" fmla="*/ 2147483647 h 180"/>
                <a:gd name="T68" fmla="*/ 2147483647 w 214"/>
                <a:gd name="T69" fmla="*/ 2147483647 h 180"/>
                <a:gd name="T70" fmla="*/ 2147483647 w 214"/>
                <a:gd name="T71" fmla="*/ 2147483647 h 180"/>
                <a:gd name="T72" fmla="*/ 2147483647 w 214"/>
                <a:gd name="T73" fmla="*/ 2147483647 h 180"/>
                <a:gd name="T74" fmla="*/ 2147483647 w 214"/>
                <a:gd name="T75" fmla="*/ 2147483647 h 180"/>
                <a:gd name="T76" fmla="*/ 2147483647 w 214"/>
                <a:gd name="T77" fmla="*/ 2147483647 h 180"/>
                <a:gd name="T78" fmla="*/ 2147483647 w 214"/>
                <a:gd name="T79" fmla="*/ 2147483647 h 180"/>
                <a:gd name="T80" fmla="*/ 2147483647 w 214"/>
                <a:gd name="T81" fmla="*/ 0 h 180"/>
                <a:gd name="T82" fmla="*/ 2147483647 w 214"/>
                <a:gd name="T83" fmla="*/ 0 h 1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4" h="180">
                  <a:moveTo>
                    <a:pt x="144" y="0"/>
                  </a:moveTo>
                  <a:lnTo>
                    <a:pt x="0" y="0"/>
                  </a:lnTo>
                  <a:lnTo>
                    <a:pt x="2" y="5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4" y="160"/>
                  </a:lnTo>
                  <a:lnTo>
                    <a:pt x="4" y="169"/>
                  </a:lnTo>
                  <a:lnTo>
                    <a:pt x="2" y="174"/>
                  </a:lnTo>
                  <a:lnTo>
                    <a:pt x="0" y="180"/>
                  </a:lnTo>
                  <a:lnTo>
                    <a:pt x="86" y="180"/>
                  </a:lnTo>
                  <a:lnTo>
                    <a:pt x="83" y="174"/>
                  </a:lnTo>
                  <a:lnTo>
                    <a:pt x="82" y="169"/>
                  </a:lnTo>
                  <a:lnTo>
                    <a:pt x="81" y="160"/>
                  </a:lnTo>
                  <a:lnTo>
                    <a:pt x="81" y="116"/>
                  </a:lnTo>
                  <a:lnTo>
                    <a:pt x="144" y="116"/>
                  </a:lnTo>
                  <a:lnTo>
                    <a:pt x="159" y="115"/>
                  </a:lnTo>
                  <a:lnTo>
                    <a:pt x="172" y="112"/>
                  </a:lnTo>
                  <a:lnTo>
                    <a:pt x="183" y="107"/>
                  </a:lnTo>
                  <a:lnTo>
                    <a:pt x="194" y="101"/>
                  </a:lnTo>
                  <a:lnTo>
                    <a:pt x="202" y="93"/>
                  </a:lnTo>
                  <a:lnTo>
                    <a:pt x="205" y="88"/>
                  </a:lnTo>
                  <a:lnTo>
                    <a:pt x="209" y="83"/>
                  </a:lnTo>
                  <a:lnTo>
                    <a:pt x="211" y="77"/>
                  </a:lnTo>
                  <a:lnTo>
                    <a:pt x="213" y="72"/>
                  </a:lnTo>
                  <a:lnTo>
                    <a:pt x="213" y="65"/>
                  </a:lnTo>
                  <a:lnTo>
                    <a:pt x="214" y="58"/>
                  </a:lnTo>
                  <a:lnTo>
                    <a:pt x="213" y="52"/>
                  </a:lnTo>
                  <a:lnTo>
                    <a:pt x="213" y="45"/>
                  </a:lnTo>
                  <a:lnTo>
                    <a:pt x="211" y="38"/>
                  </a:lnTo>
                  <a:lnTo>
                    <a:pt x="209" y="33"/>
                  </a:lnTo>
                  <a:lnTo>
                    <a:pt x="206" y="28"/>
                  </a:lnTo>
                  <a:lnTo>
                    <a:pt x="203" y="23"/>
                  </a:lnTo>
                  <a:lnTo>
                    <a:pt x="194" y="15"/>
                  </a:lnTo>
                  <a:lnTo>
                    <a:pt x="184" y="8"/>
                  </a:lnTo>
                  <a:lnTo>
                    <a:pt x="172" y="4"/>
                  </a:lnTo>
                  <a:lnTo>
                    <a:pt x="159" y="0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865188" y="2060575"/>
              <a:ext cx="90487" cy="77788"/>
            </a:xfrm>
            <a:custGeom>
              <a:avLst/>
              <a:gdLst>
                <a:gd name="T0" fmla="*/ 2147483647 w 57"/>
                <a:gd name="T1" fmla="*/ 2147483647 h 49"/>
                <a:gd name="T2" fmla="*/ 0 w 57"/>
                <a:gd name="T3" fmla="*/ 2147483647 h 49"/>
                <a:gd name="T4" fmla="*/ 0 w 57"/>
                <a:gd name="T5" fmla="*/ 0 h 49"/>
                <a:gd name="T6" fmla="*/ 2147483647 w 57"/>
                <a:gd name="T7" fmla="*/ 0 h 49"/>
                <a:gd name="T8" fmla="*/ 2147483647 w 57"/>
                <a:gd name="T9" fmla="*/ 0 h 49"/>
                <a:gd name="T10" fmla="*/ 2147483647 w 57"/>
                <a:gd name="T11" fmla="*/ 0 h 49"/>
                <a:gd name="T12" fmla="*/ 2147483647 w 57"/>
                <a:gd name="T13" fmla="*/ 2147483647 h 49"/>
                <a:gd name="T14" fmla="*/ 2147483647 w 57"/>
                <a:gd name="T15" fmla="*/ 2147483647 h 49"/>
                <a:gd name="T16" fmla="*/ 2147483647 w 57"/>
                <a:gd name="T17" fmla="*/ 2147483647 h 49"/>
                <a:gd name="T18" fmla="*/ 2147483647 w 57"/>
                <a:gd name="T19" fmla="*/ 2147483647 h 49"/>
                <a:gd name="T20" fmla="*/ 2147483647 w 57"/>
                <a:gd name="T21" fmla="*/ 2147483647 h 49"/>
                <a:gd name="T22" fmla="*/ 2147483647 w 57"/>
                <a:gd name="T23" fmla="*/ 2147483647 h 49"/>
                <a:gd name="T24" fmla="*/ 2147483647 w 57"/>
                <a:gd name="T25" fmla="*/ 2147483647 h 49"/>
                <a:gd name="T26" fmla="*/ 2147483647 w 57"/>
                <a:gd name="T27" fmla="*/ 2147483647 h 49"/>
                <a:gd name="T28" fmla="*/ 2147483647 w 57"/>
                <a:gd name="T29" fmla="*/ 2147483647 h 49"/>
                <a:gd name="T30" fmla="*/ 2147483647 w 57"/>
                <a:gd name="T31" fmla="*/ 2147483647 h 49"/>
                <a:gd name="T32" fmla="*/ 2147483647 w 57"/>
                <a:gd name="T33" fmla="*/ 2147483647 h 49"/>
                <a:gd name="T34" fmla="*/ 2147483647 w 57"/>
                <a:gd name="T35" fmla="*/ 2147483647 h 49"/>
                <a:gd name="T36" fmla="*/ 2147483647 w 57"/>
                <a:gd name="T37" fmla="*/ 2147483647 h 49"/>
                <a:gd name="T38" fmla="*/ 2147483647 w 57"/>
                <a:gd name="T39" fmla="*/ 2147483647 h 49"/>
                <a:gd name="T40" fmla="*/ 2147483647 w 57"/>
                <a:gd name="T41" fmla="*/ 2147483647 h 49"/>
                <a:gd name="T42" fmla="*/ 2147483647 w 57"/>
                <a:gd name="T43" fmla="*/ 2147483647 h 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7" h="49">
                  <a:moveTo>
                    <a:pt x="24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7" y="1"/>
                  </a:lnTo>
                  <a:lnTo>
                    <a:pt x="42" y="2"/>
                  </a:lnTo>
                  <a:lnTo>
                    <a:pt x="48" y="5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5" y="18"/>
                  </a:lnTo>
                  <a:lnTo>
                    <a:pt x="57" y="24"/>
                  </a:lnTo>
                  <a:lnTo>
                    <a:pt x="55" y="30"/>
                  </a:lnTo>
                  <a:lnTo>
                    <a:pt x="54" y="35"/>
                  </a:lnTo>
                  <a:lnTo>
                    <a:pt x="51" y="40"/>
                  </a:lnTo>
                  <a:lnTo>
                    <a:pt x="47" y="43"/>
                  </a:lnTo>
                  <a:lnTo>
                    <a:pt x="42" y="45"/>
                  </a:lnTo>
                  <a:lnTo>
                    <a:pt x="37" y="48"/>
                  </a:lnTo>
                  <a:lnTo>
                    <a:pt x="31" y="49"/>
                  </a:lnTo>
                  <a:lnTo>
                    <a:pt x="24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676275" y="2012950"/>
              <a:ext cx="390525" cy="268288"/>
            </a:xfrm>
            <a:custGeom>
              <a:avLst/>
              <a:gdLst>
                <a:gd name="T0" fmla="*/ 2147483647 w 491"/>
                <a:gd name="T1" fmla="*/ 0 h 338"/>
                <a:gd name="T2" fmla="*/ 2147483647 w 491"/>
                <a:gd name="T3" fmla="*/ 0 h 338"/>
                <a:gd name="T4" fmla="*/ 2147483647 w 491"/>
                <a:gd name="T5" fmla="*/ 2147483647 h 338"/>
                <a:gd name="T6" fmla="*/ 2147483647 w 491"/>
                <a:gd name="T7" fmla="*/ 2147483647 h 338"/>
                <a:gd name="T8" fmla="*/ 2147483647 w 491"/>
                <a:gd name="T9" fmla="*/ 2147483647 h 338"/>
                <a:gd name="T10" fmla="*/ 2147483647 w 491"/>
                <a:gd name="T11" fmla="*/ 2147483647 h 338"/>
                <a:gd name="T12" fmla="*/ 2147483647 w 491"/>
                <a:gd name="T13" fmla="*/ 2147483647 h 338"/>
                <a:gd name="T14" fmla="*/ 2147483647 w 491"/>
                <a:gd name="T15" fmla="*/ 2147483647 h 338"/>
                <a:gd name="T16" fmla="*/ 2147483647 w 491"/>
                <a:gd name="T17" fmla="*/ 2147483647 h 338"/>
                <a:gd name="T18" fmla="*/ 2147483647 w 491"/>
                <a:gd name="T19" fmla="*/ 2147483647 h 338"/>
                <a:gd name="T20" fmla="*/ 2147483647 w 491"/>
                <a:gd name="T21" fmla="*/ 2147483647 h 338"/>
                <a:gd name="T22" fmla="*/ 2147483647 w 491"/>
                <a:gd name="T23" fmla="*/ 2147483647 h 338"/>
                <a:gd name="T24" fmla="*/ 2147483647 w 491"/>
                <a:gd name="T25" fmla="*/ 2147483647 h 338"/>
                <a:gd name="T26" fmla="*/ 2147483647 w 491"/>
                <a:gd name="T27" fmla="*/ 2147483647 h 338"/>
                <a:gd name="T28" fmla="*/ 2147483647 w 491"/>
                <a:gd name="T29" fmla="*/ 2147483647 h 338"/>
                <a:gd name="T30" fmla="*/ 2147483647 w 491"/>
                <a:gd name="T31" fmla="*/ 2147483647 h 338"/>
                <a:gd name="T32" fmla="*/ 2147483647 w 491"/>
                <a:gd name="T33" fmla="*/ 2147483647 h 338"/>
                <a:gd name="T34" fmla="*/ 2147483647 w 491"/>
                <a:gd name="T35" fmla="*/ 2147483647 h 338"/>
                <a:gd name="T36" fmla="*/ 2147483647 w 491"/>
                <a:gd name="T37" fmla="*/ 2147483647 h 338"/>
                <a:gd name="T38" fmla="*/ 2147483647 w 491"/>
                <a:gd name="T39" fmla="*/ 2147483647 h 338"/>
                <a:gd name="T40" fmla="*/ 2147483647 w 491"/>
                <a:gd name="T41" fmla="*/ 2147483647 h 338"/>
                <a:gd name="T42" fmla="*/ 2147483647 w 491"/>
                <a:gd name="T43" fmla="*/ 2147483647 h 338"/>
                <a:gd name="T44" fmla="*/ 2147483647 w 491"/>
                <a:gd name="T45" fmla="*/ 2147483647 h 338"/>
                <a:gd name="T46" fmla="*/ 2147483647 w 491"/>
                <a:gd name="T47" fmla="*/ 2147483647 h 338"/>
                <a:gd name="T48" fmla="*/ 2147483647 w 491"/>
                <a:gd name="T49" fmla="*/ 2147483647 h 338"/>
                <a:gd name="T50" fmla="*/ 2147483647 w 491"/>
                <a:gd name="T51" fmla="*/ 2147483647 h 338"/>
                <a:gd name="T52" fmla="*/ 2147483647 w 491"/>
                <a:gd name="T53" fmla="*/ 2147483647 h 338"/>
                <a:gd name="T54" fmla="*/ 2147483647 w 491"/>
                <a:gd name="T55" fmla="*/ 2147483647 h 338"/>
                <a:gd name="T56" fmla="*/ 2147483647 w 491"/>
                <a:gd name="T57" fmla="*/ 2147483647 h 338"/>
                <a:gd name="T58" fmla="*/ 0 w 491"/>
                <a:gd name="T59" fmla="*/ 0 h 338"/>
                <a:gd name="T60" fmla="*/ 2147483647 w 491"/>
                <a:gd name="T61" fmla="*/ 0 h 338"/>
                <a:gd name="T62" fmla="*/ 2147483647 w 491"/>
                <a:gd name="T63" fmla="*/ 0 h 338"/>
                <a:gd name="T64" fmla="*/ 2147483647 w 491"/>
                <a:gd name="T65" fmla="*/ 2147483647 h 338"/>
                <a:gd name="T66" fmla="*/ 2147483647 w 491"/>
                <a:gd name="T67" fmla="*/ 2147483647 h 338"/>
                <a:gd name="T68" fmla="*/ 2147483647 w 491"/>
                <a:gd name="T69" fmla="*/ 2147483647 h 338"/>
                <a:gd name="T70" fmla="*/ 2147483647 w 491"/>
                <a:gd name="T71" fmla="*/ 2147483647 h 338"/>
                <a:gd name="T72" fmla="*/ 2147483647 w 491"/>
                <a:gd name="T73" fmla="*/ 2147483647 h 338"/>
                <a:gd name="T74" fmla="*/ 2147483647 w 491"/>
                <a:gd name="T75" fmla="*/ 2147483647 h 338"/>
                <a:gd name="T76" fmla="*/ 2147483647 w 491"/>
                <a:gd name="T77" fmla="*/ 2147483647 h 338"/>
                <a:gd name="T78" fmla="*/ 2147483647 w 491"/>
                <a:gd name="T79" fmla="*/ 2147483647 h 338"/>
                <a:gd name="T80" fmla="*/ 2147483647 w 491"/>
                <a:gd name="T81" fmla="*/ 2147483647 h 338"/>
                <a:gd name="T82" fmla="*/ 2147483647 w 491"/>
                <a:gd name="T83" fmla="*/ 0 h 338"/>
                <a:gd name="T84" fmla="*/ 2147483647 w 491"/>
                <a:gd name="T85" fmla="*/ 0 h 3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91" h="338">
                  <a:moveTo>
                    <a:pt x="491" y="0"/>
                  </a:moveTo>
                  <a:lnTo>
                    <a:pt x="491" y="0"/>
                  </a:lnTo>
                  <a:lnTo>
                    <a:pt x="488" y="3"/>
                  </a:lnTo>
                  <a:lnTo>
                    <a:pt x="479" y="8"/>
                  </a:lnTo>
                  <a:lnTo>
                    <a:pt x="466" y="19"/>
                  </a:lnTo>
                  <a:lnTo>
                    <a:pt x="457" y="27"/>
                  </a:lnTo>
                  <a:lnTo>
                    <a:pt x="450" y="37"/>
                  </a:lnTo>
                  <a:lnTo>
                    <a:pt x="317" y="202"/>
                  </a:lnTo>
                  <a:lnTo>
                    <a:pt x="317" y="300"/>
                  </a:lnTo>
                  <a:lnTo>
                    <a:pt x="317" y="309"/>
                  </a:lnTo>
                  <a:lnTo>
                    <a:pt x="318" y="317"/>
                  </a:lnTo>
                  <a:lnTo>
                    <a:pt x="322" y="329"/>
                  </a:lnTo>
                  <a:lnTo>
                    <a:pt x="326" y="336"/>
                  </a:lnTo>
                  <a:lnTo>
                    <a:pt x="327" y="338"/>
                  </a:lnTo>
                  <a:lnTo>
                    <a:pt x="163" y="338"/>
                  </a:lnTo>
                  <a:lnTo>
                    <a:pt x="165" y="336"/>
                  </a:lnTo>
                  <a:lnTo>
                    <a:pt x="168" y="329"/>
                  </a:lnTo>
                  <a:lnTo>
                    <a:pt x="172" y="317"/>
                  </a:lnTo>
                  <a:lnTo>
                    <a:pt x="173" y="309"/>
                  </a:lnTo>
                  <a:lnTo>
                    <a:pt x="173" y="300"/>
                  </a:lnTo>
                  <a:lnTo>
                    <a:pt x="173" y="202"/>
                  </a:lnTo>
                  <a:lnTo>
                    <a:pt x="42" y="38"/>
                  </a:lnTo>
                  <a:lnTo>
                    <a:pt x="33" y="28"/>
                  </a:lnTo>
                  <a:lnTo>
                    <a:pt x="25" y="20"/>
                  </a:lnTo>
                  <a:lnTo>
                    <a:pt x="12" y="8"/>
                  </a:lnTo>
                  <a:lnTo>
                    <a:pt x="3" y="3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70" y="13"/>
                  </a:lnTo>
                  <a:lnTo>
                    <a:pt x="177" y="26"/>
                  </a:lnTo>
                  <a:lnTo>
                    <a:pt x="188" y="44"/>
                  </a:lnTo>
                  <a:lnTo>
                    <a:pt x="244" y="129"/>
                  </a:lnTo>
                  <a:lnTo>
                    <a:pt x="246" y="129"/>
                  </a:lnTo>
                  <a:lnTo>
                    <a:pt x="302" y="44"/>
                  </a:lnTo>
                  <a:lnTo>
                    <a:pt x="312" y="26"/>
                  </a:lnTo>
                  <a:lnTo>
                    <a:pt x="319" y="13"/>
                  </a:lnTo>
                  <a:lnTo>
                    <a:pt x="325" y="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676275" y="2012950"/>
              <a:ext cx="390525" cy="268288"/>
            </a:xfrm>
            <a:custGeom>
              <a:avLst/>
              <a:gdLst>
                <a:gd name="T0" fmla="*/ 2147483647 w 491"/>
                <a:gd name="T1" fmla="*/ 0 h 338"/>
                <a:gd name="T2" fmla="*/ 2147483647 w 491"/>
                <a:gd name="T3" fmla="*/ 0 h 338"/>
                <a:gd name="T4" fmla="*/ 2147483647 w 491"/>
                <a:gd name="T5" fmla="*/ 2147483647 h 338"/>
                <a:gd name="T6" fmla="*/ 2147483647 w 491"/>
                <a:gd name="T7" fmla="*/ 2147483647 h 338"/>
                <a:gd name="T8" fmla="*/ 2147483647 w 491"/>
                <a:gd name="T9" fmla="*/ 2147483647 h 338"/>
                <a:gd name="T10" fmla="*/ 2147483647 w 491"/>
                <a:gd name="T11" fmla="*/ 2147483647 h 338"/>
                <a:gd name="T12" fmla="*/ 2147483647 w 491"/>
                <a:gd name="T13" fmla="*/ 2147483647 h 338"/>
                <a:gd name="T14" fmla="*/ 2147483647 w 491"/>
                <a:gd name="T15" fmla="*/ 2147483647 h 338"/>
                <a:gd name="T16" fmla="*/ 2147483647 w 491"/>
                <a:gd name="T17" fmla="*/ 2147483647 h 338"/>
                <a:gd name="T18" fmla="*/ 2147483647 w 491"/>
                <a:gd name="T19" fmla="*/ 2147483647 h 338"/>
                <a:gd name="T20" fmla="*/ 2147483647 w 491"/>
                <a:gd name="T21" fmla="*/ 2147483647 h 338"/>
                <a:gd name="T22" fmla="*/ 2147483647 w 491"/>
                <a:gd name="T23" fmla="*/ 2147483647 h 338"/>
                <a:gd name="T24" fmla="*/ 2147483647 w 491"/>
                <a:gd name="T25" fmla="*/ 2147483647 h 338"/>
                <a:gd name="T26" fmla="*/ 2147483647 w 491"/>
                <a:gd name="T27" fmla="*/ 2147483647 h 338"/>
                <a:gd name="T28" fmla="*/ 2147483647 w 491"/>
                <a:gd name="T29" fmla="*/ 2147483647 h 338"/>
                <a:gd name="T30" fmla="*/ 2147483647 w 491"/>
                <a:gd name="T31" fmla="*/ 2147483647 h 338"/>
                <a:gd name="T32" fmla="*/ 2147483647 w 491"/>
                <a:gd name="T33" fmla="*/ 2147483647 h 338"/>
                <a:gd name="T34" fmla="*/ 2147483647 w 491"/>
                <a:gd name="T35" fmla="*/ 2147483647 h 338"/>
                <a:gd name="T36" fmla="*/ 2147483647 w 491"/>
                <a:gd name="T37" fmla="*/ 2147483647 h 338"/>
                <a:gd name="T38" fmla="*/ 2147483647 w 491"/>
                <a:gd name="T39" fmla="*/ 2147483647 h 338"/>
                <a:gd name="T40" fmla="*/ 2147483647 w 491"/>
                <a:gd name="T41" fmla="*/ 2147483647 h 338"/>
                <a:gd name="T42" fmla="*/ 2147483647 w 491"/>
                <a:gd name="T43" fmla="*/ 2147483647 h 338"/>
                <a:gd name="T44" fmla="*/ 2147483647 w 491"/>
                <a:gd name="T45" fmla="*/ 2147483647 h 338"/>
                <a:gd name="T46" fmla="*/ 2147483647 w 491"/>
                <a:gd name="T47" fmla="*/ 2147483647 h 338"/>
                <a:gd name="T48" fmla="*/ 2147483647 w 491"/>
                <a:gd name="T49" fmla="*/ 2147483647 h 338"/>
                <a:gd name="T50" fmla="*/ 2147483647 w 491"/>
                <a:gd name="T51" fmla="*/ 2147483647 h 338"/>
                <a:gd name="T52" fmla="*/ 2147483647 w 491"/>
                <a:gd name="T53" fmla="*/ 2147483647 h 338"/>
                <a:gd name="T54" fmla="*/ 2147483647 w 491"/>
                <a:gd name="T55" fmla="*/ 2147483647 h 338"/>
                <a:gd name="T56" fmla="*/ 2147483647 w 491"/>
                <a:gd name="T57" fmla="*/ 2147483647 h 338"/>
                <a:gd name="T58" fmla="*/ 0 w 491"/>
                <a:gd name="T59" fmla="*/ 0 h 338"/>
                <a:gd name="T60" fmla="*/ 2147483647 w 491"/>
                <a:gd name="T61" fmla="*/ 0 h 338"/>
                <a:gd name="T62" fmla="*/ 2147483647 w 491"/>
                <a:gd name="T63" fmla="*/ 0 h 338"/>
                <a:gd name="T64" fmla="*/ 2147483647 w 491"/>
                <a:gd name="T65" fmla="*/ 2147483647 h 338"/>
                <a:gd name="T66" fmla="*/ 2147483647 w 491"/>
                <a:gd name="T67" fmla="*/ 2147483647 h 338"/>
                <a:gd name="T68" fmla="*/ 2147483647 w 491"/>
                <a:gd name="T69" fmla="*/ 2147483647 h 338"/>
                <a:gd name="T70" fmla="*/ 2147483647 w 491"/>
                <a:gd name="T71" fmla="*/ 2147483647 h 338"/>
                <a:gd name="T72" fmla="*/ 2147483647 w 491"/>
                <a:gd name="T73" fmla="*/ 2147483647 h 338"/>
                <a:gd name="T74" fmla="*/ 2147483647 w 491"/>
                <a:gd name="T75" fmla="*/ 2147483647 h 338"/>
                <a:gd name="T76" fmla="*/ 2147483647 w 491"/>
                <a:gd name="T77" fmla="*/ 2147483647 h 338"/>
                <a:gd name="T78" fmla="*/ 2147483647 w 491"/>
                <a:gd name="T79" fmla="*/ 2147483647 h 338"/>
                <a:gd name="T80" fmla="*/ 2147483647 w 491"/>
                <a:gd name="T81" fmla="*/ 2147483647 h 338"/>
                <a:gd name="T82" fmla="*/ 2147483647 w 491"/>
                <a:gd name="T83" fmla="*/ 0 h 338"/>
                <a:gd name="T84" fmla="*/ 2147483647 w 491"/>
                <a:gd name="T85" fmla="*/ 0 h 3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91" h="338">
                  <a:moveTo>
                    <a:pt x="491" y="0"/>
                  </a:moveTo>
                  <a:lnTo>
                    <a:pt x="491" y="0"/>
                  </a:lnTo>
                  <a:lnTo>
                    <a:pt x="488" y="3"/>
                  </a:lnTo>
                  <a:lnTo>
                    <a:pt x="479" y="8"/>
                  </a:lnTo>
                  <a:lnTo>
                    <a:pt x="466" y="19"/>
                  </a:lnTo>
                  <a:lnTo>
                    <a:pt x="457" y="27"/>
                  </a:lnTo>
                  <a:lnTo>
                    <a:pt x="450" y="37"/>
                  </a:lnTo>
                  <a:lnTo>
                    <a:pt x="317" y="202"/>
                  </a:lnTo>
                  <a:lnTo>
                    <a:pt x="317" y="300"/>
                  </a:lnTo>
                  <a:lnTo>
                    <a:pt x="317" y="309"/>
                  </a:lnTo>
                  <a:lnTo>
                    <a:pt x="318" y="317"/>
                  </a:lnTo>
                  <a:lnTo>
                    <a:pt x="322" y="329"/>
                  </a:lnTo>
                  <a:lnTo>
                    <a:pt x="326" y="336"/>
                  </a:lnTo>
                  <a:lnTo>
                    <a:pt x="327" y="338"/>
                  </a:lnTo>
                  <a:lnTo>
                    <a:pt x="163" y="338"/>
                  </a:lnTo>
                  <a:lnTo>
                    <a:pt x="165" y="336"/>
                  </a:lnTo>
                  <a:lnTo>
                    <a:pt x="168" y="329"/>
                  </a:lnTo>
                  <a:lnTo>
                    <a:pt x="172" y="317"/>
                  </a:lnTo>
                  <a:lnTo>
                    <a:pt x="173" y="309"/>
                  </a:lnTo>
                  <a:lnTo>
                    <a:pt x="173" y="300"/>
                  </a:lnTo>
                  <a:lnTo>
                    <a:pt x="173" y="202"/>
                  </a:lnTo>
                  <a:lnTo>
                    <a:pt x="42" y="38"/>
                  </a:lnTo>
                  <a:lnTo>
                    <a:pt x="33" y="28"/>
                  </a:lnTo>
                  <a:lnTo>
                    <a:pt x="25" y="20"/>
                  </a:lnTo>
                  <a:lnTo>
                    <a:pt x="12" y="8"/>
                  </a:lnTo>
                  <a:lnTo>
                    <a:pt x="3" y="3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70" y="13"/>
                  </a:lnTo>
                  <a:lnTo>
                    <a:pt x="177" y="26"/>
                  </a:lnTo>
                  <a:lnTo>
                    <a:pt x="188" y="44"/>
                  </a:lnTo>
                  <a:lnTo>
                    <a:pt x="244" y="129"/>
                  </a:lnTo>
                  <a:lnTo>
                    <a:pt x="246" y="129"/>
                  </a:lnTo>
                  <a:lnTo>
                    <a:pt x="302" y="44"/>
                  </a:lnTo>
                  <a:lnTo>
                    <a:pt x="312" y="26"/>
                  </a:lnTo>
                  <a:lnTo>
                    <a:pt x="319" y="13"/>
                  </a:lnTo>
                  <a:lnTo>
                    <a:pt x="325" y="0"/>
                  </a:lnTo>
                  <a:lnTo>
                    <a:pt x="4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1111250" y="2012950"/>
              <a:ext cx="322263" cy="268288"/>
            </a:xfrm>
            <a:custGeom>
              <a:avLst/>
              <a:gdLst>
                <a:gd name="T0" fmla="*/ 0 w 405"/>
                <a:gd name="T1" fmla="*/ 0 h 338"/>
                <a:gd name="T2" fmla="*/ 2147483647 w 405"/>
                <a:gd name="T3" fmla="*/ 2147483647 h 338"/>
                <a:gd name="T4" fmla="*/ 2147483647 w 405"/>
                <a:gd name="T5" fmla="*/ 2147483647 h 338"/>
                <a:gd name="T6" fmla="*/ 2147483647 w 405"/>
                <a:gd name="T7" fmla="*/ 2147483647 h 338"/>
                <a:gd name="T8" fmla="*/ 2147483647 w 405"/>
                <a:gd name="T9" fmla="*/ 2147483647 h 338"/>
                <a:gd name="T10" fmla="*/ 2147483647 w 405"/>
                <a:gd name="T11" fmla="*/ 2147483647 h 338"/>
                <a:gd name="T12" fmla="*/ 2147483647 w 405"/>
                <a:gd name="T13" fmla="*/ 2147483647 h 338"/>
                <a:gd name="T14" fmla="*/ 0 w 405"/>
                <a:gd name="T15" fmla="*/ 2147483647 h 338"/>
                <a:gd name="T16" fmla="*/ 2147483647 w 405"/>
                <a:gd name="T17" fmla="*/ 2147483647 h 338"/>
                <a:gd name="T18" fmla="*/ 2147483647 w 405"/>
                <a:gd name="T19" fmla="*/ 2147483647 h 338"/>
                <a:gd name="T20" fmla="*/ 2147483647 w 405"/>
                <a:gd name="T21" fmla="*/ 2147483647 h 338"/>
                <a:gd name="T22" fmla="*/ 2147483647 w 405"/>
                <a:gd name="T23" fmla="*/ 2147483647 h 338"/>
                <a:gd name="T24" fmla="*/ 2147483647 w 405"/>
                <a:gd name="T25" fmla="*/ 2147483647 h 338"/>
                <a:gd name="T26" fmla="*/ 2147483647 w 405"/>
                <a:gd name="T27" fmla="*/ 2147483647 h 338"/>
                <a:gd name="T28" fmla="*/ 2147483647 w 405"/>
                <a:gd name="T29" fmla="*/ 2147483647 h 338"/>
                <a:gd name="T30" fmla="*/ 2147483647 w 405"/>
                <a:gd name="T31" fmla="*/ 2147483647 h 338"/>
                <a:gd name="T32" fmla="*/ 2147483647 w 405"/>
                <a:gd name="T33" fmla="*/ 2147483647 h 338"/>
                <a:gd name="T34" fmla="*/ 2147483647 w 405"/>
                <a:gd name="T35" fmla="*/ 2147483647 h 338"/>
                <a:gd name="T36" fmla="*/ 2147483647 w 405"/>
                <a:gd name="T37" fmla="*/ 2147483647 h 338"/>
                <a:gd name="T38" fmla="*/ 2147483647 w 405"/>
                <a:gd name="T39" fmla="*/ 2147483647 h 338"/>
                <a:gd name="T40" fmla="*/ 2147483647 w 405"/>
                <a:gd name="T41" fmla="*/ 2147483647 h 338"/>
                <a:gd name="T42" fmla="*/ 2147483647 w 405"/>
                <a:gd name="T43" fmla="*/ 2147483647 h 338"/>
                <a:gd name="T44" fmla="*/ 2147483647 w 405"/>
                <a:gd name="T45" fmla="*/ 2147483647 h 338"/>
                <a:gd name="T46" fmla="*/ 2147483647 w 405"/>
                <a:gd name="T47" fmla="*/ 2147483647 h 338"/>
                <a:gd name="T48" fmla="*/ 2147483647 w 405"/>
                <a:gd name="T49" fmla="*/ 2147483647 h 338"/>
                <a:gd name="T50" fmla="*/ 2147483647 w 405"/>
                <a:gd name="T51" fmla="*/ 2147483647 h 338"/>
                <a:gd name="T52" fmla="*/ 2147483647 w 405"/>
                <a:gd name="T53" fmla="*/ 2147483647 h 338"/>
                <a:gd name="T54" fmla="*/ 2147483647 w 405"/>
                <a:gd name="T55" fmla="*/ 2147483647 h 338"/>
                <a:gd name="T56" fmla="*/ 2147483647 w 405"/>
                <a:gd name="T57" fmla="*/ 2147483647 h 338"/>
                <a:gd name="T58" fmla="*/ 2147483647 w 405"/>
                <a:gd name="T59" fmla="*/ 2147483647 h 338"/>
                <a:gd name="T60" fmla="*/ 2147483647 w 405"/>
                <a:gd name="T61" fmla="*/ 2147483647 h 338"/>
                <a:gd name="T62" fmla="*/ 2147483647 w 405"/>
                <a:gd name="T63" fmla="*/ 2147483647 h 338"/>
                <a:gd name="T64" fmla="*/ 2147483647 w 405"/>
                <a:gd name="T65" fmla="*/ 2147483647 h 338"/>
                <a:gd name="T66" fmla="*/ 2147483647 w 405"/>
                <a:gd name="T67" fmla="*/ 2147483647 h 338"/>
                <a:gd name="T68" fmla="*/ 2147483647 w 405"/>
                <a:gd name="T69" fmla="*/ 2147483647 h 338"/>
                <a:gd name="T70" fmla="*/ 2147483647 w 405"/>
                <a:gd name="T71" fmla="*/ 2147483647 h 338"/>
                <a:gd name="T72" fmla="*/ 2147483647 w 405"/>
                <a:gd name="T73" fmla="*/ 2147483647 h 338"/>
                <a:gd name="T74" fmla="*/ 2147483647 w 405"/>
                <a:gd name="T75" fmla="*/ 2147483647 h 338"/>
                <a:gd name="T76" fmla="*/ 2147483647 w 405"/>
                <a:gd name="T77" fmla="*/ 2147483647 h 338"/>
                <a:gd name="T78" fmla="*/ 2147483647 w 405"/>
                <a:gd name="T79" fmla="*/ 2147483647 h 33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05" h="338">
                  <a:moveTo>
                    <a:pt x="273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5" y="10"/>
                  </a:lnTo>
                  <a:lnTo>
                    <a:pt x="9" y="21"/>
                  </a:lnTo>
                  <a:lnTo>
                    <a:pt x="10" y="29"/>
                  </a:lnTo>
                  <a:lnTo>
                    <a:pt x="11" y="38"/>
                  </a:lnTo>
                  <a:lnTo>
                    <a:pt x="11" y="300"/>
                  </a:lnTo>
                  <a:lnTo>
                    <a:pt x="10" y="309"/>
                  </a:lnTo>
                  <a:lnTo>
                    <a:pt x="9" y="317"/>
                  </a:lnTo>
                  <a:lnTo>
                    <a:pt x="8" y="324"/>
                  </a:lnTo>
                  <a:lnTo>
                    <a:pt x="5" y="329"/>
                  </a:lnTo>
                  <a:lnTo>
                    <a:pt x="2" y="336"/>
                  </a:lnTo>
                  <a:lnTo>
                    <a:pt x="0" y="338"/>
                  </a:lnTo>
                  <a:lnTo>
                    <a:pt x="164" y="338"/>
                  </a:lnTo>
                  <a:lnTo>
                    <a:pt x="163" y="336"/>
                  </a:lnTo>
                  <a:lnTo>
                    <a:pt x="159" y="329"/>
                  </a:lnTo>
                  <a:lnTo>
                    <a:pt x="156" y="317"/>
                  </a:lnTo>
                  <a:lnTo>
                    <a:pt x="155" y="309"/>
                  </a:lnTo>
                  <a:lnTo>
                    <a:pt x="154" y="300"/>
                  </a:lnTo>
                  <a:lnTo>
                    <a:pt x="154" y="219"/>
                  </a:lnTo>
                  <a:lnTo>
                    <a:pt x="273" y="219"/>
                  </a:lnTo>
                  <a:lnTo>
                    <a:pt x="287" y="218"/>
                  </a:lnTo>
                  <a:lnTo>
                    <a:pt x="300" y="217"/>
                  </a:lnTo>
                  <a:lnTo>
                    <a:pt x="314" y="215"/>
                  </a:lnTo>
                  <a:lnTo>
                    <a:pt x="326" y="211"/>
                  </a:lnTo>
                  <a:lnTo>
                    <a:pt x="337" y="208"/>
                  </a:lnTo>
                  <a:lnTo>
                    <a:pt x="348" y="203"/>
                  </a:lnTo>
                  <a:lnTo>
                    <a:pt x="358" y="198"/>
                  </a:lnTo>
                  <a:lnTo>
                    <a:pt x="367" y="191"/>
                  </a:lnTo>
                  <a:lnTo>
                    <a:pt x="376" y="183"/>
                  </a:lnTo>
                  <a:lnTo>
                    <a:pt x="383" y="175"/>
                  </a:lnTo>
                  <a:lnTo>
                    <a:pt x="389" y="167"/>
                  </a:lnTo>
                  <a:lnTo>
                    <a:pt x="395" y="156"/>
                  </a:lnTo>
                  <a:lnTo>
                    <a:pt x="400" y="146"/>
                  </a:lnTo>
                  <a:lnTo>
                    <a:pt x="403" y="135"/>
                  </a:lnTo>
                  <a:lnTo>
                    <a:pt x="404" y="123"/>
                  </a:lnTo>
                  <a:lnTo>
                    <a:pt x="405" y="110"/>
                  </a:lnTo>
                  <a:lnTo>
                    <a:pt x="404" y="97"/>
                  </a:lnTo>
                  <a:lnTo>
                    <a:pt x="403" y="85"/>
                  </a:lnTo>
                  <a:lnTo>
                    <a:pt x="400" y="74"/>
                  </a:lnTo>
                  <a:lnTo>
                    <a:pt x="395" y="63"/>
                  </a:lnTo>
                  <a:lnTo>
                    <a:pt x="389" y="54"/>
                  </a:lnTo>
                  <a:lnTo>
                    <a:pt x="384" y="45"/>
                  </a:lnTo>
                  <a:lnTo>
                    <a:pt x="376" y="36"/>
                  </a:lnTo>
                  <a:lnTo>
                    <a:pt x="368" y="29"/>
                  </a:lnTo>
                  <a:lnTo>
                    <a:pt x="359" y="23"/>
                  </a:lnTo>
                  <a:lnTo>
                    <a:pt x="349" y="17"/>
                  </a:lnTo>
                  <a:lnTo>
                    <a:pt x="338" y="11"/>
                  </a:lnTo>
                  <a:lnTo>
                    <a:pt x="326" y="8"/>
                  </a:lnTo>
                  <a:lnTo>
                    <a:pt x="314" y="5"/>
                  </a:lnTo>
                  <a:lnTo>
                    <a:pt x="301" y="3"/>
                  </a:lnTo>
                  <a:lnTo>
                    <a:pt x="287" y="1"/>
                  </a:lnTo>
                  <a:lnTo>
                    <a:pt x="273" y="0"/>
                  </a:lnTo>
                  <a:close/>
                  <a:moveTo>
                    <a:pt x="201" y="158"/>
                  </a:moveTo>
                  <a:lnTo>
                    <a:pt x="155" y="158"/>
                  </a:lnTo>
                  <a:lnTo>
                    <a:pt x="155" y="64"/>
                  </a:lnTo>
                  <a:lnTo>
                    <a:pt x="201" y="64"/>
                  </a:lnTo>
                  <a:lnTo>
                    <a:pt x="213" y="64"/>
                  </a:lnTo>
                  <a:lnTo>
                    <a:pt x="224" y="66"/>
                  </a:lnTo>
                  <a:lnTo>
                    <a:pt x="234" y="69"/>
                  </a:lnTo>
                  <a:lnTo>
                    <a:pt x="243" y="74"/>
                  </a:lnTo>
                  <a:lnTo>
                    <a:pt x="251" y="81"/>
                  </a:lnTo>
                  <a:lnTo>
                    <a:pt x="257" y="88"/>
                  </a:lnTo>
                  <a:lnTo>
                    <a:pt x="260" y="98"/>
                  </a:lnTo>
                  <a:lnTo>
                    <a:pt x="261" y="110"/>
                  </a:lnTo>
                  <a:lnTo>
                    <a:pt x="260" y="122"/>
                  </a:lnTo>
                  <a:lnTo>
                    <a:pt x="255" y="132"/>
                  </a:lnTo>
                  <a:lnTo>
                    <a:pt x="250" y="140"/>
                  </a:lnTo>
                  <a:lnTo>
                    <a:pt x="243" y="146"/>
                  </a:lnTo>
                  <a:lnTo>
                    <a:pt x="234" y="151"/>
                  </a:lnTo>
                  <a:lnTo>
                    <a:pt x="224" y="154"/>
                  </a:lnTo>
                  <a:lnTo>
                    <a:pt x="213" y="156"/>
                  </a:lnTo>
                  <a:lnTo>
                    <a:pt x="201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111250" y="2012950"/>
              <a:ext cx="322263" cy="268288"/>
            </a:xfrm>
            <a:custGeom>
              <a:avLst/>
              <a:gdLst>
                <a:gd name="T0" fmla="*/ 2147483647 w 405"/>
                <a:gd name="T1" fmla="*/ 0 h 338"/>
                <a:gd name="T2" fmla="*/ 0 w 405"/>
                <a:gd name="T3" fmla="*/ 0 h 338"/>
                <a:gd name="T4" fmla="*/ 0 w 405"/>
                <a:gd name="T5" fmla="*/ 0 h 338"/>
                <a:gd name="T6" fmla="*/ 2147483647 w 405"/>
                <a:gd name="T7" fmla="*/ 2147483647 h 338"/>
                <a:gd name="T8" fmla="*/ 2147483647 w 405"/>
                <a:gd name="T9" fmla="*/ 2147483647 h 338"/>
                <a:gd name="T10" fmla="*/ 2147483647 w 405"/>
                <a:gd name="T11" fmla="*/ 2147483647 h 338"/>
                <a:gd name="T12" fmla="*/ 2147483647 w 405"/>
                <a:gd name="T13" fmla="*/ 2147483647 h 338"/>
                <a:gd name="T14" fmla="*/ 2147483647 w 405"/>
                <a:gd name="T15" fmla="*/ 2147483647 h 338"/>
                <a:gd name="T16" fmla="*/ 2147483647 w 405"/>
                <a:gd name="T17" fmla="*/ 2147483647 h 338"/>
                <a:gd name="T18" fmla="*/ 2147483647 w 405"/>
                <a:gd name="T19" fmla="*/ 2147483647 h 338"/>
                <a:gd name="T20" fmla="*/ 2147483647 w 405"/>
                <a:gd name="T21" fmla="*/ 2147483647 h 338"/>
                <a:gd name="T22" fmla="*/ 2147483647 w 405"/>
                <a:gd name="T23" fmla="*/ 2147483647 h 338"/>
                <a:gd name="T24" fmla="*/ 2147483647 w 405"/>
                <a:gd name="T25" fmla="*/ 2147483647 h 338"/>
                <a:gd name="T26" fmla="*/ 2147483647 w 405"/>
                <a:gd name="T27" fmla="*/ 2147483647 h 338"/>
                <a:gd name="T28" fmla="*/ 2147483647 w 405"/>
                <a:gd name="T29" fmla="*/ 2147483647 h 338"/>
                <a:gd name="T30" fmla="*/ 0 w 405"/>
                <a:gd name="T31" fmla="*/ 2147483647 h 338"/>
                <a:gd name="T32" fmla="*/ 2147483647 w 405"/>
                <a:gd name="T33" fmla="*/ 2147483647 h 338"/>
                <a:gd name="T34" fmla="*/ 2147483647 w 405"/>
                <a:gd name="T35" fmla="*/ 2147483647 h 338"/>
                <a:gd name="T36" fmla="*/ 2147483647 w 405"/>
                <a:gd name="T37" fmla="*/ 2147483647 h 338"/>
                <a:gd name="T38" fmla="*/ 2147483647 w 405"/>
                <a:gd name="T39" fmla="*/ 2147483647 h 338"/>
                <a:gd name="T40" fmla="*/ 2147483647 w 405"/>
                <a:gd name="T41" fmla="*/ 2147483647 h 338"/>
                <a:gd name="T42" fmla="*/ 2147483647 w 405"/>
                <a:gd name="T43" fmla="*/ 2147483647 h 338"/>
                <a:gd name="T44" fmla="*/ 2147483647 w 405"/>
                <a:gd name="T45" fmla="*/ 2147483647 h 338"/>
                <a:gd name="T46" fmla="*/ 2147483647 w 405"/>
                <a:gd name="T47" fmla="*/ 2147483647 h 338"/>
                <a:gd name="T48" fmla="*/ 2147483647 w 405"/>
                <a:gd name="T49" fmla="*/ 2147483647 h 338"/>
                <a:gd name="T50" fmla="*/ 2147483647 w 405"/>
                <a:gd name="T51" fmla="*/ 2147483647 h 338"/>
                <a:gd name="T52" fmla="*/ 2147483647 w 405"/>
                <a:gd name="T53" fmla="*/ 2147483647 h 338"/>
                <a:gd name="T54" fmla="*/ 2147483647 w 405"/>
                <a:gd name="T55" fmla="*/ 2147483647 h 338"/>
                <a:gd name="T56" fmla="*/ 2147483647 w 405"/>
                <a:gd name="T57" fmla="*/ 2147483647 h 338"/>
                <a:gd name="T58" fmla="*/ 2147483647 w 405"/>
                <a:gd name="T59" fmla="*/ 2147483647 h 338"/>
                <a:gd name="T60" fmla="*/ 2147483647 w 405"/>
                <a:gd name="T61" fmla="*/ 2147483647 h 338"/>
                <a:gd name="T62" fmla="*/ 2147483647 w 405"/>
                <a:gd name="T63" fmla="*/ 2147483647 h 338"/>
                <a:gd name="T64" fmla="*/ 2147483647 w 405"/>
                <a:gd name="T65" fmla="*/ 2147483647 h 338"/>
                <a:gd name="T66" fmla="*/ 2147483647 w 405"/>
                <a:gd name="T67" fmla="*/ 2147483647 h 338"/>
                <a:gd name="T68" fmla="*/ 2147483647 w 405"/>
                <a:gd name="T69" fmla="*/ 2147483647 h 338"/>
                <a:gd name="T70" fmla="*/ 2147483647 w 405"/>
                <a:gd name="T71" fmla="*/ 2147483647 h 338"/>
                <a:gd name="T72" fmla="*/ 2147483647 w 405"/>
                <a:gd name="T73" fmla="*/ 2147483647 h 338"/>
                <a:gd name="T74" fmla="*/ 2147483647 w 405"/>
                <a:gd name="T75" fmla="*/ 2147483647 h 338"/>
                <a:gd name="T76" fmla="*/ 2147483647 w 405"/>
                <a:gd name="T77" fmla="*/ 2147483647 h 338"/>
                <a:gd name="T78" fmla="*/ 2147483647 w 405"/>
                <a:gd name="T79" fmla="*/ 2147483647 h 338"/>
                <a:gd name="T80" fmla="*/ 2147483647 w 405"/>
                <a:gd name="T81" fmla="*/ 2147483647 h 338"/>
                <a:gd name="T82" fmla="*/ 2147483647 w 405"/>
                <a:gd name="T83" fmla="*/ 2147483647 h 338"/>
                <a:gd name="T84" fmla="*/ 2147483647 w 405"/>
                <a:gd name="T85" fmla="*/ 2147483647 h 338"/>
                <a:gd name="T86" fmla="*/ 2147483647 w 405"/>
                <a:gd name="T87" fmla="*/ 2147483647 h 338"/>
                <a:gd name="T88" fmla="*/ 2147483647 w 405"/>
                <a:gd name="T89" fmla="*/ 2147483647 h 338"/>
                <a:gd name="T90" fmla="*/ 2147483647 w 405"/>
                <a:gd name="T91" fmla="*/ 2147483647 h 338"/>
                <a:gd name="T92" fmla="*/ 2147483647 w 405"/>
                <a:gd name="T93" fmla="*/ 2147483647 h 338"/>
                <a:gd name="T94" fmla="*/ 2147483647 w 405"/>
                <a:gd name="T95" fmla="*/ 2147483647 h 338"/>
                <a:gd name="T96" fmla="*/ 2147483647 w 405"/>
                <a:gd name="T97" fmla="*/ 2147483647 h 338"/>
                <a:gd name="T98" fmla="*/ 2147483647 w 405"/>
                <a:gd name="T99" fmla="*/ 2147483647 h 338"/>
                <a:gd name="T100" fmla="*/ 2147483647 w 405"/>
                <a:gd name="T101" fmla="*/ 2147483647 h 338"/>
                <a:gd name="T102" fmla="*/ 2147483647 w 405"/>
                <a:gd name="T103" fmla="*/ 2147483647 h 338"/>
                <a:gd name="T104" fmla="*/ 2147483647 w 405"/>
                <a:gd name="T105" fmla="*/ 2147483647 h 338"/>
                <a:gd name="T106" fmla="*/ 2147483647 w 405"/>
                <a:gd name="T107" fmla="*/ 2147483647 h 338"/>
                <a:gd name="T108" fmla="*/ 2147483647 w 405"/>
                <a:gd name="T109" fmla="*/ 2147483647 h 338"/>
                <a:gd name="T110" fmla="*/ 2147483647 w 405"/>
                <a:gd name="T111" fmla="*/ 2147483647 h 338"/>
                <a:gd name="T112" fmla="*/ 2147483647 w 405"/>
                <a:gd name="T113" fmla="*/ 2147483647 h 338"/>
                <a:gd name="T114" fmla="*/ 2147483647 w 405"/>
                <a:gd name="T115" fmla="*/ 2147483647 h 338"/>
                <a:gd name="T116" fmla="*/ 2147483647 w 405"/>
                <a:gd name="T117" fmla="*/ 0 h 3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05" h="338">
                  <a:moveTo>
                    <a:pt x="273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5" y="10"/>
                  </a:lnTo>
                  <a:lnTo>
                    <a:pt x="9" y="21"/>
                  </a:lnTo>
                  <a:lnTo>
                    <a:pt x="10" y="29"/>
                  </a:lnTo>
                  <a:lnTo>
                    <a:pt x="11" y="38"/>
                  </a:lnTo>
                  <a:lnTo>
                    <a:pt x="11" y="300"/>
                  </a:lnTo>
                  <a:lnTo>
                    <a:pt x="10" y="309"/>
                  </a:lnTo>
                  <a:lnTo>
                    <a:pt x="9" y="317"/>
                  </a:lnTo>
                  <a:lnTo>
                    <a:pt x="8" y="324"/>
                  </a:lnTo>
                  <a:lnTo>
                    <a:pt x="5" y="329"/>
                  </a:lnTo>
                  <a:lnTo>
                    <a:pt x="2" y="336"/>
                  </a:lnTo>
                  <a:lnTo>
                    <a:pt x="0" y="338"/>
                  </a:lnTo>
                  <a:lnTo>
                    <a:pt x="164" y="338"/>
                  </a:lnTo>
                  <a:lnTo>
                    <a:pt x="163" y="336"/>
                  </a:lnTo>
                  <a:lnTo>
                    <a:pt x="159" y="329"/>
                  </a:lnTo>
                  <a:lnTo>
                    <a:pt x="156" y="317"/>
                  </a:lnTo>
                  <a:lnTo>
                    <a:pt x="155" y="309"/>
                  </a:lnTo>
                  <a:lnTo>
                    <a:pt x="154" y="300"/>
                  </a:lnTo>
                  <a:lnTo>
                    <a:pt x="154" y="219"/>
                  </a:lnTo>
                  <a:lnTo>
                    <a:pt x="273" y="219"/>
                  </a:lnTo>
                  <a:lnTo>
                    <a:pt x="287" y="218"/>
                  </a:lnTo>
                  <a:lnTo>
                    <a:pt x="300" y="217"/>
                  </a:lnTo>
                  <a:lnTo>
                    <a:pt x="314" y="215"/>
                  </a:lnTo>
                  <a:lnTo>
                    <a:pt x="326" y="211"/>
                  </a:lnTo>
                  <a:lnTo>
                    <a:pt x="337" y="208"/>
                  </a:lnTo>
                  <a:lnTo>
                    <a:pt x="348" y="203"/>
                  </a:lnTo>
                  <a:lnTo>
                    <a:pt x="358" y="198"/>
                  </a:lnTo>
                  <a:lnTo>
                    <a:pt x="367" y="191"/>
                  </a:lnTo>
                  <a:lnTo>
                    <a:pt x="376" y="183"/>
                  </a:lnTo>
                  <a:lnTo>
                    <a:pt x="383" y="175"/>
                  </a:lnTo>
                  <a:lnTo>
                    <a:pt x="389" y="167"/>
                  </a:lnTo>
                  <a:lnTo>
                    <a:pt x="395" y="156"/>
                  </a:lnTo>
                  <a:lnTo>
                    <a:pt x="400" y="146"/>
                  </a:lnTo>
                  <a:lnTo>
                    <a:pt x="403" y="135"/>
                  </a:lnTo>
                  <a:lnTo>
                    <a:pt x="404" y="123"/>
                  </a:lnTo>
                  <a:lnTo>
                    <a:pt x="405" y="110"/>
                  </a:lnTo>
                  <a:lnTo>
                    <a:pt x="404" y="97"/>
                  </a:lnTo>
                  <a:lnTo>
                    <a:pt x="403" y="85"/>
                  </a:lnTo>
                  <a:lnTo>
                    <a:pt x="400" y="74"/>
                  </a:lnTo>
                  <a:lnTo>
                    <a:pt x="395" y="63"/>
                  </a:lnTo>
                  <a:lnTo>
                    <a:pt x="389" y="54"/>
                  </a:lnTo>
                  <a:lnTo>
                    <a:pt x="384" y="45"/>
                  </a:lnTo>
                  <a:lnTo>
                    <a:pt x="376" y="36"/>
                  </a:lnTo>
                  <a:lnTo>
                    <a:pt x="368" y="29"/>
                  </a:lnTo>
                  <a:lnTo>
                    <a:pt x="359" y="23"/>
                  </a:lnTo>
                  <a:lnTo>
                    <a:pt x="349" y="17"/>
                  </a:lnTo>
                  <a:lnTo>
                    <a:pt x="338" y="11"/>
                  </a:lnTo>
                  <a:lnTo>
                    <a:pt x="326" y="8"/>
                  </a:lnTo>
                  <a:lnTo>
                    <a:pt x="314" y="5"/>
                  </a:lnTo>
                  <a:lnTo>
                    <a:pt x="301" y="3"/>
                  </a:lnTo>
                  <a:lnTo>
                    <a:pt x="287" y="1"/>
                  </a:lnTo>
                  <a:lnTo>
                    <a:pt x="2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233488" y="2062163"/>
              <a:ext cx="85725" cy="74612"/>
            </a:xfrm>
            <a:custGeom>
              <a:avLst/>
              <a:gdLst>
                <a:gd name="T0" fmla="*/ 2147483647 w 106"/>
                <a:gd name="T1" fmla="*/ 2147483647 h 94"/>
                <a:gd name="T2" fmla="*/ 0 w 106"/>
                <a:gd name="T3" fmla="*/ 2147483647 h 94"/>
                <a:gd name="T4" fmla="*/ 0 w 106"/>
                <a:gd name="T5" fmla="*/ 0 h 94"/>
                <a:gd name="T6" fmla="*/ 2147483647 w 106"/>
                <a:gd name="T7" fmla="*/ 0 h 94"/>
                <a:gd name="T8" fmla="*/ 2147483647 w 106"/>
                <a:gd name="T9" fmla="*/ 0 h 94"/>
                <a:gd name="T10" fmla="*/ 2147483647 w 106"/>
                <a:gd name="T11" fmla="*/ 0 h 94"/>
                <a:gd name="T12" fmla="*/ 2147483647 w 106"/>
                <a:gd name="T13" fmla="*/ 2147483647 h 94"/>
                <a:gd name="T14" fmla="*/ 2147483647 w 106"/>
                <a:gd name="T15" fmla="*/ 2147483647 h 94"/>
                <a:gd name="T16" fmla="*/ 2147483647 w 106"/>
                <a:gd name="T17" fmla="*/ 2147483647 h 94"/>
                <a:gd name="T18" fmla="*/ 2147483647 w 106"/>
                <a:gd name="T19" fmla="*/ 2147483647 h 94"/>
                <a:gd name="T20" fmla="*/ 2147483647 w 106"/>
                <a:gd name="T21" fmla="*/ 2147483647 h 94"/>
                <a:gd name="T22" fmla="*/ 2147483647 w 106"/>
                <a:gd name="T23" fmla="*/ 2147483647 h 94"/>
                <a:gd name="T24" fmla="*/ 2147483647 w 106"/>
                <a:gd name="T25" fmla="*/ 2147483647 h 94"/>
                <a:gd name="T26" fmla="*/ 2147483647 w 106"/>
                <a:gd name="T27" fmla="*/ 2147483647 h 94"/>
                <a:gd name="T28" fmla="*/ 2147483647 w 106"/>
                <a:gd name="T29" fmla="*/ 2147483647 h 94"/>
                <a:gd name="T30" fmla="*/ 2147483647 w 106"/>
                <a:gd name="T31" fmla="*/ 2147483647 h 94"/>
                <a:gd name="T32" fmla="*/ 2147483647 w 106"/>
                <a:gd name="T33" fmla="*/ 2147483647 h 94"/>
                <a:gd name="T34" fmla="*/ 2147483647 w 106"/>
                <a:gd name="T35" fmla="*/ 2147483647 h 94"/>
                <a:gd name="T36" fmla="*/ 2147483647 w 106"/>
                <a:gd name="T37" fmla="*/ 2147483647 h 94"/>
                <a:gd name="T38" fmla="*/ 2147483647 w 106"/>
                <a:gd name="T39" fmla="*/ 2147483647 h 94"/>
                <a:gd name="T40" fmla="*/ 2147483647 w 106"/>
                <a:gd name="T41" fmla="*/ 2147483647 h 94"/>
                <a:gd name="T42" fmla="*/ 2147483647 w 106"/>
                <a:gd name="T43" fmla="*/ 2147483647 h 9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06" h="94">
                  <a:moveTo>
                    <a:pt x="46" y="94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69" y="2"/>
                  </a:lnTo>
                  <a:lnTo>
                    <a:pt x="79" y="5"/>
                  </a:lnTo>
                  <a:lnTo>
                    <a:pt x="88" y="10"/>
                  </a:lnTo>
                  <a:lnTo>
                    <a:pt x="96" y="17"/>
                  </a:lnTo>
                  <a:lnTo>
                    <a:pt x="102" y="24"/>
                  </a:lnTo>
                  <a:lnTo>
                    <a:pt x="105" y="34"/>
                  </a:lnTo>
                  <a:lnTo>
                    <a:pt x="106" y="46"/>
                  </a:lnTo>
                  <a:lnTo>
                    <a:pt x="105" y="58"/>
                  </a:lnTo>
                  <a:lnTo>
                    <a:pt x="100" y="68"/>
                  </a:lnTo>
                  <a:lnTo>
                    <a:pt x="95" y="76"/>
                  </a:lnTo>
                  <a:lnTo>
                    <a:pt x="88" y="82"/>
                  </a:lnTo>
                  <a:lnTo>
                    <a:pt x="79" y="87"/>
                  </a:lnTo>
                  <a:lnTo>
                    <a:pt x="69" y="90"/>
                  </a:lnTo>
                  <a:lnTo>
                    <a:pt x="58" y="92"/>
                  </a:lnTo>
                  <a:lnTo>
                    <a:pt x="46" y="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484313" y="2012950"/>
              <a:ext cx="284162" cy="268288"/>
            </a:xfrm>
            <a:custGeom>
              <a:avLst/>
              <a:gdLst>
                <a:gd name="T0" fmla="*/ 2147483647 w 357"/>
                <a:gd name="T1" fmla="*/ 2147483647 h 338"/>
                <a:gd name="T2" fmla="*/ 2147483647 w 357"/>
                <a:gd name="T3" fmla="*/ 2147483647 h 338"/>
                <a:gd name="T4" fmla="*/ 2147483647 w 357"/>
                <a:gd name="T5" fmla="*/ 2147483647 h 338"/>
                <a:gd name="T6" fmla="*/ 2147483647 w 357"/>
                <a:gd name="T7" fmla="*/ 2147483647 h 338"/>
                <a:gd name="T8" fmla="*/ 2147483647 w 357"/>
                <a:gd name="T9" fmla="*/ 2147483647 h 338"/>
                <a:gd name="T10" fmla="*/ 2147483647 w 357"/>
                <a:gd name="T11" fmla="*/ 2147483647 h 338"/>
                <a:gd name="T12" fmla="*/ 2147483647 w 357"/>
                <a:gd name="T13" fmla="*/ 2147483647 h 338"/>
                <a:gd name="T14" fmla="*/ 2147483647 w 357"/>
                <a:gd name="T15" fmla="*/ 2147483647 h 338"/>
                <a:gd name="T16" fmla="*/ 2147483647 w 357"/>
                <a:gd name="T17" fmla="*/ 2147483647 h 338"/>
                <a:gd name="T18" fmla="*/ 2147483647 w 357"/>
                <a:gd name="T19" fmla="*/ 2147483647 h 338"/>
                <a:gd name="T20" fmla="*/ 2147483647 w 357"/>
                <a:gd name="T21" fmla="*/ 2147483647 h 338"/>
                <a:gd name="T22" fmla="*/ 2147483647 w 357"/>
                <a:gd name="T23" fmla="*/ 2147483647 h 338"/>
                <a:gd name="T24" fmla="*/ 2147483647 w 357"/>
                <a:gd name="T25" fmla="*/ 2147483647 h 338"/>
                <a:gd name="T26" fmla="*/ 2147483647 w 357"/>
                <a:gd name="T27" fmla="*/ 2147483647 h 338"/>
                <a:gd name="T28" fmla="*/ 2147483647 w 357"/>
                <a:gd name="T29" fmla="*/ 2147483647 h 338"/>
                <a:gd name="T30" fmla="*/ 2147483647 w 357"/>
                <a:gd name="T31" fmla="*/ 2147483647 h 338"/>
                <a:gd name="T32" fmla="*/ 2147483647 w 357"/>
                <a:gd name="T33" fmla="*/ 2147483647 h 338"/>
                <a:gd name="T34" fmla="*/ 2147483647 w 357"/>
                <a:gd name="T35" fmla="*/ 2147483647 h 338"/>
                <a:gd name="T36" fmla="*/ 2147483647 w 357"/>
                <a:gd name="T37" fmla="*/ 2147483647 h 338"/>
                <a:gd name="T38" fmla="*/ 2147483647 w 357"/>
                <a:gd name="T39" fmla="*/ 2147483647 h 338"/>
                <a:gd name="T40" fmla="*/ 2147483647 w 357"/>
                <a:gd name="T41" fmla="*/ 2147483647 h 338"/>
                <a:gd name="T42" fmla="*/ 2147483647 w 357"/>
                <a:gd name="T43" fmla="*/ 2147483647 h 338"/>
                <a:gd name="T44" fmla="*/ 2147483647 w 357"/>
                <a:gd name="T45" fmla="*/ 2147483647 h 338"/>
                <a:gd name="T46" fmla="*/ 2147483647 w 357"/>
                <a:gd name="T47" fmla="*/ 2147483647 h 338"/>
                <a:gd name="T48" fmla="*/ 2147483647 w 357"/>
                <a:gd name="T49" fmla="*/ 2147483647 h 338"/>
                <a:gd name="T50" fmla="*/ 2147483647 w 357"/>
                <a:gd name="T51" fmla="*/ 2147483647 h 338"/>
                <a:gd name="T52" fmla="*/ 2147483647 w 357"/>
                <a:gd name="T53" fmla="*/ 2147483647 h 338"/>
                <a:gd name="T54" fmla="*/ 2147483647 w 357"/>
                <a:gd name="T55" fmla="*/ 2147483647 h 338"/>
                <a:gd name="T56" fmla="*/ 0 w 357"/>
                <a:gd name="T57" fmla="*/ 2147483647 h 338"/>
                <a:gd name="T58" fmla="*/ 0 w 357"/>
                <a:gd name="T59" fmla="*/ 2147483647 h 338"/>
                <a:gd name="T60" fmla="*/ 2147483647 w 357"/>
                <a:gd name="T61" fmla="*/ 2147483647 h 338"/>
                <a:gd name="T62" fmla="*/ 2147483647 w 357"/>
                <a:gd name="T63" fmla="*/ 2147483647 h 338"/>
                <a:gd name="T64" fmla="*/ 2147483647 w 357"/>
                <a:gd name="T65" fmla="*/ 2147483647 h 338"/>
                <a:gd name="T66" fmla="*/ 2147483647 w 357"/>
                <a:gd name="T67" fmla="*/ 2147483647 h 338"/>
                <a:gd name="T68" fmla="*/ 2147483647 w 357"/>
                <a:gd name="T69" fmla="*/ 2147483647 h 338"/>
                <a:gd name="T70" fmla="*/ 2147483647 w 357"/>
                <a:gd name="T71" fmla="*/ 2147483647 h 338"/>
                <a:gd name="T72" fmla="*/ 2147483647 w 357"/>
                <a:gd name="T73" fmla="*/ 2147483647 h 338"/>
                <a:gd name="T74" fmla="*/ 2147483647 w 357"/>
                <a:gd name="T75" fmla="*/ 2147483647 h 338"/>
                <a:gd name="T76" fmla="*/ 2147483647 w 357"/>
                <a:gd name="T77" fmla="*/ 2147483647 h 338"/>
                <a:gd name="T78" fmla="*/ 2147483647 w 357"/>
                <a:gd name="T79" fmla="*/ 2147483647 h 338"/>
                <a:gd name="T80" fmla="*/ 2147483647 w 357"/>
                <a:gd name="T81" fmla="*/ 2147483647 h 338"/>
                <a:gd name="T82" fmla="*/ 2147483647 w 357"/>
                <a:gd name="T83" fmla="*/ 2147483647 h 338"/>
                <a:gd name="T84" fmla="*/ 0 w 357"/>
                <a:gd name="T85" fmla="*/ 0 h 338"/>
                <a:gd name="T86" fmla="*/ 2147483647 w 357"/>
                <a:gd name="T87" fmla="*/ 0 h 338"/>
                <a:gd name="T88" fmla="*/ 2147483647 w 357"/>
                <a:gd name="T89" fmla="*/ 2147483647 h 3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57" h="338">
                  <a:moveTo>
                    <a:pt x="357" y="80"/>
                  </a:moveTo>
                  <a:lnTo>
                    <a:pt x="357" y="80"/>
                  </a:lnTo>
                  <a:lnTo>
                    <a:pt x="355" y="78"/>
                  </a:lnTo>
                  <a:lnTo>
                    <a:pt x="347" y="75"/>
                  </a:lnTo>
                  <a:lnTo>
                    <a:pt x="334" y="72"/>
                  </a:lnTo>
                  <a:lnTo>
                    <a:pt x="326" y="71"/>
                  </a:lnTo>
                  <a:lnTo>
                    <a:pt x="317" y="71"/>
                  </a:lnTo>
                  <a:lnTo>
                    <a:pt x="154" y="71"/>
                  </a:lnTo>
                  <a:lnTo>
                    <a:pt x="154" y="151"/>
                  </a:lnTo>
                  <a:lnTo>
                    <a:pt x="285" y="151"/>
                  </a:lnTo>
                  <a:lnTo>
                    <a:pt x="303" y="151"/>
                  </a:lnTo>
                  <a:lnTo>
                    <a:pt x="316" y="149"/>
                  </a:lnTo>
                  <a:lnTo>
                    <a:pt x="328" y="145"/>
                  </a:lnTo>
                  <a:lnTo>
                    <a:pt x="328" y="226"/>
                  </a:lnTo>
                  <a:lnTo>
                    <a:pt x="325" y="225"/>
                  </a:lnTo>
                  <a:lnTo>
                    <a:pt x="316" y="222"/>
                  </a:lnTo>
                  <a:lnTo>
                    <a:pt x="303" y="220"/>
                  </a:lnTo>
                  <a:lnTo>
                    <a:pt x="285" y="219"/>
                  </a:lnTo>
                  <a:lnTo>
                    <a:pt x="154" y="219"/>
                  </a:lnTo>
                  <a:lnTo>
                    <a:pt x="154" y="302"/>
                  </a:lnTo>
                  <a:lnTo>
                    <a:pt x="154" y="310"/>
                  </a:lnTo>
                  <a:lnTo>
                    <a:pt x="155" y="317"/>
                  </a:lnTo>
                  <a:lnTo>
                    <a:pt x="159" y="329"/>
                  </a:lnTo>
                  <a:lnTo>
                    <a:pt x="162" y="336"/>
                  </a:lnTo>
                  <a:lnTo>
                    <a:pt x="163" y="338"/>
                  </a:lnTo>
                  <a:lnTo>
                    <a:pt x="0" y="338"/>
                  </a:lnTo>
                  <a:lnTo>
                    <a:pt x="1" y="336"/>
                  </a:lnTo>
                  <a:lnTo>
                    <a:pt x="4" y="329"/>
                  </a:lnTo>
                  <a:lnTo>
                    <a:pt x="8" y="317"/>
                  </a:lnTo>
                  <a:lnTo>
                    <a:pt x="9" y="310"/>
                  </a:lnTo>
                  <a:lnTo>
                    <a:pt x="10" y="302"/>
                  </a:lnTo>
                  <a:lnTo>
                    <a:pt x="10" y="38"/>
                  </a:lnTo>
                  <a:lnTo>
                    <a:pt x="9" y="29"/>
                  </a:lnTo>
                  <a:lnTo>
                    <a:pt x="8" y="21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3"/>
                  </a:lnTo>
                  <a:lnTo>
                    <a:pt x="0" y="0"/>
                  </a:lnTo>
                  <a:lnTo>
                    <a:pt x="357" y="0"/>
                  </a:lnTo>
                  <a:lnTo>
                    <a:pt x="3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484313" y="2012950"/>
              <a:ext cx="284162" cy="268288"/>
            </a:xfrm>
            <a:custGeom>
              <a:avLst/>
              <a:gdLst>
                <a:gd name="T0" fmla="*/ 2147483647 w 357"/>
                <a:gd name="T1" fmla="*/ 2147483647 h 338"/>
                <a:gd name="T2" fmla="*/ 2147483647 w 357"/>
                <a:gd name="T3" fmla="*/ 2147483647 h 338"/>
                <a:gd name="T4" fmla="*/ 2147483647 w 357"/>
                <a:gd name="T5" fmla="*/ 2147483647 h 338"/>
                <a:gd name="T6" fmla="*/ 2147483647 w 357"/>
                <a:gd name="T7" fmla="*/ 2147483647 h 338"/>
                <a:gd name="T8" fmla="*/ 2147483647 w 357"/>
                <a:gd name="T9" fmla="*/ 2147483647 h 338"/>
                <a:gd name="T10" fmla="*/ 2147483647 w 357"/>
                <a:gd name="T11" fmla="*/ 2147483647 h 338"/>
                <a:gd name="T12" fmla="*/ 2147483647 w 357"/>
                <a:gd name="T13" fmla="*/ 2147483647 h 338"/>
                <a:gd name="T14" fmla="*/ 2147483647 w 357"/>
                <a:gd name="T15" fmla="*/ 2147483647 h 338"/>
                <a:gd name="T16" fmla="*/ 2147483647 w 357"/>
                <a:gd name="T17" fmla="*/ 2147483647 h 338"/>
                <a:gd name="T18" fmla="*/ 2147483647 w 357"/>
                <a:gd name="T19" fmla="*/ 2147483647 h 338"/>
                <a:gd name="T20" fmla="*/ 2147483647 w 357"/>
                <a:gd name="T21" fmla="*/ 2147483647 h 338"/>
                <a:gd name="T22" fmla="*/ 2147483647 w 357"/>
                <a:gd name="T23" fmla="*/ 2147483647 h 338"/>
                <a:gd name="T24" fmla="*/ 2147483647 w 357"/>
                <a:gd name="T25" fmla="*/ 2147483647 h 338"/>
                <a:gd name="T26" fmla="*/ 2147483647 w 357"/>
                <a:gd name="T27" fmla="*/ 2147483647 h 338"/>
                <a:gd name="T28" fmla="*/ 2147483647 w 357"/>
                <a:gd name="T29" fmla="*/ 2147483647 h 338"/>
                <a:gd name="T30" fmla="*/ 2147483647 w 357"/>
                <a:gd name="T31" fmla="*/ 2147483647 h 338"/>
                <a:gd name="T32" fmla="*/ 2147483647 w 357"/>
                <a:gd name="T33" fmla="*/ 2147483647 h 338"/>
                <a:gd name="T34" fmla="*/ 2147483647 w 357"/>
                <a:gd name="T35" fmla="*/ 2147483647 h 338"/>
                <a:gd name="T36" fmla="*/ 2147483647 w 357"/>
                <a:gd name="T37" fmla="*/ 2147483647 h 338"/>
                <a:gd name="T38" fmla="*/ 2147483647 w 357"/>
                <a:gd name="T39" fmla="*/ 2147483647 h 338"/>
                <a:gd name="T40" fmla="*/ 2147483647 w 357"/>
                <a:gd name="T41" fmla="*/ 2147483647 h 338"/>
                <a:gd name="T42" fmla="*/ 2147483647 w 357"/>
                <a:gd name="T43" fmla="*/ 2147483647 h 338"/>
                <a:gd name="T44" fmla="*/ 2147483647 w 357"/>
                <a:gd name="T45" fmla="*/ 2147483647 h 338"/>
                <a:gd name="T46" fmla="*/ 2147483647 w 357"/>
                <a:gd name="T47" fmla="*/ 2147483647 h 338"/>
                <a:gd name="T48" fmla="*/ 2147483647 w 357"/>
                <a:gd name="T49" fmla="*/ 2147483647 h 338"/>
                <a:gd name="T50" fmla="*/ 2147483647 w 357"/>
                <a:gd name="T51" fmla="*/ 2147483647 h 338"/>
                <a:gd name="T52" fmla="*/ 2147483647 w 357"/>
                <a:gd name="T53" fmla="*/ 2147483647 h 338"/>
                <a:gd name="T54" fmla="*/ 2147483647 w 357"/>
                <a:gd name="T55" fmla="*/ 2147483647 h 338"/>
                <a:gd name="T56" fmla="*/ 0 w 357"/>
                <a:gd name="T57" fmla="*/ 2147483647 h 338"/>
                <a:gd name="T58" fmla="*/ 0 w 357"/>
                <a:gd name="T59" fmla="*/ 2147483647 h 338"/>
                <a:gd name="T60" fmla="*/ 2147483647 w 357"/>
                <a:gd name="T61" fmla="*/ 2147483647 h 338"/>
                <a:gd name="T62" fmla="*/ 2147483647 w 357"/>
                <a:gd name="T63" fmla="*/ 2147483647 h 338"/>
                <a:gd name="T64" fmla="*/ 2147483647 w 357"/>
                <a:gd name="T65" fmla="*/ 2147483647 h 338"/>
                <a:gd name="T66" fmla="*/ 2147483647 w 357"/>
                <a:gd name="T67" fmla="*/ 2147483647 h 338"/>
                <a:gd name="T68" fmla="*/ 2147483647 w 357"/>
                <a:gd name="T69" fmla="*/ 2147483647 h 338"/>
                <a:gd name="T70" fmla="*/ 2147483647 w 357"/>
                <a:gd name="T71" fmla="*/ 2147483647 h 338"/>
                <a:gd name="T72" fmla="*/ 2147483647 w 357"/>
                <a:gd name="T73" fmla="*/ 2147483647 h 338"/>
                <a:gd name="T74" fmla="*/ 2147483647 w 357"/>
                <a:gd name="T75" fmla="*/ 2147483647 h 338"/>
                <a:gd name="T76" fmla="*/ 2147483647 w 357"/>
                <a:gd name="T77" fmla="*/ 2147483647 h 338"/>
                <a:gd name="T78" fmla="*/ 2147483647 w 357"/>
                <a:gd name="T79" fmla="*/ 2147483647 h 338"/>
                <a:gd name="T80" fmla="*/ 2147483647 w 357"/>
                <a:gd name="T81" fmla="*/ 2147483647 h 338"/>
                <a:gd name="T82" fmla="*/ 2147483647 w 357"/>
                <a:gd name="T83" fmla="*/ 2147483647 h 338"/>
                <a:gd name="T84" fmla="*/ 0 w 357"/>
                <a:gd name="T85" fmla="*/ 0 h 338"/>
                <a:gd name="T86" fmla="*/ 2147483647 w 357"/>
                <a:gd name="T87" fmla="*/ 0 h 338"/>
                <a:gd name="T88" fmla="*/ 2147483647 w 357"/>
                <a:gd name="T89" fmla="*/ 2147483647 h 3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57" h="338">
                  <a:moveTo>
                    <a:pt x="357" y="80"/>
                  </a:moveTo>
                  <a:lnTo>
                    <a:pt x="357" y="80"/>
                  </a:lnTo>
                  <a:lnTo>
                    <a:pt x="355" y="78"/>
                  </a:lnTo>
                  <a:lnTo>
                    <a:pt x="347" y="75"/>
                  </a:lnTo>
                  <a:lnTo>
                    <a:pt x="334" y="72"/>
                  </a:lnTo>
                  <a:lnTo>
                    <a:pt x="326" y="71"/>
                  </a:lnTo>
                  <a:lnTo>
                    <a:pt x="317" y="71"/>
                  </a:lnTo>
                  <a:lnTo>
                    <a:pt x="154" y="71"/>
                  </a:lnTo>
                  <a:lnTo>
                    <a:pt x="154" y="151"/>
                  </a:lnTo>
                  <a:lnTo>
                    <a:pt x="285" y="151"/>
                  </a:lnTo>
                  <a:lnTo>
                    <a:pt x="303" y="151"/>
                  </a:lnTo>
                  <a:lnTo>
                    <a:pt x="316" y="149"/>
                  </a:lnTo>
                  <a:lnTo>
                    <a:pt x="328" y="145"/>
                  </a:lnTo>
                  <a:lnTo>
                    <a:pt x="328" y="226"/>
                  </a:lnTo>
                  <a:lnTo>
                    <a:pt x="325" y="225"/>
                  </a:lnTo>
                  <a:lnTo>
                    <a:pt x="316" y="222"/>
                  </a:lnTo>
                  <a:lnTo>
                    <a:pt x="303" y="220"/>
                  </a:lnTo>
                  <a:lnTo>
                    <a:pt x="285" y="219"/>
                  </a:lnTo>
                  <a:lnTo>
                    <a:pt x="154" y="219"/>
                  </a:lnTo>
                  <a:lnTo>
                    <a:pt x="154" y="302"/>
                  </a:lnTo>
                  <a:lnTo>
                    <a:pt x="154" y="310"/>
                  </a:lnTo>
                  <a:lnTo>
                    <a:pt x="155" y="317"/>
                  </a:lnTo>
                  <a:lnTo>
                    <a:pt x="159" y="329"/>
                  </a:lnTo>
                  <a:lnTo>
                    <a:pt x="162" y="336"/>
                  </a:lnTo>
                  <a:lnTo>
                    <a:pt x="163" y="338"/>
                  </a:lnTo>
                  <a:lnTo>
                    <a:pt x="0" y="338"/>
                  </a:lnTo>
                  <a:lnTo>
                    <a:pt x="1" y="336"/>
                  </a:lnTo>
                  <a:lnTo>
                    <a:pt x="4" y="329"/>
                  </a:lnTo>
                  <a:lnTo>
                    <a:pt x="8" y="317"/>
                  </a:lnTo>
                  <a:lnTo>
                    <a:pt x="9" y="310"/>
                  </a:lnTo>
                  <a:lnTo>
                    <a:pt x="10" y="302"/>
                  </a:lnTo>
                  <a:lnTo>
                    <a:pt x="10" y="38"/>
                  </a:lnTo>
                  <a:lnTo>
                    <a:pt x="9" y="29"/>
                  </a:lnTo>
                  <a:lnTo>
                    <a:pt x="8" y="21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3"/>
                  </a:lnTo>
                  <a:lnTo>
                    <a:pt x="0" y="0"/>
                  </a:lnTo>
                  <a:lnTo>
                    <a:pt x="357" y="0"/>
                  </a:lnTo>
                  <a:lnTo>
                    <a:pt x="357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 sz="1800"/>
            </a:p>
          </p:txBody>
        </p: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41731" y="2623749"/>
            <a:ext cx="4950551" cy="2000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sz="1300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141734" y="1983018"/>
            <a:ext cx="6359113" cy="307777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2000" smtClean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98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n párraf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1"/>
            <a:ext cx="8424000" cy="2154436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2" y="409593"/>
            <a:ext cx="3363961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/>
              <a:t>TEXTO EN PÁRRAFOS (2 COLUMNAS)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1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128"/>
          <p:cNvPicPr preferRelativeResize="0"/>
          <p:nvPr/>
        </p:nvPicPr>
        <p:blipFill rotWithShape="1">
          <a:blip r:embed="rId2">
            <a:alphaModFix/>
          </a:blip>
          <a:srcRect l="6472" t="16261" b="24000"/>
          <a:stretch/>
        </p:blipFill>
        <p:spPr>
          <a:xfrm>
            <a:off x="-1588" y="1"/>
            <a:ext cx="91455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Rectángulo"/>
          <p:cNvSpPr/>
          <p:nvPr/>
        </p:nvSpPr>
        <p:spPr>
          <a:xfrm>
            <a:off x="3284539" y="2262189"/>
            <a:ext cx="2576512" cy="431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262189"/>
            <a:ext cx="3284539" cy="431800"/>
          </a:xfrm>
          <a:prstGeom prst="rect">
            <a:avLst/>
          </a:prstGeom>
          <a:solidFill>
            <a:srgbClr val="0063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AR" altLang="es-AR" sz="1800"/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>
            <a:off x="2568575" y="2409828"/>
            <a:ext cx="196851" cy="136525"/>
          </a:xfrm>
          <a:custGeom>
            <a:avLst/>
            <a:gdLst>
              <a:gd name="T0" fmla="*/ 2147483647 w 524"/>
              <a:gd name="T1" fmla="*/ 0 h 361"/>
              <a:gd name="T2" fmla="*/ 2147483647 w 524"/>
              <a:gd name="T3" fmla="*/ 0 h 361"/>
              <a:gd name="T4" fmla="*/ 2147483647 w 524"/>
              <a:gd name="T5" fmla="*/ 2147483647 h 361"/>
              <a:gd name="T6" fmla="*/ 2147483647 w 524"/>
              <a:gd name="T7" fmla="*/ 2147483647 h 361"/>
              <a:gd name="T8" fmla="*/ 2147483647 w 524"/>
              <a:gd name="T9" fmla="*/ 2147483647 h 361"/>
              <a:gd name="T10" fmla="*/ 2147483647 w 524"/>
              <a:gd name="T11" fmla="*/ 2147483647 h 361"/>
              <a:gd name="T12" fmla="*/ 2147483647 w 524"/>
              <a:gd name="T13" fmla="*/ 2147483647 h 361"/>
              <a:gd name="T14" fmla="*/ 2147483647 w 524"/>
              <a:gd name="T15" fmla="*/ 2147483647 h 361"/>
              <a:gd name="T16" fmla="*/ 2147483647 w 524"/>
              <a:gd name="T17" fmla="*/ 2147483647 h 361"/>
              <a:gd name="T18" fmla="*/ 2147483647 w 524"/>
              <a:gd name="T19" fmla="*/ 2147483647 h 361"/>
              <a:gd name="T20" fmla="*/ 2147483647 w 524"/>
              <a:gd name="T21" fmla="*/ 2147483647 h 361"/>
              <a:gd name="T22" fmla="*/ 2147483647 w 524"/>
              <a:gd name="T23" fmla="*/ 2147483647 h 361"/>
              <a:gd name="T24" fmla="*/ 2147483647 w 524"/>
              <a:gd name="T25" fmla="*/ 2147483647 h 361"/>
              <a:gd name="T26" fmla="*/ 2147483647 w 524"/>
              <a:gd name="T27" fmla="*/ 2147483647 h 361"/>
              <a:gd name="T28" fmla="*/ 2147483647 w 524"/>
              <a:gd name="T29" fmla="*/ 2147483647 h 361"/>
              <a:gd name="T30" fmla="*/ 2147483647 w 524"/>
              <a:gd name="T31" fmla="*/ 2147483647 h 361"/>
              <a:gd name="T32" fmla="*/ 2147483647 w 524"/>
              <a:gd name="T33" fmla="*/ 2147483647 h 361"/>
              <a:gd name="T34" fmla="*/ 2147483647 w 524"/>
              <a:gd name="T35" fmla="*/ 2147483647 h 361"/>
              <a:gd name="T36" fmla="*/ 2147483647 w 524"/>
              <a:gd name="T37" fmla="*/ 2147483647 h 361"/>
              <a:gd name="T38" fmla="*/ 2147483647 w 524"/>
              <a:gd name="T39" fmla="*/ 2147483647 h 361"/>
              <a:gd name="T40" fmla="*/ 2147483647 w 524"/>
              <a:gd name="T41" fmla="*/ 2147483647 h 361"/>
              <a:gd name="T42" fmla="*/ 2147483647 w 524"/>
              <a:gd name="T43" fmla="*/ 2147483647 h 361"/>
              <a:gd name="T44" fmla="*/ 2147483647 w 524"/>
              <a:gd name="T45" fmla="*/ 2147483647 h 361"/>
              <a:gd name="T46" fmla="*/ 2147483647 w 524"/>
              <a:gd name="T47" fmla="*/ 2147483647 h 361"/>
              <a:gd name="T48" fmla="*/ 2147483647 w 524"/>
              <a:gd name="T49" fmla="*/ 2147483647 h 361"/>
              <a:gd name="T50" fmla="*/ 2147483647 w 524"/>
              <a:gd name="T51" fmla="*/ 2147483647 h 361"/>
              <a:gd name="T52" fmla="*/ 2147483647 w 524"/>
              <a:gd name="T53" fmla="*/ 2147483647 h 361"/>
              <a:gd name="T54" fmla="*/ 2147483647 w 524"/>
              <a:gd name="T55" fmla="*/ 2147483647 h 361"/>
              <a:gd name="T56" fmla="*/ 2147483647 w 524"/>
              <a:gd name="T57" fmla="*/ 2147483647 h 361"/>
              <a:gd name="T58" fmla="*/ 0 w 524"/>
              <a:gd name="T59" fmla="*/ 0 h 361"/>
              <a:gd name="T60" fmla="*/ 2147483647 w 524"/>
              <a:gd name="T61" fmla="*/ 0 h 361"/>
              <a:gd name="T62" fmla="*/ 2147483647 w 524"/>
              <a:gd name="T63" fmla="*/ 0 h 361"/>
              <a:gd name="T64" fmla="*/ 2147483647 w 524"/>
              <a:gd name="T65" fmla="*/ 2147483647 h 361"/>
              <a:gd name="T66" fmla="*/ 2147483647 w 524"/>
              <a:gd name="T67" fmla="*/ 2147483647 h 361"/>
              <a:gd name="T68" fmla="*/ 2147483647 w 524"/>
              <a:gd name="T69" fmla="*/ 2147483647 h 361"/>
              <a:gd name="T70" fmla="*/ 2147483647 w 524"/>
              <a:gd name="T71" fmla="*/ 2147483647 h 361"/>
              <a:gd name="T72" fmla="*/ 2147483647 w 524"/>
              <a:gd name="T73" fmla="*/ 2147483647 h 361"/>
              <a:gd name="T74" fmla="*/ 2147483647 w 524"/>
              <a:gd name="T75" fmla="*/ 2147483647 h 361"/>
              <a:gd name="T76" fmla="*/ 2147483647 w 524"/>
              <a:gd name="T77" fmla="*/ 2147483647 h 361"/>
              <a:gd name="T78" fmla="*/ 2147483647 w 524"/>
              <a:gd name="T79" fmla="*/ 2147483647 h 361"/>
              <a:gd name="T80" fmla="*/ 2147483647 w 524"/>
              <a:gd name="T81" fmla="*/ 2147483647 h 361"/>
              <a:gd name="T82" fmla="*/ 2147483647 w 524"/>
              <a:gd name="T83" fmla="*/ 0 h 361"/>
              <a:gd name="T84" fmla="*/ 2147483647 w 524"/>
              <a:gd name="T85" fmla="*/ 0 h 36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24" h="361">
                <a:moveTo>
                  <a:pt x="524" y="0"/>
                </a:moveTo>
                <a:lnTo>
                  <a:pt x="524" y="0"/>
                </a:lnTo>
                <a:lnTo>
                  <a:pt x="520" y="2"/>
                </a:lnTo>
                <a:lnTo>
                  <a:pt x="511" y="8"/>
                </a:lnTo>
                <a:lnTo>
                  <a:pt x="498" y="20"/>
                </a:lnTo>
                <a:lnTo>
                  <a:pt x="488" y="28"/>
                </a:lnTo>
                <a:lnTo>
                  <a:pt x="480" y="39"/>
                </a:lnTo>
                <a:lnTo>
                  <a:pt x="338" y="215"/>
                </a:lnTo>
                <a:lnTo>
                  <a:pt x="338" y="320"/>
                </a:lnTo>
                <a:lnTo>
                  <a:pt x="338" y="330"/>
                </a:lnTo>
                <a:lnTo>
                  <a:pt x="340" y="338"/>
                </a:lnTo>
                <a:lnTo>
                  <a:pt x="344" y="351"/>
                </a:lnTo>
                <a:lnTo>
                  <a:pt x="348" y="358"/>
                </a:lnTo>
                <a:lnTo>
                  <a:pt x="349" y="361"/>
                </a:lnTo>
                <a:lnTo>
                  <a:pt x="174" y="361"/>
                </a:lnTo>
                <a:lnTo>
                  <a:pt x="177" y="358"/>
                </a:lnTo>
                <a:lnTo>
                  <a:pt x="180" y="351"/>
                </a:lnTo>
                <a:lnTo>
                  <a:pt x="184" y="338"/>
                </a:lnTo>
                <a:lnTo>
                  <a:pt x="185" y="330"/>
                </a:lnTo>
                <a:lnTo>
                  <a:pt x="185" y="320"/>
                </a:lnTo>
                <a:lnTo>
                  <a:pt x="185" y="215"/>
                </a:lnTo>
                <a:lnTo>
                  <a:pt x="46" y="40"/>
                </a:lnTo>
                <a:lnTo>
                  <a:pt x="36" y="30"/>
                </a:lnTo>
                <a:lnTo>
                  <a:pt x="28" y="21"/>
                </a:lnTo>
                <a:lnTo>
                  <a:pt x="13" y="8"/>
                </a:lnTo>
                <a:lnTo>
                  <a:pt x="4" y="2"/>
                </a:lnTo>
                <a:lnTo>
                  <a:pt x="0" y="0"/>
                </a:lnTo>
                <a:lnTo>
                  <a:pt x="178" y="0"/>
                </a:lnTo>
                <a:lnTo>
                  <a:pt x="182" y="13"/>
                </a:lnTo>
                <a:lnTo>
                  <a:pt x="190" y="27"/>
                </a:lnTo>
                <a:lnTo>
                  <a:pt x="202" y="46"/>
                </a:lnTo>
                <a:lnTo>
                  <a:pt x="261" y="137"/>
                </a:lnTo>
                <a:lnTo>
                  <a:pt x="263" y="137"/>
                </a:lnTo>
                <a:lnTo>
                  <a:pt x="323" y="46"/>
                </a:lnTo>
                <a:lnTo>
                  <a:pt x="334" y="27"/>
                </a:lnTo>
                <a:lnTo>
                  <a:pt x="341" y="13"/>
                </a:lnTo>
                <a:lnTo>
                  <a:pt x="347" y="0"/>
                </a:lnTo>
                <a:lnTo>
                  <a:pt x="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 sz="1800"/>
          </a:p>
        </p:txBody>
      </p:sp>
      <p:sp>
        <p:nvSpPr>
          <p:cNvPr id="7" name="Freeform 14"/>
          <p:cNvSpPr>
            <a:spLocks noEditPoints="1"/>
          </p:cNvSpPr>
          <p:nvPr/>
        </p:nvSpPr>
        <p:spPr bwMode="auto">
          <a:xfrm>
            <a:off x="2787652" y="2409828"/>
            <a:ext cx="161925" cy="136525"/>
          </a:xfrm>
          <a:custGeom>
            <a:avLst/>
            <a:gdLst>
              <a:gd name="T0" fmla="*/ 0 w 431"/>
              <a:gd name="T1" fmla="*/ 0 h 361"/>
              <a:gd name="T2" fmla="*/ 2147483647 w 431"/>
              <a:gd name="T3" fmla="*/ 2147483647 h 361"/>
              <a:gd name="T4" fmla="*/ 2147483647 w 431"/>
              <a:gd name="T5" fmla="*/ 2147483647 h 361"/>
              <a:gd name="T6" fmla="*/ 2147483647 w 431"/>
              <a:gd name="T7" fmla="*/ 2147483647 h 361"/>
              <a:gd name="T8" fmla="*/ 2147483647 w 431"/>
              <a:gd name="T9" fmla="*/ 2147483647 h 361"/>
              <a:gd name="T10" fmla="*/ 2147483647 w 431"/>
              <a:gd name="T11" fmla="*/ 2147483647 h 361"/>
              <a:gd name="T12" fmla="*/ 2147483647 w 431"/>
              <a:gd name="T13" fmla="*/ 2147483647 h 361"/>
              <a:gd name="T14" fmla="*/ 0 w 431"/>
              <a:gd name="T15" fmla="*/ 2147483647 h 361"/>
              <a:gd name="T16" fmla="*/ 2147483647 w 431"/>
              <a:gd name="T17" fmla="*/ 2147483647 h 361"/>
              <a:gd name="T18" fmla="*/ 2147483647 w 431"/>
              <a:gd name="T19" fmla="*/ 2147483647 h 361"/>
              <a:gd name="T20" fmla="*/ 2147483647 w 431"/>
              <a:gd name="T21" fmla="*/ 2147483647 h 361"/>
              <a:gd name="T22" fmla="*/ 2147483647 w 431"/>
              <a:gd name="T23" fmla="*/ 2147483647 h 361"/>
              <a:gd name="T24" fmla="*/ 2147483647 w 431"/>
              <a:gd name="T25" fmla="*/ 2147483647 h 361"/>
              <a:gd name="T26" fmla="*/ 2147483647 w 431"/>
              <a:gd name="T27" fmla="*/ 2147483647 h 361"/>
              <a:gd name="T28" fmla="*/ 2147483647 w 431"/>
              <a:gd name="T29" fmla="*/ 2147483647 h 361"/>
              <a:gd name="T30" fmla="*/ 2147483647 w 431"/>
              <a:gd name="T31" fmla="*/ 2147483647 h 361"/>
              <a:gd name="T32" fmla="*/ 2147483647 w 431"/>
              <a:gd name="T33" fmla="*/ 2147483647 h 361"/>
              <a:gd name="T34" fmla="*/ 2147483647 w 431"/>
              <a:gd name="T35" fmla="*/ 2147483647 h 361"/>
              <a:gd name="T36" fmla="*/ 2147483647 w 431"/>
              <a:gd name="T37" fmla="*/ 2147483647 h 361"/>
              <a:gd name="T38" fmla="*/ 2147483647 w 431"/>
              <a:gd name="T39" fmla="*/ 2147483647 h 361"/>
              <a:gd name="T40" fmla="*/ 2147483647 w 431"/>
              <a:gd name="T41" fmla="*/ 2147483647 h 361"/>
              <a:gd name="T42" fmla="*/ 2147483647 w 431"/>
              <a:gd name="T43" fmla="*/ 2147483647 h 361"/>
              <a:gd name="T44" fmla="*/ 2147483647 w 431"/>
              <a:gd name="T45" fmla="*/ 2147483647 h 361"/>
              <a:gd name="T46" fmla="*/ 2147483647 w 431"/>
              <a:gd name="T47" fmla="*/ 2147483647 h 361"/>
              <a:gd name="T48" fmla="*/ 2147483647 w 431"/>
              <a:gd name="T49" fmla="*/ 2147483647 h 361"/>
              <a:gd name="T50" fmla="*/ 2147483647 w 431"/>
              <a:gd name="T51" fmla="*/ 2147483647 h 361"/>
              <a:gd name="T52" fmla="*/ 2147483647 w 431"/>
              <a:gd name="T53" fmla="*/ 2147483647 h 361"/>
              <a:gd name="T54" fmla="*/ 2147483647 w 431"/>
              <a:gd name="T55" fmla="*/ 2147483647 h 361"/>
              <a:gd name="T56" fmla="*/ 2147483647 w 431"/>
              <a:gd name="T57" fmla="*/ 2147483647 h 361"/>
              <a:gd name="T58" fmla="*/ 2147483647 w 431"/>
              <a:gd name="T59" fmla="*/ 2147483647 h 361"/>
              <a:gd name="T60" fmla="*/ 2147483647 w 431"/>
              <a:gd name="T61" fmla="*/ 2147483647 h 361"/>
              <a:gd name="T62" fmla="*/ 2147483647 w 431"/>
              <a:gd name="T63" fmla="*/ 2147483647 h 361"/>
              <a:gd name="T64" fmla="*/ 2147483647 w 431"/>
              <a:gd name="T65" fmla="*/ 2147483647 h 361"/>
              <a:gd name="T66" fmla="*/ 2147483647 w 431"/>
              <a:gd name="T67" fmla="*/ 2147483647 h 361"/>
              <a:gd name="T68" fmla="*/ 2147483647 w 431"/>
              <a:gd name="T69" fmla="*/ 2147483647 h 361"/>
              <a:gd name="T70" fmla="*/ 2147483647 w 431"/>
              <a:gd name="T71" fmla="*/ 2147483647 h 361"/>
              <a:gd name="T72" fmla="*/ 2147483647 w 431"/>
              <a:gd name="T73" fmla="*/ 2147483647 h 361"/>
              <a:gd name="T74" fmla="*/ 2147483647 w 431"/>
              <a:gd name="T75" fmla="*/ 2147483647 h 361"/>
              <a:gd name="T76" fmla="*/ 2147483647 w 431"/>
              <a:gd name="T77" fmla="*/ 2147483647 h 361"/>
              <a:gd name="T78" fmla="*/ 2147483647 w 431"/>
              <a:gd name="T79" fmla="*/ 2147483647 h 3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1" h="361">
                <a:moveTo>
                  <a:pt x="291" y="0"/>
                </a:moveTo>
                <a:lnTo>
                  <a:pt x="0" y="0"/>
                </a:lnTo>
                <a:lnTo>
                  <a:pt x="2" y="2"/>
                </a:lnTo>
                <a:lnTo>
                  <a:pt x="5" y="11"/>
                </a:lnTo>
                <a:lnTo>
                  <a:pt x="9" y="23"/>
                </a:lnTo>
                <a:lnTo>
                  <a:pt x="10" y="31"/>
                </a:lnTo>
                <a:lnTo>
                  <a:pt x="11" y="40"/>
                </a:lnTo>
                <a:lnTo>
                  <a:pt x="11" y="320"/>
                </a:lnTo>
                <a:lnTo>
                  <a:pt x="10" y="330"/>
                </a:lnTo>
                <a:lnTo>
                  <a:pt x="9" y="338"/>
                </a:lnTo>
                <a:lnTo>
                  <a:pt x="8" y="345"/>
                </a:lnTo>
                <a:lnTo>
                  <a:pt x="5" y="351"/>
                </a:lnTo>
                <a:lnTo>
                  <a:pt x="2" y="358"/>
                </a:lnTo>
                <a:lnTo>
                  <a:pt x="0" y="361"/>
                </a:lnTo>
                <a:lnTo>
                  <a:pt x="174" y="361"/>
                </a:lnTo>
                <a:lnTo>
                  <a:pt x="173" y="358"/>
                </a:lnTo>
                <a:lnTo>
                  <a:pt x="170" y="351"/>
                </a:lnTo>
                <a:lnTo>
                  <a:pt x="166" y="338"/>
                </a:lnTo>
                <a:lnTo>
                  <a:pt x="165" y="330"/>
                </a:lnTo>
                <a:lnTo>
                  <a:pt x="164" y="320"/>
                </a:lnTo>
                <a:lnTo>
                  <a:pt x="164" y="233"/>
                </a:lnTo>
                <a:lnTo>
                  <a:pt x="291" y="233"/>
                </a:lnTo>
                <a:lnTo>
                  <a:pt x="305" y="232"/>
                </a:lnTo>
                <a:lnTo>
                  <a:pt x="320" y="231"/>
                </a:lnTo>
                <a:lnTo>
                  <a:pt x="334" y="228"/>
                </a:lnTo>
                <a:lnTo>
                  <a:pt x="347" y="225"/>
                </a:lnTo>
                <a:lnTo>
                  <a:pt x="359" y="221"/>
                </a:lnTo>
                <a:lnTo>
                  <a:pt x="371" y="217"/>
                </a:lnTo>
                <a:lnTo>
                  <a:pt x="381" y="211"/>
                </a:lnTo>
                <a:lnTo>
                  <a:pt x="391" y="203"/>
                </a:lnTo>
                <a:lnTo>
                  <a:pt x="401" y="195"/>
                </a:lnTo>
                <a:lnTo>
                  <a:pt x="408" y="187"/>
                </a:lnTo>
                <a:lnTo>
                  <a:pt x="415" y="177"/>
                </a:lnTo>
                <a:lnTo>
                  <a:pt x="421" y="167"/>
                </a:lnTo>
                <a:lnTo>
                  <a:pt x="426" y="156"/>
                </a:lnTo>
                <a:lnTo>
                  <a:pt x="429" y="144"/>
                </a:lnTo>
                <a:lnTo>
                  <a:pt x="430" y="131"/>
                </a:lnTo>
                <a:lnTo>
                  <a:pt x="431" y="117"/>
                </a:lnTo>
                <a:lnTo>
                  <a:pt x="430" y="103"/>
                </a:lnTo>
                <a:lnTo>
                  <a:pt x="429" y="90"/>
                </a:lnTo>
                <a:lnTo>
                  <a:pt x="426" y="78"/>
                </a:lnTo>
                <a:lnTo>
                  <a:pt x="421" y="67"/>
                </a:lnTo>
                <a:lnTo>
                  <a:pt x="415" y="57"/>
                </a:lnTo>
                <a:lnTo>
                  <a:pt x="409" y="48"/>
                </a:lnTo>
                <a:lnTo>
                  <a:pt x="401" y="38"/>
                </a:lnTo>
                <a:lnTo>
                  <a:pt x="392" y="31"/>
                </a:lnTo>
                <a:lnTo>
                  <a:pt x="383" y="24"/>
                </a:lnTo>
                <a:lnTo>
                  <a:pt x="372" y="18"/>
                </a:lnTo>
                <a:lnTo>
                  <a:pt x="360" y="12"/>
                </a:lnTo>
                <a:lnTo>
                  <a:pt x="347" y="8"/>
                </a:lnTo>
                <a:lnTo>
                  <a:pt x="334" y="5"/>
                </a:lnTo>
                <a:lnTo>
                  <a:pt x="321" y="2"/>
                </a:lnTo>
                <a:lnTo>
                  <a:pt x="305" y="1"/>
                </a:lnTo>
                <a:lnTo>
                  <a:pt x="291" y="0"/>
                </a:lnTo>
                <a:close/>
                <a:moveTo>
                  <a:pt x="214" y="168"/>
                </a:moveTo>
                <a:lnTo>
                  <a:pt x="165" y="168"/>
                </a:lnTo>
                <a:lnTo>
                  <a:pt x="165" y="68"/>
                </a:lnTo>
                <a:lnTo>
                  <a:pt x="214" y="68"/>
                </a:lnTo>
                <a:lnTo>
                  <a:pt x="227" y="68"/>
                </a:lnTo>
                <a:lnTo>
                  <a:pt x="239" y="70"/>
                </a:lnTo>
                <a:lnTo>
                  <a:pt x="249" y="74"/>
                </a:lnTo>
                <a:lnTo>
                  <a:pt x="259" y="78"/>
                </a:lnTo>
                <a:lnTo>
                  <a:pt x="267" y="86"/>
                </a:lnTo>
                <a:lnTo>
                  <a:pt x="273" y="94"/>
                </a:lnTo>
                <a:lnTo>
                  <a:pt x="277" y="105"/>
                </a:lnTo>
                <a:lnTo>
                  <a:pt x="278" y="117"/>
                </a:lnTo>
                <a:lnTo>
                  <a:pt x="277" y="130"/>
                </a:lnTo>
                <a:lnTo>
                  <a:pt x="272" y="140"/>
                </a:lnTo>
                <a:lnTo>
                  <a:pt x="266" y="149"/>
                </a:lnTo>
                <a:lnTo>
                  <a:pt x="259" y="156"/>
                </a:lnTo>
                <a:lnTo>
                  <a:pt x="249" y="161"/>
                </a:lnTo>
                <a:lnTo>
                  <a:pt x="239" y="164"/>
                </a:lnTo>
                <a:lnTo>
                  <a:pt x="227" y="167"/>
                </a:lnTo>
                <a:lnTo>
                  <a:pt x="214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 sz="1800"/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>
            <a:off x="2974977" y="2409828"/>
            <a:ext cx="142875" cy="136525"/>
          </a:xfrm>
          <a:custGeom>
            <a:avLst/>
            <a:gdLst>
              <a:gd name="T0" fmla="*/ 2147483647 w 380"/>
              <a:gd name="T1" fmla="*/ 2147483647 h 361"/>
              <a:gd name="T2" fmla="*/ 2147483647 w 380"/>
              <a:gd name="T3" fmla="*/ 2147483647 h 361"/>
              <a:gd name="T4" fmla="*/ 2147483647 w 380"/>
              <a:gd name="T5" fmla="*/ 2147483647 h 361"/>
              <a:gd name="T6" fmla="*/ 2147483647 w 380"/>
              <a:gd name="T7" fmla="*/ 2147483647 h 361"/>
              <a:gd name="T8" fmla="*/ 2147483647 w 380"/>
              <a:gd name="T9" fmla="*/ 2147483647 h 361"/>
              <a:gd name="T10" fmla="*/ 2147483647 w 380"/>
              <a:gd name="T11" fmla="*/ 2147483647 h 361"/>
              <a:gd name="T12" fmla="*/ 2147483647 w 380"/>
              <a:gd name="T13" fmla="*/ 2147483647 h 361"/>
              <a:gd name="T14" fmla="*/ 2147483647 w 380"/>
              <a:gd name="T15" fmla="*/ 2147483647 h 361"/>
              <a:gd name="T16" fmla="*/ 2147483647 w 380"/>
              <a:gd name="T17" fmla="*/ 2147483647 h 361"/>
              <a:gd name="T18" fmla="*/ 2147483647 w 380"/>
              <a:gd name="T19" fmla="*/ 2147483647 h 361"/>
              <a:gd name="T20" fmla="*/ 2147483647 w 380"/>
              <a:gd name="T21" fmla="*/ 2147483647 h 361"/>
              <a:gd name="T22" fmla="*/ 2147483647 w 380"/>
              <a:gd name="T23" fmla="*/ 2147483647 h 361"/>
              <a:gd name="T24" fmla="*/ 2147483647 w 380"/>
              <a:gd name="T25" fmla="*/ 2147483647 h 361"/>
              <a:gd name="T26" fmla="*/ 2147483647 w 380"/>
              <a:gd name="T27" fmla="*/ 2147483647 h 361"/>
              <a:gd name="T28" fmla="*/ 2147483647 w 380"/>
              <a:gd name="T29" fmla="*/ 2147483647 h 361"/>
              <a:gd name="T30" fmla="*/ 2147483647 w 380"/>
              <a:gd name="T31" fmla="*/ 2147483647 h 361"/>
              <a:gd name="T32" fmla="*/ 2147483647 w 380"/>
              <a:gd name="T33" fmla="*/ 2147483647 h 361"/>
              <a:gd name="T34" fmla="*/ 2147483647 w 380"/>
              <a:gd name="T35" fmla="*/ 2147483647 h 361"/>
              <a:gd name="T36" fmla="*/ 2147483647 w 380"/>
              <a:gd name="T37" fmla="*/ 2147483647 h 361"/>
              <a:gd name="T38" fmla="*/ 2147483647 w 380"/>
              <a:gd name="T39" fmla="*/ 2147483647 h 361"/>
              <a:gd name="T40" fmla="*/ 2147483647 w 380"/>
              <a:gd name="T41" fmla="*/ 2147483647 h 361"/>
              <a:gd name="T42" fmla="*/ 2147483647 w 380"/>
              <a:gd name="T43" fmla="*/ 2147483647 h 361"/>
              <a:gd name="T44" fmla="*/ 2147483647 w 380"/>
              <a:gd name="T45" fmla="*/ 2147483647 h 361"/>
              <a:gd name="T46" fmla="*/ 2147483647 w 380"/>
              <a:gd name="T47" fmla="*/ 2147483647 h 361"/>
              <a:gd name="T48" fmla="*/ 2147483647 w 380"/>
              <a:gd name="T49" fmla="*/ 2147483647 h 361"/>
              <a:gd name="T50" fmla="*/ 2147483647 w 380"/>
              <a:gd name="T51" fmla="*/ 2147483647 h 361"/>
              <a:gd name="T52" fmla="*/ 2147483647 w 380"/>
              <a:gd name="T53" fmla="*/ 2147483647 h 361"/>
              <a:gd name="T54" fmla="*/ 2147483647 w 380"/>
              <a:gd name="T55" fmla="*/ 2147483647 h 361"/>
              <a:gd name="T56" fmla="*/ 0 w 380"/>
              <a:gd name="T57" fmla="*/ 2147483647 h 361"/>
              <a:gd name="T58" fmla="*/ 0 w 380"/>
              <a:gd name="T59" fmla="*/ 2147483647 h 361"/>
              <a:gd name="T60" fmla="*/ 2147483647 w 380"/>
              <a:gd name="T61" fmla="*/ 2147483647 h 361"/>
              <a:gd name="T62" fmla="*/ 2147483647 w 380"/>
              <a:gd name="T63" fmla="*/ 2147483647 h 361"/>
              <a:gd name="T64" fmla="*/ 2147483647 w 380"/>
              <a:gd name="T65" fmla="*/ 2147483647 h 361"/>
              <a:gd name="T66" fmla="*/ 2147483647 w 380"/>
              <a:gd name="T67" fmla="*/ 2147483647 h 361"/>
              <a:gd name="T68" fmla="*/ 2147483647 w 380"/>
              <a:gd name="T69" fmla="*/ 2147483647 h 361"/>
              <a:gd name="T70" fmla="*/ 2147483647 w 380"/>
              <a:gd name="T71" fmla="*/ 2147483647 h 361"/>
              <a:gd name="T72" fmla="*/ 2147483647 w 380"/>
              <a:gd name="T73" fmla="*/ 2147483647 h 361"/>
              <a:gd name="T74" fmla="*/ 2147483647 w 380"/>
              <a:gd name="T75" fmla="*/ 2147483647 h 361"/>
              <a:gd name="T76" fmla="*/ 2147483647 w 380"/>
              <a:gd name="T77" fmla="*/ 2147483647 h 361"/>
              <a:gd name="T78" fmla="*/ 2147483647 w 380"/>
              <a:gd name="T79" fmla="*/ 2147483647 h 361"/>
              <a:gd name="T80" fmla="*/ 2147483647 w 380"/>
              <a:gd name="T81" fmla="*/ 2147483647 h 361"/>
              <a:gd name="T82" fmla="*/ 2147483647 w 380"/>
              <a:gd name="T83" fmla="*/ 2147483647 h 361"/>
              <a:gd name="T84" fmla="*/ 0 w 380"/>
              <a:gd name="T85" fmla="*/ 0 h 361"/>
              <a:gd name="T86" fmla="*/ 2147483647 w 380"/>
              <a:gd name="T87" fmla="*/ 0 h 361"/>
              <a:gd name="T88" fmla="*/ 2147483647 w 380"/>
              <a:gd name="T89" fmla="*/ 2147483647 h 36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80" h="361">
                <a:moveTo>
                  <a:pt x="380" y="84"/>
                </a:moveTo>
                <a:lnTo>
                  <a:pt x="380" y="84"/>
                </a:lnTo>
                <a:lnTo>
                  <a:pt x="378" y="83"/>
                </a:lnTo>
                <a:lnTo>
                  <a:pt x="370" y="80"/>
                </a:lnTo>
                <a:lnTo>
                  <a:pt x="355" y="76"/>
                </a:lnTo>
                <a:lnTo>
                  <a:pt x="347" y="75"/>
                </a:lnTo>
                <a:lnTo>
                  <a:pt x="338" y="75"/>
                </a:lnTo>
                <a:lnTo>
                  <a:pt x="164" y="75"/>
                </a:lnTo>
                <a:lnTo>
                  <a:pt x="164" y="161"/>
                </a:lnTo>
                <a:lnTo>
                  <a:pt x="303" y="161"/>
                </a:lnTo>
                <a:lnTo>
                  <a:pt x="322" y="161"/>
                </a:lnTo>
                <a:lnTo>
                  <a:pt x="336" y="158"/>
                </a:lnTo>
                <a:lnTo>
                  <a:pt x="350" y="155"/>
                </a:lnTo>
                <a:lnTo>
                  <a:pt x="350" y="240"/>
                </a:lnTo>
                <a:lnTo>
                  <a:pt x="346" y="239"/>
                </a:lnTo>
                <a:lnTo>
                  <a:pt x="336" y="237"/>
                </a:lnTo>
                <a:lnTo>
                  <a:pt x="322" y="234"/>
                </a:lnTo>
                <a:lnTo>
                  <a:pt x="303" y="233"/>
                </a:lnTo>
                <a:lnTo>
                  <a:pt x="164" y="233"/>
                </a:lnTo>
                <a:lnTo>
                  <a:pt x="164" y="321"/>
                </a:lnTo>
                <a:lnTo>
                  <a:pt x="164" y="331"/>
                </a:lnTo>
                <a:lnTo>
                  <a:pt x="165" y="338"/>
                </a:lnTo>
                <a:lnTo>
                  <a:pt x="169" y="351"/>
                </a:lnTo>
                <a:lnTo>
                  <a:pt x="172" y="358"/>
                </a:lnTo>
                <a:lnTo>
                  <a:pt x="173" y="361"/>
                </a:lnTo>
                <a:lnTo>
                  <a:pt x="0" y="361"/>
                </a:lnTo>
                <a:lnTo>
                  <a:pt x="1" y="358"/>
                </a:lnTo>
                <a:lnTo>
                  <a:pt x="4" y="351"/>
                </a:lnTo>
                <a:lnTo>
                  <a:pt x="8" y="338"/>
                </a:lnTo>
                <a:lnTo>
                  <a:pt x="9" y="331"/>
                </a:lnTo>
                <a:lnTo>
                  <a:pt x="10" y="321"/>
                </a:lnTo>
                <a:lnTo>
                  <a:pt x="10" y="40"/>
                </a:lnTo>
                <a:lnTo>
                  <a:pt x="9" y="31"/>
                </a:lnTo>
                <a:lnTo>
                  <a:pt x="8" y="23"/>
                </a:lnTo>
                <a:lnTo>
                  <a:pt x="7" y="15"/>
                </a:lnTo>
                <a:lnTo>
                  <a:pt x="4" y="9"/>
                </a:lnTo>
                <a:lnTo>
                  <a:pt x="1" y="2"/>
                </a:lnTo>
                <a:lnTo>
                  <a:pt x="0" y="0"/>
                </a:lnTo>
                <a:lnTo>
                  <a:pt x="380" y="0"/>
                </a:lnTo>
                <a:lnTo>
                  <a:pt x="380" y="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 sz="1800"/>
          </a:p>
        </p:txBody>
      </p: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06915" y="2353075"/>
            <a:ext cx="1530171" cy="923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 typeface="Arial" charset="0"/>
              <a:buNone/>
              <a:defRPr sz="1500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36781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 userDrawn="1"/>
        </p:nvSpPr>
        <p:spPr>
          <a:xfrm>
            <a:off x="8248520" y="4924425"/>
            <a:ext cx="270358" cy="2206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7 Rectángulo"/>
          <p:cNvSpPr/>
          <p:nvPr userDrawn="1"/>
        </p:nvSpPr>
        <p:spPr>
          <a:xfrm>
            <a:off x="1692275" y="0"/>
            <a:ext cx="7119938" cy="6096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0"/>
            <a:ext cx="1692275" cy="609600"/>
          </a:xfrm>
          <a:prstGeom prst="rect">
            <a:avLst/>
          </a:prstGeom>
          <a:solidFill>
            <a:srgbClr val="0063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grpSp>
        <p:nvGrpSpPr>
          <p:cNvPr id="11" name="10 Grupo"/>
          <p:cNvGrpSpPr>
            <a:grpSpLocks/>
          </p:cNvGrpSpPr>
          <p:nvPr userDrawn="1"/>
        </p:nvGrpSpPr>
        <p:grpSpPr bwMode="auto">
          <a:xfrm>
            <a:off x="384175" y="190500"/>
            <a:ext cx="846138" cy="209550"/>
            <a:chOff x="574675" y="207963"/>
            <a:chExt cx="776287" cy="192088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7812" cy="192088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884238" y="207963"/>
              <a:ext cx="228600" cy="192088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1149350" y="207963"/>
              <a:ext cx="201612" cy="192088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0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82575" y="900113"/>
            <a:ext cx="8505825" cy="1484313"/>
          </a:xfrm>
          <a:prstGeom prst="rect">
            <a:avLst/>
          </a:prstGeom>
        </p:spPr>
        <p:txBody>
          <a:bodyPr/>
          <a:lstStyle>
            <a:lvl2pPr marL="358775" indent="-176213">
              <a:defRPr/>
            </a:lvl2pPr>
            <a:lvl3pPr marL="541338" indent="-182563">
              <a:buSzPct val="60000"/>
              <a:buFont typeface="Courier New" pitchFamily="49" charset="0"/>
              <a:buChar char="o"/>
              <a:defRPr/>
            </a:lvl3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33563" y="188913"/>
            <a:ext cx="6840537" cy="2222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845" y="4893383"/>
            <a:ext cx="41305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CFDBFF-C931-4894-A005-22A1F8FBDE1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8924" y="4880771"/>
            <a:ext cx="69569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6180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ra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3409D4-59A9-4F0E-80B0-A21696CA0758}"/>
              </a:ext>
            </a:extLst>
          </p:cNvPr>
          <p:cNvSpPr/>
          <p:nvPr userDrawn="1"/>
        </p:nvSpPr>
        <p:spPr>
          <a:xfrm>
            <a:off x="0" y="0"/>
            <a:ext cx="9144000" cy="32405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219822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 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10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920404" y="4515966"/>
            <a:ext cx="660437" cy="153888"/>
          </a:xfrm>
          <a:noFill/>
        </p:spPr>
        <p:txBody>
          <a:bodyPr wrap="none">
            <a:spAutoFit/>
          </a:bodyPr>
          <a:lstStyle>
            <a:lvl1pPr marL="0" indent="0" algn="l">
              <a:buNone/>
              <a:defRPr sz="1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MES / AÑO</a:t>
            </a:r>
          </a:p>
        </p:txBody>
      </p:sp>
      <p:sp>
        <p:nvSpPr>
          <p:cNvPr id="18" name="Título 1"/>
          <p:cNvSpPr>
            <a:spLocks noGrp="1"/>
          </p:cNvSpPr>
          <p:nvPr>
            <p:ph type="title" hasCustomPrompt="1"/>
          </p:nvPr>
        </p:nvSpPr>
        <p:spPr>
          <a:xfrm flipH="1">
            <a:off x="1828139" y="3501504"/>
            <a:ext cx="3960377" cy="386054"/>
          </a:xfrm>
          <a:noFill/>
        </p:spPr>
        <p:txBody>
          <a:bodyPr wrap="square" lIns="72000" tIns="72000" rIns="72000" bIns="36000" anchor="t" anchorCtr="0">
            <a:spAutoFit/>
          </a:bodyPr>
          <a:lstStyle>
            <a:lvl1pPr>
              <a:lnSpc>
                <a:spcPct val="90000"/>
              </a:lnSpc>
              <a:defRPr sz="2000" b="1" baseline="0">
                <a:solidFill>
                  <a:srgbClr val="0070C0"/>
                </a:solidFill>
              </a:defRPr>
            </a:lvl1pPr>
          </a:lstStyle>
          <a:p>
            <a:r>
              <a:rPr lang="es-ES"/>
              <a:t>TÍTULO DE LA PRESENTACIÓN</a:t>
            </a:r>
          </a:p>
        </p:txBody>
      </p:sp>
      <p:sp>
        <p:nvSpPr>
          <p:cNvPr id="11" name="10 Rectángulo"/>
          <p:cNvSpPr/>
          <p:nvPr userDrawn="1"/>
        </p:nvSpPr>
        <p:spPr>
          <a:xfrm flipH="1">
            <a:off x="0" y="3219822"/>
            <a:ext cx="169168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11 Grupo">
            <a:extLst>
              <a:ext uri="{FF2B5EF4-FFF2-40B4-BE49-F238E27FC236}">
                <a16:creationId xmlns:a16="http://schemas.microsoft.com/office/drawing/2014/main" id="{AB7EFE80-7D67-42E0-B129-1B6D1D9B3A99}"/>
              </a:ext>
            </a:extLst>
          </p:cNvPr>
          <p:cNvGrpSpPr/>
          <p:nvPr userDrawn="1"/>
        </p:nvGrpSpPr>
        <p:grpSpPr>
          <a:xfrm>
            <a:off x="452273" y="3593708"/>
            <a:ext cx="784079" cy="194016"/>
            <a:chOff x="574675" y="207963"/>
            <a:chExt cx="776288" cy="192087"/>
          </a:xfrm>
          <a:solidFill>
            <a:srgbClr val="0070C0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0A2C5542-8EE9-4899-B3DC-9765148FE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05C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4853F947-858E-4E6D-A5AF-3A0959FA7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005C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484F204-1F46-4828-AA1B-E074F80F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005C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4169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3" y="0"/>
            <a:ext cx="1084747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6" y="4155927"/>
            <a:ext cx="1016368" cy="307777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MES AÑO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978000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 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1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/>
              <a:t>CARÁTULA PRINCIPAL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5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90"/>
            <a:ext cx="8425184" cy="738664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2" y="401898"/>
            <a:ext cx="1968388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/>
              <a:t>DIAPOSITIVA BASE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8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n párraf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2"/>
            <a:ext cx="8424000" cy="2246769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2" y="401898"/>
            <a:ext cx="3597743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/>
              <a:t>TEXTO EN PÁRRAFOS (2 COLUMNAS)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1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409167"/>
            <a:ext cx="2976035" cy="345461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/>
              <a:t>TEXTO PUNTEADO (1 COLUMNA)</a:t>
            </a:r>
            <a:endParaRPr lang="en-US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2"/>
            <a:ext cx="8424000" cy="738664"/>
          </a:xfrm>
        </p:spPr>
        <p:txBody>
          <a:bodyPr>
            <a:sp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02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10470"/>
            <a:ext cx="3086642" cy="345461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/>
              <a:t>TEXTO PUNTEADO (2 COLUMNAS)</a:t>
            </a:r>
            <a:endParaRPr lang="en-US"/>
          </a:p>
        </p:txBody>
      </p:sp>
      <p:sp>
        <p:nvSpPr>
          <p:cNvPr id="18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1"/>
            <a:ext cx="8424000" cy="1384995"/>
          </a:xfrm>
        </p:spPr>
        <p:txBody>
          <a:bodyPr numCol="2" spcCol="360000">
            <a:spAutoFit/>
          </a:bodyPr>
          <a:lstStyle>
            <a:lvl1pPr marL="179388" marR="0" indent="-17938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Consecteturyty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81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con ima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44286"/>
            <a:ext cx="9153715" cy="459921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401898"/>
            <a:ext cx="3663531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ÍNDICE DE CONTENIDOS CON IMAGEN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3" y="236342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676693" y="2791042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36" name="3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676693" y="321738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76693" y="3645005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31" name="3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79021" y="236342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34" name="3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279021" y="2791042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279021" y="321738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40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79021" y="3645005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4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676693" y="4070988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44" name="3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279021" y="4070988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6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113689" y="236342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68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113689" y="2791042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6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113689" y="321738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70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5113689" y="3645005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71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716017" y="236342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72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4716017" y="2791042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73" name="3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7" y="321738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7" y="3645005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75" name="3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5113689" y="4070988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7" y="4070988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89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si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02174" y="960879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49" name="5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2576402" y="960879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0" name="5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693197" y="960879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1" name="5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973573" y="960879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2" name="5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02174" y="2088961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3" name="5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2576402" y="2088961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4" name="5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693197" y="2088961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5" name="5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973573" y="2088961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6" name="5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402174" y="3266370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7" name="5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2576402" y="3266370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8" name="5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4693197" y="3266370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9" name="5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6973573" y="3266370"/>
            <a:ext cx="271475" cy="288147"/>
          </a:xfrm>
        </p:spPr>
        <p:txBody>
          <a:bodyPr wrap="none" lIns="0" tIns="36000" rIns="72000" bIns="36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41" name="16 Marcador de texto"/>
          <p:cNvSpPr>
            <a:spLocks noGrp="1"/>
          </p:cNvSpPr>
          <p:nvPr>
            <p:ph type="body" sz="quarter" idx="17"/>
          </p:nvPr>
        </p:nvSpPr>
        <p:spPr>
          <a:xfrm>
            <a:off x="2576402" y="2571751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2" name="16 Marcador de texto"/>
          <p:cNvSpPr>
            <a:spLocks noGrp="1"/>
          </p:cNvSpPr>
          <p:nvPr>
            <p:ph type="body" sz="quarter" idx="18"/>
          </p:nvPr>
        </p:nvSpPr>
        <p:spPr>
          <a:xfrm>
            <a:off x="402173" y="2571751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3" name="16 Marcador de texto"/>
          <p:cNvSpPr>
            <a:spLocks noGrp="1"/>
          </p:cNvSpPr>
          <p:nvPr>
            <p:ph type="body" sz="quarter" idx="19"/>
          </p:nvPr>
        </p:nvSpPr>
        <p:spPr>
          <a:xfrm>
            <a:off x="6973573" y="2571751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4" name="16 Marcador de texto"/>
          <p:cNvSpPr>
            <a:spLocks noGrp="1"/>
          </p:cNvSpPr>
          <p:nvPr>
            <p:ph type="body" sz="quarter" idx="20"/>
          </p:nvPr>
        </p:nvSpPr>
        <p:spPr>
          <a:xfrm>
            <a:off x="4693197" y="2571751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5" name="16 Marcador de texto"/>
          <p:cNvSpPr>
            <a:spLocks noGrp="1"/>
          </p:cNvSpPr>
          <p:nvPr>
            <p:ph type="body" sz="quarter" idx="21"/>
          </p:nvPr>
        </p:nvSpPr>
        <p:spPr>
          <a:xfrm>
            <a:off x="2576402" y="3795887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6" name="16 Marcador de texto"/>
          <p:cNvSpPr>
            <a:spLocks noGrp="1"/>
          </p:cNvSpPr>
          <p:nvPr>
            <p:ph type="body" sz="quarter" idx="22"/>
          </p:nvPr>
        </p:nvSpPr>
        <p:spPr>
          <a:xfrm>
            <a:off x="402173" y="3795887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7" name="16 Marcador de texto"/>
          <p:cNvSpPr>
            <a:spLocks noGrp="1"/>
          </p:cNvSpPr>
          <p:nvPr>
            <p:ph type="body" sz="quarter" idx="23"/>
          </p:nvPr>
        </p:nvSpPr>
        <p:spPr>
          <a:xfrm>
            <a:off x="6973573" y="3795887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8" name="16 Marcador de texto"/>
          <p:cNvSpPr>
            <a:spLocks noGrp="1"/>
          </p:cNvSpPr>
          <p:nvPr>
            <p:ph type="body" sz="quarter" idx="24"/>
          </p:nvPr>
        </p:nvSpPr>
        <p:spPr>
          <a:xfrm>
            <a:off x="4693197" y="3795887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39" name="16 Marcador de texto"/>
          <p:cNvSpPr>
            <a:spLocks noGrp="1"/>
          </p:cNvSpPr>
          <p:nvPr>
            <p:ph type="body" sz="quarter" idx="15"/>
          </p:nvPr>
        </p:nvSpPr>
        <p:spPr>
          <a:xfrm>
            <a:off x="2576402" y="1491631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0" name="16 Marcador de texto"/>
          <p:cNvSpPr>
            <a:spLocks noGrp="1"/>
          </p:cNvSpPr>
          <p:nvPr>
            <p:ph type="body" sz="quarter" idx="16"/>
          </p:nvPr>
        </p:nvSpPr>
        <p:spPr>
          <a:xfrm>
            <a:off x="402173" y="1491631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38" name="16 Marcador de texto"/>
          <p:cNvSpPr>
            <a:spLocks noGrp="1"/>
          </p:cNvSpPr>
          <p:nvPr>
            <p:ph type="body" sz="quarter" idx="14"/>
          </p:nvPr>
        </p:nvSpPr>
        <p:spPr>
          <a:xfrm>
            <a:off x="6973573" y="1491631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37" name="16 Marcador de texto"/>
          <p:cNvSpPr>
            <a:spLocks noGrp="1"/>
          </p:cNvSpPr>
          <p:nvPr>
            <p:ph type="body" sz="quarter" idx="13"/>
          </p:nvPr>
        </p:nvSpPr>
        <p:spPr>
          <a:xfrm>
            <a:off x="4693197" y="1491631"/>
            <a:ext cx="1697617" cy="30777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44685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ÍNDICE DE CONTENIDOS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2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1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409167"/>
            <a:ext cx="2976035" cy="345461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/>
              <a:t>TEXTO PUNTEADO (1 COLUMNA)</a:t>
            </a:r>
            <a:endParaRPr lang="en-US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1"/>
            <a:ext cx="8424000" cy="646331"/>
          </a:xfrm>
        </p:spPr>
        <p:txBody>
          <a:bodyPr>
            <a:sp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88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1"/>
          <p:cNvSpPr/>
          <p:nvPr userDrawn="1"/>
        </p:nvSpPr>
        <p:spPr>
          <a:xfrm>
            <a:off x="7139744" y="2022752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21"/>
          <p:cNvSpPr/>
          <p:nvPr userDrawn="1"/>
        </p:nvSpPr>
        <p:spPr>
          <a:xfrm>
            <a:off x="7139744" y="930808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290925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082443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914401"/>
            <a:ext cx="6408960" cy="954107"/>
          </a:xfrm>
        </p:spPr>
        <p:txBody>
          <a:bodyPr numCol="1" spcCol="252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39204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TEXTO PUNTEADO + DESTACADOS</a:t>
            </a:r>
            <a:endParaRPr lang="en-US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366742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158260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5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76709" y="1525539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76709" y="2605659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78397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6074642" y="536400"/>
            <a:ext cx="3069359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14" y="536400"/>
            <a:ext cx="3042772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119195"/>
            <a:ext cx="2448520" cy="2677656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</a:t>
            </a:r>
            <a:br>
              <a:rPr lang="es-ES"/>
            </a:br>
            <a:r>
              <a:rPr lang="es-ES"/>
              <a:t>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33057" y="536400"/>
            <a:ext cx="3042000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047640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TEXTO + IMAGENES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033057" y="2825661"/>
            <a:ext cx="3042000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074642" y="2825661"/>
            <a:ext cx="3069359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  <a:p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5924" y="94954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54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4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3126012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/>
              <a:t>DOS GRÁFICOS + DESTACADOS</a:t>
            </a:r>
            <a:endParaRPr lang="en-US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5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5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s-ES"/>
          </a:p>
        </p:txBody>
      </p:sp>
      <p:sp>
        <p:nvSpPr>
          <p:cNvPr id="32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469337" y="4311576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8222" y="4150797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328008" y="4311576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316894" y="4150797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799140" y="4311576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788025" y="4150797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38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735736" y="4311576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724622" y="4150797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901755" y="4557931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328477" y="4557931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1042995" y="4557931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8" hasCustomPrompt="1"/>
          </p:nvPr>
        </p:nvSpPr>
        <p:spPr>
          <a:xfrm>
            <a:off x="5397709" y="4557931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4339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4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401048"/>
            <a:ext cx="1677411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/>
              <a:t>DOS GRÁFICOS</a:t>
            </a:r>
            <a:endParaRPr lang="en-US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5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5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s-E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57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áfic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401048"/>
            <a:ext cx="1746339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/>
              <a:t>ÚNICO GRÁFICO</a:t>
            </a:r>
            <a:endParaRPr lang="en-US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5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6591283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s-ES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031388" y="3452610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7020274" y="3291831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7031388" y="4290418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7020274" y="4129639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655645" y="4535017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7655645" y="3694957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5967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o y frase destacada + 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 userDrawn="1"/>
        </p:nvSpPr>
        <p:spPr>
          <a:xfrm>
            <a:off x="0" y="536400"/>
            <a:ext cx="3033059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003799"/>
            <a:ext cx="2448520" cy="1815882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33057" y="536484"/>
            <a:ext cx="6110944" cy="460701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11796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GRÁFICO</a:t>
            </a:r>
            <a:endParaRPr lang="en-US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365573" y="921129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9" name="Chart Placeholder 18"/>
          <p:cNvSpPr>
            <a:spLocks noGrp="1"/>
          </p:cNvSpPr>
          <p:nvPr>
            <p:ph type="chart" sz="quarter" idx="15" hasCustomPrompt="1"/>
          </p:nvPr>
        </p:nvSpPr>
        <p:spPr>
          <a:xfrm>
            <a:off x="3365574" y="1419623"/>
            <a:ext cx="5545311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6" y="1398997"/>
            <a:ext cx="2360613" cy="116955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82562" indent="0">
              <a:buNone/>
              <a:defRPr>
                <a:solidFill>
                  <a:schemeClr val="tx1"/>
                </a:solidFill>
              </a:defRPr>
            </a:lvl2pPr>
            <a:lvl3pPr marL="381000" indent="0">
              <a:buNone/>
              <a:defRPr>
                <a:solidFill>
                  <a:schemeClr val="tx1"/>
                </a:solidFill>
              </a:defRPr>
            </a:lvl3pPr>
            <a:lvl4pPr marL="541338" indent="0">
              <a:buNone/>
              <a:defRPr>
                <a:solidFill>
                  <a:schemeClr val="tx1"/>
                </a:solidFill>
              </a:defRPr>
            </a:lvl4pPr>
            <a:lvl5pPr marL="71596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09122" y="857309"/>
            <a:ext cx="784189" cy="630942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8" name="Straight Connector 26"/>
          <p:cNvCxnSpPr/>
          <p:nvPr userDrawn="1"/>
        </p:nvCxnSpPr>
        <p:spPr>
          <a:xfrm>
            <a:off x="3365573" y="833119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1074301" y="1156991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8688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9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-9714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" y="2849584"/>
            <a:ext cx="4557443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4557443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n-US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49" y="1203598"/>
            <a:ext cx="4145531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5" y="3364706"/>
            <a:ext cx="2631640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n-US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3" y="3363838"/>
            <a:ext cx="2777377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49098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CUATRO GRÁFICOS + DESTACADOS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49" y="915567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7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49" y="3075807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7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261565" y="3363839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261566" y="3200151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4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3261565" y="4302853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47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261566" y="4139165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48" name="8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7802441" y="3363839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49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7802442" y="3200151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50" name="8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7802441" y="4302853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51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7802442" y="4139165"/>
            <a:ext cx="87395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805949" y="3620678"/>
            <a:ext cx="79861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3805949" y="4575275"/>
            <a:ext cx="79861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8383658" y="3620678"/>
            <a:ext cx="79861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31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8383658" y="4575275"/>
            <a:ext cx="798617" cy="215444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49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49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17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9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-9714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" y="2849584"/>
            <a:ext cx="4557443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4557443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n-US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49" y="1203598"/>
            <a:ext cx="4145531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6" y="3364706"/>
            <a:ext cx="3999791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n-US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3" y="3363838"/>
            <a:ext cx="4145529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042382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CUATRO GRÁFICOS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49" y="915567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7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49" y="3075807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7"/>
            <a:ext cx="1705916" cy="261610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49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49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6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758755"/>
            <a:ext cx="8424000" cy="73866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6765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TABLA + TEXTO</a:t>
            </a:r>
            <a:endParaRPr lang="en-US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230832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una tabla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8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928038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TABLA </a:t>
            </a:r>
            <a:endParaRPr lang="en-US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230832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una tabla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10470"/>
            <a:ext cx="3086642" cy="345461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/>
              <a:t>TEXTO PUNTEADO (2 COLUMNAS)</a:t>
            </a:r>
            <a:endParaRPr lang="en-US"/>
          </a:p>
        </p:txBody>
      </p:sp>
      <p:sp>
        <p:nvSpPr>
          <p:cNvPr id="18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2"/>
            <a:ext cx="8424000" cy="1508105"/>
          </a:xfrm>
        </p:spPr>
        <p:txBody>
          <a:bodyPr numCol="2" spcCol="360000">
            <a:spAutoFit/>
          </a:bodyPr>
          <a:lstStyle>
            <a:lvl1pPr marL="179388" marR="0" indent="-17938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Consecteturyty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 hasCustomPrompt="1"/>
          </p:nvPr>
        </p:nvSpPr>
        <p:spPr>
          <a:xfrm>
            <a:off x="415923" y="1390779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85989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LÍNEA DE TIEMPO</a:t>
            </a:r>
            <a:endParaRPr lang="en-US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 hasCustomPrompt="1"/>
          </p:nvPr>
        </p:nvSpPr>
        <p:spPr>
          <a:xfrm>
            <a:off x="2023924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5" hasCustomPrompt="1"/>
          </p:nvPr>
        </p:nvSpPr>
        <p:spPr>
          <a:xfrm>
            <a:off x="3631312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6" hasCustomPrompt="1"/>
          </p:nvPr>
        </p:nvSpPr>
        <p:spPr>
          <a:xfrm>
            <a:off x="5238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7" hasCustomPrompt="1"/>
          </p:nvPr>
        </p:nvSpPr>
        <p:spPr>
          <a:xfrm>
            <a:off x="6846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4" y="2715766"/>
            <a:ext cx="1047464" cy="523220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023312" y="2715766"/>
            <a:ext cx="1047464" cy="523220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630700" y="2715766"/>
            <a:ext cx="1047464" cy="523220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38088" y="2715766"/>
            <a:ext cx="1047464" cy="523220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7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845476" y="2715766"/>
            <a:ext cx="1047464" cy="523220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CONCEPTO</a:t>
            </a:r>
          </a:p>
        </p:txBody>
      </p:sp>
      <p:sp>
        <p:nvSpPr>
          <p:cNvPr id="23" name="16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402174" y="3034279"/>
            <a:ext cx="1433524" cy="461665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4" name="16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031095" y="3034279"/>
            <a:ext cx="1433524" cy="461665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635897" y="3034279"/>
            <a:ext cx="1433524" cy="461665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6" name="16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5264819" y="3034279"/>
            <a:ext cx="1433524" cy="461665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7" name="16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862507" y="3034279"/>
            <a:ext cx="1433524" cy="461665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/>
              <a:t>Haga </a:t>
            </a:r>
            <a:r>
              <a:rPr lang="es-AR" err="1"/>
              <a:t>click</a:t>
            </a:r>
            <a:r>
              <a:rPr lang="es-AR"/>
              <a:t> para agregar el texto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29" name="Straight Connector 11"/>
          <p:cNvCxnSpPr/>
          <p:nvPr userDrawn="1"/>
        </p:nvCxnSpPr>
        <p:spPr>
          <a:xfrm>
            <a:off x="-9714" y="2402111"/>
            <a:ext cx="8854135" cy="0"/>
          </a:xfrm>
          <a:prstGeom prst="line">
            <a:avLst/>
          </a:prstGeom>
          <a:ln>
            <a:solidFill>
              <a:srgbClr val="0067A8"/>
            </a:solidFill>
            <a:prstDash val="sysDot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15924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2013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202543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2014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64351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2015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523531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684577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8270168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6"/>
          <p:cNvSpPr/>
          <p:nvPr userDrawn="1"/>
        </p:nvSpPr>
        <p:spPr>
          <a:xfrm>
            <a:off x="4566914" y="536402"/>
            <a:ext cx="45770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2"/>
            <a:ext cx="3960688" cy="1600438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TEXTO + DESTACADOS</a:t>
            </a:r>
            <a:endParaRPr lang="en-US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2" y="1120560"/>
            <a:ext cx="784189" cy="630942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1" y="918772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1" y="1715274"/>
            <a:ext cx="113524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2" y="2463411"/>
            <a:ext cx="784189" cy="630942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1" y="2261623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1" y="3058126"/>
            <a:ext cx="113524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1" y="3621112"/>
            <a:ext cx="4089688" cy="1015663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55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ía d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474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  <a:p>
            <a:endParaRPr lang="es-E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0474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0948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8163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GALERÍA VARIAS IMÁGENES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60948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  <a:p>
            <a:endParaRPr lang="es-E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61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3496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IMAGEN PANTALLA COMPLETA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21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1898"/>
            <a:ext cx="850261" cy="360850"/>
          </a:xfrm>
        </p:spPr>
        <p:txBody>
          <a:bodyPr wrap="none"/>
          <a:lstStyle/>
          <a:p>
            <a:r>
              <a:rPr lang="es-ES_tradnl"/>
              <a:t>VIDEO</a:t>
            </a:r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275096" y="987425"/>
            <a:ext cx="8569325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video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15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3055005" y="536402"/>
            <a:ext cx="3033059" cy="22971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5"/>
          <p:cNvSpPr/>
          <p:nvPr userDrawn="1"/>
        </p:nvSpPr>
        <p:spPr>
          <a:xfrm>
            <a:off x="1" y="536400"/>
            <a:ext cx="3055471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37174"/>
            <a:ext cx="9144000" cy="23063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una imagen haga </a:t>
            </a:r>
            <a:r>
              <a:rPr lang="es-AR" err="1"/>
              <a:t>click</a:t>
            </a:r>
            <a:r>
              <a:rPr lang="es-AR"/>
              <a:t> en el ícono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87600" y="536400"/>
            <a:ext cx="3056400" cy="229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3199"/>
            <a:ext cx="2636519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DOS DATOS DESTACADOS</a:t>
            </a:r>
            <a:endParaRPr lang="en-US"/>
          </a:p>
        </p:txBody>
      </p:sp>
      <p:sp>
        <p:nvSpPr>
          <p:cNvPr id="1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4" y="1268987"/>
            <a:ext cx="784189" cy="630942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4" y="1023423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1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4" y="1885232"/>
            <a:ext cx="113524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1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90" y="1268987"/>
            <a:ext cx="784189" cy="630942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90" y="1023423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1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90" y="1885232"/>
            <a:ext cx="113524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03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1" y="536400"/>
            <a:ext cx="3055471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536402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536402"/>
            <a:ext cx="3059832" cy="229715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CUATRO DATOS DESTACADOS</a:t>
            </a:r>
            <a:endParaRPr lang="en-US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4"/>
            <a:ext cx="8424000" cy="1015663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4" y="1271534"/>
            <a:ext cx="784189" cy="630942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4" y="1023423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4" y="1885232"/>
            <a:ext cx="113524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90" y="1271534"/>
            <a:ext cx="784189" cy="630942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90" y="1023423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90" y="1885232"/>
            <a:ext cx="113524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2" y="1271534"/>
            <a:ext cx="784189" cy="630942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1" y="1023423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1" y="1885232"/>
            <a:ext cx="113524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Descripción dato</a:t>
            </a:r>
            <a:endParaRPr lang="es-AR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86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com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4746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"/>
              <a:t>IMAGEN ENCUADRADA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275095" y="987425"/>
            <a:ext cx="8568000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u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6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52347"/>
            <a:ext cx="8424000" cy="738664"/>
          </a:xfrm>
        </p:spPr>
        <p:txBody>
          <a:bodyPr numCol="1" spcCol="360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0" y="410469"/>
            <a:ext cx="2682686" cy="345461"/>
          </a:xfrm>
          <a:solidFill>
            <a:schemeClr val="tx1"/>
          </a:solidFill>
        </p:spPr>
        <p:txBody>
          <a:bodyPr wrap="none" lIns="144000" tIns="72000" rIns="144000" bIns="72000" anchor="ctr" anchorCtr="0">
            <a:spAutoFit/>
          </a:bodyPr>
          <a:lstStyle>
            <a:lvl1pPr algn="l">
              <a:defRPr sz="1300" b="1"/>
            </a:lvl1pPr>
          </a:lstStyle>
          <a:p>
            <a:r>
              <a:rPr lang="es-ES_tradnl"/>
              <a:t>IMAGEN + TEXTO PUNTEADO</a:t>
            </a:r>
            <a:endParaRPr lang="en-US"/>
          </a:p>
        </p:txBody>
      </p:sp>
      <p:grpSp>
        <p:nvGrpSpPr>
          <p:cNvPr id="18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13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SUBTITULO SIMULADO</a:t>
            </a:r>
            <a:endParaRPr lang="es-AR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2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47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Párraf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/>
          <p:nvPr userDrawn="1"/>
        </p:nvSpPr>
        <p:spPr>
          <a:xfrm>
            <a:off x="7139744" y="3733660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21"/>
          <p:cNvSpPr/>
          <p:nvPr userDrawn="1"/>
        </p:nvSpPr>
        <p:spPr>
          <a:xfrm>
            <a:off x="7139744" y="2641716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br>
              <a:rPr lang="es-E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36140"/>
            <a:ext cx="6552976" cy="954107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10468"/>
            <a:ext cx="3044708" cy="345461"/>
          </a:xfrm>
          <a:solidFill>
            <a:schemeClr val="tx1"/>
          </a:solidFill>
        </p:spPr>
        <p:txBody>
          <a:bodyPr wrap="square" lIns="144000" tIns="72000" rIns="144000" bIns="72000" anchor="ctr" anchorCtr="0">
            <a:spAutoFit/>
          </a:bodyPr>
          <a:lstStyle>
            <a:lvl1pPr algn="l">
              <a:defRPr sz="1300" b="1" cap="none" baseline="0"/>
            </a:lvl1pPr>
          </a:lstStyle>
          <a:p>
            <a:r>
              <a:rPr lang="es-ES_tradnl"/>
              <a:t>IMAGEN + TEXTO EN PÁRRAFO</a:t>
            </a:r>
            <a:endParaRPr lang="en-US"/>
          </a:p>
        </p:txBody>
      </p:sp>
      <p:grpSp>
        <p:nvGrpSpPr>
          <p:cNvPr id="15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1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SUBTITULO SIMULADO</a:t>
            </a:r>
            <a:endParaRPr lang="es-AR"/>
          </a:p>
        </p:txBody>
      </p:sp>
      <p:sp>
        <p:nvSpPr>
          <p:cNvPr id="14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55348" y="2999058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2787775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55348" y="4074875"/>
            <a:ext cx="697627" cy="553998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3863592"/>
            <a:ext cx="1047082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29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38609" y="3246111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30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38609" y="4326231"/>
            <a:ext cx="942887" cy="246221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08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con ima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544286"/>
            <a:ext cx="9153715" cy="459921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br>
              <a:rPr lang="es-ES"/>
            </a:br>
            <a:r>
              <a:rPr lang="es-ES"/>
              <a:t>Para incluir una imagen haga click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09593"/>
            <a:ext cx="3419874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ÍNDICE DE CONTENIDOS CON IMAGEN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3" y="236342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676693" y="2791042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36" name="3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676693" y="321738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76693" y="3645005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31" name="3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79021" y="236342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34" name="3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279021" y="2791042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279021" y="321738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40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79021" y="3645005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4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676693" y="4070988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44" name="3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279021" y="4070988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6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113689" y="236342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68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113689" y="2791042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6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113689" y="321738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70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5113689" y="3645005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71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716017" y="236342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72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4716017" y="2791042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73" name="3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7" y="321738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7" y="3645005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75" name="3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5113689" y="4070988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Nombre del primer título corto simulado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7" y="4070988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xx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65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rrafo + do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174105"/>
            <a:ext cx="8424000" cy="138499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536400"/>
            <a:ext cx="4550631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550633" y="536400"/>
            <a:ext cx="4593369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1" y="403200"/>
            <a:ext cx="2447941" cy="360850"/>
          </a:xfrm>
          <a:solidFill>
            <a:schemeClr val="tx1"/>
          </a:solidFill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IMÁGENES + PARRAFOS</a:t>
            </a:r>
            <a:endParaRPr lang="en-US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253752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SUBTITULO SIMULADO</a:t>
            </a:r>
            <a:endParaRPr lang="es-AR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16"/>
          <p:cNvCxnSpPr/>
          <p:nvPr userDrawn="1"/>
        </p:nvCxnSpPr>
        <p:spPr>
          <a:xfrm>
            <a:off x="415924" y="307580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00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48064"/>
            <a:ext cx="2674478" cy="525886"/>
          </a:xfrm>
        </p:spPr>
        <p:txBody>
          <a:bodyPr wrap="none" tIns="108000" bIns="108000">
            <a:spAutoFit/>
          </a:bodyPr>
          <a:lstStyle>
            <a:lvl1pPr>
              <a:defRPr sz="2000" baseline="0"/>
            </a:lvl1pPr>
          </a:lstStyle>
          <a:p>
            <a:r>
              <a:rPr lang="es-ES_tradnl"/>
              <a:t>MUCHAS GRACIAS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3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rátul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4022958"/>
            <a:ext cx="8424000" cy="523220"/>
          </a:xfrm>
        </p:spPr>
        <p:txBody>
          <a:bodyPr numCol="1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36400"/>
            <a:ext cx="9144000" cy="30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3336957"/>
            <a:ext cx="2129201" cy="360850"/>
          </a:xfrm>
          <a:solidFill>
            <a:schemeClr val="bg1"/>
          </a:solidFill>
        </p:spPr>
        <p:txBody>
          <a:bodyPr wrap="none" anchor="b"/>
          <a:lstStyle>
            <a:lvl1pPr algn="l">
              <a:defRPr sz="1400" b="1"/>
            </a:lvl1pPr>
          </a:lstStyle>
          <a:p>
            <a:r>
              <a:rPr lang="es-ES_tradnl"/>
              <a:t>CARÁTULA INTERNA</a:t>
            </a:r>
            <a:endParaRPr lang="en-US"/>
          </a:p>
        </p:txBody>
      </p:sp>
      <p:grpSp>
        <p:nvGrpSpPr>
          <p:cNvPr id="9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415924" y="385936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57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4022958"/>
            <a:ext cx="8424000" cy="523220"/>
          </a:xfrm>
        </p:spPr>
        <p:txBody>
          <a:bodyPr numCol="1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36400"/>
            <a:ext cx="9144000" cy="30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Para incluir una imagen haga </a:t>
            </a:r>
            <a:r>
              <a:rPr lang="es-ES" err="1"/>
              <a:t>click</a:t>
            </a:r>
            <a:r>
              <a:rPr lang="es-ES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2" y="3336957"/>
            <a:ext cx="2129201" cy="360850"/>
          </a:xfrm>
          <a:solidFill>
            <a:schemeClr val="bg1"/>
          </a:solidFill>
        </p:spPr>
        <p:txBody>
          <a:bodyPr wrap="none" anchor="b"/>
          <a:lstStyle>
            <a:lvl1pPr algn="l">
              <a:defRPr sz="1400" b="1"/>
            </a:lvl1pPr>
          </a:lstStyle>
          <a:p>
            <a:r>
              <a:rPr lang="es-ES_tradnl"/>
              <a:t>CARÁTULA INTERNA</a:t>
            </a:r>
            <a:endParaRPr lang="en-US"/>
          </a:p>
        </p:txBody>
      </p:sp>
      <p:grpSp>
        <p:nvGrpSpPr>
          <p:cNvPr id="9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415924" y="385936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1"/>
          <p:cNvSpPr/>
          <p:nvPr userDrawn="1"/>
        </p:nvSpPr>
        <p:spPr>
          <a:xfrm>
            <a:off x="7139744" y="2022752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21"/>
          <p:cNvSpPr/>
          <p:nvPr userDrawn="1"/>
        </p:nvSpPr>
        <p:spPr>
          <a:xfrm>
            <a:off x="7139744" y="930808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290926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08244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914400"/>
            <a:ext cx="6408960" cy="861774"/>
          </a:xfrm>
        </p:spPr>
        <p:txBody>
          <a:bodyPr numCol="1" spcCol="252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10896"/>
            <a:ext cx="3168844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/>
              <a:t>TEXTO PUNTEADO + DESTACADOS</a:t>
            </a:r>
            <a:endParaRPr lang="en-US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366743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158259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5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76709" y="152553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76709" y="260565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936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6074642" y="536400"/>
            <a:ext cx="3069359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click en el ícono</a:t>
            </a:r>
          </a:p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14" y="536400"/>
            <a:ext cx="3042772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119195"/>
            <a:ext cx="2448520" cy="236988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.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Etiam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in </a:t>
            </a:r>
            <a:r>
              <a:rPr lang="es-ES" err="1"/>
              <a:t>iaculis</a:t>
            </a:r>
            <a:r>
              <a:rPr lang="es-ES"/>
              <a:t> </a:t>
            </a:r>
            <a:r>
              <a:rPr lang="es-ES" err="1"/>
              <a:t>gravida</a:t>
            </a:r>
            <a:r>
              <a:rPr lang="es-ES"/>
              <a:t>, </a:t>
            </a:r>
            <a:r>
              <a:rPr lang="es-ES" err="1"/>
              <a:t>purus</a:t>
            </a:r>
            <a:r>
              <a:rPr lang="es-ES"/>
              <a:t> </a:t>
            </a:r>
            <a:r>
              <a:rPr lang="es-ES" err="1"/>
              <a:t>massa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mi, et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diam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. </a:t>
            </a:r>
            <a:r>
              <a:rPr lang="es-ES" err="1"/>
              <a:t>Duis</a:t>
            </a:r>
            <a:r>
              <a:rPr lang="es-ES"/>
              <a:t> </a:t>
            </a:r>
            <a:r>
              <a:rPr lang="es-ES" err="1"/>
              <a:t>pulvinar</a:t>
            </a:r>
            <a:r>
              <a:rPr lang="es-ES"/>
              <a:t>, </a:t>
            </a:r>
            <a:r>
              <a:rPr lang="es-ES" err="1"/>
              <a:t>orci</a:t>
            </a:r>
            <a:r>
              <a:rPr lang="es-ES"/>
              <a:t> a </a:t>
            </a:r>
            <a:r>
              <a:rPr lang="es-ES" err="1"/>
              <a:t>ullamcorper</a:t>
            </a:r>
            <a:r>
              <a:rPr lang="es-ES"/>
              <a:t> </a:t>
            </a:r>
            <a:r>
              <a:rPr lang="es-ES" err="1"/>
              <a:t>rhoncus</a:t>
            </a:r>
            <a:r>
              <a:rPr lang="es-ES"/>
              <a:t>, </a:t>
            </a:r>
            <a:r>
              <a:rPr lang="es-ES" err="1"/>
              <a:t>tellus</a:t>
            </a:r>
            <a:r>
              <a:rPr lang="es-ES"/>
              <a:t> </a:t>
            </a:r>
            <a:r>
              <a:rPr lang="es-ES" err="1"/>
              <a:t>augue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, </a:t>
            </a:r>
            <a:br>
              <a:rPr lang="es-ES"/>
            </a:br>
            <a:r>
              <a:rPr lang="es-ES"/>
              <a:t>id </a:t>
            </a:r>
            <a:r>
              <a:rPr lang="es-ES" err="1"/>
              <a:t>posuere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. </a:t>
            </a:r>
            <a:r>
              <a:rPr lang="es-ES" err="1"/>
              <a:t>Maecenas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 </a:t>
            </a:r>
            <a:r>
              <a:rPr lang="es-ES" err="1"/>
              <a:t>tristique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33057" y="536400"/>
            <a:ext cx="3042000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s-ES"/>
            </a:br>
            <a:r>
              <a:rPr lang="es-ES"/>
              <a:t>Para incluir una imagen haga click en el ícono</a:t>
            </a:r>
          </a:p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10895"/>
            <a:ext cx="1922862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/>
              <a:t>TEXTO + IMAGENES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033057" y="2825661"/>
            <a:ext cx="3042000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</a:p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074642" y="2825661"/>
            <a:ext cx="3069359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Para incluir una imagen haga click en el ícono</a:t>
            </a:r>
          </a:p>
          <a:p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5924" y="94954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1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4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3126012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/>
              <a:t>DOS GRÁFICOS + DESTACADOS</a:t>
            </a:r>
            <a:endParaRPr lang="en-US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4" y="98757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/>
              <a:t>Para incluir un gráfico haga click en el ícono</a:t>
            </a:r>
          </a:p>
          <a:p>
            <a:endParaRPr lang="es-ES"/>
          </a:p>
        </p:txBody>
      </p:sp>
      <p:sp>
        <p:nvSpPr>
          <p:cNvPr id="32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469337" y="431157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8222" y="415079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328007" y="431157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316894" y="415079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799139" y="431157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788025" y="415079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38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735735" y="431157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XX</a:t>
            </a:r>
            <a:endParaRPr lang="es-AR"/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724622" y="415079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/>
              <a:t>TÍTULO DATO</a:t>
            </a:r>
            <a:endParaRPr lang="es-AR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901756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328477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1042996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8" hasCustomPrompt="1"/>
          </p:nvPr>
        </p:nvSpPr>
        <p:spPr>
          <a:xfrm>
            <a:off x="5397709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/>
              <a:t>U. de medida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97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61" y="383724"/>
            <a:ext cx="2477501" cy="345461"/>
          </a:xfrm>
          <a:prstGeom prst="rect">
            <a:avLst/>
          </a:prstGeom>
          <a:solidFill>
            <a:schemeClr val="tx1"/>
          </a:solidFill>
        </p:spPr>
        <p:txBody>
          <a:bodyPr vert="horz" wrap="none" lIns="144000" tIns="72000" rIns="144000" bIns="72000" rtlCol="0" anchor="ctr" anchorCtr="0">
            <a:spAutoFit/>
          </a:bodyPr>
          <a:lstStyle/>
          <a:p>
            <a:r>
              <a:rPr lang="es-ES_tradnl"/>
              <a:t>T</a:t>
            </a:r>
            <a:r>
              <a:rPr lang="en-US"/>
              <a:t>I</a:t>
            </a:r>
            <a:r>
              <a:rPr lang="es-ES_tradnl"/>
              <a:t>TULO CORTO SIMULADO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2"/>
            <a:r>
              <a:rPr lang="es-ES_tradnl" err="1"/>
              <a:t>Third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3"/>
            <a:r>
              <a:rPr lang="es-ES_tradnl" err="1"/>
              <a:t>Fourth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4"/>
            <a:r>
              <a:rPr lang="es-ES_tradnl" err="1"/>
              <a:t>Fifth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n-US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0B216A-57EA-4C99-9AB7-16AA1113F9F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5" name="MSIPCMContentMarking" descr="{&quot;HashCode&quot;:-1643147786,&quot;Placement&quot;:&quot;Header&quot;,&quot;Top&quot;:0.0,&quot;Left&quot;:596.322144,&quot;SlideWidth&quot;:720,&quot;SlideHeight&quot;:405}">
            <a:extLst>
              <a:ext uri="{FF2B5EF4-FFF2-40B4-BE49-F238E27FC236}">
                <a16:creationId xmlns:a16="http://schemas.microsoft.com/office/drawing/2014/main" id="{38A8B9EB-B99D-4CC3-A897-F6E87EC967D4}"/>
              </a:ext>
            </a:extLst>
          </p:cNvPr>
          <p:cNvSpPr txBox="1"/>
          <p:nvPr userDrawn="1"/>
        </p:nvSpPr>
        <p:spPr>
          <a:xfrm>
            <a:off x="7573291" y="0"/>
            <a:ext cx="15707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Documento: YPF-Público</a:t>
            </a:r>
            <a:endParaRPr lang="es-AR" sz="100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MSIPCMContentMarking" descr="{&quot;HashCode&quot;:-1619010217,&quot;Placement&quot;:&quot;Footer&quot;,&quot;Top&quot;:384.343,&quot;Left&quot;:596.322144,&quot;SlideWidth&quot;:720,&quot;SlideHeight&quot;:405}">
            <a:extLst>
              <a:ext uri="{FF2B5EF4-FFF2-40B4-BE49-F238E27FC236}">
                <a16:creationId xmlns:a16="http://schemas.microsoft.com/office/drawing/2014/main" id="{F2B7B711-4FB9-40B7-A50D-300B22AC6EB6}"/>
              </a:ext>
            </a:extLst>
          </p:cNvPr>
          <p:cNvSpPr txBox="1"/>
          <p:nvPr userDrawn="1"/>
        </p:nvSpPr>
        <p:spPr>
          <a:xfrm>
            <a:off x="7573291" y="4881156"/>
            <a:ext cx="15707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Documento: YPF-Público</a:t>
            </a:r>
            <a:endParaRPr lang="es-AR" sz="100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75" r:id="rId3"/>
    <p:sldLayoutId id="2147483702" r:id="rId4"/>
    <p:sldLayoutId id="2147483677" r:id="rId5"/>
    <p:sldLayoutId id="2147483679" r:id="rId6"/>
    <p:sldLayoutId id="2147483680" r:id="rId7"/>
    <p:sldLayoutId id="2147483678" r:id="rId8"/>
    <p:sldLayoutId id="2147483683" r:id="rId9"/>
    <p:sldLayoutId id="2147483711" r:id="rId10"/>
    <p:sldLayoutId id="2147483709" r:id="rId11"/>
    <p:sldLayoutId id="2147483686" r:id="rId12"/>
    <p:sldLayoutId id="2147483688" r:id="rId13"/>
    <p:sldLayoutId id="2147483712" r:id="rId14"/>
    <p:sldLayoutId id="2147483704" r:id="rId15"/>
    <p:sldLayoutId id="2147483705" r:id="rId16"/>
    <p:sldLayoutId id="2147483691" r:id="rId17"/>
    <p:sldLayoutId id="2147483694" r:id="rId18"/>
    <p:sldLayoutId id="2147483695" r:id="rId19"/>
    <p:sldLayoutId id="2147483706" r:id="rId20"/>
    <p:sldLayoutId id="2147483696" r:id="rId21"/>
    <p:sldLayoutId id="2147483698" r:id="rId22"/>
    <p:sldLayoutId id="2147483697" r:id="rId23"/>
    <p:sldLayoutId id="2147483699" r:id="rId24"/>
    <p:sldLayoutId id="2147483663" r:id="rId25"/>
    <p:sldLayoutId id="2147483665" r:id="rId26"/>
    <p:sldLayoutId id="2147483666" r:id="rId27"/>
    <p:sldLayoutId id="2147483713" r:id="rId28"/>
    <p:sldLayoutId id="2147483744" r:id="rId29"/>
    <p:sldLayoutId id="2147483746" r:id="rId30"/>
    <p:sldLayoutId id="2147483748" r:id="rId31"/>
    <p:sldLayoutId id="2147483749" r:id="rId3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3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8775" indent="-17621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1338" indent="-160338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4625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8525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4576"/>
            <a:ext cx="4042792" cy="360850"/>
          </a:xfrm>
          <a:prstGeom prst="rect">
            <a:avLst/>
          </a:prstGeom>
        </p:spPr>
        <p:txBody>
          <a:bodyPr vert="horz" wrap="square" lIns="144000" tIns="72000" rIns="144000" bIns="72000" rtlCol="0" anchor="t" anchorCtr="0">
            <a:sp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99744"/>
            <a:ext cx="8229600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s-ES_tradnl" err="1"/>
              <a:t>fdfdgfdg</a:t>
            </a:r>
            <a:endParaRPr lang="es-ES_tradnl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3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MSIPCMContentMarking" descr="{&quot;HashCode&quot;:-1643147786,&quot;Placement&quot;:&quot;Header&quot;,&quot;Top&quot;:0.0,&quot;Left&quot;:596.322144,&quot;SlideWidth&quot;:720,&quot;SlideHeight&quot;:405}">
            <a:extLst>
              <a:ext uri="{FF2B5EF4-FFF2-40B4-BE49-F238E27FC236}">
                <a16:creationId xmlns:a16="http://schemas.microsoft.com/office/drawing/2014/main" id="{10CA298C-6779-465F-BDD6-79932EF35CD0}"/>
              </a:ext>
            </a:extLst>
          </p:cNvPr>
          <p:cNvSpPr txBox="1"/>
          <p:nvPr userDrawn="1"/>
        </p:nvSpPr>
        <p:spPr>
          <a:xfrm>
            <a:off x="7573291" y="0"/>
            <a:ext cx="15707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Documento: YPF-Público</a:t>
            </a:r>
          </a:p>
        </p:txBody>
      </p:sp>
      <p:sp>
        <p:nvSpPr>
          <p:cNvPr id="5" name="MSIPCMContentMarking" descr="{&quot;HashCode&quot;:-1619010217,&quot;Placement&quot;:&quot;Footer&quot;,&quot;Top&quot;:384.343,&quot;Left&quot;:596.322144,&quot;SlideWidth&quot;:720,&quot;SlideHeight&quot;:405}">
            <a:extLst>
              <a:ext uri="{FF2B5EF4-FFF2-40B4-BE49-F238E27FC236}">
                <a16:creationId xmlns:a16="http://schemas.microsoft.com/office/drawing/2014/main" id="{2FA1FC0E-AB44-469F-B0F7-C61DAA255167}"/>
              </a:ext>
            </a:extLst>
          </p:cNvPr>
          <p:cNvSpPr txBox="1"/>
          <p:nvPr userDrawn="1"/>
        </p:nvSpPr>
        <p:spPr>
          <a:xfrm>
            <a:off x="7573291" y="4881156"/>
            <a:ext cx="15707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Documento: YPF-Público</a:t>
            </a:r>
          </a:p>
        </p:txBody>
      </p:sp>
    </p:spTree>
    <p:extLst>
      <p:ext uri="{BB962C8B-B14F-4D97-AF65-F5344CB8AC3E}">
        <p14:creationId xmlns:p14="http://schemas.microsoft.com/office/powerpoint/2010/main" val="39893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  <p:sldLayoutId id="2147483742" r:id="rId29"/>
    <p:sldLayoutId id="2147483743" r:id="rId30"/>
    <p:sldLayoutId id="2147483671" r:id="rId3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67A8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Layout" Target="../slideLayouts/slideLayout20.xml"/><Relationship Id="rId7" Type="http://schemas.openxmlformats.org/officeDocument/2006/relationships/slide" Target="slide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Excel_Macro-Enabled_Worksheet.xlsm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 flipH="1">
            <a:off x="1711180" y="3387643"/>
            <a:ext cx="7064341" cy="386054"/>
          </a:xfrm>
        </p:spPr>
        <p:txBody>
          <a:bodyPr/>
          <a:lstStyle/>
          <a:p>
            <a:r>
              <a:rPr lang="es-AR">
                <a:latin typeface="Arial Narrow" panose="020B0606020202030204" pitchFamily="34" charset="0"/>
              </a:rPr>
              <a:t>Caso de Negocio de Proyecto de Analytics</a:t>
            </a:r>
            <a:endParaRPr lang="es-ES" b="0">
              <a:latin typeface="Arial Narrow" panose="020B0606020202030204" pitchFamily="34" charset="0"/>
            </a:endParaRP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76272BB1-498F-47A1-BCB6-D5D49EB188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>
          <a:xfrm>
            <a:off x="0" y="0"/>
            <a:ext cx="9144000" cy="3219822"/>
          </a:xfr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91F68EB-ABA8-4AC8-9159-0D624A43BF00}"/>
              </a:ext>
            </a:extLst>
          </p:cNvPr>
          <p:cNvSpPr txBox="1">
            <a:spLocks/>
          </p:cNvSpPr>
          <p:nvPr/>
        </p:nvSpPr>
        <p:spPr>
          <a:xfrm>
            <a:off x="1821387" y="3941518"/>
            <a:ext cx="7064341" cy="824792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100" b="1">
                <a:ea typeface="+mj-ea"/>
                <a:cs typeface="+mj-cs"/>
              </a:rPr>
              <a:t>Nombre del Proyecto: Automatización detección interferencias Padre - Hijo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100" b="1">
                <a:ea typeface="+mj-ea"/>
                <a:cs typeface="+mj-cs"/>
              </a:rPr>
              <a:t>ID Proyecto: YCOE- 23802</a:t>
            </a:r>
            <a:endParaRPr lang="es-AR" sz="1100" b="1">
              <a:ea typeface="+mj-ea"/>
              <a:cs typeface="+mj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100" b="1">
                <a:ea typeface="+mj-ea"/>
                <a:cs typeface="+mj-cs"/>
              </a:rPr>
              <a:t>Fecha presentación Comité: Mayo 2023 </a:t>
            </a:r>
            <a:endParaRPr lang="es-AR" sz="1100"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211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107722"/>
          </a:xfrm>
        </p:spPr>
        <p:txBody>
          <a:bodyPr/>
          <a:lstStyle/>
          <a:p>
            <a:r>
              <a:rPr lang="es-AR" sz="700">
                <a:solidFill>
                  <a:schemeClr val="tx1"/>
                </a:solidFill>
              </a:rPr>
              <a:t>YPF Privada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D2FB7F1-7B02-4A49-80DF-C5A43AA147F4}"/>
              </a:ext>
            </a:extLst>
          </p:cNvPr>
          <p:cNvSpPr txBox="1">
            <a:spLocks/>
          </p:cNvSpPr>
          <p:nvPr/>
        </p:nvSpPr>
        <p:spPr>
          <a:xfrm>
            <a:off x="73884" y="4989199"/>
            <a:ext cx="3922052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600">
                <a:solidFill>
                  <a:schemeClr val="bg1"/>
                </a:solidFill>
              </a:rPr>
              <a:t>YPF Privada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30B837-B468-40A3-9DE4-AD655A451D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Marcador de posición de imagen 11">
            <a:extLst>
              <a:ext uri="{FF2B5EF4-FFF2-40B4-BE49-F238E27FC236}">
                <a16:creationId xmlns:a16="http://schemas.microsoft.com/office/drawing/2014/main" id="{FFCB1A61-75DF-4280-96C0-DB893528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>
          <a:xfrm>
            <a:off x="0" y="536400"/>
            <a:ext cx="9144000" cy="4607100"/>
          </a:xfrm>
          <a:prstGeom prst="rect">
            <a:avLst/>
          </a:prstGeom>
        </p:spPr>
      </p:pic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90178" y="536400"/>
            <a:ext cx="2113556" cy="464331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s-AR"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59997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0531C64-AE5A-47FD-BD0F-D4BDA107F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29032"/>
              </p:ext>
            </p:extLst>
          </p:nvPr>
        </p:nvGraphicFramePr>
        <p:xfrm>
          <a:off x="7262813" y="2203450"/>
          <a:ext cx="17510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to empaquetador del shell" showAsIcon="1" r:id="rId5" imgW="3322440" imgH="437760" progId="Package">
                  <p:embed/>
                </p:oleObj>
              </mc:Choice>
              <mc:Fallback>
                <p:oleObj name="Objeto empaquetador del shell" showAsIcon="1" r:id="rId5" imgW="3322440" imgH="437760" progId="Package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C0531C64-AE5A-47FD-BD0F-D4BDA107F2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62813" y="2203450"/>
                        <a:ext cx="1751012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6E877B3F-841A-4F5D-B7C3-B772DC7149AB}"/>
              </a:ext>
            </a:extLst>
          </p:cNvPr>
          <p:cNvSpPr/>
          <p:nvPr/>
        </p:nvSpPr>
        <p:spPr>
          <a:xfrm>
            <a:off x="296128" y="2595339"/>
            <a:ext cx="8702482" cy="1882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endParaRPr lang="es-AR" sz="800" b="1" kern="0">
              <a:solidFill>
                <a:srgbClr val="FFFFFF"/>
              </a:solidFill>
              <a:latin typeface="Arial Narrow" panose="020B0606020202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272335" y="109534"/>
            <a:ext cx="6249303" cy="36085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s-AR" sz="1400">
                <a:latin typeface="Arial Narrow" panose="020B0606020202030204" pitchFamily="34" charset="0"/>
              </a:rPr>
              <a:t>PROYECTO: </a:t>
            </a:r>
            <a:r>
              <a:rPr lang="es-ES_tradnl" sz="1400" b="1">
                <a:latin typeface="Arial Narrow" panose="020B0606020202030204" pitchFamily="34" charset="0"/>
              </a:rPr>
              <a:t>YCOE- </a:t>
            </a:r>
            <a:r>
              <a:rPr lang="es-ES_tradnl" sz="1400" b="1">
                <a:ea typeface="+mj-ea"/>
                <a:cs typeface="+mj-cs"/>
              </a:rPr>
              <a:t>23802 </a:t>
            </a:r>
            <a:r>
              <a:rPr lang="es-AR" sz="1400">
                <a:latin typeface="Arial Narrow" panose="020B0606020202030204" pitchFamily="34" charset="0"/>
              </a:rPr>
              <a:t>- </a:t>
            </a:r>
            <a:r>
              <a:rPr lang="es-AR" sz="1400">
                <a:solidFill>
                  <a:schemeClr val="bg1"/>
                </a:solidFill>
                <a:latin typeface="Route 159 UltraLight"/>
              </a:rPr>
              <a:t>Automatización detección interferencias Padre - Hijo</a:t>
            </a:r>
            <a:endParaRPr lang="es-ES_tradnl" sz="14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81965" y="721201"/>
            <a:ext cx="6960411" cy="4784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45720" rtlCol="0" anchor="t" anchorCtr="0">
            <a:noAutofit/>
          </a:bodyPr>
          <a:lstStyle/>
          <a:p>
            <a:pPr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s-AR" sz="900">
                <a:solidFill>
                  <a:schemeClr val="tx1"/>
                </a:solidFill>
                <a:cs typeface="Arial"/>
              </a:rPr>
              <a:t>Obtener un modelo de ciencia de datos que permita automatizar el proceso de identificación de interferencias padre - hijo, detectando los Frac-Hit asociados.</a:t>
            </a:r>
            <a:endParaRPr lang="es-AR" sz="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2"/>
            </p:custDataLst>
          </p:nvPr>
        </p:nvSpPr>
        <p:spPr>
          <a:xfrm>
            <a:off x="7239000" y="-1"/>
            <a:ext cx="1905000" cy="1905000"/>
          </a:xfrm>
          <a:prstGeom prst="rect">
            <a:avLst/>
          </a:prstGeom>
          <a:solidFill>
            <a:srgbClr val="FFFF00"/>
          </a:solidFill>
        </p:spPr>
        <p:txBody>
          <a:bodyPr vert="horz" wrap="square" rtlCol="0">
            <a:noAutofit/>
          </a:bodyPr>
          <a:lstStyle/>
          <a:p>
            <a:r>
              <a:rPr lang="es-AR" sz="1400">
                <a:solidFill>
                  <a:srgbClr val="000000"/>
                </a:solidFill>
                <a:latin typeface="Calibri"/>
              </a:rPr>
              <a:t>Text</a:t>
            </a:r>
          </a:p>
        </p:txBody>
      </p:sp>
      <p:sp>
        <p:nvSpPr>
          <p:cNvPr id="32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518B00BF-0000-4A7B-BFCA-A5DB01A06A17}"/>
              </a:ext>
            </a:extLst>
          </p:cNvPr>
          <p:cNvSpPr/>
          <p:nvPr/>
        </p:nvSpPr>
        <p:spPr>
          <a:xfrm>
            <a:off x="295055" y="516889"/>
            <a:ext cx="6970449" cy="18354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r>
              <a:rPr lang="es-AR" sz="1000" b="1" kern="0">
                <a:solidFill>
                  <a:srgbClr val="FFFFFF"/>
                </a:solidFill>
                <a:latin typeface="Arial Narrow" panose="020B0606020202030204" pitchFamily="34" charset="0"/>
                <a:cs typeface="Traditional Arabic" panose="02020603050405020304" pitchFamily="18" charset="-78"/>
              </a:rPr>
              <a:t>OBJETIVO</a:t>
            </a:r>
          </a:p>
        </p:txBody>
      </p:sp>
      <p:sp>
        <p:nvSpPr>
          <p:cNvPr id="47" name="1 Rectángulo"/>
          <p:cNvSpPr/>
          <p:nvPr/>
        </p:nvSpPr>
        <p:spPr>
          <a:xfrm>
            <a:off x="7265504" y="516889"/>
            <a:ext cx="1733106" cy="20784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900" b="1">
                <a:solidFill>
                  <a:schemeClr val="tx1"/>
                </a:solidFill>
              </a:rPr>
              <a:t>Sponsor: </a:t>
            </a:r>
            <a:r>
              <a:rPr lang="es-AR" sz="900">
                <a:solidFill>
                  <a:schemeClr val="tx1"/>
                </a:solidFill>
                <a:cs typeface="Arial" panose="020B0604020202020204" pitchFamily="34" charset="0"/>
              </a:rPr>
              <a:t>Martín Foster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9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900" b="1">
                <a:solidFill>
                  <a:schemeClr val="tx1"/>
                </a:solidFill>
              </a:rPr>
              <a:t>Negocio: </a:t>
            </a:r>
            <a:r>
              <a:rPr lang="es-AR" sz="900">
                <a:solidFill>
                  <a:schemeClr val="tx1"/>
                </a:solidFill>
                <a:cs typeface="Arial" panose="020B0604020202020204" pitchFamily="34" charset="0"/>
              </a:rPr>
              <a:t>NOC</a:t>
            </a:r>
          </a:p>
          <a:p>
            <a:pPr>
              <a:lnSpc>
                <a:spcPct val="150000"/>
              </a:lnSpc>
            </a:pPr>
            <a:endParaRPr lang="es-AR" sz="900" b="1">
              <a:solidFill>
                <a:schemeClr val="tx1"/>
              </a:solidFill>
            </a:endParaRPr>
          </a:p>
          <a:p>
            <a:endParaRPr lang="es-AR" sz="900" i="1">
              <a:solidFill>
                <a:schemeClr val="tx1"/>
              </a:solidFill>
            </a:endParaRPr>
          </a:p>
          <a:p>
            <a:endParaRPr lang="es-AR" sz="1000" b="1">
              <a:solidFill>
                <a:schemeClr val="tx1"/>
              </a:solidFill>
            </a:endParaRPr>
          </a:p>
        </p:txBody>
      </p:sp>
      <p:sp>
        <p:nvSpPr>
          <p:cNvPr id="76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DF08D47C-E178-4391-AD13-F4B9053BBECF}"/>
              </a:ext>
            </a:extLst>
          </p:cNvPr>
          <p:cNvSpPr/>
          <p:nvPr/>
        </p:nvSpPr>
        <p:spPr>
          <a:xfrm>
            <a:off x="311176" y="2582765"/>
            <a:ext cx="2027778" cy="22027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r>
              <a:rPr lang="es-AR" sz="1000" b="1" kern="0">
                <a:solidFill>
                  <a:srgbClr val="FFFFFF"/>
                </a:solidFill>
                <a:latin typeface="Arial Narrow" panose="020B0606020202030204" pitchFamily="34" charset="0"/>
                <a:cs typeface="Traditional Arabic" panose="02020603050405020304" pitchFamily="18" charset="-78"/>
              </a:rPr>
              <a:t>INVERSION (OPEX)</a:t>
            </a:r>
            <a:endParaRPr lang="es-AR" sz="800" b="1" kern="0">
              <a:solidFill>
                <a:srgbClr val="FFFFFF"/>
              </a:solidFill>
              <a:latin typeface="Arial Narrow" panose="020B0606020202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113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DF08D47C-E178-4391-AD13-F4B9053BBECF}"/>
              </a:ext>
            </a:extLst>
          </p:cNvPr>
          <p:cNvSpPr/>
          <p:nvPr/>
        </p:nvSpPr>
        <p:spPr>
          <a:xfrm>
            <a:off x="4136061" y="2613329"/>
            <a:ext cx="1903231" cy="20550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r>
              <a:rPr lang="es-AR" sz="1000" b="1" kern="0">
                <a:solidFill>
                  <a:srgbClr val="FFFFFF"/>
                </a:solidFill>
                <a:latin typeface="Arial Narrow" panose="020B0606020202030204" pitchFamily="34" charset="0"/>
                <a:cs typeface="Traditional Arabic" panose="02020603050405020304" pitchFamily="18" charset="-78"/>
              </a:rPr>
              <a:t>VALOR A DISPONIBILIZAR </a:t>
            </a: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262926" y="2131035"/>
            <a:ext cx="6967366" cy="417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4572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AR" sz="900">
                <a:cs typeface="Arial"/>
              </a:rPr>
              <a:t>Se espera que el modelo permita disponibilizar al negocio un 85% de las horas empleadas actualmente en el proceso rutinario de identificación manual de interferencias.</a:t>
            </a:r>
            <a:endParaRPr lang="es-AR" sz="900"/>
          </a:p>
        </p:txBody>
      </p:sp>
      <p:sp>
        <p:nvSpPr>
          <p:cNvPr id="49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518B00BF-0000-4A7B-BFCA-A5DB01A06A17}"/>
              </a:ext>
            </a:extLst>
          </p:cNvPr>
          <p:cNvSpPr/>
          <p:nvPr/>
        </p:nvSpPr>
        <p:spPr>
          <a:xfrm>
            <a:off x="311176" y="1868599"/>
            <a:ext cx="6970448" cy="19516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r>
              <a:rPr lang="es-AR" sz="1000" b="1" kern="0">
                <a:solidFill>
                  <a:srgbClr val="FFFFFF"/>
                </a:solidFill>
                <a:latin typeface="Arial Narrow" panose="020B0606020202030204" pitchFamily="34" charset="0"/>
                <a:cs typeface="Traditional Arabic" panose="02020603050405020304" pitchFamily="18" charset="-78"/>
              </a:rPr>
              <a:t>CRITERIO DE EXITO</a:t>
            </a:r>
          </a:p>
        </p:txBody>
      </p:sp>
      <p:sp>
        <p:nvSpPr>
          <p:cNvPr id="67" name="64 Rectángulo"/>
          <p:cNvSpPr/>
          <p:nvPr/>
        </p:nvSpPr>
        <p:spPr>
          <a:xfrm>
            <a:off x="6745794" y="3500130"/>
            <a:ext cx="2247010" cy="8460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800" b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Duración total: </a:t>
            </a:r>
            <a:r>
              <a:rPr lang="es-ES_tradnl" sz="8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6 meses </a:t>
            </a:r>
          </a:p>
          <a:p>
            <a:pPr>
              <a:lnSpc>
                <a:spcPct val="150000"/>
              </a:lnSpc>
            </a:pPr>
            <a:r>
              <a:rPr lang="es-ES_tradnl" sz="800" b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800" b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Posible escalado IT</a:t>
            </a:r>
            <a:r>
              <a:rPr lang="es-ES_tradnl" sz="8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 NO</a:t>
            </a:r>
          </a:p>
        </p:txBody>
      </p:sp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3D1587B9-06B8-4061-8A8B-978D703DD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21948"/>
              </p:ext>
            </p:extLst>
          </p:nvPr>
        </p:nvGraphicFramePr>
        <p:xfrm>
          <a:off x="362811" y="3885221"/>
          <a:ext cx="3509086" cy="629065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750528">
                  <a:extLst>
                    <a:ext uri="{9D8B030D-6E8A-4147-A177-3AD203B41FA5}">
                      <a16:colId xmlns:a16="http://schemas.microsoft.com/office/drawing/2014/main" val="1414646133"/>
                    </a:ext>
                  </a:extLst>
                </a:gridCol>
                <a:gridCol w="969364">
                  <a:extLst>
                    <a:ext uri="{9D8B030D-6E8A-4147-A177-3AD203B41FA5}">
                      <a16:colId xmlns:a16="http://schemas.microsoft.com/office/drawing/2014/main" val="3942981809"/>
                    </a:ext>
                  </a:extLst>
                </a:gridCol>
                <a:gridCol w="867213">
                  <a:extLst>
                    <a:ext uri="{9D8B030D-6E8A-4147-A177-3AD203B41FA5}">
                      <a16:colId xmlns:a16="http://schemas.microsoft.com/office/drawing/2014/main" val="1586134893"/>
                    </a:ext>
                  </a:extLst>
                </a:gridCol>
                <a:gridCol w="921981">
                  <a:extLst>
                    <a:ext uri="{9D8B030D-6E8A-4147-A177-3AD203B41FA5}">
                      <a16:colId xmlns:a16="http://schemas.microsoft.com/office/drawing/2014/main" val="798706556"/>
                    </a:ext>
                  </a:extLst>
                </a:gridCol>
              </a:tblGrid>
              <a:tr h="274074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KUSD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Inicio Recurrente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Anual </a:t>
                      </a:r>
                      <a:endParaRPr lang="es-AR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(3 Años)</a:t>
                      </a:r>
                      <a:endParaRPr lang="es-AR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0107306"/>
                  </a:ext>
                </a:extLst>
              </a:tr>
              <a:tr h="354991"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BC</a:t>
                      </a:r>
                      <a:endParaRPr lang="es-AR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023816"/>
                  </a:ext>
                </a:extLst>
              </a:tr>
            </a:tbl>
          </a:graphicData>
        </a:graphic>
      </p:graphicFrame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8B65D1B7-29D1-4035-8ECA-32185DC0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80288"/>
              </p:ext>
            </p:extLst>
          </p:nvPr>
        </p:nvGraphicFramePr>
        <p:xfrm>
          <a:off x="350764" y="2922529"/>
          <a:ext cx="3521133" cy="662024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1046545">
                  <a:extLst>
                    <a:ext uri="{9D8B030D-6E8A-4147-A177-3AD203B41FA5}">
                      <a16:colId xmlns:a16="http://schemas.microsoft.com/office/drawing/2014/main" val="1922351512"/>
                    </a:ext>
                  </a:extLst>
                </a:gridCol>
                <a:gridCol w="1237294">
                  <a:extLst>
                    <a:ext uri="{9D8B030D-6E8A-4147-A177-3AD203B41FA5}">
                      <a16:colId xmlns:a16="http://schemas.microsoft.com/office/drawing/2014/main" val="3660438604"/>
                    </a:ext>
                  </a:extLst>
                </a:gridCol>
                <a:gridCol w="1237294">
                  <a:extLst>
                    <a:ext uri="{9D8B030D-6E8A-4147-A177-3AD203B41FA5}">
                      <a16:colId xmlns:a16="http://schemas.microsoft.com/office/drawing/2014/main" val="1951101252"/>
                    </a:ext>
                  </a:extLst>
                </a:gridCol>
              </a:tblGrid>
              <a:tr h="188253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u="none" strike="noStrike">
                          <a:effectLst/>
                          <a:latin typeface="+mn-lt"/>
                        </a:rPr>
                        <a:t> KUSD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u="none" strike="noStrike">
                          <a:effectLst/>
                          <a:latin typeface="+mn-lt"/>
                        </a:rPr>
                        <a:t>2023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u="none" strike="noStrike">
                          <a:effectLst/>
                          <a:latin typeface="+mn-lt"/>
                        </a:rPr>
                        <a:t>TOTAL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527487"/>
                  </a:ext>
                </a:extLst>
              </a:tr>
              <a:tr h="220406"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u="none" strike="noStrike">
                          <a:effectLst/>
                          <a:latin typeface="+mn-lt"/>
                        </a:rPr>
                        <a:t>BC 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68.2</a:t>
                      </a:r>
                    </a:p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68.2</a:t>
                      </a:r>
                    </a:p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7317179"/>
                  </a:ext>
                </a:extLst>
              </a:tr>
              <a:tr h="220406">
                <a:tc>
                  <a:txBody>
                    <a:bodyPr/>
                    <a:lstStyle/>
                    <a:p>
                      <a:pPr algn="l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8300182"/>
                  </a:ext>
                </a:extLst>
              </a:tr>
            </a:tbl>
          </a:graphicData>
        </a:graphic>
      </p:graphicFrame>
      <p:graphicFrame>
        <p:nvGraphicFramePr>
          <p:cNvPr id="53" name="Tabla 52">
            <a:extLst>
              <a:ext uri="{FF2B5EF4-FFF2-40B4-BE49-F238E27FC236}">
                <a16:creationId xmlns:a16="http://schemas.microsoft.com/office/drawing/2014/main" id="{24A7F120-7C7B-4837-9FDD-B79FB274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60650"/>
              </p:ext>
            </p:extLst>
          </p:nvPr>
        </p:nvGraphicFramePr>
        <p:xfrm>
          <a:off x="6822137" y="2903626"/>
          <a:ext cx="2157303" cy="531462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719101">
                  <a:extLst>
                    <a:ext uri="{9D8B030D-6E8A-4147-A177-3AD203B41FA5}">
                      <a16:colId xmlns:a16="http://schemas.microsoft.com/office/drawing/2014/main" val="472230319"/>
                    </a:ext>
                  </a:extLst>
                </a:gridCol>
                <a:gridCol w="719101">
                  <a:extLst>
                    <a:ext uri="{9D8B030D-6E8A-4147-A177-3AD203B41FA5}">
                      <a16:colId xmlns:a16="http://schemas.microsoft.com/office/drawing/2014/main" val="3054831752"/>
                    </a:ext>
                  </a:extLst>
                </a:gridCol>
                <a:gridCol w="719101">
                  <a:extLst>
                    <a:ext uri="{9D8B030D-6E8A-4147-A177-3AD203B41FA5}">
                      <a16:colId xmlns:a16="http://schemas.microsoft.com/office/drawing/2014/main" val="1881034552"/>
                    </a:ext>
                  </a:extLst>
                </a:gridCol>
              </a:tblGrid>
              <a:tr h="230571"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INICIO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7855198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04/2023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09/2023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847552"/>
                  </a:ext>
                </a:extLst>
              </a:tr>
            </a:tbl>
          </a:graphicData>
        </a:graphic>
      </p:graphicFrame>
      <p:sp>
        <p:nvSpPr>
          <p:cNvPr id="56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E9CBBE7D-2855-4464-982F-8815A8399384}"/>
              </a:ext>
            </a:extLst>
          </p:cNvPr>
          <p:cNvSpPr/>
          <p:nvPr/>
        </p:nvSpPr>
        <p:spPr>
          <a:xfrm>
            <a:off x="295055" y="3615916"/>
            <a:ext cx="3562295" cy="1882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r>
              <a:rPr lang="es-AR" sz="1000" b="1" kern="0">
                <a:solidFill>
                  <a:srgbClr val="FFFFFF"/>
                </a:solidFill>
                <a:latin typeface="Arial Narrow" panose="020B0606020202030204" pitchFamily="34" charset="0"/>
                <a:cs typeface="Traditional Arabic" panose="02020603050405020304" pitchFamily="18" charset="-78"/>
              </a:rPr>
              <a:t>RECURRENTES</a:t>
            </a:r>
            <a:endParaRPr lang="es-AR" sz="800" b="1" kern="0">
              <a:solidFill>
                <a:srgbClr val="FFFFFF"/>
              </a:solidFill>
              <a:latin typeface="Arial Narrow" panose="020B0606020202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5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6187134A-C43E-4E2B-B9BB-287F564BE7EF}"/>
              </a:ext>
            </a:extLst>
          </p:cNvPr>
          <p:cNvSpPr/>
          <p:nvPr/>
        </p:nvSpPr>
        <p:spPr>
          <a:xfrm>
            <a:off x="6809263" y="2605895"/>
            <a:ext cx="1346479" cy="23022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r>
              <a:rPr lang="es-AR" sz="1000" b="1" kern="0">
                <a:solidFill>
                  <a:srgbClr val="FFFFFF"/>
                </a:solidFill>
                <a:latin typeface="Arial Narrow" panose="020B0606020202030204" pitchFamily="34" charset="0"/>
                <a:cs typeface="Traditional Arabic" panose="02020603050405020304" pitchFamily="18" charset="-78"/>
              </a:rPr>
              <a:t>PLAZOS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7269BD7-6758-4697-ABDE-738D19620A71}"/>
              </a:ext>
            </a:extLst>
          </p:cNvPr>
          <p:cNvSpPr/>
          <p:nvPr/>
        </p:nvSpPr>
        <p:spPr>
          <a:xfrm>
            <a:off x="281951" y="501409"/>
            <a:ext cx="8710853" cy="4527705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800" i="1"/>
          </a:p>
        </p:txBody>
      </p:sp>
      <p:sp>
        <p:nvSpPr>
          <p:cNvPr id="41" name="1 Rectángulo">
            <a:extLst>
              <a:ext uri="{FF2B5EF4-FFF2-40B4-BE49-F238E27FC236}">
                <a16:creationId xmlns:a16="http://schemas.microsoft.com/office/drawing/2014/main" id="{1B5DF32F-087B-4C31-BF52-92384BB859D9}"/>
              </a:ext>
            </a:extLst>
          </p:cNvPr>
          <p:cNvSpPr/>
          <p:nvPr/>
        </p:nvSpPr>
        <p:spPr>
          <a:xfrm>
            <a:off x="1427588" y="2990515"/>
            <a:ext cx="2033883" cy="77158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AR" sz="900" i="1">
              <a:solidFill>
                <a:schemeClr val="tx1"/>
              </a:solidFill>
            </a:endParaRPr>
          </a:p>
          <a:p>
            <a:endParaRPr lang="es-AR" sz="1000" b="1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2F6A95E-D7DB-44B6-B070-68FE0FFB6469}"/>
              </a:ext>
            </a:extLst>
          </p:cNvPr>
          <p:cNvCxnSpPr/>
          <p:nvPr/>
        </p:nvCxnSpPr>
        <p:spPr>
          <a:xfrm>
            <a:off x="7265504" y="516889"/>
            <a:ext cx="0" cy="2113553"/>
          </a:xfrm>
          <a:prstGeom prst="line">
            <a:avLst/>
          </a:prstGeom>
          <a:ln w="12700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F8582C2F-F07E-4634-B9BB-D2DA42AE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29790"/>
              </p:ext>
            </p:extLst>
          </p:nvPr>
        </p:nvGraphicFramePr>
        <p:xfrm>
          <a:off x="3987208" y="2898274"/>
          <a:ext cx="2719618" cy="1629149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047330">
                  <a:extLst>
                    <a:ext uri="{9D8B030D-6E8A-4147-A177-3AD203B41FA5}">
                      <a16:colId xmlns:a16="http://schemas.microsoft.com/office/drawing/2014/main" val="472230319"/>
                    </a:ext>
                  </a:extLst>
                </a:gridCol>
                <a:gridCol w="836144">
                  <a:extLst>
                    <a:ext uri="{9D8B030D-6E8A-4147-A177-3AD203B41FA5}">
                      <a16:colId xmlns:a16="http://schemas.microsoft.com/office/drawing/2014/main" val="2720955145"/>
                    </a:ext>
                  </a:extLst>
                </a:gridCol>
                <a:gridCol w="836144">
                  <a:extLst>
                    <a:ext uri="{9D8B030D-6E8A-4147-A177-3AD203B41FA5}">
                      <a16:colId xmlns:a16="http://schemas.microsoft.com/office/drawing/2014/main" val="1861316900"/>
                    </a:ext>
                  </a:extLst>
                </a:gridCol>
              </a:tblGrid>
              <a:tr h="491516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Escenario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</a:t>
                      </a:r>
                    </a:p>
                    <a:p>
                      <a:pPr algn="ctr" fontAlgn="b"/>
                      <a:r>
                        <a:rPr lang="es-AR" sz="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s-AR" sz="8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 USD</a:t>
                      </a:r>
                      <a:r>
                        <a:rPr lang="es-AR" sz="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s-AR" sz="800" b="1" i="0" u="none" strike="noStrike" baseline="30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 X )</a:t>
                      </a:r>
                      <a:endParaRPr lang="es-AR" sz="800" b="1" i="0" u="none" strike="noStrike" baseline="30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55198"/>
                  </a:ext>
                </a:extLst>
              </a:tr>
              <a:tr h="3792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Mínima</a:t>
                      </a:r>
                      <a:endParaRPr lang="es-AR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06960"/>
                  </a:ext>
                </a:extLst>
              </a:tr>
              <a:tr h="3792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u="none" strike="noStrike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</a:t>
                      </a:r>
                      <a:endParaRPr lang="es-AR" sz="800" b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252</a:t>
                      </a: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832164"/>
                  </a:ext>
                </a:extLst>
              </a:tr>
              <a:tr h="3792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u="none" strike="noStrike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Máxima</a:t>
                      </a:r>
                      <a:endParaRPr lang="es-AR" sz="800" b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</a:t>
                      </a: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659" marR="8659" marT="11526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17511"/>
                  </a:ext>
                </a:extLst>
              </a:tr>
            </a:tbl>
          </a:graphicData>
        </a:graphic>
      </p:graphicFrame>
      <p:sp>
        <p:nvSpPr>
          <p:cNvPr id="25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87DA5E31-6CDF-46D5-A129-32051BD0B403}"/>
              </a:ext>
            </a:extLst>
          </p:cNvPr>
          <p:cNvSpPr/>
          <p:nvPr/>
        </p:nvSpPr>
        <p:spPr>
          <a:xfrm>
            <a:off x="7288017" y="1862608"/>
            <a:ext cx="1714512" cy="201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r>
              <a:rPr lang="es-AR" sz="1000" b="1" kern="0">
                <a:solidFill>
                  <a:srgbClr val="FFFFFF"/>
                </a:solidFill>
                <a:cs typeface="Traditional Arabic" panose="02020603050405020304" pitchFamily="18" charset="-78"/>
              </a:rPr>
              <a:t>CONFORMIDAD DO</a:t>
            </a:r>
          </a:p>
        </p:txBody>
      </p:sp>
      <p:sp>
        <p:nvSpPr>
          <p:cNvPr id="3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742C3C56-1E70-4EE1-803A-ADB9734B036F}"/>
              </a:ext>
            </a:extLst>
          </p:cNvPr>
          <p:cNvSpPr/>
          <p:nvPr/>
        </p:nvSpPr>
        <p:spPr>
          <a:xfrm>
            <a:off x="295055" y="1215094"/>
            <a:ext cx="6970449" cy="18354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  <a:buSzPts val="1200"/>
            </a:pPr>
            <a:r>
              <a:rPr lang="es-AR" sz="1000" b="1" kern="0">
                <a:solidFill>
                  <a:srgbClr val="FFFFFF"/>
                </a:solidFill>
                <a:latin typeface="Arial Narrow" panose="020B0606020202030204" pitchFamily="34" charset="0"/>
                <a:cs typeface="Traditional Arabic" panose="02020603050405020304" pitchFamily="18" charset="-78"/>
              </a:rPr>
              <a:t>PROPOSITO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EA17971-A867-4BEB-94F4-4B9F1D0EBBA4}"/>
              </a:ext>
            </a:extLst>
          </p:cNvPr>
          <p:cNvSpPr txBox="1"/>
          <p:nvPr/>
        </p:nvSpPr>
        <p:spPr>
          <a:xfrm>
            <a:off x="235695" y="1481113"/>
            <a:ext cx="6959385" cy="27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s-AR" sz="900">
                <a:cs typeface="Arial"/>
              </a:rPr>
              <a:t>Contar con una herramienta que realice el proceso de interpretación de eventos padre –hijo de forma automática.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4BFD4F-A003-4459-BFE4-73A9854B8B5F}"/>
              </a:ext>
            </a:extLst>
          </p:cNvPr>
          <p:cNvSpPr txBox="1"/>
          <p:nvPr/>
        </p:nvSpPr>
        <p:spPr>
          <a:xfrm>
            <a:off x="7313095" y="2401708"/>
            <a:ext cx="1684077" cy="1257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s-AR" sz="800"/>
              <a:t>        Mail de conformidad</a:t>
            </a:r>
          </a:p>
        </p:txBody>
      </p:sp>
    </p:spTree>
    <p:extLst>
      <p:ext uri="{BB962C8B-B14F-4D97-AF65-F5344CB8AC3E}">
        <p14:creationId xmlns:p14="http://schemas.microsoft.com/office/powerpoint/2010/main" val="424923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2 Marcador de texto">
            <a:extLst>
              <a:ext uri="{FF2B5EF4-FFF2-40B4-BE49-F238E27FC236}">
                <a16:creationId xmlns:a16="http://schemas.microsoft.com/office/drawing/2014/main" id="{A020375A-E430-422E-ABAF-1D265E11F8A1}"/>
              </a:ext>
            </a:extLst>
          </p:cNvPr>
          <p:cNvSpPr txBox="1">
            <a:spLocks/>
          </p:cNvSpPr>
          <p:nvPr/>
        </p:nvSpPr>
        <p:spPr>
          <a:xfrm>
            <a:off x="251520" y="483156"/>
            <a:ext cx="8762236" cy="3234734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wrap="square" lIns="0" tIns="0" rIns="0" bIns="0">
            <a:noAutofit/>
          </a:bodyPr>
          <a:lstStyle/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70829DF-C4B6-473B-8E6A-08092CD0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83156"/>
            <a:ext cx="1624511" cy="306989"/>
          </a:xfrm>
          <a:solidFill>
            <a:schemeClr val="tx2"/>
          </a:solidFill>
        </p:spPr>
        <p:txBody>
          <a:bodyPr/>
          <a:lstStyle/>
          <a:p>
            <a:r>
              <a:rPr lang="es-AR" sz="1050">
                <a:latin typeface="Arial Narrow" panose="020B0606020202030204" pitchFamily="34" charset="0"/>
              </a:rPr>
              <a:t>DETALLE DEL ALCANCE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C38A74-9C59-40B1-A41D-C2FFB571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</p:spPr>
        <p:txBody>
          <a:bodyPr/>
          <a:lstStyle/>
          <a:p>
            <a:fld id="{5482B5CA-E49D-6744-8292-DFBC6A05FD3C}" type="slidenum">
              <a:rPr lang="en-US" smtClean="0">
                <a:latin typeface="Arial Narrow" panose="020B0606020202030204" pitchFamily="34" charset="0"/>
              </a:rPr>
              <a:pPr/>
              <a:t>3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9" name="Triángulo isósceles 1">
            <a:hlinkClick r:id="rId2" action="ppaction://hlinksldjump"/>
            <a:extLst>
              <a:ext uri="{FF2B5EF4-FFF2-40B4-BE49-F238E27FC236}">
                <a16:creationId xmlns:a16="http://schemas.microsoft.com/office/drawing/2014/main" id="{8F2F2A87-018A-417E-B69A-227FCE0D4ECC}"/>
              </a:ext>
            </a:extLst>
          </p:cNvPr>
          <p:cNvSpPr/>
          <p:nvPr/>
        </p:nvSpPr>
        <p:spPr>
          <a:xfrm rot="16200000">
            <a:off x="8692084" y="510752"/>
            <a:ext cx="288032" cy="2880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 Narrow" panose="020B0606020202030204" pitchFamily="34" charset="0"/>
            </a:endParaRPr>
          </a:p>
        </p:txBody>
      </p:sp>
      <p:sp>
        <p:nvSpPr>
          <p:cNvPr id="14" name="12 Marcador de texto">
            <a:extLst>
              <a:ext uri="{FF2B5EF4-FFF2-40B4-BE49-F238E27FC236}">
                <a16:creationId xmlns:a16="http://schemas.microsoft.com/office/drawing/2014/main" id="{A020375A-E430-422E-ABAF-1D265E11F8A1}"/>
              </a:ext>
            </a:extLst>
          </p:cNvPr>
          <p:cNvSpPr txBox="1">
            <a:spLocks/>
          </p:cNvSpPr>
          <p:nvPr/>
        </p:nvSpPr>
        <p:spPr>
          <a:xfrm>
            <a:off x="251520" y="3772755"/>
            <a:ext cx="8762236" cy="1109164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wrap="square" lIns="0" tIns="0" rIns="0" bIns="0">
            <a:noAutofit/>
          </a:bodyPr>
          <a:lstStyle/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970829DF-C4B6-473B-8E6A-08092CD0BE6D}"/>
              </a:ext>
            </a:extLst>
          </p:cNvPr>
          <p:cNvSpPr txBox="1">
            <a:spLocks/>
          </p:cNvSpPr>
          <p:nvPr/>
        </p:nvSpPr>
        <p:spPr>
          <a:xfrm>
            <a:off x="251520" y="3764116"/>
            <a:ext cx="1815269" cy="306989"/>
          </a:xfrm>
          <a:prstGeom prst="rect">
            <a:avLst/>
          </a:prstGeom>
          <a:solidFill>
            <a:schemeClr val="tx2"/>
          </a:solidFill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050">
                <a:latin typeface="Arial Narrow" panose="020B0606020202030204" pitchFamily="34" charset="0"/>
              </a:rPr>
              <a:t>DEFINICIÓN DE TERMINADO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575CF84D-0EA0-4242-A136-010BBEECFAB3}"/>
              </a:ext>
            </a:extLst>
          </p:cNvPr>
          <p:cNvSpPr txBox="1">
            <a:spLocks/>
          </p:cNvSpPr>
          <p:nvPr/>
        </p:nvSpPr>
        <p:spPr>
          <a:xfrm>
            <a:off x="160682" y="91528"/>
            <a:ext cx="1114756" cy="391628"/>
          </a:xfrm>
          <a:prstGeom prst="rect">
            <a:avLst/>
          </a:prstGeom>
          <a:noFill/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>
                <a:solidFill>
                  <a:schemeClr val="tx2"/>
                </a:solidFill>
                <a:latin typeface="Arial Narrow" panose="020B0606020202030204" pitchFamily="34" charset="0"/>
              </a:rPr>
              <a:t>ALCANCE</a:t>
            </a:r>
            <a:endParaRPr lang="es-ES_tradnl" sz="1600" i="1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FB5B04-562D-4CB7-A46E-355B729BE30B}"/>
              </a:ext>
            </a:extLst>
          </p:cNvPr>
          <p:cNvSpPr txBox="1"/>
          <p:nvPr/>
        </p:nvSpPr>
        <p:spPr>
          <a:xfrm>
            <a:off x="263104" y="798784"/>
            <a:ext cx="8428980" cy="2833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AR" sz="1000">
                <a:cs typeface="Arial"/>
              </a:rPr>
              <a:t>Actualmente los especialistas visualizan los ECRI (E</a:t>
            </a:r>
            <a:r>
              <a:rPr lang="es-AR" sz="1000"/>
              <a:t>vento Con Riesgo de Interferencia)</a:t>
            </a:r>
            <a:r>
              <a:rPr lang="es-AR" sz="1000">
                <a:cs typeface="Arial"/>
              </a:rPr>
              <a:t> en una aplicación. Seleccionan un PAD y se le presentan los hijos que pertenecen al PAD y los padres con riesgo de hit según reglas de negocio. Analizándolos identifican anomalías en la curva de WHP de 1 padre y marcan el inicio y fin del hit y la etapa del hijo responsable. </a:t>
            </a:r>
          </a:p>
          <a:p>
            <a:pPr>
              <a:lnSpc>
                <a:spcPct val="150000"/>
              </a:lnSpc>
            </a:pPr>
            <a:r>
              <a:rPr lang="es-AR" sz="1000">
                <a:cs typeface="Arial"/>
              </a:rPr>
              <a:t>El objetivo de este trabajo es, </a:t>
            </a:r>
            <a:r>
              <a:rPr lang="es-AR" sz="1000" b="1">
                <a:cs typeface="Arial"/>
              </a:rPr>
              <a:t>dado un ECRI, analizar y detectar automáticamente las anomalías, inicio y fin. Identificar el hijo candidato a responsable. </a:t>
            </a:r>
          </a:p>
          <a:p>
            <a:pPr>
              <a:lnSpc>
                <a:spcPct val="150000"/>
              </a:lnSpc>
            </a:pPr>
            <a:r>
              <a:rPr lang="es-AR" sz="1000" b="1">
                <a:cs typeface="Arial"/>
              </a:rPr>
              <a:t>Como primer objetivo, se planea trabajar sobre el primer padre de cada hijo (primera línea)</a:t>
            </a:r>
            <a:r>
              <a:rPr lang="es-AR" sz="1000">
                <a:cs typeface="Arial"/>
              </a:rPr>
              <a:t>. Dado que es mas difícil cometer errores allí.</a:t>
            </a:r>
          </a:p>
          <a:p>
            <a:pPr>
              <a:lnSpc>
                <a:spcPct val="150000"/>
              </a:lnSpc>
            </a:pPr>
            <a:r>
              <a:rPr lang="es-AR" sz="1000" b="1">
                <a:cs typeface="Arial"/>
              </a:rPr>
              <a:t>Una vez logrado un ajuste aceptable avanzamos incorporando el agregado de más padres y distancia.</a:t>
            </a:r>
          </a:p>
          <a:p>
            <a:pPr>
              <a:lnSpc>
                <a:spcPct val="150000"/>
              </a:lnSpc>
            </a:pPr>
            <a:r>
              <a:rPr lang="es-AR" sz="1000">
                <a:cs typeface="Arial"/>
              </a:rPr>
              <a:t>La información producto de la interpretación automática será disponibilizada para que el especialista acepte o corrija cada caso.</a:t>
            </a:r>
          </a:p>
          <a:p>
            <a:pPr>
              <a:lnSpc>
                <a:spcPct val="150000"/>
              </a:lnSpc>
            </a:pPr>
            <a:r>
              <a:rPr lang="es-AR" sz="1000">
                <a:cs typeface="Arial"/>
              </a:rPr>
              <a:t>Para cumplir la tarea se involucrarán modelos de análisis de series de tiempo para identificar anomalías en la WHP y modelos predictivos para asignar el hijo candidato.</a:t>
            </a:r>
          </a:p>
          <a:p>
            <a:pPr>
              <a:lnSpc>
                <a:spcPct val="150000"/>
              </a:lnSpc>
            </a:pPr>
            <a:endParaRPr lang="es-AR" sz="1000">
              <a:cs typeface="Arial"/>
            </a:endParaRPr>
          </a:p>
          <a:p>
            <a:pPr>
              <a:lnSpc>
                <a:spcPct val="150000"/>
              </a:lnSpc>
            </a:pPr>
            <a:endParaRPr lang="es-ES" sz="1000">
              <a:cs typeface="Arial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D1BCB373-6242-4052-A012-2E4C14ABF5A4}"/>
              </a:ext>
            </a:extLst>
          </p:cNvPr>
          <p:cNvSpPr>
            <a:spLocks/>
          </p:cNvSpPr>
          <p:nvPr/>
        </p:nvSpPr>
        <p:spPr>
          <a:xfrm>
            <a:off x="217880" y="4219994"/>
            <a:ext cx="8762236" cy="4403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4572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AR" sz="1000" b="0" i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Modelo que permita </a:t>
            </a:r>
            <a:r>
              <a:rPr lang="es-AR" sz="1000">
                <a:latin typeface="+mj-lt"/>
                <a:cs typeface="Arial"/>
              </a:rPr>
              <a:t>realizar de forma automática el proceso de interpretación de eventos padre -hijo.</a:t>
            </a:r>
            <a:endParaRPr lang="es-AR" sz="1000" b="0" i="0">
              <a:solidFill>
                <a:srgbClr val="000000"/>
              </a:solidFill>
              <a:effectLst/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D2119B1-7EDE-448E-ADAD-0D1180FFB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22925"/>
              </p:ext>
            </p:extLst>
          </p:nvPr>
        </p:nvGraphicFramePr>
        <p:xfrm>
          <a:off x="316096" y="733282"/>
          <a:ext cx="8563387" cy="2471285"/>
        </p:xfrm>
        <a:graphic>
          <a:graphicData uri="http://schemas.openxmlformats.org/drawingml/2006/table">
            <a:tbl>
              <a:tblPr/>
              <a:tblGrid>
                <a:gridCol w="1751863">
                  <a:extLst>
                    <a:ext uri="{9D8B030D-6E8A-4147-A177-3AD203B41FA5}">
                      <a16:colId xmlns:a16="http://schemas.microsoft.com/office/drawing/2014/main" val="1856155983"/>
                    </a:ext>
                  </a:extLst>
                </a:gridCol>
                <a:gridCol w="1521355">
                  <a:extLst>
                    <a:ext uri="{9D8B030D-6E8A-4147-A177-3AD203B41FA5}">
                      <a16:colId xmlns:a16="http://schemas.microsoft.com/office/drawing/2014/main" val="1299387974"/>
                    </a:ext>
                  </a:extLst>
                </a:gridCol>
                <a:gridCol w="1543490">
                  <a:extLst>
                    <a:ext uri="{9D8B030D-6E8A-4147-A177-3AD203B41FA5}">
                      <a16:colId xmlns:a16="http://schemas.microsoft.com/office/drawing/2014/main" val="3870255199"/>
                    </a:ext>
                  </a:extLst>
                </a:gridCol>
                <a:gridCol w="151105">
                  <a:extLst>
                    <a:ext uri="{9D8B030D-6E8A-4147-A177-3AD203B41FA5}">
                      <a16:colId xmlns:a16="http://schemas.microsoft.com/office/drawing/2014/main" val="1830151391"/>
                    </a:ext>
                  </a:extLst>
                </a:gridCol>
                <a:gridCol w="528870">
                  <a:extLst>
                    <a:ext uri="{9D8B030D-6E8A-4147-A177-3AD203B41FA5}">
                      <a16:colId xmlns:a16="http://schemas.microsoft.com/office/drawing/2014/main" val="2817711134"/>
                    </a:ext>
                  </a:extLst>
                </a:gridCol>
                <a:gridCol w="377763">
                  <a:extLst>
                    <a:ext uri="{9D8B030D-6E8A-4147-A177-3AD203B41FA5}">
                      <a16:colId xmlns:a16="http://schemas.microsoft.com/office/drawing/2014/main" val="1047191410"/>
                    </a:ext>
                  </a:extLst>
                </a:gridCol>
                <a:gridCol w="718095">
                  <a:extLst>
                    <a:ext uri="{9D8B030D-6E8A-4147-A177-3AD203B41FA5}">
                      <a16:colId xmlns:a16="http://schemas.microsoft.com/office/drawing/2014/main" val="3120912648"/>
                    </a:ext>
                  </a:extLst>
                </a:gridCol>
                <a:gridCol w="265085">
                  <a:extLst>
                    <a:ext uri="{9D8B030D-6E8A-4147-A177-3AD203B41FA5}">
                      <a16:colId xmlns:a16="http://schemas.microsoft.com/office/drawing/2014/main" val="1991689983"/>
                    </a:ext>
                  </a:extLst>
                </a:gridCol>
                <a:gridCol w="568587">
                  <a:extLst>
                    <a:ext uri="{9D8B030D-6E8A-4147-A177-3AD203B41FA5}">
                      <a16:colId xmlns:a16="http://schemas.microsoft.com/office/drawing/2014/main" val="4064227543"/>
                    </a:ext>
                  </a:extLst>
                </a:gridCol>
                <a:gridCol w="568587">
                  <a:extLst>
                    <a:ext uri="{9D8B030D-6E8A-4147-A177-3AD203B41FA5}">
                      <a16:colId xmlns:a16="http://schemas.microsoft.com/office/drawing/2014/main" val="665431143"/>
                    </a:ext>
                  </a:extLst>
                </a:gridCol>
                <a:gridCol w="568587">
                  <a:extLst>
                    <a:ext uri="{9D8B030D-6E8A-4147-A177-3AD203B41FA5}">
                      <a16:colId xmlns:a16="http://schemas.microsoft.com/office/drawing/2014/main" val="2371225771"/>
                    </a:ext>
                  </a:extLst>
                </a:gridCol>
              </a:tblGrid>
              <a:tr h="164853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Tangibles: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AR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AR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74213"/>
                  </a:ext>
                </a:extLst>
              </a:tr>
              <a:tr h="332594">
                <a:tc gridSpan="11"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Se espera que el modelo permita al negocio disponibilizar un 85% de las horas empleadas actualmente en el proceso de identificación manual de interferencias.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927188"/>
                  </a:ext>
                </a:extLst>
              </a:tr>
              <a:tr h="16485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1" i="1" u="none" strike="noStrike">
                          <a:effectLst/>
                          <a:latin typeface="Calibri"/>
                        </a:rPr>
                        <a:t>Supuestos: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AR" sz="1000" b="0" i="0" u="none" strike="noStrike"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AR" sz="1000" b="0" i="0" u="none" strike="noStrike"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AR" sz="1000" b="0" i="0" u="none" strike="noStrike"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s-AR" sz="1000"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 fontAlgn="ctr"/>
                      <a:r>
                        <a:rPr lang="es-AR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r>
                        <a:rPr lang="es-AR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AR" sz="1000" b="0" i="0" u="none" strike="noStrike"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AR" sz="1000" b="0" i="0" u="none" strike="noStrike"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70460"/>
                  </a:ext>
                </a:extLst>
              </a:tr>
              <a:tr h="164853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-  El negocio estima que para realizar el análisis de forma manual los ingenieros utilizan en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AR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por cada pozo padre en promedio.</a:t>
                      </a:r>
                      <a:endParaRPr lang="es-AR" sz="1000"/>
                    </a:p>
                  </a:txBody>
                  <a:tcPr marL="4177" marR="4177" marT="417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por cada pozo padre.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1498"/>
                  </a:ext>
                </a:extLst>
              </a:tr>
              <a:tr h="325308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-  En función de datos históricos de la evolución del desarrollo en los principales campos, se asume que en promedio, se identifican 10 pozos padre por cada pozo hijo a la hora de realizar el análisis </a:t>
                      </a:r>
                      <a:r>
                        <a:rPr lang="es-AR" sz="1000" b="0" i="1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(Gráfico con datos históricos)</a:t>
                      </a:r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80952"/>
                  </a:ext>
                </a:extLst>
              </a:tr>
              <a:tr h="164853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-  El ámbito de aplicación del modelo es Hub Core, principales campos de gas y zona norte de petróleo.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89245"/>
                  </a:ext>
                </a:extLst>
              </a:tr>
              <a:tr h="164853">
                <a:tc gridSpan="11"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/>
                        </a:rPr>
                        <a:t>-  Para estimar actividad física se toma de referencia el plan estratégico del VP NOC con PA 2023 ajustado.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62599"/>
                  </a:ext>
                </a:extLst>
              </a:tr>
              <a:tr h="164853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-  Se considera el siguiente costo hora hombre </a:t>
                      </a:r>
                      <a:r>
                        <a:rPr lang="es-AR" sz="900" b="0" i="0" u="none" strike="noStrike">
                          <a:effectLst/>
                          <a:latin typeface="Calibri" panose="020F0502020204030204" pitchFamily="34" charset="0"/>
                        </a:rPr>
                        <a:t>(costo laboral prom. proporcionado por RRHH VP NOC)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s-AR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[USD/hs]    </a:t>
                      </a:r>
                      <a:endParaRPr lang="es-AR"/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[USD/hs]    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84607"/>
                  </a:ext>
                </a:extLst>
              </a:tr>
              <a:tr h="164853">
                <a:tc gridSpan="6">
                  <a:txBody>
                    <a:bodyPr/>
                    <a:lstStyle/>
                    <a:p>
                      <a:pPr marL="171450" indent="-171450" algn="l" rtl="0" fontAlgn="ctr">
                        <a:buFontTx/>
                        <a:buChar char="-"/>
                      </a:pPr>
                      <a:endParaRPr lang="es-AR" sz="800" b="0" i="1" u="none" strike="noStrike"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AR"/>
                    </a:p>
                  </a:txBody>
                  <a:tcPr marL="4177" marR="4177" marT="417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77" marR="4177" marT="417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77" marR="4177" marT="417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AR" sz="1000" b="0" i="0" u="none" strike="noStrike">
                        <a:solidFill>
                          <a:srgbClr val="1F4E78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08125"/>
                  </a:ext>
                </a:extLst>
              </a:tr>
              <a:tr h="164853">
                <a:tc gridSpan="11"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-  Se asumen los siguientes tres escenarios en función de la capacidad del modelo de disponibilizar horas al negocio: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68372"/>
                  </a:ext>
                </a:extLst>
              </a:tr>
              <a:tr h="164853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s-AR" sz="1000" b="1" i="0" u="none" strike="noStrike">
                          <a:effectLst/>
                          <a:latin typeface="Calibri" panose="020F0502020204030204" pitchFamily="34" charset="0"/>
                        </a:rPr>
                        <a:t>                  Escenario MIN: se disponibilizan 35% del total de hs. empledas en proceso rutinario.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9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9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10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10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000" b="1" i="0" u="none" strike="noStrike">
                        <a:solidFill>
                          <a:srgbClr val="1F4E78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000" b="1" i="0" u="none" strike="noStrike">
                        <a:solidFill>
                          <a:srgbClr val="1F4E78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03772"/>
                  </a:ext>
                </a:extLst>
              </a:tr>
              <a:tr h="164853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s-AR" sz="1000" b="1" i="0" u="none" strike="noStrike">
                          <a:effectLst/>
                          <a:latin typeface="Calibri" panose="020F0502020204030204" pitchFamily="34" charset="0"/>
                        </a:rPr>
                        <a:t>                  Escenario META: se disponibilizan 85% del total de hs. empledas en proceso rutinario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9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9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10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10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000" b="1" i="0" u="none" strike="noStrike">
                        <a:solidFill>
                          <a:srgbClr val="1F4E78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000" b="1" i="0" u="none" strike="noStrike">
                        <a:solidFill>
                          <a:srgbClr val="1F4E78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250994"/>
                  </a:ext>
                </a:extLst>
              </a:tr>
              <a:tr h="164853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s-AR" sz="1000" b="1" i="0" u="none" strike="noStrike">
                          <a:effectLst/>
                          <a:latin typeface="Calibri" panose="020F0502020204030204" pitchFamily="34" charset="0"/>
                        </a:rPr>
                        <a:t>                  Escenario MAX: se disponibilizan 95% del total de hs. empledas en proceso rutinario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9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9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10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AR" sz="10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000" b="1" i="0" u="none" strike="noStrike">
                        <a:solidFill>
                          <a:srgbClr val="1F4E78"/>
                        </a:solidFill>
                        <a:effectLst/>
                        <a:latin typeface="Calibri"/>
                      </a:endParaRP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77" marR="4177" marT="41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25314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970829DF-C4B6-473B-8E6A-08092CD0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83157"/>
            <a:ext cx="3265986" cy="238206"/>
          </a:xfrm>
          <a:solidFill>
            <a:schemeClr val="tx2"/>
          </a:solidFill>
        </p:spPr>
        <p:txBody>
          <a:bodyPr/>
          <a:lstStyle/>
          <a:p>
            <a:r>
              <a:rPr lang="es-AR" sz="1050">
                <a:latin typeface="Arial Narrow" panose="020B0606020202030204" pitchFamily="34" charset="0"/>
              </a:rPr>
              <a:t>DETALLE DE BENEFICIOS TANGIBLES DEL PROYECTO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C38A74-9C59-40B1-A41D-C2FFB571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</p:spPr>
        <p:txBody>
          <a:bodyPr/>
          <a:lstStyle/>
          <a:p>
            <a:fld id="{5482B5CA-E49D-6744-8292-DFBC6A05FD3C}" type="slidenum">
              <a:rPr lang="en-US" smtClean="0">
                <a:latin typeface="Arial Narrow" panose="020B0606020202030204" pitchFamily="34" charset="0"/>
              </a:rPr>
              <a:pPr/>
              <a:t>4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9" name="Triángulo isósceles 1">
            <a:hlinkClick r:id="rId2" action="ppaction://hlinksldjump"/>
            <a:extLst>
              <a:ext uri="{FF2B5EF4-FFF2-40B4-BE49-F238E27FC236}">
                <a16:creationId xmlns:a16="http://schemas.microsoft.com/office/drawing/2014/main" id="{8F2F2A87-018A-417E-B69A-227FCE0D4ECC}"/>
              </a:ext>
            </a:extLst>
          </p:cNvPr>
          <p:cNvSpPr/>
          <p:nvPr/>
        </p:nvSpPr>
        <p:spPr>
          <a:xfrm rot="16200000">
            <a:off x="8474604" y="560520"/>
            <a:ext cx="288032" cy="2880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 Narrow" panose="020B0606020202030204" pitchFamily="34" charset="0"/>
            </a:endParaRPr>
          </a:p>
        </p:txBody>
      </p:sp>
      <p:sp>
        <p:nvSpPr>
          <p:cNvPr id="17" name="5 CuadroTexto">
            <a:extLst>
              <a:ext uri="{FF2B5EF4-FFF2-40B4-BE49-F238E27FC236}">
                <a16:creationId xmlns:a16="http://schemas.microsoft.com/office/drawing/2014/main" id="{1C07849B-B2C7-483E-8B57-018CA2E3B751}"/>
              </a:ext>
            </a:extLst>
          </p:cNvPr>
          <p:cNvSpPr txBox="1"/>
          <p:nvPr/>
        </p:nvSpPr>
        <p:spPr>
          <a:xfrm>
            <a:off x="2868504" y="900350"/>
            <a:ext cx="5750116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900" i="1"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</a:lstStyle>
          <a:p>
            <a:pPr marL="0" lvl="1"/>
            <a:r>
              <a:rPr lang="es-AR" sz="100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575CF84D-0EA0-4242-A136-010BBEECFAB3}"/>
              </a:ext>
            </a:extLst>
          </p:cNvPr>
          <p:cNvSpPr txBox="1">
            <a:spLocks/>
          </p:cNvSpPr>
          <p:nvPr/>
        </p:nvSpPr>
        <p:spPr>
          <a:xfrm>
            <a:off x="160682" y="91528"/>
            <a:ext cx="3434302" cy="391628"/>
          </a:xfrm>
          <a:prstGeom prst="rect">
            <a:avLst/>
          </a:prstGeom>
          <a:noFill/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>
                <a:solidFill>
                  <a:schemeClr val="tx2"/>
                </a:solidFill>
                <a:latin typeface="Arial Narrow" panose="020B0606020202030204" pitchFamily="34" charset="0"/>
              </a:rPr>
              <a:t>BENEFICIOS E INDICADORES EXPOST</a:t>
            </a:r>
            <a:endParaRPr lang="es-ES_tradnl" sz="1600" i="1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12 Marcador de texto">
            <a:extLst>
              <a:ext uri="{FF2B5EF4-FFF2-40B4-BE49-F238E27FC236}">
                <a16:creationId xmlns:a16="http://schemas.microsoft.com/office/drawing/2014/main" id="{C31C6C53-9698-4D99-9B09-B9F1CDEF72A3}"/>
              </a:ext>
            </a:extLst>
          </p:cNvPr>
          <p:cNvSpPr txBox="1">
            <a:spLocks/>
          </p:cNvSpPr>
          <p:nvPr/>
        </p:nvSpPr>
        <p:spPr>
          <a:xfrm>
            <a:off x="251520" y="483155"/>
            <a:ext cx="8762236" cy="4479147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wrap="square" lIns="0" tIns="0" rIns="0" bIns="0">
            <a:noAutofit/>
          </a:bodyPr>
          <a:lstStyle/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2C8D49E-DDBD-4BDD-A509-55D3E3F02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1035"/>
              </p:ext>
            </p:extLst>
          </p:nvPr>
        </p:nvGraphicFramePr>
        <p:xfrm>
          <a:off x="2495493" y="3335627"/>
          <a:ext cx="4274289" cy="1525905"/>
        </p:xfrm>
        <a:graphic>
          <a:graphicData uri="http://schemas.openxmlformats.org/drawingml/2006/table">
            <a:tbl>
              <a:tblPr/>
              <a:tblGrid>
                <a:gridCol w="2668342">
                  <a:extLst>
                    <a:ext uri="{9D8B030D-6E8A-4147-A177-3AD203B41FA5}">
                      <a16:colId xmlns:a16="http://schemas.microsoft.com/office/drawing/2014/main" val="2401496694"/>
                    </a:ext>
                  </a:extLst>
                </a:gridCol>
                <a:gridCol w="234716">
                  <a:extLst>
                    <a:ext uri="{9D8B030D-6E8A-4147-A177-3AD203B41FA5}">
                      <a16:colId xmlns:a16="http://schemas.microsoft.com/office/drawing/2014/main" val="1395859114"/>
                    </a:ext>
                  </a:extLst>
                </a:gridCol>
                <a:gridCol w="457077">
                  <a:extLst>
                    <a:ext uri="{9D8B030D-6E8A-4147-A177-3AD203B41FA5}">
                      <a16:colId xmlns:a16="http://schemas.microsoft.com/office/drawing/2014/main" val="3549193181"/>
                    </a:ext>
                  </a:extLst>
                </a:gridCol>
                <a:gridCol w="457077">
                  <a:extLst>
                    <a:ext uri="{9D8B030D-6E8A-4147-A177-3AD203B41FA5}">
                      <a16:colId xmlns:a16="http://schemas.microsoft.com/office/drawing/2014/main" val="2991251853"/>
                    </a:ext>
                  </a:extLst>
                </a:gridCol>
                <a:gridCol w="457077">
                  <a:extLst>
                    <a:ext uri="{9D8B030D-6E8A-4147-A177-3AD203B41FA5}">
                      <a16:colId xmlns:a16="http://schemas.microsoft.com/office/drawing/2014/main" val="2595854656"/>
                    </a:ext>
                  </a:extLst>
                </a:gridCol>
              </a:tblGrid>
              <a:tr h="195185">
                <a:tc>
                  <a:txBody>
                    <a:bodyPr/>
                    <a:lstStyle/>
                    <a:p>
                      <a:pPr algn="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2026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55735"/>
                  </a:ext>
                </a:extLst>
              </a:tr>
              <a:tr h="1951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Pozos a estimular (pozos hijos) [pozos/año]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71110"/>
                  </a:ext>
                </a:extLst>
              </a:tr>
              <a:tr h="1951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Prom. estimado de pozos padre [pozos/año]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2070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2340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2160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52240"/>
                  </a:ext>
                </a:extLst>
              </a:tr>
              <a:tr h="13983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28952"/>
                  </a:ext>
                </a:extLst>
              </a:tr>
              <a:tr h="1951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Tiempo destinado a análisis manual [hs]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6210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7020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6480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56998"/>
                  </a:ext>
                </a:extLst>
              </a:tr>
              <a:tr h="1951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Beneficio escenario MIN  [K USD/año] 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18491"/>
                  </a:ext>
                </a:extLst>
              </a:tr>
              <a:tr h="1951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Beneficio escenario MEDIO [K USD/año]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70243"/>
                  </a:ext>
                </a:extLst>
              </a:tr>
              <a:tr h="1951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000" b="0" i="0" u="none" strike="noStrike">
                          <a:effectLst/>
                          <a:latin typeface="Calibri" panose="020F0502020204030204" pitchFamily="34" charset="0"/>
                        </a:rPr>
                        <a:t>Beneficio escenario MAX [K USD/año]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210" marR="7210" marT="72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8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2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2 Marcador de texto">
            <a:extLst>
              <a:ext uri="{FF2B5EF4-FFF2-40B4-BE49-F238E27FC236}">
                <a16:creationId xmlns:a16="http://schemas.microsoft.com/office/drawing/2014/main" id="{A020375A-E430-422E-ABAF-1D265E11F8A1}"/>
              </a:ext>
            </a:extLst>
          </p:cNvPr>
          <p:cNvSpPr txBox="1">
            <a:spLocks/>
          </p:cNvSpPr>
          <p:nvPr/>
        </p:nvSpPr>
        <p:spPr>
          <a:xfrm>
            <a:off x="251520" y="483156"/>
            <a:ext cx="8762236" cy="2579021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wrap="square" lIns="0" tIns="0" rIns="0" bIns="0">
            <a:noAutofit/>
          </a:bodyPr>
          <a:lstStyle/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70829DF-C4B6-473B-8E6A-08092CD0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83156"/>
            <a:ext cx="3474376" cy="306989"/>
          </a:xfrm>
          <a:solidFill>
            <a:schemeClr val="tx2"/>
          </a:solidFill>
        </p:spPr>
        <p:txBody>
          <a:bodyPr/>
          <a:lstStyle/>
          <a:p>
            <a:r>
              <a:rPr lang="es-AR" sz="1050">
                <a:latin typeface="Arial Narrow" panose="020B0606020202030204" pitchFamily="34" charset="0"/>
              </a:rPr>
              <a:t>DETALLE DE BENEFICIOS INTANGIBLES DEL PROYECTO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C38A74-9C59-40B1-A41D-C2FFB571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</p:spPr>
        <p:txBody>
          <a:bodyPr/>
          <a:lstStyle/>
          <a:p>
            <a:fld id="{5482B5CA-E49D-6744-8292-DFBC6A05FD3C}" type="slidenum">
              <a:rPr lang="en-US" smtClean="0">
                <a:latin typeface="Arial Narrow" panose="020B0606020202030204" pitchFamily="34" charset="0"/>
              </a:rPr>
              <a:pPr/>
              <a:t>5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9" name="Triángulo isósceles 1">
            <a:hlinkClick r:id="rId2" action="ppaction://hlinksldjump"/>
            <a:extLst>
              <a:ext uri="{FF2B5EF4-FFF2-40B4-BE49-F238E27FC236}">
                <a16:creationId xmlns:a16="http://schemas.microsoft.com/office/drawing/2014/main" id="{8F2F2A87-018A-417E-B69A-227FCE0D4ECC}"/>
              </a:ext>
            </a:extLst>
          </p:cNvPr>
          <p:cNvSpPr/>
          <p:nvPr/>
        </p:nvSpPr>
        <p:spPr>
          <a:xfrm rot="16200000">
            <a:off x="8474604" y="560520"/>
            <a:ext cx="288032" cy="2880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 Narrow" panose="020B0606020202030204" pitchFamily="34" charset="0"/>
            </a:endParaRPr>
          </a:p>
        </p:txBody>
      </p:sp>
      <p:sp>
        <p:nvSpPr>
          <p:cNvPr id="14" name="12 Marcador de texto">
            <a:extLst>
              <a:ext uri="{FF2B5EF4-FFF2-40B4-BE49-F238E27FC236}">
                <a16:creationId xmlns:a16="http://schemas.microsoft.com/office/drawing/2014/main" id="{A020375A-E430-422E-ABAF-1D265E11F8A1}"/>
              </a:ext>
            </a:extLst>
          </p:cNvPr>
          <p:cNvSpPr txBox="1">
            <a:spLocks/>
          </p:cNvSpPr>
          <p:nvPr/>
        </p:nvSpPr>
        <p:spPr>
          <a:xfrm>
            <a:off x="251520" y="3113107"/>
            <a:ext cx="8762236" cy="176881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wrap="square" lIns="0" tIns="0" rIns="0" bIns="0">
            <a:noAutofit/>
          </a:bodyPr>
          <a:lstStyle/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970829DF-C4B6-473B-8E6A-08092CD0BE6D}"/>
              </a:ext>
            </a:extLst>
          </p:cNvPr>
          <p:cNvSpPr txBox="1">
            <a:spLocks/>
          </p:cNvSpPr>
          <p:nvPr/>
        </p:nvSpPr>
        <p:spPr>
          <a:xfrm>
            <a:off x="251520" y="3110388"/>
            <a:ext cx="1545964" cy="306989"/>
          </a:xfrm>
          <a:prstGeom prst="rect">
            <a:avLst/>
          </a:prstGeom>
          <a:solidFill>
            <a:schemeClr val="tx2"/>
          </a:solidFill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050">
                <a:latin typeface="Arial Narrow" panose="020B0606020202030204" pitchFamily="34" charset="0"/>
              </a:rPr>
              <a:t>INDICADORES EXPOST</a:t>
            </a:r>
          </a:p>
        </p:txBody>
      </p:sp>
      <p:sp>
        <p:nvSpPr>
          <p:cNvPr id="17" name="5 CuadroTexto">
            <a:extLst>
              <a:ext uri="{FF2B5EF4-FFF2-40B4-BE49-F238E27FC236}">
                <a16:creationId xmlns:a16="http://schemas.microsoft.com/office/drawing/2014/main" id="{1C07849B-B2C7-483E-8B57-018CA2E3B751}"/>
              </a:ext>
            </a:extLst>
          </p:cNvPr>
          <p:cNvSpPr txBox="1"/>
          <p:nvPr/>
        </p:nvSpPr>
        <p:spPr>
          <a:xfrm>
            <a:off x="2868504" y="900350"/>
            <a:ext cx="5750116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900" i="1"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</a:lstStyle>
          <a:p>
            <a:pPr marL="0" lvl="1"/>
            <a:r>
              <a:rPr lang="es-AR" sz="100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575CF84D-0EA0-4242-A136-010BBEECFAB3}"/>
              </a:ext>
            </a:extLst>
          </p:cNvPr>
          <p:cNvSpPr txBox="1">
            <a:spLocks/>
          </p:cNvSpPr>
          <p:nvPr/>
        </p:nvSpPr>
        <p:spPr>
          <a:xfrm>
            <a:off x="160682" y="91528"/>
            <a:ext cx="3434302" cy="391628"/>
          </a:xfrm>
          <a:prstGeom prst="rect">
            <a:avLst/>
          </a:prstGeom>
          <a:noFill/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>
                <a:solidFill>
                  <a:schemeClr val="tx2"/>
                </a:solidFill>
                <a:latin typeface="Arial Narrow" panose="020B0606020202030204" pitchFamily="34" charset="0"/>
              </a:rPr>
              <a:t>BENEFICIOS E INDICADORES EXPOST</a:t>
            </a:r>
            <a:endParaRPr lang="es-ES_tradnl" sz="16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9D0C0-A9E2-4EC6-BEC7-7EFC5327D147}"/>
              </a:ext>
            </a:extLst>
          </p:cNvPr>
          <p:cNvSpPr txBox="1"/>
          <p:nvPr/>
        </p:nvSpPr>
        <p:spPr>
          <a:xfrm>
            <a:off x="251518" y="3405783"/>
            <a:ext cx="8762237" cy="27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9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Se toma como indicador expost:</a:t>
            </a:r>
            <a:endParaRPr lang="es-AR" sz="900" i="1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57A6AF-35BC-4D7A-962B-475BD3586B8C}"/>
              </a:ext>
            </a:extLst>
          </p:cNvPr>
          <p:cNvSpPr txBox="1"/>
          <p:nvPr/>
        </p:nvSpPr>
        <p:spPr>
          <a:xfrm>
            <a:off x="252701" y="3687769"/>
            <a:ext cx="8638598" cy="11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900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Delta P. estimada automático / Delta P. estimada manual</a:t>
            </a:r>
            <a:r>
              <a:rPr lang="es-AR" sz="9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, se espera que sea mayor a 80% en pozos testigo.</a:t>
            </a:r>
          </a:p>
          <a:p>
            <a:pPr>
              <a:lnSpc>
                <a:spcPct val="150000"/>
              </a:lnSpc>
            </a:pPr>
            <a:r>
              <a:rPr lang="es-AR" sz="900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Etapa hijo definida automática / Etapa hija definida manual, </a:t>
            </a:r>
            <a:r>
              <a:rPr lang="es-AR" sz="9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se espera que sea mayor a</a:t>
            </a:r>
            <a:r>
              <a:rPr lang="es-AR" sz="900"/>
              <a:t>l 80% </a:t>
            </a:r>
            <a:r>
              <a:rPr lang="es-AR" sz="9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en pozos testigo.</a:t>
            </a:r>
          </a:p>
          <a:p>
            <a:pPr>
              <a:lnSpc>
                <a:spcPct val="150000"/>
              </a:lnSpc>
            </a:pPr>
            <a:endParaRPr lang="es-AR" sz="90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sz="9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Pozo testigo: se considera un pozo por PAD, donde se realiza cálculo manual.</a:t>
            </a:r>
          </a:p>
          <a:p>
            <a:pPr>
              <a:lnSpc>
                <a:spcPct val="150000"/>
              </a:lnSpc>
            </a:pPr>
            <a:r>
              <a:rPr lang="es-AR" sz="9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La interpretación manual y resultante del modelo se podrán visualizar en la base GIDI.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10E5BD3-B426-4F22-8AA2-87AEFB9B0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3169"/>
              </p:ext>
            </p:extLst>
          </p:nvPr>
        </p:nvGraphicFramePr>
        <p:xfrm>
          <a:off x="350874" y="900350"/>
          <a:ext cx="8123729" cy="1428039"/>
        </p:xfrm>
        <a:graphic>
          <a:graphicData uri="http://schemas.openxmlformats.org/drawingml/2006/table">
            <a:tbl>
              <a:tblPr/>
              <a:tblGrid>
                <a:gridCol w="1661920">
                  <a:extLst>
                    <a:ext uri="{9D8B030D-6E8A-4147-A177-3AD203B41FA5}">
                      <a16:colId xmlns:a16="http://schemas.microsoft.com/office/drawing/2014/main" val="791949794"/>
                    </a:ext>
                  </a:extLst>
                </a:gridCol>
                <a:gridCol w="1443247">
                  <a:extLst>
                    <a:ext uri="{9D8B030D-6E8A-4147-A177-3AD203B41FA5}">
                      <a16:colId xmlns:a16="http://schemas.microsoft.com/office/drawing/2014/main" val="2241553134"/>
                    </a:ext>
                  </a:extLst>
                </a:gridCol>
                <a:gridCol w="3148902">
                  <a:extLst>
                    <a:ext uri="{9D8B030D-6E8A-4147-A177-3AD203B41FA5}">
                      <a16:colId xmlns:a16="http://schemas.microsoft.com/office/drawing/2014/main" val="1240694998"/>
                    </a:ext>
                  </a:extLst>
                </a:gridCol>
                <a:gridCol w="251475">
                  <a:extLst>
                    <a:ext uri="{9D8B030D-6E8A-4147-A177-3AD203B41FA5}">
                      <a16:colId xmlns:a16="http://schemas.microsoft.com/office/drawing/2014/main" val="3513683109"/>
                    </a:ext>
                  </a:extLst>
                </a:gridCol>
                <a:gridCol w="539395">
                  <a:extLst>
                    <a:ext uri="{9D8B030D-6E8A-4147-A177-3AD203B41FA5}">
                      <a16:colId xmlns:a16="http://schemas.microsoft.com/office/drawing/2014/main" val="2076777089"/>
                    </a:ext>
                  </a:extLst>
                </a:gridCol>
                <a:gridCol w="539395">
                  <a:extLst>
                    <a:ext uri="{9D8B030D-6E8A-4147-A177-3AD203B41FA5}">
                      <a16:colId xmlns:a16="http://schemas.microsoft.com/office/drawing/2014/main" val="902827760"/>
                    </a:ext>
                  </a:extLst>
                </a:gridCol>
                <a:gridCol w="539395">
                  <a:extLst>
                    <a:ext uri="{9D8B030D-6E8A-4147-A177-3AD203B41FA5}">
                      <a16:colId xmlns:a16="http://schemas.microsoft.com/office/drawing/2014/main" val="2528505048"/>
                    </a:ext>
                  </a:extLst>
                </a:gridCol>
              </a:tblGrid>
              <a:tr h="265911"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1" i="0" u="none" strike="noStrike">
                          <a:solidFill>
                            <a:srgbClr val="44546A"/>
                          </a:solidFill>
                          <a:effectLst/>
                          <a:latin typeface="+mj-lt"/>
                        </a:rPr>
                        <a:t>Intangibles: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1" i="0" u="none" strike="noStrike">
                          <a:solidFill>
                            <a:srgbClr val="44546A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1" i="0" u="none" strike="noStrike">
                          <a:solidFill>
                            <a:srgbClr val="44546A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1" i="0" u="none" strike="noStrike">
                          <a:solidFill>
                            <a:srgbClr val="44546A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1" i="0" u="none" strike="noStrike">
                          <a:solidFill>
                            <a:srgbClr val="44546A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1" i="0" u="none" strike="noStrike">
                          <a:solidFill>
                            <a:srgbClr val="44546A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1" i="0" u="none" strike="noStrike">
                          <a:solidFill>
                            <a:srgbClr val="44546A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91751"/>
                  </a:ext>
                </a:extLst>
              </a:tr>
              <a:tr h="325002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s-AR" sz="900" b="0" i="0" u="none" strike="noStrike">
                          <a:solidFill>
                            <a:srgbClr val="0D0D0D"/>
                          </a:solidFill>
                          <a:effectLst/>
                          <a:latin typeface="+mj-lt"/>
                        </a:rPr>
                        <a:t>Análisis de eventos de interferencia evitando la subjetividad del criterio de cada ingeniero.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94810"/>
                  </a:ext>
                </a:extLst>
              </a:tr>
              <a:tr h="25606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Reasignación del tiempo empleado en tareas rutinarias, que hoy son realizadas manualmente.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73140"/>
                  </a:ext>
                </a:extLst>
              </a:tr>
              <a:tr h="25606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Aporte al entendimiento de los fenómenos físicos que ocurren entre pozos de distinto PAD.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343681"/>
                  </a:ext>
                </a:extLst>
              </a:tr>
              <a:tr h="325002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s-AR" sz="900" b="0" i="0" u="none" strike="noStrike">
                          <a:solidFill>
                            <a:srgbClr val="0D0D0D"/>
                          </a:solidFill>
                          <a:effectLst/>
                          <a:latin typeface="+mj-lt"/>
                        </a:rPr>
                        <a:t>Se considera que interpretaciones con un criterio unificado y pudiendo reprocesar toda la historia, puede colaborar en la revisión del modelo GIDI.</a:t>
                      </a:r>
                    </a:p>
                  </a:txBody>
                  <a:tcPr marL="8095" marR="8095" marT="8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34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6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C38A74-9C59-40B1-A41D-C2FFB571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</p:spPr>
        <p:txBody>
          <a:bodyPr/>
          <a:lstStyle/>
          <a:p>
            <a:fld id="{5482B5CA-E49D-6744-8292-DFBC6A05FD3C}" type="slidenum">
              <a:rPr lang="en-US" smtClean="0">
                <a:latin typeface="Arial Narrow" panose="020B0606020202030204" pitchFamily="34" charset="0"/>
              </a:rPr>
              <a:pPr/>
              <a:t>6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9" name="Triángulo isósceles 1">
            <a:hlinkClick r:id="rId2" action="ppaction://hlinksldjump"/>
            <a:extLst>
              <a:ext uri="{FF2B5EF4-FFF2-40B4-BE49-F238E27FC236}">
                <a16:creationId xmlns:a16="http://schemas.microsoft.com/office/drawing/2014/main" id="{8F2F2A87-018A-417E-B69A-227FCE0D4ECC}"/>
              </a:ext>
            </a:extLst>
          </p:cNvPr>
          <p:cNvSpPr/>
          <p:nvPr/>
        </p:nvSpPr>
        <p:spPr>
          <a:xfrm rot="16200000">
            <a:off x="8602084" y="714144"/>
            <a:ext cx="288032" cy="2880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 Narrow" panose="020B0606020202030204" pitchFamily="34" charset="0"/>
            </a:endParaRPr>
          </a:p>
        </p:txBody>
      </p:sp>
      <p:sp>
        <p:nvSpPr>
          <p:cNvPr id="10" name="12 Marcador de texto">
            <a:extLst>
              <a:ext uri="{FF2B5EF4-FFF2-40B4-BE49-F238E27FC236}">
                <a16:creationId xmlns:a16="http://schemas.microsoft.com/office/drawing/2014/main" id="{F7817525-305C-4DF7-B81E-A09AE54AE805}"/>
              </a:ext>
            </a:extLst>
          </p:cNvPr>
          <p:cNvSpPr txBox="1"/>
          <p:nvPr/>
        </p:nvSpPr>
        <p:spPr>
          <a:xfrm>
            <a:off x="251520" y="564822"/>
            <a:ext cx="8762236" cy="404685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0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0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758D2FBF-904F-4118-ADB9-E34AC03A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64497"/>
            <a:ext cx="3449196" cy="299295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180975"/>
            <a:r>
              <a:rPr lang="es-AR" sz="1000">
                <a:solidFill>
                  <a:schemeClr val="bg1"/>
                </a:solidFill>
                <a:latin typeface="Arial" panose="020B0604020202020204" pitchFamily="34" charset="0"/>
              </a:rPr>
              <a:t>CELULA DE EJECUCIÓN </a:t>
            </a:r>
          </a:p>
        </p:txBody>
      </p:sp>
      <p:sp>
        <p:nvSpPr>
          <p:cNvPr id="14" name="Marcador de número de diapositiva 4">
            <a:extLst>
              <a:ext uri="{FF2B5EF4-FFF2-40B4-BE49-F238E27FC236}">
                <a16:creationId xmlns:a16="http://schemas.microsoft.com/office/drawing/2014/main" id="{78D36B8E-91CC-4CE7-B0B5-4F9FD1588290}"/>
              </a:ext>
            </a:extLst>
          </p:cNvPr>
          <p:cNvSpPr txBox="1">
            <a:spLocks/>
          </p:cNvSpPr>
          <p:nvPr/>
        </p:nvSpPr>
        <p:spPr>
          <a:xfrm>
            <a:off x="8890116" y="4653822"/>
            <a:ext cx="180000" cy="12255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82B5CA-E49D-6744-8292-DFBC6A05FD3C}" type="slidenum">
              <a:rPr lang="en-US" sz="800" smtClean="0">
                <a:latin typeface="Arial" panose="020B0604020202020204" pitchFamily="34" charset="0"/>
              </a:rPr>
              <a:pPr/>
              <a:t>6</a:t>
            </a:fld>
            <a:endParaRPr lang="en-US" sz="800">
              <a:latin typeface="Arial" panose="020B0604020202020204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2BEA96F-9C1B-40BD-899B-CC28779D724C}"/>
              </a:ext>
            </a:extLst>
          </p:cNvPr>
          <p:cNvSpPr txBox="1"/>
          <p:nvPr/>
        </p:nvSpPr>
        <p:spPr>
          <a:xfrm>
            <a:off x="130536" y="141693"/>
            <a:ext cx="2216340" cy="391628"/>
          </a:xfrm>
          <a:prstGeom prst="rect">
            <a:avLst/>
          </a:prstGeom>
          <a:noFill/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>
                <a:solidFill>
                  <a:schemeClr val="tx2"/>
                </a:solidFill>
                <a:latin typeface="Arial Narrow" panose="020B0606020202030204" pitchFamily="34" charset="0"/>
              </a:rPr>
              <a:t>EQUIPO DE PROYECTO</a:t>
            </a:r>
            <a:endParaRPr lang="es-ES_tradnl" sz="16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20D81703-1056-4326-8CE9-64E27D40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66933"/>
              </p:ext>
            </p:extLst>
          </p:nvPr>
        </p:nvGraphicFramePr>
        <p:xfrm>
          <a:off x="312554" y="1025668"/>
          <a:ext cx="8433546" cy="24918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9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4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800" kern="1200">
                          <a:latin typeface="+mn-lt"/>
                        </a:rPr>
                        <a:t>Cargo/Rol</a:t>
                      </a:r>
                      <a:endParaRPr lang="es-AR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800" kern="1200">
                          <a:latin typeface="+mn-lt"/>
                        </a:rPr>
                        <a:t>Nombre y apellido</a:t>
                      </a:r>
                      <a:endParaRPr lang="es-AR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800" kern="1200">
                          <a:latin typeface="+mn-lt"/>
                        </a:rPr>
                        <a:t>Célula / Área</a:t>
                      </a:r>
                      <a:endParaRPr lang="es-AR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800" kern="1200">
                          <a:latin typeface="+mn-lt"/>
                        </a:rPr>
                        <a:t>Dedicación (%)</a:t>
                      </a:r>
                      <a:endParaRPr lang="es-AR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800" kern="1200">
                          <a:latin typeface="+mn-lt"/>
                        </a:rPr>
                        <a:t>Duración (meses)</a:t>
                      </a:r>
                      <a:endParaRPr lang="es-AR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47">
                <a:tc>
                  <a:txBody>
                    <a:bodyPr/>
                    <a:lstStyle/>
                    <a:p>
                      <a:r>
                        <a:rPr lang="es-AR" sz="800" err="1">
                          <a:latin typeface="+mn-lt"/>
                        </a:rPr>
                        <a:t>Domain</a:t>
                      </a:r>
                      <a:r>
                        <a:rPr lang="es-AR" sz="800">
                          <a:latin typeface="+mn-lt"/>
                        </a:rPr>
                        <a:t> </a:t>
                      </a:r>
                      <a:r>
                        <a:rPr lang="es-AR" sz="800" err="1">
                          <a:latin typeface="+mn-lt"/>
                        </a:rPr>
                        <a:t>Owner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Pilar Alencastre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Reservorios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15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Líder Técnico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solidFill>
                            <a:schemeClr val="tx1"/>
                          </a:solidFill>
                        </a:rPr>
                        <a:t>Diego Gallart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Reservorios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100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Científico de datos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Lucas Báez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latin typeface="+mn-lt"/>
                        </a:rPr>
                        <a:t>Reservorios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100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Ingeniero de datos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AR" sz="800">
                          <a:solidFill>
                            <a:schemeClr val="tx1"/>
                          </a:solidFill>
                        </a:rPr>
                        <a:t>Sebastián López Mesa / Diego Juanes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latin typeface="+mn-lt"/>
                        </a:rPr>
                        <a:t>Reservorios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60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latin typeface="+mn-lt"/>
                        </a:rPr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75053235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Key </a:t>
                      </a:r>
                      <a:r>
                        <a:rPr lang="es-AR" sz="800" err="1">
                          <a:latin typeface="+mn-lt"/>
                        </a:rPr>
                        <a:t>User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AR" sz="800">
                          <a:solidFill>
                            <a:schemeClr val="tx1"/>
                          </a:solidFill>
                        </a:rPr>
                        <a:t>Mariana Mamani / Miguel Ortiz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latin typeface="+mn-lt"/>
                        </a:rPr>
                        <a:t>Reservorios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latin typeface="+mn-lt"/>
                        </a:rPr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r>
                        <a:rPr lang="es-AR" sz="800">
                          <a:latin typeface="+mn-lt"/>
                        </a:rPr>
                        <a:t>Scrum Master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s-AR" sz="80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latin typeface="+mn-lt"/>
                        </a:rPr>
                        <a:t>Reservorios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AR" sz="80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r>
                        <a:rPr lang="es-AR" sz="800" err="1">
                          <a:latin typeface="+mn-lt"/>
                        </a:rPr>
                        <a:t>SME’s</a:t>
                      </a:r>
                      <a:r>
                        <a:rPr lang="es-AR" sz="800">
                          <a:latin typeface="+mn-lt"/>
                        </a:rPr>
                        <a:t> (</a:t>
                      </a:r>
                      <a:r>
                        <a:rPr lang="es-AR" sz="800" err="1"/>
                        <a:t>Subject</a:t>
                      </a:r>
                      <a:r>
                        <a:rPr lang="es-AR" sz="800"/>
                        <a:t> </a:t>
                      </a:r>
                      <a:r>
                        <a:rPr lang="es-AR" sz="800" err="1"/>
                        <a:t>Matter</a:t>
                      </a:r>
                      <a:r>
                        <a:rPr lang="es-AR" sz="800"/>
                        <a:t> Expert )</a:t>
                      </a:r>
                      <a:endParaRPr lang="es-AR" sz="80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s-AR" sz="80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latin typeface="+mn-lt"/>
                        </a:rPr>
                        <a:t>Reservorios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>
                          <a:latin typeface="+mn-lt"/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>
                          <a:latin typeface="+mn-lt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80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3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73884" y="619695"/>
            <a:ext cx="8762790" cy="2161343"/>
          </a:xfrm>
          <a:ln w="12700">
            <a:solidFill>
              <a:schemeClr val="accent1">
                <a:lumMod val="75000"/>
              </a:schemeClr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pPr algn="just">
              <a:buNone/>
            </a:pPr>
            <a:endParaRPr lang="es-AR" sz="1600" b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None/>
            </a:pPr>
            <a:endParaRPr lang="es-AR" sz="1600" b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None/>
            </a:pPr>
            <a:endParaRPr lang="es-AR" sz="1600" b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None/>
            </a:pPr>
            <a:endParaRPr lang="es-AR" sz="1600" b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None/>
            </a:pPr>
            <a:endParaRPr lang="es-AR" sz="1100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None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1" name="12 Marcador de texto"/>
          <p:cNvSpPr txBox="1">
            <a:spLocks/>
          </p:cNvSpPr>
          <p:nvPr/>
        </p:nvSpPr>
        <p:spPr>
          <a:xfrm>
            <a:off x="90528" y="2827260"/>
            <a:ext cx="8762790" cy="196128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lIns="72000" tIns="72000" rIns="72000" bIns="72000">
            <a:spAutoFit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587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587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587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627063" indent="-2635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algn="just">
              <a:buFont typeface="Arial" charset="0"/>
              <a:buNone/>
            </a:pPr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41272"/>
              </p:ext>
            </p:extLst>
          </p:nvPr>
        </p:nvGraphicFramePr>
        <p:xfrm>
          <a:off x="691361" y="3317157"/>
          <a:ext cx="7192003" cy="1109027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195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3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629">
                  <a:extLst>
                    <a:ext uri="{9D8B030D-6E8A-4147-A177-3AD203B41FA5}">
                      <a16:colId xmlns:a16="http://schemas.microsoft.com/office/drawing/2014/main" val="1066271083"/>
                    </a:ext>
                  </a:extLst>
                </a:gridCol>
              </a:tblGrid>
              <a:tr h="334045">
                <a:tc>
                  <a:txBody>
                    <a:bodyPr/>
                    <a:lstStyle/>
                    <a:p>
                      <a:pPr algn="ctr"/>
                      <a:r>
                        <a:rPr lang="es-AR" sz="800"/>
                        <a:t>CONCEPTO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AR" sz="8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/>
                        <a:t>AÑO 2024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/>
                        <a:t>AÑO 2025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/>
                        <a:t>AÑO</a:t>
                      </a:r>
                      <a:r>
                        <a:rPr lang="es-AR" sz="800" baseline="0"/>
                        <a:t> 2026</a:t>
                      </a:r>
                      <a:endParaRPr lang="es-AR" sz="8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/>
                        <a:t>TOTAL (K USD)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91">
                <a:tc>
                  <a:txBody>
                    <a:bodyPr/>
                    <a:lstStyle/>
                    <a:p>
                      <a:r>
                        <a:rPr lang="es-AR" sz="800" i="0">
                          <a:solidFill>
                            <a:schemeClr val="tx1"/>
                          </a:solidFill>
                        </a:rPr>
                        <a:t>Mantenimiento Aplicaciones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AR" sz="800" b="1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0"/>
                        <a:t>8,86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0"/>
                        <a:t>8,86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0"/>
                        <a:t>8,86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1"/>
                        <a:t>27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91">
                <a:tc>
                  <a:txBody>
                    <a:bodyPr/>
                    <a:lstStyle/>
                    <a:p>
                      <a:pPr algn="r"/>
                      <a:r>
                        <a:rPr lang="es-AR" sz="800"/>
                        <a:t>TOTAL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AR" sz="800" b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0"/>
                        <a:t>8,86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0"/>
                        <a:t>8,86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0"/>
                        <a:t>8,86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1"/>
                        <a:t>27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8 Título">
            <a:extLst>
              <a:ext uri="{FF2B5EF4-FFF2-40B4-BE49-F238E27FC236}">
                <a16:creationId xmlns:a16="http://schemas.microsoft.com/office/drawing/2014/main" id="{C6F8EDE2-E466-4A21-8821-AB07E229DBD0}"/>
              </a:ext>
            </a:extLst>
          </p:cNvPr>
          <p:cNvSpPr txBox="1">
            <a:spLocks/>
          </p:cNvSpPr>
          <p:nvPr/>
        </p:nvSpPr>
        <p:spPr>
          <a:xfrm>
            <a:off x="99294" y="624416"/>
            <a:ext cx="2652781" cy="299295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defPPr>
              <a:defRPr lang="es-ES"/>
            </a:defPPr>
            <a:lvl1pPr defTabSz="457200">
              <a:spcBef>
                <a:spcPct val="0"/>
              </a:spcBef>
              <a:buNone/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>
                <a:latin typeface="Arial Narrow" panose="020B0606020202030204" pitchFamily="34" charset="0"/>
              </a:rPr>
              <a:t>DETALLE DE COSTOS DE INICIATIVA (KUSD)</a:t>
            </a:r>
          </a:p>
        </p:txBody>
      </p:sp>
      <p:sp>
        <p:nvSpPr>
          <p:cNvPr id="18" name="8 Título">
            <a:extLst>
              <a:ext uri="{FF2B5EF4-FFF2-40B4-BE49-F238E27FC236}">
                <a16:creationId xmlns:a16="http://schemas.microsoft.com/office/drawing/2014/main" id="{EF3F1661-96AF-4E56-831C-F14DD855173A}"/>
              </a:ext>
            </a:extLst>
          </p:cNvPr>
          <p:cNvSpPr txBox="1">
            <a:spLocks/>
          </p:cNvSpPr>
          <p:nvPr/>
        </p:nvSpPr>
        <p:spPr>
          <a:xfrm>
            <a:off x="87537" y="2827297"/>
            <a:ext cx="2645624" cy="299295"/>
          </a:xfrm>
          <a:prstGeom prst="rect">
            <a:avLst/>
          </a:prstGeom>
          <a:solidFill>
            <a:schemeClr val="tx2"/>
          </a:solidFill>
        </p:spPr>
        <p:txBody>
          <a:bodyPr vert="horz" wrap="none" lIns="144000" tIns="72000" rIns="144000" bIns="72000" rtlCol="0" anchor="ctr" anchorCtr="0">
            <a:spAutoFit/>
          </a:bodyPr>
          <a:lstStyle>
            <a:defPPr>
              <a:defRPr lang="es-ES"/>
            </a:defPPr>
            <a:lvl1pPr defTabSz="457200">
              <a:spcBef>
                <a:spcPct val="0"/>
              </a:spcBef>
              <a:buNone/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>
                <a:latin typeface="Arial Narrow" panose="020B0606020202030204" pitchFamily="34" charset="0"/>
              </a:rPr>
              <a:t>DETALLE DE GASTOS RECURRENTES (KUSD)</a:t>
            </a:r>
          </a:p>
        </p:txBody>
      </p:sp>
      <p:sp>
        <p:nvSpPr>
          <p:cNvPr id="19" name="1 Rectángulo">
            <a:extLst>
              <a:ext uri="{FF2B5EF4-FFF2-40B4-BE49-F238E27FC236}">
                <a16:creationId xmlns:a16="http://schemas.microsoft.com/office/drawing/2014/main" id="{71EFD4FE-985E-4174-B65D-D61BB06D0D2B}"/>
              </a:ext>
            </a:extLst>
          </p:cNvPr>
          <p:cNvSpPr/>
          <p:nvPr/>
        </p:nvSpPr>
        <p:spPr>
          <a:xfrm>
            <a:off x="73884" y="4962303"/>
            <a:ext cx="617477" cy="1846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a-DK" sz="600">
                <a:latin typeface="Arial Narrow" panose="020B0606020202030204" pitchFamily="34" charset="0"/>
              </a:rPr>
              <a:t>YPF Privada</a:t>
            </a:r>
            <a:endParaRPr lang="es-AR" sz="600">
              <a:latin typeface="Arial Narrow" panose="020B0606020202030204" pitchFamily="34" charset="0"/>
            </a:endParaRP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id="{94929651-4F5C-49C7-9D5C-7D911A416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</p:spPr>
        <p:txBody>
          <a:bodyPr/>
          <a:lstStyle/>
          <a:p>
            <a:fld id="{5482B5CA-E49D-6744-8292-DFBC6A05FD3C}" type="slidenum">
              <a:rPr lang="en-US" smtClean="0">
                <a:latin typeface="Arial Narrow" panose="020B0606020202030204" pitchFamily="34" charset="0"/>
              </a:rPr>
              <a:pPr/>
              <a:t>7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5" name="Triángulo isósceles 1">
            <a:hlinkClick r:id="rId4" action="ppaction://hlinksldjump"/>
            <a:extLst>
              <a:ext uri="{FF2B5EF4-FFF2-40B4-BE49-F238E27FC236}">
                <a16:creationId xmlns:a16="http://schemas.microsoft.com/office/drawing/2014/main" id="{8F2F2A87-018A-417E-B69A-227FCE0D4ECC}"/>
              </a:ext>
            </a:extLst>
          </p:cNvPr>
          <p:cNvSpPr/>
          <p:nvPr/>
        </p:nvSpPr>
        <p:spPr>
          <a:xfrm rot="16200000">
            <a:off x="8403917" y="440033"/>
            <a:ext cx="288032" cy="2880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 Narrow" panose="020B0606020202030204" pitchFamily="34" charset="0"/>
            </a:endParaRPr>
          </a:p>
        </p:txBody>
      </p:sp>
      <p:graphicFrame>
        <p:nvGraphicFramePr>
          <p:cNvPr id="26" name="20 Tabla">
            <a:extLst>
              <a:ext uri="{FF2B5EF4-FFF2-40B4-BE49-F238E27FC236}">
                <a16:creationId xmlns:a16="http://schemas.microsoft.com/office/drawing/2014/main" id="{08C0859E-4885-40D0-8DD5-D9333D734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47532"/>
              </p:ext>
            </p:extLst>
          </p:nvPr>
        </p:nvGraphicFramePr>
        <p:xfrm>
          <a:off x="2106001" y="1187880"/>
          <a:ext cx="4278683" cy="1193181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178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015">
                  <a:extLst>
                    <a:ext uri="{9D8B030D-6E8A-4147-A177-3AD203B41FA5}">
                      <a16:colId xmlns:a16="http://schemas.microsoft.com/office/drawing/2014/main" val="1066271083"/>
                    </a:ext>
                  </a:extLst>
                </a:gridCol>
              </a:tblGrid>
              <a:tr h="422470">
                <a:tc>
                  <a:txBody>
                    <a:bodyPr/>
                    <a:lstStyle/>
                    <a:p>
                      <a:pPr algn="ctr"/>
                      <a:r>
                        <a:rPr lang="es-AR" sz="800"/>
                        <a:t>CONCEPTO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/>
                        <a:t>AÑO 2023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/>
                        <a:t>TOTAL (K USD)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32">
                <a:tc>
                  <a:txBody>
                    <a:bodyPr/>
                    <a:lstStyle/>
                    <a:p>
                      <a:r>
                        <a:rPr lang="es-AR" sz="800" i="0">
                          <a:solidFill>
                            <a:schemeClr val="tx1"/>
                          </a:solidFill>
                        </a:rPr>
                        <a:t>Servicios Desarrollo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1"/>
                        <a:t>68,2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1"/>
                        <a:t>68,2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r"/>
                      <a:r>
                        <a:rPr lang="es-AR" sz="800"/>
                        <a:t>TOTAL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AR" sz="800" b="1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1"/>
                        <a:t>68,2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itle 2">
            <a:extLst>
              <a:ext uri="{FF2B5EF4-FFF2-40B4-BE49-F238E27FC236}">
                <a16:creationId xmlns:a16="http://schemas.microsoft.com/office/drawing/2014/main" id="{7D4C5201-E4AA-41F1-AFFA-D4AF0CEDCDFC}"/>
              </a:ext>
            </a:extLst>
          </p:cNvPr>
          <p:cNvSpPr txBox="1">
            <a:spLocks/>
          </p:cNvSpPr>
          <p:nvPr/>
        </p:nvSpPr>
        <p:spPr>
          <a:xfrm>
            <a:off x="0" y="145911"/>
            <a:ext cx="4743635" cy="391628"/>
          </a:xfrm>
          <a:prstGeom prst="rect">
            <a:avLst/>
          </a:prstGeom>
          <a:noFill/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>
                <a:solidFill>
                  <a:schemeClr val="tx2"/>
                </a:solidFill>
                <a:latin typeface="Arial Narrow" panose="020B0606020202030204" pitchFamily="34" charset="0"/>
              </a:rPr>
              <a:t>COSTOS DE DESARROLLO Y GASTOS RECURRENTES</a:t>
            </a:r>
            <a:endParaRPr lang="es-ES_tradnl" sz="16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861969-CEF9-4B86-BDF2-C94F414B24E2}"/>
              </a:ext>
            </a:extLst>
          </p:cNvPr>
          <p:cNvSpPr txBox="1"/>
          <p:nvPr/>
        </p:nvSpPr>
        <p:spPr>
          <a:xfrm>
            <a:off x="1251420" y="2357099"/>
            <a:ext cx="6631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/>
              <a:t>El proyecto no imputará costos de Infraestructura durante su ejecución ni en los recurrentes del mismo 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5412EF3-87C8-4FF2-9391-976506EAB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55699"/>
              </p:ext>
            </p:extLst>
          </p:nvPr>
        </p:nvGraphicFramePr>
        <p:xfrm>
          <a:off x="7338502" y="923711"/>
          <a:ext cx="667545" cy="56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acro-Enabled Worksheet" showAsIcon="1" r:id="rId5" imgW="914400" imgH="771480" progId="Excel.SheetMacroEnabled.12">
                  <p:embed/>
                </p:oleObj>
              </mc:Choice>
              <mc:Fallback>
                <p:oleObj name="Macro-Enabled Worksheet" showAsIcon="1" r:id="rId5" imgW="914400" imgH="771480" progId="Excel.SheetMacroEnabled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5412EF3-87C8-4FF2-9391-976506EAB3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8502" y="923711"/>
                        <a:ext cx="667545" cy="563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04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C38A74-9C59-40B1-A41D-C2FFB571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</p:spPr>
        <p:txBody>
          <a:bodyPr/>
          <a:lstStyle/>
          <a:p>
            <a:fld id="{5482B5CA-E49D-6744-8292-DFBC6A05FD3C}" type="slidenum">
              <a:rPr lang="en-US" smtClean="0">
                <a:latin typeface="Arial Narrow" panose="020B0606020202030204" pitchFamily="34" charset="0"/>
              </a:rPr>
              <a:pPr/>
              <a:t>8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9" name="Triángulo isósceles 1">
            <a:hlinkClick r:id="rId2" action="ppaction://hlinksldjump"/>
            <a:extLst>
              <a:ext uri="{FF2B5EF4-FFF2-40B4-BE49-F238E27FC236}">
                <a16:creationId xmlns:a16="http://schemas.microsoft.com/office/drawing/2014/main" id="{8F2F2A87-018A-417E-B69A-227FCE0D4ECC}"/>
              </a:ext>
            </a:extLst>
          </p:cNvPr>
          <p:cNvSpPr/>
          <p:nvPr/>
        </p:nvSpPr>
        <p:spPr>
          <a:xfrm rot="16200000">
            <a:off x="8621134" y="575760"/>
            <a:ext cx="288032" cy="2880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 Narrow" panose="020B0606020202030204" pitchFamily="34" charset="0"/>
            </a:endParaRPr>
          </a:p>
        </p:txBody>
      </p:sp>
      <p:sp>
        <p:nvSpPr>
          <p:cNvPr id="10" name="12 Marcador de texto">
            <a:extLst>
              <a:ext uri="{FF2B5EF4-FFF2-40B4-BE49-F238E27FC236}">
                <a16:creationId xmlns:a16="http://schemas.microsoft.com/office/drawing/2014/main" id="{F7817525-305C-4DF7-B81E-A09AE54AE805}"/>
              </a:ext>
            </a:extLst>
          </p:cNvPr>
          <p:cNvSpPr txBox="1"/>
          <p:nvPr/>
        </p:nvSpPr>
        <p:spPr>
          <a:xfrm>
            <a:off x="251520" y="564822"/>
            <a:ext cx="8711954" cy="404685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0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just"/>
            <a:endParaRPr lang="es-AR" sz="10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758D2FBF-904F-4118-ADB9-E34AC03A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64497"/>
            <a:ext cx="3449196" cy="299295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180975"/>
            <a:r>
              <a:rPr lang="es-AR" sz="1000">
                <a:solidFill>
                  <a:schemeClr val="bg1"/>
                </a:solidFill>
                <a:latin typeface="Arial" panose="020B0604020202020204" pitchFamily="34" charset="0"/>
              </a:rPr>
              <a:t>ROADMAP / CRONOGRAMA DEL DESPLIEGUE </a:t>
            </a:r>
          </a:p>
        </p:txBody>
      </p:sp>
      <p:sp>
        <p:nvSpPr>
          <p:cNvPr id="14" name="Marcador de número de diapositiva 4">
            <a:extLst>
              <a:ext uri="{FF2B5EF4-FFF2-40B4-BE49-F238E27FC236}">
                <a16:creationId xmlns:a16="http://schemas.microsoft.com/office/drawing/2014/main" id="{78D36B8E-91CC-4CE7-B0B5-4F9FD1588290}"/>
              </a:ext>
            </a:extLst>
          </p:cNvPr>
          <p:cNvSpPr txBox="1">
            <a:spLocks/>
          </p:cNvSpPr>
          <p:nvPr/>
        </p:nvSpPr>
        <p:spPr>
          <a:xfrm>
            <a:off x="8890116" y="4653822"/>
            <a:ext cx="180000" cy="12255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82B5CA-E49D-6744-8292-DFBC6A05FD3C}" type="slidenum">
              <a:rPr lang="en-US" sz="800" smtClean="0">
                <a:latin typeface="Arial" panose="020B0604020202020204" pitchFamily="34" charset="0"/>
              </a:rPr>
              <a:pPr/>
              <a:t>8</a:t>
            </a:fld>
            <a:endParaRPr lang="en-US" sz="800">
              <a:latin typeface="Arial" panose="020B0604020202020204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2BEA96F-9C1B-40BD-899B-CC28779D724C}"/>
              </a:ext>
            </a:extLst>
          </p:cNvPr>
          <p:cNvSpPr txBox="1"/>
          <p:nvPr/>
        </p:nvSpPr>
        <p:spPr>
          <a:xfrm>
            <a:off x="130536" y="141693"/>
            <a:ext cx="1161244" cy="391628"/>
          </a:xfrm>
          <a:prstGeom prst="rect">
            <a:avLst/>
          </a:prstGeom>
          <a:noFill/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>
                <a:solidFill>
                  <a:schemeClr val="tx2"/>
                </a:solidFill>
                <a:latin typeface="Arial Narrow" panose="020B0606020202030204" pitchFamily="34" charset="0"/>
              </a:rPr>
              <a:t>ROADMAP</a:t>
            </a:r>
            <a:endParaRPr lang="es-ES_tradnl" sz="16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13 Rectángulo">
            <a:extLst>
              <a:ext uri="{FF2B5EF4-FFF2-40B4-BE49-F238E27FC236}">
                <a16:creationId xmlns:a16="http://schemas.microsoft.com/office/drawing/2014/main" id="{71B91B6F-D3A7-4389-95B8-FF48D476EEEF}"/>
              </a:ext>
            </a:extLst>
          </p:cNvPr>
          <p:cNvSpPr/>
          <p:nvPr/>
        </p:nvSpPr>
        <p:spPr>
          <a:xfrm>
            <a:off x="251520" y="896155"/>
            <a:ext cx="8657646" cy="4388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800" b="1">
                <a:latin typeface="Arial"/>
                <a:cs typeface="Arial"/>
              </a:rPr>
              <a:t>Fecha de inicio del proyecto: Abril</a:t>
            </a:r>
            <a:r>
              <a:rPr lang="en-US" sz="800" b="1">
                <a:latin typeface="Arial"/>
                <a:cs typeface="Arial"/>
              </a:rPr>
              <a:t>-2023</a:t>
            </a:r>
            <a:endParaRPr lang="es-AR" sz="800" b="1">
              <a:latin typeface="Arial"/>
              <a:cs typeface="Arial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800" b="1">
                <a:latin typeface="Arial"/>
                <a:cs typeface="Arial"/>
              </a:rPr>
              <a:t>Trimestre estimado de entrega MVP: </a:t>
            </a:r>
            <a:r>
              <a:rPr lang="en-US" altLang="es-AR" sz="800" b="1">
                <a:latin typeface="Arial"/>
                <a:cs typeface="Arial"/>
              </a:rPr>
              <a:t>Q3 - 2023</a:t>
            </a:r>
          </a:p>
        </p:txBody>
      </p:sp>
      <p:cxnSp>
        <p:nvCxnSpPr>
          <p:cNvPr id="47" name="Straight Connector 16">
            <a:extLst>
              <a:ext uri="{FF2B5EF4-FFF2-40B4-BE49-F238E27FC236}">
                <a16:creationId xmlns:a16="http://schemas.microsoft.com/office/drawing/2014/main" id="{E8AC732C-5B40-4908-BD76-19E28B3EC896}"/>
              </a:ext>
            </a:extLst>
          </p:cNvPr>
          <p:cNvCxnSpPr>
            <a:cxnSpLocks/>
          </p:cNvCxnSpPr>
          <p:nvPr/>
        </p:nvCxnSpPr>
        <p:spPr>
          <a:xfrm flipH="1">
            <a:off x="-60230" y="5279842"/>
            <a:ext cx="674918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D1886D4-7AEB-47B7-9F16-EAD68F16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1" y="1143671"/>
            <a:ext cx="8620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6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0FCFF-0FE1-4236-AFAB-A15BEE24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2B5CA-E49D-6744-8292-DFBC6A05FD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12 Marcador de texto">
            <a:extLst>
              <a:ext uri="{FF2B5EF4-FFF2-40B4-BE49-F238E27FC236}">
                <a16:creationId xmlns:a16="http://schemas.microsoft.com/office/drawing/2014/main" id="{B673B53F-85FA-4860-8498-FC3804E20F69}"/>
              </a:ext>
            </a:extLst>
          </p:cNvPr>
          <p:cNvSpPr txBox="1">
            <a:spLocks/>
          </p:cNvSpPr>
          <p:nvPr/>
        </p:nvSpPr>
        <p:spPr>
          <a:xfrm>
            <a:off x="276443" y="483155"/>
            <a:ext cx="8737313" cy="4479149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wrap="square" lIns="0" tIns="0" rIns="0" bIns="0">
            <a:noAutofit/>
          </a:bodyPr>
          <a:lstStyle/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92075" algn="just"/>
            <a:endParaRPr lang="es-AR" sz="10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  <a:p>
            <a:pPr marL="177800" indent="-1778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s-AR" sz="1600" i="1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0F5E8DB-55A9-49E0-ADC9-FF35B57B7E68}"/>
              </a:ext>
            </a:extLst>
          </p:cNvPr>
          <p:cNvSpPr txBox="1">
            <a:spLocks/>
          </p:cNvSpPr>
          <p:nvPr/>
        </p:nvSpPr>
        <p:spPr>
          <a:xfrm>
            <a:off x="159485" y="59378"/>
            <a:ext cx="3095106" cy="391628"/>
          </a:xfrm>
          <a:prstGeom prst="rect">
            <a:avLst/>
          </a:prstGeom>
          <a:noFill/>
        </p:spPr>
        <p:txBody>
          <a:bodyPr vert="horz" wrap="none" lIns="144000" tIns="72000" rIns="144000" bIns="72000" rtlCol="0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3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>
                <a:solidFill>
                  <a:schemeClr val="tx2"/>
                </a:solidFill>
                <a:latin typeface="Arial Narrow" panose="020B0606020202030204" pitchFamily="34" charset="0"/>
              </a:rPr>
              <a:t>ARQUITECTURA COE ANALITYCS </a:t>
            </a:r>
            <a:endParaRPr lang="es-ES_tradnl" sz="16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riángulo isósceles 1">
            <a:hlinkClick r:id="rId2" action="ppaction://hlinksldjump"/>
            <a:extLst>
              <a:ext uri="{FF2B5EF4-FFF2-40B4-BE49-F238E27FC236}">
                <a16:creationId xmlns:a16="http://schemas.microsoft.com/office/drawing/2014/main" id="{9D0F6AE0-5720-4B95-B809-0AA66DC3CEAC}"/>
              </a:ext>
            </a:extLst>
          </p:cNvPr>
          <p:cNvSpPr/>
          <p:nvPr/>
        </p:nvSpPr>
        <p:spPr>
          <a:xfrm rot="16200000">
            <a:off x="8621818" y="339139"/>
            <a:ext cx="288032" cy="2880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 Narrow" panose="020B0606020202030204" pitchFamily="34" charset="0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4A39FD3-1ADA-4EC5-9088-32D07EAE79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2"/>
          <a:stretch/>
        </p:blipFill>
        <p:spPr>
          <a:xfrm>
            <a:off x="276443" y="527755"/>
            <a:ext cx="8693516" cy="44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9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gelb"/>
</p:tagLst>
</file>

<file path=ppt/theme/theme1.xml><?xml version="1.0" encoding="utf-8"?>
<a:theme xmlns:a="http://schemas.openxmlformats.org/drawingml/2006/main" name="Patrón gener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stadi xmlns="22db882e-b887-4393-92fb-57e4b5161a31">En Revisión</Estadi>
    <Monto_x0020_UPA xmlns="22db882e-b887-4393-92fb-57e4b5161a31" xsi:nil="true"/>
    <IDdelaIdea xmlns="22db882e-b887-4393-92fb-57e4b5161a31" xsi:nil="true"/>
    <Accountability xmlns="22db882e-b887-4393-92fb-57e4b5161a31">
      <UserInfo>
        <DisplayName/>
        <AccountId xsi:nil="true"/>
        <AccountType/>
      </UserInfo>
    </Accountability>
    <Presenta xmlns="22db882e-b887-4393-92fb-57e4b5161a31">
      <UserInfo>
        <DisplayName/>
        <AccountId xsi:nil="true"/>
        <AccountType/>
      </UserInfo>
    </Presenta>
    <MontoPI xmlns="22db882e-b887-4393-92fb-57e4b5161a31" xsi:nil="true"/>
    <MontoA_x00f1_oActual xmlns="22db882e-b887-4393-92fb-57e4b5161a31">0</MontoA_x00f1_oActual>
    <Comentario xmlns="22db882e-b887-4393-92fb-57e4b5161a31" xsi:nil="true"/>
    <MontoTotal xmlns="22db882e-b887-4393-92fb-57e4b5161a31">0</MontoTotal>
    <Comite xmlns="22db882e-b887-4393-92fb-57e4b5161a31" xsi:nil="true"/>
    <SharedWithUsers xmlns="783c385b-50c5-4a54-ac47-7e2e0f3c483d">
      <UserInfo>
        <DisplayName>GR PMO - Revisión de BCs de Sistemas</DisplayName>
        <AccountId>7</AccountId>
        <AccountType/>
      </UserInfo>
    </SharedWithUsers>
    <lcf76f155ced4ddcb4097134ff3c332f xmlns="22db882e-b887-4393-92fb-57e4b5161a31">
      <Terms xmlns="http://schemas.microsoft.com/office/infopath/2007/PartnerControls"/>
    </lcf76f155ced4ddcb4097134ff3c332f>
    <TaxCatchAll xmlns="783c385b-50c5-4a54-ac47-7e2e0f3c483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1DE13DE6F1E4AA598C137D257A82A" ma:contentTypeVersion="22" ma:contentTypeDescription="Crear nuevo documento." ma:contentTypeScope="" ma:versionID="9d3931acad5dd1bfbcff1caed056a141">
  <xsd:schema xmlns:xsd="http://www.w3.org/2001/XMLSchema" xmlns:xs="http://www.w3.org/2001/XMLSchema" xmlns:p="http://schemas.microsoft.com/office/2006/metadata/properties" xmlns:ns1="22db882e-b887-4393-92fb-57e4b5161a31" xmlns:ns3="783c385b-50c5-4a54-ac47-7e2e0f3c483d" targetNamespace="http://schemas.microsoft.com/office/2006/metadata/properties" ma:root="true" ma:fieldsID="599505e6bff6dbf2709a8a6ffa5e55fc" ns1:_="" ns3:_="">
    <xsd:import namespace="22db882e-b887-4393-92fb-57e4b5161a31"/>
    <xsd:import namespace="783c385b-50c5-4a54-ac47-7e2e0f3c483d"/>
    <xsd:element name="properties">
      <xsd:complexType>
        <xsd:sequence>
          <xsd:element name="documentManagement">
            <xsd:complexType>
              <xsd:all>
                <xsd:element ref="ns1:IDdelaIdea" minOccurs="0"/>
                <xsd:element ref="ns1:Estadi" minOccurs="0"/>
                <xsd:element ref="ns1:Comite" minOccurs="0"/>
                <xsd:element ref="ns1:Accountability" minOccurs="0"/>
                <xsd:element ref="ns1:Presenta" minOccurs="0"/>
                <xsd:element ref="ns1:MontoA_x00f1_oActual" minOccurs="0"/>
                <xsd:element ref="ns1:MontoTotal" minOccurs="0"/>
                <xsd:element ref="ns1:MontoPI" minOccurs="0"/>
                <xsd:element ref="ns1:Monto_x0020_UPA" minOccurs="0"/>
                <xsd:element ref="ns1:Comentario" minOccurs="0"/>
                <xsd:element ref="ns1:MediaServiceMetadata" minOccurs="0"/>
                <xsd:element ref="ns1:MediaServiceFastMetadata" minOccurs="0"/>
                <xsd:element ref="ns3:SharedWithUsers" minOccurs="0"/>
                <xsd:element ref="ns3:SharedWithDetails" minOccurs="0"/>
                <xsd:element ref="ns1:MediaServiceEventHashCode" minOccurs="0"/>
                <xsd:element ref="ns1:MediaServiceGenerationTime" minOccurs="0"/>
                <xsd:element ref="ns1:MediaServiceAutoTags" minOccurs="0"/>
                <xsd:element ref="ns1:lcf76f155ced4ddcb4097134ff3c332f" minOccurs="0"/>
                <xsd:element ref="ns3:TaxCatchAll" minOccurs="0"/>
                <xsd:element ref="ns1:MediaServiceDateTaken" minOccurs="0"/>
                <xsd:element ref="ns1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b882e-b887-4393-92fb-57e4b5161a31" elementFormDefault="qualified">
    <xsd:import namespace="http://schemas.microsoft.com/office/2006/documentManagement/types"/>
    <xsd:import namespace="http://schemas.microsoft.com/office/infopath/2007/PartnerControls"/>
    <xsd:element name="IDdelaIdea" ma:index="0" nillable="true" ma:displayName="ID de la Idea" ma:description="ID generado por CA PPM cuando se crea la idea." ma:format="Dropdown" ma:internalName="IDdelaIdea">
      <xsd:simpleType>
        <xsd:restriction base="dms:Text">
          <xsd:maxLength value="255"/>
        </xsd:restriction>
      </xsd:simpleType>
    </xsd:element>
    <xsd:element name="Estadi" ma:index="3" nillable="true" ma:displayName="Estado del BC" ma:default="En Revisión" ma:format="Dropdown" ma:internalName="Estadi">
      <xsd:simpleType>
        <xsd:restriction base="dms:Choice">
          <xsd:enumeration value="En Revisión"/>
          <xsd:enumeration value="A Presentar"/>
        </xsd:restriction>
      </xsd:simpleType>
    </xsd:element>
    <xsd:element name="Comite" ma:index="4" nillable="true" ma:displayName="Comite" ma:format="DateOnly" ma:indexed="true" ma:internalName="Comite">
      <xsd:simpleType>
        <xsd:restriction base="dms:DateTime"/>
      </xsd:simpleType>
    </xsd:element>
    <xsd:element name="Accountability" ma:index="5" nillable="true" ma:displayName="Accountability" ma:list="UserInfo" ma:SharePointGroup="0" ma:internalName="Accountabilit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esenta" ma:index="6" nillable="true" ma:displayName="Presenta" ma:list="UserInfo" ma:SharePointGroup="0" ma:internalName="Presenta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ontoA_x00f1_oActual" ma:index="7" nillable="true" ma:displayName="Monto Año Actual" ma:decimals="0" ma:default="0" ma:format="Dropdown" ma:internalName="MontoA_x00f1_oActual" ma:percentage="FALSE">
      <xsd:simpleType>
        <xsd:restriction base="dms:Number"/>
      </xsd:simpleType>
    </xsd:element>
    <xsd:element name="MontoTotal" ma:index="8" nillable="true" ma:displayName="Monto Total" ma:decimals="0" ma:default="0" ma:format="Dropdown" ma:internalName="MontoTotal" ma:percentage="FALSE">
      <xsd:simpleType>
        <xsd:restriction base="dms:Number"/>
      </xsd:simpleType>
    </xsd:element>
    <xsd:element name="MontoPI" ma:index="9" nillable="true" ma:displayName="Monto PI" ma:decimals="0" ma:format="Dropdown" ma:internalName="MontoPI" ma:percentage="FALSE">
      <xsd:simpleType>
        <xsd:restriction base="dms:Number"/>
      </xsd:simpleType>
    </xsd:element>
    <xsd:element name="Monto_x0020_UPA" ma:index="10" nillable="true" ma:displayName="Monto UPA" ma:decimals="0" ma:internalName="Monto_x0020_UPA">
      <xsd:simpleType>
        <xsd:restriction base="dms:Number"/>
      </xsd:simpleType>
    </xsd:element>
    <xsd:element name="Comentario" ma:index="11" nillable="true" ma:displayName="Comentario BC" ma:format="Dropdown" ma:internalName="Comentario">
      <xsd:simpleType>
        <xsd:restriction base="dms:Text">
          <xsd:maxLength value="255"/>
        </xsd:restriction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lcf76f155ced4ddcb4097134ff3c332f" ma:index="26" nillable="true" ma:taxonomy="true" ma:internalName="lcf76f155ced4ddcb4097134ff3c332f" ma:taxonomyFieldName="MediaServiceImageTags" ma:displayName="Etiquetas de imagen" ma:readOnly="false" ma:fieldId="{5cf76f15-5ced-4ddc-b409-7134ff3c332f}" ma:taxonomyMulti="true" ma:sspId="0b2a62ba-b3cd-48bc-9bdf-aec0dd6f17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3c385b-50c5-4a54-ac47-7e2e0f3c483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37620463-9ac2-445b-81fc-7ef3e543c979}" ma:internalName="TaxCatchAll" ma:showField="CatchAllData" ma:web="783c385b-50c5-4a54-ac47-7e2e0f3c4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Tipo de contenido"/>
        <xsd:element ref="dc:title" minOccurs="0" maxOccurs="1" ma:index="2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8F7BB6-00D9-42B5-A1E7-FF7EF62D96AB}">
  <ds:schemaRefs>
    <ds:schemaRef ds:uri="http://schemas.microsoft.com/office/2006/documentManagement/types"/>
    <ds:schemaRef ds:uri="22db882e-b887-4393-92fb-57e4b5161a31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83c385b-50c5-4a54-ac47-7e2e0f3c483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EFC7C0-CDEB-4AA1-A913-B536A77B5ACA}">
  <ds:schemaRefs>
    <ds:schemaRef ds:uri="22db882e-b887-4393-92fb-57e4b5161a31"/>
    <ds:schemaRef ds:uri="783c385b-50c5-4a54-ac47-7e2e0f3c48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E71346-7B36-4490-8E7B-EC219D639A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1119</Words>
  <Application>Microsoft Office PowerPoint</Application>
  <PresentationFormat>Presentación en pantalla (16:9)</PresentationFormat>
  <Paragraphs>362</Paragraphs>
  <Slides>10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Courier New</vt:lpstr>
      <vt:lpstr>Lucida Grande</vt:lpstr>
      <vt:lpstr>Route 159 UltraLight</vt:lpstr>
      <vt:lpstr>Segoe UI</vt:lpstr>
      <vt:lpstr>Patrón general</vt:lpstr>
      <vt:lpstr>Custom Design</vt:lpstr>
      <vt:lpstr>Objeto empaquetador del shell</vt:lpstr>
      <vt:lpstr>Macro-Enabled Worksheet</vt:lpstr>
      <vt:lpstr>Caso de Negocio de Proyecto de Analytics</vt:lpstr>
      <vt:lpstr>PROYECTO: YCOE- 23802 - Automatización detección interferencias Padre - Hijo</vt:lpstr>
      <vt:lpstr>DETALLE DEL ALCANCE</vt:lpstr>
      <vt:lpstr>DETALLE DE BENEFICIOS TANGIBLES DEL PROYECTO</vt:lpstr>
      <vt:lpstr>DETALLE DE BENEFICIOS INTANGIBLES DEL PROYECTO</vt:lpstr>
      <vt:lpstr>CELULA DE EJECUCIÓN </vt:lpstr>
      <vt:lpstr>Presentación de PowerPoint</vt:lpstr>
      <vt:lpstr>ROADMAP / CRONOGRAMA DEL DESPLIEGUE 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de  Visualización/ Conceptualización/ Definición [Eliminar lo que no corresponda]</dc:title>
  <dc:creator>Roda, Virginia E</dc:creator>
  <cp:lastModifiedBy>GALLART, DIEGO</cp:lastModifiedBy>
  <cp:revision>2</cp:revision>
  <dcterms:modified xsi:type="dcterms:W3CDTF">2023-05-15T12:33:54Z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0x0101005DC1DE13DE6F1E4AA598C137D257A82A</vt:lpwstr>
  </property>
  <property fmtid="{D5CDD505-2E9C-101B-9397-08002B2CF9AE}" pid="3" name="MSIP_Label_fb622c24-5861-4880-bcaa-37216e265fb3_Enabled">
    <vt:lpwstr>true</vt:lpwstr>
  </property>
  <property fmtid="{D5CDD505-2E9C-101B-9397-08002B2CF9AE}" pid="4" name="MSIP_Label_fb622c24-5861-4880-bcaa-37216e265fb3_SetDate">
    <vt:lpwstr>2023-05-09T16:09:23Z</vt:lpwstr>
  </property>
  <property fmtid="{D5CDD505-2E9C-101B-9397-08002B2CF9AE}" pid="5" name="MSIP_Label_fb622c24-5861-4880-bcaa-37216e265fb3_Method">
    <vt:lpwstr>Privileged</vt:lpwstr>
  </property>
  <property fmtid="{D5CDD505-2E9C-101B-9397-08002B2CF9AE}" pid="6" name="MSIP_Label_fb622c24-5861-4880-bcaa-37216e265fb3_Name">
    <vt:lpwstr>YPF - Publica</vt:lpwstr>
  </property>
  <property fmtid="{D5CDD505-2E9C-101B-9397-08002B2CF9AE}" pid="7" name="MSIP_Label_fb622c24-5861-4880-bcaa-37216e265fb3_SiteId">
    <vt:lpwstr>038018c3-616c-4b46-ad9b-aa9007f701b5</vt:lpwstr>
  </property>
  <property fmtid="{D5CDD505-2E9C-101B-9397-08002B2CF9AE}" pid="8" name="MSIP_Label_fb622c24-5861-4880-bcaa-37216e265fb3_ActionId">
    <vt:lpwstr>d9173427-d9f1-44d9-83c9-3a44102031e8</vt:lpwstr>
  </property>
  <property fmtid="{D5CDD505-2E9C-101B-9397-08002B2CF9AE}" pid="9" name="MSIP_Label_fb622c24-5861-4880-bcaa-37216e265fb3_ContentBits">
    <vt:lpwstr>3</vt:lpwstr>
  </property>
  <property fmtid="{D5CDD505-2E9C-101B-9397-08002B2CF9AE}" pid="10" name="MediaServiceImageTags">
    <vt:lpwstr/>
  </property>
</Properties>
</file>