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Lst>
  <p:sldSz cx="9144000" cy="5143500" type="screen16x9"/>
  <p:notesSz cx="6858000" cy="9144000"/>
  <p:embeddedFontLst>
    <p:embeddedFont>
      <p:font typeface="Georgia" panose="02040502050405020303" pitchFamily="18" charset="0"/>
      <p:regular r:id="rId16"/>
      <p:bold r:id="rId17"/>
      <p:italic r:id="rId18"/>
      <p:boldItalic r:id="rId19"/>
    </p:embeddedFont>
    <p:embeddedFont>
      <p:font typeface="Open Sans" panose="020B0604020202020204" charset="0"/>
      <p:regular r:id="rId20"/>
      <p:bold r:id="rId21"/>
      <p:italic r:id="rId22"/>
      <p:boldItalic r:id="rId23"/>
    </p:embeddedFont>
    <p:embeddedFont>
      <p:font typeface="PT Sans Narrow"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252736-8A07-4814-82FB-1F35EA1E8B18}">
  <a:tblStyle styleId="{99252736-8A07-4814-82FB-1F35EA1E8B1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d1246c57f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d1246c57f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d38b7bb9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8d38b7bb9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ec6e7e3fa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ec6e7e3fa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ec6e7e3fa_4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ec6e7e3fa_4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ccbb78cfc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ccbb78cfc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ccbb78cfc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ccbb78cfc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ccbb78cfc_0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ccbb78cfc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ccbb78cfc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ccbb78cfc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cd0432c8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cd0432c8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ccbb78cfc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ccbb78cfc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d1246c57f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d1246c57f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8d1246c57f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8d1246c57f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cancerimagingarchive.net/nbia-search/"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wiki.cancerimagingarchive.net/display/NBIA/Downloading+TCIA+Imag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3650" y="2168789"/>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Towards Medical Image Processing</a:t>
            </a:r>
            <a:endParaRPr/>
          </a:p>
        </p:txBody>
      </p:sp>
      <p:sp>
        <p:nvSpPr>
          <p:cNvPr id="67" name="Google Shape;67;p13"/>
          <p:cNvSpPr txBox="1">
            <a:spLocks noGrp="1"/>
          </p:cNvSpPr>
          <p:nvPr>
            <p:ph type="subTitle" idx="1"/>
          </p:nvPr>
        </p:nvSpPr>
        <p:spPr>
          <a:xfrm>
            <a:off x="2774375" y="3191189"/>
            <a:ext cx="48705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900"/>
              <a:t>ANKITA MANDAL</a:t>
            </a:r>
            <a:endParaRPr sz="1900"/>
          </a:p>
          <a:p>
            <a:pPr marL="0" lvl="0" indent="0" algn="r" rtl="0">
              <a:spcBef>
                <a:spcPts val="0"/>
              </a:spcBef>
              <a:spcAft>
                <a:spcPts val="0"/>
              </a:spcAft>
              <a:buNone/>
            </a:pPr>
            <a:r>
              <a:rPr lang="en" sz="1900"/>
              <a:t>SIDDHAANT PRIYAM</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114750" y="511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TRAINING THE MODEL	</a:t>
            </a:r>
            <a:endParaRPr/>
          </a:p>
        </p:txBody>
      </p:sp>
      <p:sp>
        <p:nvSpPr>
          <p:cNvPr id="166" name="Google Shape;166;p27"/>
          <p:cNvSpPr txBox="1">
            <a:spLocks noGrp="1"/>
          </p:cNvSpPr>
          <p:nvPr>
            <p:ph type="body" idx="1"/>
          </p:nvPr>
        </p:nvSpPr>
        <p:spPr>
          <a:xfrm>
            <a:off x="6877300" y="827450"/>
            <a:ext cx="2142300" cy="289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Georgia"/>
                <a:ea typeface="Georgia"/>
                <a:cs typeface="Georgia"/>
                <a:sym typeface="Georgia"/>
              </a:rPr>
              <a:t>Accuracy obtained in the </a:t>
            </a:r>
            <a:r>
              <a:rPr lang="en" sz="1600" b="1">
                <a:latin typeface="Georgia"/>
                <a:ea typeface="Georgia"/>
                <a:cs typeface="Georgia"/>
                <a:sym typeface="Georgia"/>
              </a:rPr>
              <a:t>Conv3d</a:t>
            </a:r>
            <a:r>
              <a:rPr lang="en" sz="1600">
                <a:latin typeface="Georgia"/>
                <a:ea typeface="Georgia"/>
                <a:cs typeface="Georgia"/>
                <a:sym typeface="Georgia"/>
              </a:rPr>
              <a:t> model approach, similar to the</a:t>
            </a:r>
            <a:r>
              <a:rPr lang="en" sz="1600" b="1">
                <a:latin typeface="Georgia"/>
                <a:ea typeface="Georgia"/>
                <a:cs typeface="Georgia"/>
                <a:sym typeface="Georgia"/>
              </a:rPr>
              <a:t> VGG-16 </a:t>
            </a:r>
            <a:r>
              <a:rPr lang="en" sz="1600">
                <a:latin typeface="Georgia"/>
                <a:ea typeface="Georgia"/>
                <a:cs typeface="Georgia"/>
                <a:sym typeface="Georgia"/>
              </a:rPr>
              <a:t>model, is </a:t>
            </a:r>
            <a:r>
              <a:rPr lang="en" sz="1600" b="1">
                <a:latin typeface="Georgia"/>
                <a:ea typeface="Georgia"/>
                <a:cs typeface="Georgia"/>
                <a:sym typeface="Georgia"/>
              </a:rPr>
              <a:t>64%.</a:t>
            </a:r>
            <a:endParaRPr sz="1600" b="1">
              <a:latin typeface="Georgia"/>
              <a:ea typeface="Georgia"/>
              <a:cs typeface="Georgia"/>
              <a:sym typeface="Georgia"/>
            </a:endParaRPr>
          </a:p>
          <a:p>
            <a:pPr marL="0" lvl="0" indent="0" algn="l" rtl="0">
              <a:spcBef>
                <a:spcPts val="1600"/>
              </a:spcBef>
              <a:spcAft>
                <a:spcPts val="0"/>
              </a:spcAft>
              <a:buNone/>
            </a:pPr>
            <a:r>
              <a:rPr lang="en" sz="1600" b="1">
                <a:latin typeface="Georgia"/>
                <a:ea typeface="Georgia"/>
                <a:cs typeface="Georgia"/>
                <a:sym typeface="Georgia"/>
              </a:rPr>
              <a:t>3D model</a:t>
            </a:r>
            <a:r>
              <a:rPr lang="en" sz="1600">
                <a:latin typeface="Georgia"/>
                <a:ea typeface="Georgia"/>
                <a:cs typeface="Georgia"/>
                <a:sym typeface="Georgia"/>
              </a:rPr>
              <a:t> was required for DICOM images, since an extra dimension is present in this representing the number of slides.</a:t>
            </a:r>
            <a:endParaRPr sz="1600">
              <a:latin typeface="Georgia"/>
              <a:ea typeface="Georgia"/>
              <a:cs typeface="Georgia"/>
              <a:sym typeface="Georgia"/>
            </a:endParaRPr>
          </a:p>
          <a:p>
            <a:pPr marL="0" lvl="0" indent="0" algn="l" rtl="0">
              <a:spcBef>
                <a:spcPts val="1600"/>
              </a:spcBef>
              <a:spcAft>
                <a:spcPts val="0"/>
              </a:spcAft>
              <a:buNone/>
            </a:pPr>
            <a:endParaRPr sz="1600"/>
          </a:p>
          <a:p>
            <a:pPr marL="0" lvl="0" indent="0" algn="l" rtl="0">
              <a:spcBef>
                <a:spcPts val="1600"/>
              </a:spcBef>
              <a:spcAft>
                <a:spcPts val="1600"/>
              </a:spcAft>
              <a:buNone/>
            </a:pPr>
            <a:endParaRPr sz="1600"/>
          </a:p>
        </p:txBody>
      </p:sp>
      <p:pic>
        <p:nvPicPr>
          <p:cNvPr id="167" name="Google Shape;167;p27"/>
          <p:cNvPicPr preferRelativeResize="0"/>
          <p:nvPr/>
        </p:nvPicPr>
        <p:blipFill>
          <a:blip r:embed="rId3">
            <a:alphaModFix/>
          </a:blip>
          <a:stretch>
            <a:fillRect/>
          </a:stretch>
        </p:blipFill>
        <p:spPr>
          <a:xfrm>
            <a:off x="114750" y="827450"/>
            <a:ext cx="6762551" cy="388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311700" y="445025"/>
            <a:ext cx="87324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Architecture towards improving accuracy</a:t>
            </a:r>
            <a:endParaRPr/>
          </a:p>
        </p:txBody>
      </p:sp>
      <p:sp>
        <p:nvSpPr>
          <p:cNvPr id="173" name="Google Shape;173;p28"/>
          <p:cNvSpPr txBox="1">
            <a:spLocks noGrp="1"/>
          </p:cNvSpPr>
          <p:nvPr>
            <p:ph type="body" idx="1"/>
          </p:nvPr>
        </p:nvSpPr>
        <p:spPr>
          <a:xfrm>
            <a:off x="399150" y="1641075"/>
            <a:ext cx="8107800" cy="356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Georgia"/>
                <a:ea typeface="Georgia"/>
                <a:cs typeface="Georgia"/>
                <a:sym typeface="Georgia"/>
              </a:rPr>
              <a:t>Using another network, the training accuracy reached 92%.  The image shaped was  changed to 150 x 150 and fed into the architecture.</a:t>
            </a:r>
            <a:br>
              <a:rPr lang="en">
                <a:solidFill>
                  <a:srgbClr val="000000"/>
                </a:solidFill>
                <a:latin typeface="Georgia"/>
                <a:ea typeface="Georgia"/>
                <a:cs typeface="Georgia"/>
                <a:sym typeface="Georgia"/>
              </a:rPr>
            </a:br>
            <a:r>
              <a:rPr lang="en">
                <a:solidFill>
                  <a:srgbClr val="000000"/>
                </a:solidFill>
                <a:latin typeface="Georgia"/>
                <a:ea typeface="Georgia"/>
                <a:cs typeface="Georgia"/>
                <a:sym typeface="Georgia"/>
              </a:rPr>
              <a:t>The architecture consisted of the following steps:</a:t>
            </a:r>
            <a:endParaRPr>
              <a:solidFill>
                <a:srgbClr val="000000"/>
              </a:solidFill>
              <a:latin typeface="Georgia"/>
              <a:ea typeface="Georgia"/>
              <a:cs typeface="Georgia"/>
              <a:sym typeface="Georgia"/>
            </a:endParaRPr>
          </a:p>
          <a:p>
            <a:pPr marL="457200" lvl="0" indent="-342900" algn="l" rtl="0">
              <a:spcBef>
                <a:spcPts val="1600"/>
              </a:spcBef>
              <a:spcAft>
                <a:spcPts val="0"/>
              </a:spcAft>
              <a:buClr>
                <a:srgbClr val="000000"/>
              </a:buClr>
              <a:buSzPts val="1800"/>
              <a:buFont typeface="Georgia"/>
              <a:buAutoNum type="arabicPeriod"/>
            </a:pPr>
            <a:r>
              <a:rPr lang="en">
                <a:solidFill>
                  <a:srgbClr val="000000"/>
                </a:solidFill>
                <a:latin typeface="Georgia"/>
                <a:ea typeface="Georgia"/>
                <a:cs typeface="Georgia"/>
                <a:sym typeface="Georgia"/>
              </a:rPr>
              <a:t>3 Conv3D with  kernel sizes (3x3x7), (3x3x5) and (3x3x3)</a:t>
            </a:r>
            <a:endParaRPr>
              <a:solidFill>
                <a:srgbClr val="000000"/>
              </a:solidFill>
              <a:latin typeface="Georgia"/>
              <a:ea typeface="Georgia"/>
              <a:cs typeface="Georgia"/>
              <a:sym typeface="Georgia"/>
            </a:endParaRPr>
          </a:p>
          <a:p>
            <a:pPr marL="457200" lvl="0" indent="-342900" algn="l" rtl="0">
              <a:spcBef>
                <a:spcPts val="0"/>
              </a:spcBef>
              <a:spcAft>
                <a:spcPts val="0"/>
              </a:spcAft>
              <a:buClr>
                <a:srgbClr val="000000"/>
              </a:buClr>
              <a:buSzPts val="1800"/>
              <a:buFont typeface="Georgia"/>
              <a:buAutoNum type="arabicPeriod"/>
            </a:pPr>
            <a:r>
              <a:rPr lang="en">
                <a:solidFill>
                  <a:srgbClr val="000000"/>
                </a:solidFill>
                <a:latin typeface="Georgia"/>
                <a:ea typeface="Georgia"/>
                <a:cs typeface="Georgia"/>
                <a:sym typeface="Georgia"/>
              </a:rPr>
              <a:t>Reshaped the Conv3D output to Conv2D unlike in the previous architecture. </a:t>
            </a:r>
            <a:endParaRPr>
              <a:solidFill>
                <a:srgbClr val="000000"/>
              </a:solidFill>
              <a:latin typeface="Georgia"/>
              <a:ea typeface="Georgia"/>
              <a:cs typeface="Georgia"/>
              <a:sym typeface="Georgia"/>
            </a:endParaRPr>
          </a:p>
          <a:p>
            <a:pPr marL="457200" lvl="0" indent="-342900" algn="l" rtl="0">
              <a:spcBef>
                <a:spcPts val="0"/>
              </a:spcBef>
              <a:spcAft>
                <a:spcPts val="0"/>
              </a:spcAft>
              <a:buClr>
                <a:srgbClr val="000000"/>
              </a:buClr>
              <a:buSzPts val="1800"/>
              <a:buFont typeface="Georgia"/>
              <a:buAutoNum type="arabicPeriod"/>
            </a:pPr>
            <a:r>
              <a:rPr lang="en">
                <a:solidFill>
                  <a:srgbClr val="000000"/>
                </a:solidFill>
                <a:latin typeface="Georgia"/>
                <a:ea typeface="Georgia"/>
                <a:cs typeface="Georgia"/>
                <a:sym typeface="Georgia"/>
              </a:rPr>
              <a:t>2 Dense layers with dropouts of 0.4</a:t>
            </a:r>
            <a:endParaRPr>
              <a:solidFill>
                <a:srgbClr val="000000"/>
              </a:solidFill>
              <a:latin typeface="Georgia"/>
              <a:ea typeface="Georgia"/>
              <a:cs typeface="Georgia"/>
              <a:sym typeface="Georgia"/>
            </a:endParaRPr>
          </a:p>
          <a:p>
            <a:pPr marL="457200" lvl="0" indent="-342900" algn="l" rtl="0">
              <a:spcBef>
                <a:spcPts val="0"/>
              </a:spcBef>
              <a:spcAft>
                <a:spcPts val="0"/>
              </a:spcAft>
              <a:buClr>
                <a:srgbClr val="000000"/>
              </a:buClr>
              <a:buSzPts val="1800"/>
              <a:buAutoNum type="arabicPeriod"/>
            </a:pPr>
            <a:r>
              <a:rPr lang="en">
                <a:solidFill>
                  <a:srgbClr val="000000"/>
                </a:solidFill>
                <a:latin typeface="Georgia"/>
                <a:ea typeface="Georgia"/>
                <a:cs typeface="Georgia"/>
                <a:sym typeface="Georgia"/>
              </a:rPr>
              <a:t>Learning rate of 0.001 and decay rate of </a:t>
            </a:r>
            <a:r>
              <a:rPr lang="en" sz="1700">
                <a:solidFill>
                  <a:srgbClr val="000000"/>
                </a:solidFill>
                <a:latin typeface="Georgia"/>
                <a:ea typeface="Georgia"/>
                <a:cs typeface="Georgia"/>
                <a:sym typeface="Georgia"/>
              </a:rPr>
              <a:t>10</a:t>
            </a:r>
            <a:r>
              <a:rPr lang="en" sz="1700" baseline="30000">
                <a:solidFill>
                  <a:srgbClr val="000000"/>
                </a:solidFill>
                <a:latin typeface="Georgia"/>
                <a:ea typeface="Georgia"/>
                <a:cs typeface="Georgia"/>
                <a:sym typeface="Georgia"/>
              </a:rPr>
              <a:t>-6</a:t>
            </a:r>
            <a:r>
              <a:rPr lang="en" sz="1700">
                <a:solidFill>
                  <a:srgbClr val="000000"/>
                </a:solidFill>
                <a:latin typeface="Georgia"/>
                <a:ea typeface="Georgia"/>
                <a:cs typeface="Georgia"/>
                <a:sym typeface="Georgia"/>
              </a:rPr>
              <a:t>  (Adam optimiser)</a:t>
            </a:r>
            <a:endParaRPr sz="1700">
              <a:solidFill>
                <a:srgbClr val="000000"/>
              </a:solidFill>
              <a:latin typeface="Georgia"/>
              <a:ea typeface="Georgia"/>
              <a:cs typeface="Georgia"/>
              <a:sym typeface="Georgia"/>
            </a:endParaRPr>
          </a:p>
          <a:p>
            <a:pPr marL="457200" lvl="0" indent="0" algn="l" rtl="0">
              <a:spcBef>
                <a:spcPts val="1600"/>
              </a:spcBef>
              <a:spcAft>
                <a:spcPts val="0"/>
              </a:spcAft>
              <a:buNone/>
            </a:pPr>
            <a:endParaRPr sz="1700">
              <a:solidFill>
                <a:srgbClr val="000000"/>
              </a:solidFill>
              <a:latin typeface="Georgia"/>
              <a:ea typeface="Georgia"/>
              <a:cs typeface="Georgia"/>
              <a:sym typeface="Georgia"/>
            </a:endParaRPr>
          </a:p>
          <a:p>
            <a:pPr marL="457200" lvl="0" indent="0" algn="l" rtl="0">
              <a:spcBef>
                <a:spcPts val="1600"/>
              </a:spcBef>
              <a:spcAft>
                <a:spcPts val="1600"/>
              </a:spcAft>
              <a:buNone/>
            </a:pPr>
            <a:endParaRPr>
              <a:solidFill>
                <a:srgbClr val="000000"/>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9"/>
          <p:cNvPicPr preferRelativeResize="0"/>
          <p:nvPr/>
        </p:nvPicPr>
        <p:blipFill>
          <a:blip r:embed="rId3">
            <a:alphaModFix/>
          </a:blip>
          <a:stretch>
            <a:fillRect/>
          </a:stretch>
        </p:blipFill>
        <p:spPr>
          <a:xfrm>
            <a:off x="0" y="0"/>
            <a:ext cx="4993475" cy="3006825"/>
          </a:xfrm>
          <a:prstGeom prst="rect">
            <a:avLst/>
          </a:prstGeom>
          <a:noFill/>
          <a:ln>
            <a:noFill/>
          </a:ln>
        </p:spPr>
      </p:pic>
      <p:pic>
        <p:nvPicPr>
          <p:cNvPr id="185" name="Google Shape;185;p29"/>
          <p:cNvPicPr preferRelativeResize="0"/>
          <p:nvPr/>
        </p:nvPicPr>
        <p:blipFill>
          <a:blip r:embed="rId4">
            <a:alphaModFix/>
          </a:blip>
          <a:stretch>
            <a:fillRect/>
          </a:stretch>
        </p:blipFill>
        <p:spPr>
          <a:xfrm>
            <a:off x="-1" y="3072475"/>
            <a:ext cx="5776425" cy="1876700"/>
          </a:xfrm>
          <a:prstGeom prst="rect">
            <a:avLst/>
          </a:prstGeom>
          <a:noFill/>
          <a:ln>
            <a:noFill/>
          </a:ln>
        </p:spPr>
      </p:pic>
      <p:sp>
        <p:nvSpPr>
          <p:cNvPr id="186" name="Google Shape;186;p29"/>
          <p:cNvSpPr txBox="1"/>
          <p:nvPr/>
        </p:nvSpPr>
        <p:spPr>
          <a:xfrm>
            <a:off x="6065050" y="3482575"/>
            <a:ext cx="2014500" cy="5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Final Accuracy = 0.92</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376000" y="2218050"/>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Working with DICOM images</a:t>
            </a:r>
            <a:endParaRPr/>
          </a:p>
        </p:txBody>
      </p:sp>
      <p:sp>
        <p:nvSpPr>
          <p:cNvPr id="104" name="Google Shape;104;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highlight>
                  <a:srgbClr val="FFFFFF"/>
                </a:highlight>
                <a:latin typeface="Georgia"/>
                <a:ea typeface="Georgia"/>
                <a:cs typeface="Georgia"/>
                <a:sym typeface="Georgia"/>
              </a:rPr>
              <a:t>DICOM stands for </a:t>
            </a:r>
            <a:r>
              <a:rPr lang="en" sz="1600" b="1">
                <a:solidFill>
                  <a:srgbClr val="000000"/>
                </a:solidFill>
                <a:highlight>
                  <a:srgbClr val="FFFFFF"/>
                </a:highlight>
                <a:latin typeface="Georgia"/>
                <a:ea typeface="Georgia"/>
                <a:cs typeface="Georgia"/>
                <a:sym typeface="Georgia"/>
              </a:rPr>
              <a:t>Digital Imaging and Communications in Medicine.</a:t>
            </a:r>
            <a:endParaRPr sz="1600" b="1">
              <a:solidFill>
                <a:srgbClr val="000000"/>
              </a:solidFill>
              <a:highlight>
                <a:srgbClr val="FFFFFF"/>
              </a:highlight>
              <a:latin typeface="Georgia"/>
              <a:ea typeface="Georgia"/>
              <a:cs typeface="Georgia"/>
              <a:sym typeface="Georgia"/>
            </a:endParaRPr>
          </a:p>
          <a:p>
            <a:pPr marL="0" lvl="0" indent="0" algn="l" rtl="0">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(It specifies a data interchange protocol, digital image format, and file structure for biomedical images and image-related information)</a:t>
            </a:r>
            <a:endParaRPr sz="1400">
              <a:solidFill>
                <a:srgbClr val="00000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400">
              <a:solidFill>
                <a:srgbClr val="000000"/>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sz="1400">
              <a:solidFill>
                <a:srgbClr val="00000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000000"/>
              </a:solidFill>
              <a:highlight>
                <a:srgbClr val="FFFFFF"/>
              </a:highlight>
              <a:latin typeface="Times New Roman"/>
              <a:ea typeface="Times New Roman"/>
              <a:cs typeface="Times New Roman"/>
              <a:sym typeface="Times New Roman"/>
            </a:endParaRPr>
          </a:p>
          <a:p>
            <a:pPr marL="0" lvl="0" indent="0" algn="l" rtl="0">
              <a:spcBef>
                <a:spcPts val="0"/>
              </a:spcBef>
              <a:spcAft>
                <a:spcPts val="1600"/>
              </a:spcAft>
              <a:buNone/>
            </a:pPr>
            <a:endParaRPr sz="1600" b="1">
              <a:solidFill>
                <a:srgbClr val="000000"/>
              </a:solidFill>
              <a:highlight>
                <a:srgbClr val="FFFFFF"/>
              </a:highlight>
              <a:latin typeface="Georgia"/>
              <a:ea typeface="Georgia"/>
              <a:cs typeface="Georgia"/>
              <a:sym typeface="Georgia"/>
            </a:endParaRPr>
          </a:p>
        </p:txBody>
      </p:sp>
      <p:pic>
        <p:nvPicPr>
          <p:cNvPr id="105" name="Google Shape;105;p19"/>
          <p:cNvPicPr preferRelativeResize="0"/>
          <p:nvPr/>
        </p:nvPicPr>
        <p:blipFill>
          <a:blip r:embed="rId3">
            <a:alphaModFix/>
          </a:blip>
          <a:stretch>
            <a:fillRect/>
          </a:stretch>
        </p:blipFill>
        <p:spPr>
          <a:xfrm>
            <a:off x="403675" y="2205700"/>
            <a:ext cx="2986100" cy="2617000"/>
          </a:xfrm>
          <a:prstGeom prst="rect">
            <a:avLst/>
          </a:prstGeom>
          <a:noFill/>
          <a:ln>
            <a:noFill/>
          </a:ln>
        </p:spPr>
      </p:pic>
      <p:sp>
        <p:nvSpPr>
          <p:cNvPr id="106" name="Google Shape;106;p19"/>
          <p:cNvSpPr txBox="1"/>
          <p:nvPr/>
        </p:nvSpPr>
        <p:spPr>
          <a:xfrm>
            <a:off x="3389775" y="2303625"/>
            <a:ext cx="5271000" cy="26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eorgia"/>
                <a:ea typeface="Georgia"/>
                <a:cs typeface="Georgia"/>
                <a:sym typeface="Georgia"/>
              </a:rPr>
              <a:t>DICOM images contain a set of slides of images which also contain the meta data along with it. </a:t>
            </a:r>
            <a:endParaRPr>
              <a:latin typeface="Georgia"/>
              <a:ea typeface="Georgia"/>
              <a:cs typeface="Georgia"/>
              <a:sym typeface="Georgia"/>
            </a:endParaRPr>
          </a:p>
          <a:p>
            <a:pPr marL="0" lvl="0" indent="0" algn="l" rtl="0">
              <a:spcBef>
                <a:spcPts val="0"/>
              </a:spcBef>
              <a:spcAft>
                <a:spcPts val="0"/>
              </a:spcAft>
              <a:buNone/>
            </a:pPr>
            <a:endParaRPr>
              <a:latin typeface="Georgia"/>
              <a:ea typeface="Georgia"/>
              <a:cs typeface="Georgia"/>
              <a:sym typeface="Georgia"/>
            </a:endParaRPr>
          </a:p>
          <a:p>
            <a:pPr marL="0" lvl="0" indent="0" algn="l" rtl="0">
              <a:spcBef>
                <a:spcPts val="0"/>
              </a:spcBef>
              <a:spcAft>
                <a:spcPts val="0"/>
              </a:spcAft>
              <a:buNone/>
            </a:pPr>
            <a:endParaRPr>
              <a:latin typeface="Georgia"/>
              <a:ea typeface="Georgia"/>
              <a:cs typeface="Georgia"/>
              <a:sym typeface="Georgia"/>
            </a:endParaRPr>
          </a:p>
          <a:p>
            <a:pPr marL="0" marR="152400" lvl="0" indent="0" algn="l" rtl="0">
              <a:lnSpc>
                <a:spcPct val="115000"/>
              </a:lnSpc>
              <a:spcBef>
                <a:spcPts val="0"/>
              </a:spcBef>
              <a:spcAft>
                <a:spcPts val="0"/>
              </a:spcAft>
              <a:buNone/>
            </a:pPr>
            <a:r>
              <a:rPr lang="en" b="1">
                <a:solidFill>
                  <a:srgbClr val="222222"/>
                </a:solidFill>
                <a:highlight>
                  <a:srgbClr val="FFFFFF"/>
                </a:highlight>
                <a:latin typeface="Georgia"/>
                <a:ea typeface="Georgia"/>
                <a:cs typeface="Georgia"/>
                <a:sym typeface="Georgia"/>
              </a:rPr>
              <a:t>Hounsfield Units- </a:t>
            </a:r>
            <a:r>
              <a:rPr lang="en">
                <a:solidFill>
                  <a:srgbClr val="222222"/>
                </a:solidFill>
                <a:highlight>
                  <a:srgbClr val="FFFFFF"/>
                </a:highlight>
                <a:latin typeface="Georgia"/>
                <a:ea typeface="Georgia"/>
                <a:cs typeface="Georgia"/>
                <a:sym typeface="Georgia"/>
              </a:rPr>
              <a:t>They are used in CT images. It is a measure of radio-density. HUs can be calculated from the pixel data with a Dicom Image.</a:t>
            </a: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body" idx="1"/>
          </p:nvPr>
        </p:nvSpPr>
        <p:spPr>
          <a:xfrm>
            <a:off x="0" y="142650"/>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b="1" u="sng"/>
              <a:t>Obtaining the data: </a:t>
            </a:r>
            <a:endParaRPr b="1" u="sng"/>
          </a:p>
          <a:p>
            <a:pPr marL="457200" lvl="0" indent="0" algn="just" rtl="0">
              <a:spcBef>
                <a:spcPts val="0"/>
              </a:spcBef>
              <a:spcAft>
                <a:spcPts val="0"/>
              </a:spcAft>
              <a:buNone/>
            </a:pPr>
            <a:r>
              <a:rPr lang="en" sz="1400">
                <a:solidFill>
                  <a:srgbClr val="000000"/>
                </a:solidFill>
                <a:latin typeface="Georgia"/>
                <a:ea typeface="Georgia"/>
                <a:cs typeface="Georgia"/>
                <a:sym typeface="Georgia"/>
              </a:rPr>
              <a:t>The data was obtained from </a:t>
            </a:r>
            <a:r>
              <a:rPr lang="en" sz="1400" b="1">
                <a:solidFill>
                  <a:srgbClr val="000000"/>
                </a:solidFill>
                <a:latin typeface="Georgia"/>
                <a:ea typeface="Georgia"/>
                <a:cs typeface="Georgia"/>
                <a:sym typeface="Georgia"/>
              </a:rPr>
              <a:t>Cancer Imaging Archive</a:t>
            </a:r>
            <a:r>
              <a:rPr lang="en" sz="1400">
                <a:solidFill>
                  <a:srgbClr val="000000"/>
                </a:solidFill>
                <a:latin typeface="Georgia"/>
                <a:ea typeface="Georgia"/>
                <a:cs typeface="Georgia"/>
                <a:sym typeface="Georgia"/>
              </a:rPr>
              <a:t>. We obtained the </a:t>
            </a:r>
            <a:r>
              <a:rPr lang="en" sz="1400" b="1">
                <a:solidFill>
                  <a:srgbClr val="000000"/>
                </a:solidFill>
                <a:latin typeface="Georgia"/>
                <a:ea typeface="Georgia"/>
                <a:cs typeface="Georgia"/>
                <a:sym typeface="Georgia"/>
              </a:rPr>
              <a:t>LungCT-Diagnosis</a:t>
            </a:r>
            <a:r>
              <a:rPr lang="en" sz="1400">
                <a:solidFill>
                  <a:srgbClr val="000000"/>
                </a:solidFill>
                <a:latin typeface="Georgia"/>
                <a:ea typeface="Georgia"/>
                <a:cs typeface="Georgia"/>
                <a:sym typeface="Georgia"/>
              </a:rPr>
              <a:t> collection of data. </a:t>
            </a:r>
            <a:r>
              <a:rPr lang="en" sz="1400" u="sng">
                <a:solidFill>
                  <a:srgbClr val="0000FF"/>
                </a:solidFill>
                <a:latin typeface="Georgia"/>
                <a:ea typeface="Georgia"/>
                <a:cs typeface="Georgia"/>
                <a:sym typeface="Georgia"/>
              </a:rPr>
              <a:t>(</a:t>
            </a:r>
            <a:r>
              <a:rPr lang="en" sz="1400" u="sng">
                <a:solidFill>
                  <a:srgbClr val="0000FF"/>
                </a:solidFill>
                <a:latin typeface="Georgia"/>
                <a:ea typeface="Georgia"/>
                <a:cs typeface="Georgia"/>
                <a:sym typeface="Georgia"/>
                <a:hlinkClick r:id="rId3"/>
              </a:rPr>
              <a:t>https://public.cancerimagingarchive.net/nbia-search/</a:t>
            </a:r>
            <a:r>
              <a:rPr lang="en" sz="1400" u="sng">
                <a:solidFill>
                  <a:srgbClr val="0000FF"/>
                </a:solidFill>
                <a:latin typeface="Georgia"/>
                <a:ea typeface="Georgia"/>
                <a:cs typeface="Georgia"/>
                <a:sym typeface="Georgia"/>
              </a:rPr>
              <a:t>)</a:t>
            </a:r>
            <a:endParaRPr sz="1400" u="sng">
              <a:solidFill>
                <a:srgbClr val="0000FF"/>
              </a:solidFill>
              <a:latin typeface="Georgia"/>
              <a:ea typeface="Georgia"/>
              <a:cs typeface="Georgia"/>
              <a:sym typeface="Georgia"/>
            </a:endParaRPr>
          </a:p>
          <a:p>
            <a:pPr marL="457200" lvl="0" indent="0" algn="just" rtl="0">
              <a:spcBef>
                <a:spcPts val="0"/>
              </a:spcBef>
              <a:spcAft>
                <a:spcPts val="0"/>
              </a:spcAft>
              <a:buNone/>
            </a:pPr>
            <a:r>
              <a:rPr lang="en" sz="1400">
                <a:solidFill>
                  <a:srgbClr val="000000"/>
                </a:solidFill>
                <a:latin typeface="Georgia"/>
                <a:ea typeface="Georgia"/>
                <a:cs typeface="Georgia"/>
                <a:sym typeface="Georgia"/>
              </a:rPr>
              <a:t>After installing </a:t>
            </a:r>
            <a:r>
              <a:rPr lang="en" sz="1400" u="sng">
                <a:solidFill>
                  <a:srgbClr val="0000FF"/>
                </a:solidFill>
                <a:highlight>
                  <a:srgbClr val="FFFFFF"/>
                </a:highlight>
                <a:latin typeface="Georgia"/>
                <a:ea typeface="Georgia"/>
                <a:cs typeface="Georgia"/>
                <a:sym typeface="Georgia"/>
                <a:hlinkClick r:id="rId4"/>
              </a:rPr>
              <a:t>NBIA Data Retriever</a:t>
            </a:r>
            <a:r>
              <a:rPr lang="en" sz="1400">
                <a:solidFill>
                  <a:srgbClr val="000000"/>
                </a:solidFill>
                <a:latin typeface="Georgia"/>
                <a:ea typeface="Georgia"/>
                <a:cs typeface="Georgia"/>
                <a:sym typeface="Georgia"/>
              </a:rPr>
              <a:t>, we extracted the folders of Dicom images of 60 subjects(patients). </a:t>
            </a:r>
            <a:endParaRPr sz="1400">
              <a:solidFill>
                <a:srgbClr val="000000"/>
              </a:solidFill>
              <a:latin typeface="Georgia"/>
              <a:ea typeface="Georgia"/>
              <a:cs typeface="Georgia"/>
              <a:sym typeface="Georgia"/>
            </a:endParaRPr>
          </a:p>
        </p:txBody>
      </p:sp>
      <p:pic>
        <p:nvPicPr>
          <p:cNvPr id="112" name="Google Shape;112;p20"/>
          <p:cNvPicPr preferRelativeResize="0"/>
          <p:nvPr/>
        </p:nvPicPr>
        <p:blipFill>
          <a:blip r:embed="rId5">
            <a:alphaModFix/>
          </a:blip>
          <a:stretch>
            <a:fillRect/>
          </a:stretch>
        </p:blipFill>
        <p:spPr>
          <a:xfrm>
            <a:off x="540250" y="1923000"/>
            <a:ext cx="5166674" cy="2733925"/>
          </a:xfrm>
          <a:prstGeom prst="rect">
            <a:avLst/>
          </a:prstGeom>
          <a:noFill/>
          <a:ln>
            <a:noFill/>
          </a:ln>
        </p:spPr>
      </p:pic>
      <p:sp>
        <p:nvSpPr>
          <p:cNvPr id="113" name="Google Shape;113;p20"/>
          <p:cNvSpPr txBox="1"/>
          <p:nvPr/>
        </p:nvSpPr>
        <p:spPr>
          <a:xfrm>
            <a:off x="6019700" y="1969350"/>
            <a:ext cx="2803500" cy="26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body" idx="1"/>
          </p:nvPr>
        </p:nvSpPr>
        <p:spPr>
          <a:xfrm>
            <a:off x="311700" y="203600"/>
            <a:ext cx="8520600" cy="436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a:t>
            </a:r>
            <a:r>
              <a:rPr lang="en" b="1" u="sng"/>
              <a:t>Understanding the data</a:t>
            </a:r>
            <a:endParaRPr b="1" u="sng"/>
          </a:p>
          <a:p>
            <a:pPr marL="0" lvl="0" indent="0" algn="l" rtl="0">
              <a:spcBef>
                <a:spcPts val="1600"/>
              </a:spcBef>
              <a:spcAft>
                <a:spcPts val="0"/>
              </a:spcAft>
              <a:buNone/>
            </a:pPr>
            <a:r>
              <a:rPr lang="en" sz="1300"/>
              <a:t>The  data consisted of dicom images (.dcm) files enclosed within the folder bearing the patient ids. The data came along with a metadata file and the patients were divided into two classes i.e. ALIVE (1) and DEAD (0). On looking further, we found out that each folder consisted of CT Scan slides of each patient in different orientations. We used applications like QuPath and Radiant DICOM Viewer to view the images.</a:t>
            </a:r>
            <a:endParaRPr sz="1300"/>
          </a:p>
          <a:p>
            <a:pPr marL="0" lvl="0" indent="0" algn="l" rtl="0">
              <a:spcBef>
                <a:spcPts val="1600"/>
              </a:spcBef>
              <a:spcAft>
                <a:spcPts val="1600"/>
              </a:spcAft>
              <a:buNone/>
            </a:pPr>
            <a:endParaRPr sz="1300"/>
          </a:p>
        </p:txBody>
      </p:sp>
      <p:pic>
        <p:nvPicPr>
          <p:cNvPr id="119" name="Google Shape;119;p21"/>
          <p:cNvPicPr preferRelativeResize="0"/>
          <p:nvPr/>
        </p:nvPicPr>
        <p:blipFill>
          <a:blip r:embed="rId3">
            <a:alphaModFix/>
          </a:blip>
          <a:stretch>
            <a:fillRect/>
          </a:stretch>
        </p:blipFill>
        <p:spPr>
          <a:xfrm>
            <a:off x="569950" y="1837300"/>
            <a:ext cx="5903026" cy="3120600"/>
          </a:xfrm>
          <a:prstGeom prst="rect">
            <a:avLst/>
          </a:prstGeom>
          <a:noFill/>
          <a:ln>
            <a:noFill/>
          </a:ln>
        </p:spPr>
      </p:pic>
      <p:sp>
        <p:nvSpPr>
          <p:cNvPr id="120" name="Google Shape;120;p21"/>
          <p:cNvSpPr txBox="1"/>
          <p:nvPr/>
        </p:nvSpPr>
        <p:spPr>
          <a:xfrm>
            <a:off x="6646725" y="2632025"/>
            <a:ext cx="2306400" cy="12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Radiant DICOM Viewer</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body" idx="1"/>
          </p:nvPr>
        </p:nvSpPr>
        <p:spPr>
          <a:xfrm>
            <a:off x="311700" y="235750"/>
            <a:ext cx="8520600" cy="43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3. Initial Problems</a:t>
            </a:r>
            <a:endParaRPr b="1" u="sng"/>
          </a:p>
          <a:p>
            <a:pPr marL="0" lvl="0" indent="0" algn="l" rtl="0">
              <a:spcBef>
                <a:spcPts val="1600"/>
              </a:spcBef>
              <a:spcAft>
                <a:spcPts val="0"/>
              </a:spcAft>
              <a:buNone/>
            </a:pPr>
            <a:r>
              <a:rPr lang="en" sz="1400"/>
              <a:t>Initial idea was to convert each slide to .jpg format and feeding into the convolutional neural network for classification. But we faced some major problems:</a:t>
            </a:r>
            <a:endParaRPr sz="1400"/>
          </a:p>
          <a:p>
            <a:pPr marL="457200" lvl="0" indent="-317500" algn="l" rtl="0">
              <a:spcBef>
                <a:spcPts val="1600"/>
              </a:spcBef>
              <a:spcAft>
                <a:spcPts val="0"/>
              </a:spcAft>
              <a:buSzPts val="1400"/>
              <a:buChar char="●"/>
            </a:pPr>
            <a:r>
              <a:rPr lang="en" sz="1400"/>
              <a:t>The number of slides in each patient folders were very different and each had different orientation.</a:t>
            </a:r>
            <a:endParaRPr sz="1400"/>
          </a:p>
          <a:p>
            <a:pPr marL="457200" lvl="0" indent="-317500" algn="l" rtl="0">
              <a:spcBef>
                <a:spcPts val="0"/>
              </a:spcBef>
              <a:spcAft>
                <a:spcPts val="0"/>
              </a:spcAft>
              <a:buSzPts val="1400"/>
              <a:buChar char="●"/>
            </a:pPr>
            <a:r>
              <a:rPr lang="en" sz="1400"/>
              <a:t>We prepared the training images list and training labels manually. So the data that which slide belonged to which patient was lost.</a:t>
            </a:r>
            <a:endParaRPr sz="1400"/>
          </a:p>
          <a:p>
            <a:pPr marL="457200" lvl="0" indent="-317500" algn="l" rtl="0">
              <a:spcBef>
                <a:spcPts val="0"/>
              </a:spcBef>
              <a:spcAft>
                <a:spcPts val="0"/>
              </a:spcAft>
              <a:buSzPts val="1400"/>
              <a:buChar char="●"/>
            </a:pPr>
            <a:r>
              <a:rPr lang="en" sz="1400"/>
              <a:t>The image quality was lost in conversion to .jpg and on further resizing all the image data was almost lost.</a:t>
            </a:r>
            <a:endParaRPr sz="1400"/>
          </a:p>
          <a:p>
            <a:pPr marL="457200" lvl="0" indent="-317500" algn="l" rtl="0">
              <a:spcBef>
                <a:spcPts val="0"/>
              </a:spcBef>
              <a:spcAft>
                <a:spcPts val="0"/>
              </a:spcAft>
              <a:buSzPts val="1400"/>
              <a:buChar char="●"/>
            </a:pPr>
            <a:r>
              <a:rPr lang="en" sz="1400"/>
              <a:t>Consequently, many of the convolutional models gave results below average.</a:t>
            </a:r>
            <a:endParaRPr sz="1400"/>
          </a:p>
        </p:txBody>
      </p:sp>
      <p:pic>
        <p:nvPicPr>
          <p:cNvPr id="126" name="Google Shape;126;p22"/>
          <p:cNvPicPr preferRelativeResize="0"/>
          <p:nvPr/>
        </p:nvPicPr>
        <p:blipFill>
          <a:blip r:embed="rId3">
            <a:alphaModFix/>
          </a:blip>
          <a:stretch>
            <a:fillRect/>
          </a:stretch>
        </p:blipFill>
        <p:spPr>
          <a:xfrm>
            <a:off x="5194727" y="3345788"/>
            <a:ext cx="2436025" cy="1594900"/>
          </a:xfrm>
          <a:prstGeom prst="rect">
            <a:avLst/>
          </a:prstGeom>
          <a:noFill/>
          <a:ln>
            <a:noFill/>
          </a:ln>
        </p:spPr>
      </p:pic>
      <p:pic>
        <p:nvPicPr>
          <p:cNvPr id="127" name="Google Shape;127;p22"/>
          <p:cNvPicPr preferRelativeResize="0"/>
          <p:nvPr/>
        </p:nvPicPr>
        <p:blipFill>
          <a:blip r:embed="rId4">
            <a:alphaModFix/>
          </a:blip>
          <a:stretch>
            <a:fillRect/>
          </a:stretch>
        </p:blipFill>
        <p:spPr>
          <a:xfrm>
            <a:off x="983000" y="3320713"/>
            <a:ext cx="2321351" cy="1645025"/>
          </a:xfrm>
          <a:prstGeom prst="rect">
            <a:avLst/>
          </a:prstGeom>
          <a:noFill/>
          <a:ln>
            <a:noFill/>
          </a:ln>
        </p:spPr>
      </p:pic>
      <p:sp>
        <p:nvSpPr>
          <p:cNvPr id="128" name="Google Shape;128;p22"/>
          <p:cNvSpPr txBox="1"/>
          <p:nvPr/>
        </p:nvSpPr>
        <p:spPr>
          <a:xfrm>
            <a:off x="62000" y="3591125"/>
            <a:ext cx="11718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Before</a:t>
            </a:r>
            <a:endParaRPr>
              <a:latin typeface="Open Sans"/>
              <a:ea typeface="Open Sans"/>
              <a:cs typeface="Open Sans"/>
              <a:sym typeface="Open Sans"/>
            </a:endParaRPr>
          </a:p>
        </p:txBody>
      </p:sp>
      <p:sp>
        <p:nvSpPr>
          <p:cNvPr id="129" name="Google Shape;129;p22"/>
          <p:cNvSpPr txBox="1"/>
          <p:nvPr/>
        </p:nvSpPr>
        <p:spPr>
          <a:xfrm>
            <a:off x="4443700" y="3591125"/>
            <a:ext cx="11718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After</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body" idx="1"/>
          </p:nvPr>
        </p:nvSpPr>
        <p:spPr>
          <a:xfrm>
            <a:off x="172700" y="2237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latin typeface="Georgia"/>
                <a:ea typeface="Georgia"/>
                <a:cs typeface="Georgia"/>
                <a:sym typeface="Georgia"/>
              </a:rPr>
              <a:t>3. Visualizing the data: </a:t>
            </a:r>
            <a:endParaRPr b="1" u="sng">
              <a:latin typeface="Georgia"/>
              <a:ea typeface="Georgia"/>
              <a:cs typeface="Georgia"/>
              <a:sym typeface="Georgia"/>
            </a:endParaRPr>
          </a:p>
          <a:p>
            <a:pPr marL="0" lvl="0" indent="0" algn="l" rtl="0">
              <a:spcBef>
                <a:spcPts val="1600"/>
              </a:spcBef>
              <a:spcAft>
                <a:spcPts val="0"/>
              </a:spcAft>
              <a:buNone/>
            </a:pPr>
            <a:r>
              <a:rPr lang="en">
                <a:solidFill>
                  <a:srgbClr val="000000"/>
                </a:solidFill>
                <a:latin typeface="Georgia"/>
                <a:ea typeface="Georgia"/>
                <a:cs typeface="Georgia"/>
                <a:sym typeface="Georgia"/>
              </a:rPr>
              <a:t>Method to visualize the data in python notebook, </a:t>
            </a:r>
            <a:endParaRPr>
              <a:solidFill>
                <a:srgbClr val="000000"/>
              </a:solidFill>
              <a:latin typeface="Georgia"/>
              <a:ea typeface="Georgia"/>
              <a:cs typeface="Georgia"/>
              <a:sym typeface="Georgia"/>
            </a:endParaRPr>
          </a:p>
          <a:p>
            <a:pPr marL="0" lvl="0" indent="0" algn="l" rtl="0">
              <a:spcBef>
                <a:spcPts val="1600"/>
              </a:spcBef>
              <a:spcAft>
                <a:spcPts val="0"/>
              </a:spcAft>
              <a:buNone/>
            </a:pPr>
            <a:r>
              <a:rPr lang="en">
                <a:solidFill>
                  <a:srgbClr val="000000"/>
                </a:solidFill>
                <a:latin typeface="Georgia"/>
                <a:ea typeface="Georgia"/>
                <a:cs typeface="Georgia"/>
                <a:sym typeface="Georgia"/>
              </a:rPr>
              <a:t>A- Loading the DICOM data</a:t>
            </a:r>
            <a:endParaRPr>
              <a:solidFill>
                <a:srgbClr val="000000"/>
              </a:solidFill>
              <a:latin typeface="Georgia"/>
              <a:ea typeface="Georgia"/>
              <a:cs typeface="Georgia"/>
              <a:sym typeface="Georgia"/>
            </a:endParaRPr>
          </a:p>
          <a:p>
            <a:pPr marL="0" lvl="0" indent="0" algn="l" rtl="0">
              <a:spcBef>
                <a:spcPts val="1600"/>
              </a:spcBef>
              <a:spcAft>
                <a:spcPts val="0"/>
              </a:spcAft>
              <a:buNone/>
            </a:pPr>
            <a:r>
              <a:rPr lang="en">
                <a:solidFill>
                  <a:srgbClr val="000000"/>
                </a:solidFill>
                <a:latin typeface="Georgia"/>
                <a:ea typeface="Georgia"/>
                <a:cs typeface="Georgia"/>
                <a:sym typeface="Georgia"/>
              </a:rPr>
              <a:t>B- From pixels, the image data was converted to HU units.</a:t>
            </a:r>
            <a:endParaRPr>
              <a:solidFill>
                <a:srgbClr val="000000"/>
              </a:solidFill>
              <a:latin typeface="Georgia"/>
              <a:ea typeface="Georgia"/>
              <a:cs typeface="Georgia"/>
              <a:sym typeface="Georgia"/>
            </a:endParaRPr>
          </a:p>
          <a:p>
            <a:pPr marL="0" lvl="0" indent="0" algn="l" rtl="0">
              <a:spcBef>
                <a:spcPts val="1600"/>
              </a:spcBef>
              <a:spcAft>
                <a:spcPts val="0"/>
              </a:spcAft>
              <a:buNone/>
            </a:pPr>
            <a:r>
              <a:rPr lang="en">
                <a:solidFill>
                  <a:srgbClr val="000000"/>
                </a:solidFill>
                <a:latin typeface="Georgia"/>
                <a:ea typeface="Georgia"/>
                <a:cs typeface="Georgia"/>
                <a:sym typeface="Georgia"/>
              </a:rPr>
              <a:t>C- Resampling the data- To make it isomorphic, i.e- the pixels data between images is normalised to remove the variance.</a:t>
            </a:r>
            <a:endParaRPr>
              <a:solidFill>
                <a:srgbClr val="000000"/>
              </a:solidFill>
              <a:latin typeface="Georgia"/>
              <a:ea typeface="Georgia"/>
              <a:cs typeface="Georgia"/>
              <a:sym typeface="Georgia"/>
            </a:endParaRPr>
          </a:p>
          <a:p>
            <a:pPr marL="0" lvl="0" indent="0" algn="l" rtl="0">
              <a:spcBef>
                <a:spcPts val="1600"/>
              </a:spcBef>
              <a:spcAft>
                <a:spcPts val="0"/>
              </a:spcAft>
              <a:buNone/>
            </a:pPr>
            <a:r>
              <a:rPr lang="en">
                <a:solidFill>
                  <a:srgbClr val="000000"/>
                </a:solidFill>
                <a:latin typeface="Georgia"/>
                <a:ea typeface="Georgia"/>
                <a:cs typeface="Georgia"/>
                <a:sym typeface="Georgia"/>
              </a:rPr>
              <a:t>D- 3D plotting of data - To visualize the images </a:t>
            </a:r>
            <a:endParaRPr>
              <a:solidFill>
                <a:srgbClr val="000000"/>
              </a:solidFill>
              <a:latin typeface="Georgia"/>
              <a:ea typeface="Georgia"/>
              <a:cs typeface="Georgia"/>
              <a:sym typeface="Georgia"/>
            </a:endParaRPr>
          </a:p>
          <a:p>
            <a:pPr marL="0" lvl="0" indent="0" algn="l" rtl="0">
              <a:spcBef>
                <a:spcPts val="1600"/>
              </a:spcBef>
              <a:spcAft>
                <a:spcPts val="0"/>
              </a:spcAft>
              <a:buNone/>
            </a:pPr>
            <a:r>
              <a:rPr lang="en">
                <a:solidFill>
                  <a:srgbClr val="000000"/>
                </a:solidFill>
                <a:latin typeface="Georgia"/>
                <a:ea typeface="Georgia"/>
                <a:cs typeface="Georgia"/>
                <a:sym typeface="Georgia"/>
              </a:rPr>
              <a:t>E- Segmentation of the Lungs and some tissue around it </a:t>
            </a:r>
            <a:endParaRPr>
              <a:solidFill>
                <a:srgbClr val="000000"/>
              </a:solidFill>
              <a:latin typeface="Georgia"/>
              <a:ea typeface="Georgia"/>
              <a:cs typeface="Georgia"/>
              <a:sym typeface="Georgia"/>
            </a:endParaRPr>
          </a:p>
          <a:p>
            <a:pPr marL="0" lvl="0" indent="0" algn="l" rtl="0">
              <a:spcBef>
                <a:spcPts val="1600"/>
              </a:spcBef>
              <a:spcAft>
                <a:spcPts val="1600"/>
              </a:spcAft>
              <a:buNone/>
            </a:pPr>
            <a:endParaRPr>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4"/>
          <p:cNvPicPr preferRelativeResize="0"/>
          <p:nvPr/>
        </p:nvPicPr>
        <p:blipFill rotWithShape="1">
          <a:blip r:embed="rId3">
            <a:alphaModFix/>
          </a:blip>
          <a:srcRect l="9285" t="6200" r="4972"/>
          <a:stretch/>
        </p:blipFill>
        <p:spPr>
          <a:xfrm>
            <a:off x="0" y="159175"/>
            <a:ext cx="2567525" cy="2739950"/>
          </a:xfrm>
          <a:prstGeom prst="rect">
            <a:avLst/>
          </a:prstGeom>
          <a:noFill/>
          <a:ln>
            <a:noFill/>
          </a:ln>
        </p:spPr>
      </p:pic>
      <p:pic>
        <p:nvPicPr>
          <p:cNvPr id="140" name="Google Shape;140;p24"/>
          <p:cNvPicPr preferRelativeResize="0"/>
          <p:nvPr/>
        </p:nvPicPr>
        <p:blipFill rotWithShape="1">
          <a:blip r:embed="rId4">
            <a:alphaModFix/>
          </a:blip>
          <a:srcRect l="8762" t="7355" r="4731"/>
          <a:stretch/>
        </p:blipFill>
        <p:spPr>
          <a:xfrm>
            <a:off x="2993013" y="215213"/>
            <a:ext cx="2515075" cy="2627874"/>
          </a:xfrm>
          <a:prstGeom prst="rect">
            <a:avLst/>
          </a:prstGeom>
          <a:noFill/>
          <a:ln>
            <a:noFill/>
          </a:ln>
        </p:spPr>
      </p:pic>
      <p:pic>
        <p:nvPicPr>
          <p:cNvPr id="141" name="Google Shape;141;p24"/>
          <p:cNvPicPr preferRelativeResize="0"/>
          <p:nvPr/>
        </p:nvPicPr>
        <p:blipFill rotWithShape="1">
          <a:blip r:embed="rId5">
            <a:alphaModFix/>
          </a:blip>
          <a:srcRect l="7840" t="6200" r="3570"/>
          <a:stretch/>
        </p:blipFill>
        <p:spPr>
          <a:xfrm>
            <a:off x="6322950" y="103125"/>
            <a:ext cx="2652850" cy="2739950"/>
          </a:xfrm>
          <a:prstGeom prst="rect">
            <a:avLst/>
          </a:prstGeom>
          <a:noFill/>
          <a:ln>
            <a:noFill/>
          </a:ln>
        </p:spPr>
      </p:pic>
      <p:pic>
        <p:nvPicPr>
          <p:cNvPr id="142" name="Google Shape;142;p24"/>
          <p:cNvPicPr preferRelativeResize="0"/>
          <p:nvPr/>
        </p:nvPicPr>
        <p:blipFill rotWithShape="1">
          <a:blip r:embed="rId6">
            <a:alphaModFix/>
          </a:blip>
          <a:srcRect l="9676" t="5289" r="6035" b="2400"/>
          <a:stretch/>
        </p:blipFill>
        <p:spPr>
          <a:xfrm>
            <a:off x="4885725" y="2676940"/>
            <a:ext cx="2308725" cy="2466559"/>
          </a:xfrm>
          <a:prstGeom prst="rect">
            <a:avLst/>
          </a:prstGeom>
          <a:noFill/>
          <a:ln>
            <a:noFill/>
          </a:ln>
        </p:spPr>
      </p:pic>
      <p:sp>
        <p:nvSpPr>
          <p:cNvPr id="143" name="Google Shape;143;p24"/>
          <p:cNvSpPr txBox="1"/>
          <p:nvPr/>
        </p:nvSpPr>
        <p:spPr>
          <a:xfrm>
            <a:off x="200900" y="2843075"/>
            <a:ext cx="11718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3D-plot </a:t>
            </a:r>
            <a:endParaRPr>
              <a:latin typeface="Open Sans"/>
              <a:ea typeface="Open Sans"/>
              <a:cs typeface="Open Sans"/>
              <a:sym typeface="Open Sans"/>
            </a:endParaRPr>
          </a:p>
        </p:txBody>
      </p:sp>
      <p:sp>
        <p:nvSpPr>
          <p:cNvPr id="144" name="Google Shape;144;p24"/>
          <p:cNvSpPr txBox="1"/>
          <p:nvPr/>
        </p:nvSpPr>
        <p:spPr>
          <a:xfrm>
            <a:off x="2993025" y="2752675"/>
            <a:ext cx="11718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Segmented Lungs </a:t>
            </a:r>
            <a:endParaRPr>
              <a:latin typeface="Open Sans"/>
              <a:ea typeface="Open Sans"/>
              <a:cs typeface="Open Sans"/>
              <a:sym typeface="Open Sans"/>
            </a:endParaRPr>
          </a:p>
        </p:txBody>
      </p:sp>
      <p:sp>
        <p:nvSpPr>
          <p:cNvPr id="145" name="Google Shape;145;p24"/>
          <p:cNvSpPr txBox="1"/>
          <p:nvPr/>
        </p:nvSpPr>
        <p:spPr>
          <a:xfrm>
            <a:off x="5684200" y="1084950"/>
            <a:ext cx="583200" cy="3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700">
                <a:latin typeface="Open Sans"/>
                <a:ea typeface="Open Sans"/>
                <a:cs typeface="Open Sans"/>
                <a:sym typeface="Open Sans"/>
              </a:rPr>
              <a:t>-</a:t>
            </a:r>
            <a:endParaRPr sz="3700">
              <a:latin typeface="Open Sans"/>
              <a:ea typeface="Open Sans"/>
              <a:cs typeface="Open Sans"/>
              <a:sym typeface="Open Sans"/>
            </a:endParaRPr>
          </a:p>
        </p:txBody>
      </p:sp>
      <p:sp>
        <p:nvSpPr>
          <p:cNvPr id="146" name="Google Shape;146;p24"/>
          <p:cNvSpPr txBox="1"/>
          <p:nvPr/>
        </p:nvSpPr>
        <p:spPr>
          <a:xfrm>
            <a:off x="7609900" y="2752675"/>
            <a:ext cx="11718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Segmented Lung mask </a:t>
            </a:r>
            <a:endParaRPr>
              <a:latin typeface="Open Sans"/>
              <a:ea typeface="Open Sans"/>
              <a:cs typeface="Open Sans"/>
              <a:sym typeface="Open Sans"/>
            </a:endParaRPr>
          </a:p>
        </p:txBody>
      </p:sp>
      <p:cxnSp>
        <p:nvCxnSpPr>
          <p:cNvPr id="147" name="Google Shape;147;p24"/>
          <p:cNvCxnSpPr/>
          <p:nvPr/>
        </p:nvCxnSpPr>
        <p:spPr>
          <a:xfrm>
            <a:off x="5833025" y="1778100"/>
            <a:ext cx="13500" cy="740700"/>
          </a:xfrm>
          <a:prstGeom prst="straightConnector1">
            <a:avLst/>
          </a:prstGeom>
          <a:noFill/>
          <a:ln w="38100" cap="flat" cmpd="sng">
            <a:solidFill>
              <a:srgbClr val="000000"/>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body" idx="1"/>
          </p:nvPr>
        </p:nvSpPr>
        <p:spPr>
          <a:xfrm>
            <a:off x="195850" y="943900"/>
            <a:ext cx="8892600" cy="4259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Georgia"/>
              <a:buAutoNum type="arabicPeriod"/>
            </a:pPr>
            <a:r>
              <a:rPr lang="en" sz="1600" b="1">
                <a:latin typeface="Georgia"/>
                <a:ea typeface="Georgia"/>
                <a:cs typeface="Georgia"/>
                <a:sym typeface="Georgia"/>
              </a:rPr>
              <a:t>Creating the CSV file:</a:t>
            </a:r>
            <a:r>
              <a:rPr lang="en" sz="1600">
                <a:latin typeface="Georgia"/>
                <a:ea typeface="Georgia"/>
                <a:cs typeface="Georgia"/>
                <a:sym typeface="Georgia"/>
              </a:rPr>
              <a:t> </a:t>
            </a:r>
            <a:endParaRPr sz="1600">
              <a:latin typeface="Georgia"/>
              <a:ea typeface="Georgia"/>
              <a:cs typeface="Georgia"/>
              <a:sym typeface="Georgia"/>
            </a:endParaRPr>
          </a:p>
          <a:p>
            <a:pPr marL="457200" lvl="0" indent="0" algn="l" rtl="0">
              <a:spcBef>
                <a:spcPts val="0"/>
              </a:spcBef>
              <a:spcAft>
                <a:spcPts val="0"/>
              </a:spcAft>
              <a:buNone/>
            </a:pPr>
            <a:r>
              <a:rPr lang="en" sz="1600">
                <a:latin typeface="Georgia"/>
                <a:ea typeface="Georgia"/>
                <a:cs typeface="Georgia"/>
                <a:sym typeface="Georgia"/>
              </a:rPr>
              <a:t>With the patient data and metadata available, the csv file is made by extracting the survival data as labels for binary classification. </a:t>
            </a:r>
            <a:endParaRPr sz="1600">
              <a:latin typeface="Georgia"/>
              <a:ea typeface="Georgia"/>
              <a:cs typeface="Georgia"/>
              <a:sym typeface="Georgia"/>
            </a:endParaRPr>
          </a:p>
          <a:p>
            <a:pPr marL="457200" lvl="0" indent="-330200" algn="l" rtl="0">
              <a:spcBef>
                <a:spcPts val="0"/>
              </a:spcBef>
              <a:spcAft>
                <a:spcPts val="0"/>
              </a:spcAft>
              <a:buSzPts val="1600"/>
              <a:buFont typeface="Georgia"/>
              <a:buAutoNum type="arabicPeriod"/>
            </a:pPr>
            <a:r>
              <a:rPr lang="en" sz="1600" b="1">
                <a:latin typeface="Georgia"/>
                <a:ea typeface="Georgia"/>
                <a:cs typeface="Georgia"/>
                <a:sym typeface="Georgia"/>
              </a:rPr>
              <a:t>Processing the data: </a:t>
            </a:r>
            <a:endParaRPr sz="1600" b="1">
              <a:latin typeface="Georgia"/>
              <a:ea typeface="Georgia"/>
              <a:cs typeface="Georgia"/>
              <a:sym typeface="Georgia"/>
            </a:endParaRPr>
          </a:p>
          <a:p>
            <a:pPr marL="457200" lvl="0" indent="0" algn="l" rtl="0">
              <a:spcBef>
                <a:spcPts val="0"/>
              </a:spcBef>
              <a:spcAft>
                <a:spcPts val="0"/>
              </a:spcAft>
              <a:buNone/>
            </a:pPr>
            <a:r>
              <a:rPr lang="en" sz="1600">
                <a:latin typeface="Georgia"/>
                <a:ea typeface="Georgia"/>
                <a:cs typeface="Georgia"/>
                <a:sym typeface="Georgia"/>
              </a:rPr>
              <a:t>After resizing the image from </a:t>
            </a:r>
            <a:r>
              <a:rPr lang="en" sz="1600" b="1">
                <a:latin typeface="Georgia"/>
                <a:ea typeface="Georgia"/>
                <a:cs typeface="Georgia"/>
                <a:sym typeface="Georgia"/>
              </a:rPr>
              <a:t>512 x 512</a:t>
            </a:r>
            <a:r>
              <a:rPr lang="en" sz="1600">
                <a:latin typeface="Georgia"/>
                <a:ea typeface="Georgia"/>
                <a:cs typeface="Georgia"/>
                <a:sym typeface="Georgia"/>
              </a:rPr>
              <a:t> to </a:t>
            </a:r>
            <a:r>
              <a:rPr lang="en" sz="1600" b="1">
                <a:latin typeface="Georgia"/>
                <a:ea typeface="Georgia"/>
                <a:cs typeface="Georgia"/>
                <a:sym typeface="Georgia"/>
              </a:rPr>
              <a:t>150x150</a:t>
            </a:r>
            <a:r>
              <a:rPr lang="en" sz="1600">
                <a:latin typeface="Georgia"/>
                <a:ea typeface="Georgia"/>
                <a:cs typeface="Georgia"/>
                <a:sym typeface="Georgia"/>
              </a:rPr>
              <a:t>,  the total number of slices are fixed to </a:t>
            </a:r>
            <a:r>
              <a:rPr lang="en" sz="1600" b="1">
                <a:latin typeface="Georgia"/>
                <a:ea typeface="Georgia"/>
                <a:cs typeface="Georgia"/>
                <a:sym typeface="Georgia"/>
              </a:rPr>
              <a:t>20</a:t>
            </a:r>
            <a:r>
              <a:rPr lang="en" sz="1600">
                <a:latin typeface="Georgia"/>
                <a:ea typeface="Georgia"/>
                <a:cs typeface="Georgia"/>
                <a:sym typeface="Georgia"/>
              </a:rPr>
              <a:t> for each file from </a:t>
            </a:r>
            <a:r>
              <a:rPr lang="en" sz="1600" b="1">
                <a:latin typeface="Georgia"/>
                <a:ea typeface="Georgia"/>
                <a:cs typeface="Georgia"/>
                <a:sym typeface="Georgia"/>
              </a:rPr>
              <a:t>150-40</a:t>
            </a:r>
            <a:r>
              <a:rPr lang="en" sz="1600">
                <a:latin typeface="Georgia"/>
                <a:ea typeface="Georgia"/>
                <a:cs typeface="Georgia"/>
                <a:sym typeface="Georgia"/>
              </a:rPr>
              <a:t> scans, which means there was a diverse variability in the number of scans.</a:t>
            </a:r>
            <a:endParaRPr sz="1600">
              <a:latin typeface="Georgia"/>
              <a:ea typeface="Georgia"/>
              <a:cs typeface="Georgia"/>
              <a:sym typeface="Georgia"/>
            </a:endParaRPr>
          </a:p>
          <a:p>
            <a:pPr marL="457200" lvl="0" indent="-330200" algn="l" rtl="0">
              <a:spcBef>
                <a:spcPts val="0"/>
              </a:spcBef>
              <a:spcAft>
                <a:spcPts val="0"/>
              </a:spcAft>
              <a:buSzPts val="1600"/>
              <a:buFont typeface="Georgia"/>
              <a:buAutoNum type="arabicPeriod"/>
            </a:pPr>
            <a:r>
              <a:rPr lang="en" sz="1600" b="1">
                <a:latin typeface="Georgia"/>
                <a:ea typeface="Georgia"/>
                <a:cs typeface="Georgia"/>
                <a:sym typeface="Georgia"/>
              </a:rPr>
              <a:t>Visualising: </a:t>
            </a:r>
            <a:endParaRPr sz="1600" b="1">
              <a:latin typeface="Georgia"/>
              <a:ea typeface="Georgia"/>
              <a:cs typeface="Georgia"/>
              <a:sym typeface="Georgia"/>
            </a:endParaRPr>
          </a:p>
          <a:p>
            <a:pPr marL="457200" lvl="0" indent="0" algn="l" rtl="0">
              <a:spcBef>
                <a:spcPts val="0"/>
              </a:spcBef>
              <a:spcAft>
                <a:spcPts val="0"/>
              </a:spcAft>
              <a:buNone/>
            </a:pPr>
            <a:r>
              <a:rPr lang="en" sz="1600">
                <a:latin typeface="Georgia"/>
                <a:ea typeface="Georgia"/>
                <a:cs typeface="Georgia"/>
                <a:sym typeface="Georgia"/>
              </a:rPr>
              <a:t>Visualised the data, so as to verify the correctness of the features and orientation in the images.</a:t>
            </a:r>
            <a:endParaRPr sz="1600">
              <a:latin typeface="Georgia"/>
              <a:ea typeface="Georgia"/>
              <a:cs typeface="Georgia"/>
              <a:sym typeface="Georgia"/>
            </a:endParaRPr>
          </a:p>
          <a:p>
            <a:pPr marL="457200" lvl="0" indent="-330200" algn="l" rtl="0">
              <a:spcBef>
                <a:spcPts val="0"/>
              </a:spcBef>
              <a:spcAft>
                <a:spcPts val="0"/>
              </a:spcAft>
              <a:buSzPts val="1600"/>
              <a:buFont typeface="Georgia"/>
              <a:buAutoNum type="arabicPeriod"/>
            </a:pPr>
            <a:r>
              <a:rPr lang="en" sz="1600" b="1">
                <a:latin typeface="Georgia"/>
                <a:ea typeface="Georgia"/>
                <a:cs typeface="Georgia"/>
                <a:sym typeface="Georgia"/>
              </a:rPr>
              <a:t>Dividing into train and validation data:</a:t>
            </a:r>
            <a:endParaRPr sz="1600" b="1">
              <a:latin typeface="Georgia"/>
              <a:ea typeface="Georgia"/>
              <a:cs typeface="Georgia"/>
              <a:sym typeface="Georgia"/>
            </a:endParaRPr>
          </a:p>
          <a:p>
            <a:pPr marL="457200" lvl="0" indent="0" algn="l" rtl="0">
              <a:spcBef>
                <a:spcPts val="0"/>
              </a:spcBef>
              <a:spcAft>
                <a:spcPts val="0"/>
              </a:spcAft>
              <a:buNone/>
            </a:pPr>
            <a:r>
              <a:rPr lang="en" sz="1600">
                <a:latin typeface="Georgia"/>
                <a:ea typeface="Georgia"/>
                <a:cs typeface="Georgia"/>
                <a:sym typeface="Georgia"/>
              </a:rPr>
              <a:t>Reshuffled the image data set and picked </a:t>
            </a:r>
            <a:r>
              <a:rPr lang="en" sz="1600" b="1">
                <a:latin typeface="Georgia"/>
                <a:ea typeface="Georgia"/>
                <a:cs typeface="Georgia"/>
                <a:sym typeface="Georgia"/>
              </a:rPr>
              <a:t>50</a:t>
            </a:r>
            <a:r>
              <a:rPr lang="en" sz="1600">
                <a:latin typeface="Georgia"/>
                <a:ea typeface="Georgia"/>
                <a:cs typeface="Georgia"/>
                <a:sym typeface="Georgia"/>
              </a:rPr>
              <a:t> data to make training data and similarly </a:t>
            </a:r>
            <a:r>
              <a:rPr lang="en" sz="1600" b="1">
                <a:latin typeface="Georgia"/>
                <a:ea typeface="Georgia"/>
                <a:cs typeface="Georgia"/>
                <a:sym typeface="Georgia"/>
              </a:rPr>
              <a:t>10 </a:t>
            </a:r>
            <a:r>
              <a:rPr lang="en" sz="1600">
                <a:latin typeface="Georgia"/>
                <a:ea typeface="Georgia"/>
                <a:cs typeface="Georgia"/>
                <a:sym typeface="Georgia"/>
              </a:rPr>
              <a:t>for the validation data. The image is resized further to </a:t>
            </a:r>
            <a:r>
              <a:rPr lang="en" sz="1600" b="1">
                <a:latin typeface="Georgia"/>
                <a:ea typeface="Georgia"/>
                <a:cs typeface="Georgia"/>
                <a:sym typeface="Georgia"/>
              </a:rPr>
              <a:t>50x50</a:t>
            </a:r>
            <a:r>
              <a:rPr lang="en" sz="1600">
                <a:latin typeface="Georgia"/>
                <a:ea typeface="Georgia"/>
                <a:cs typeface="Georgia"/>
                <a:sym typeface="Georgia"/>
              </a:rPr>
              <a:t>.</a:t>
            </a:r>
            <a:endParaRPr sz="1600">
              <a:latin typeface="Georgia"/>
              <a:ea typeface="Georgia"/>
              <a:cs typeface="Georgia"/>
              <a:sym typeface="Georgia"/>
            </a:endParaRPr>
          </a:p>
        </p:txBody>
      </p:sp>
      <p:sp>
        <p:nvSpPr>
          <p:cNvPr id="153" name="Google Shape;153;p25"/>
          <p:cNvSpPr txBox="1">
            <a:spLocks noGrp="1"/>
          </p:cNvSpPr>
          <p:nvPr>
            <p:ph type="title"/>
          </p:nvPr>
        </p:nvSpPr>
        <p:spPr>
          <a:xfrm>
            <a:off x="311700" y="2365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Working on the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Visualisation</a:t>
            </a:r>
            <a:endParaRPr/>
          </a:p>
        </p:txBody>
      </p:sp>
      <p:sp>
        <p:nvSpPr>
          <p:cNvPr id="159" name="Google Shape;159;p26"/>
          <p:cNvSpPr txBox="1">
            <a:spLocks noGrp="1"/>
          </p:cNvSpPr>
          <p:nvPr>
            <p:ph type="body" idx="1"/>
          </p:nvPr>
        </p:nvSpPr>
        <p:spPr>
          <a:xfrm>
            <a:off x="4962200" y="1266325"/>
            <a:ext cx="35739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eorgia"/>
                <a:ea typeface="Georgia"/>
                <a:cs typeface="Georgia"/>
                <a:sym typeface="Georgia"/>
              </a:rPr>
              <a:t>Grayscale image after dividing the data into chunks.</a:t>
            </a:r>
            <a:endParaRPr>
              <a:latin typeface="Georgia"/>
              <a:ea typeface="Georgia"/>
              <a:cs typeface="Georgia"/>
              <a:sym typeface="Georgia"/>
            </a:endParaRPr>
          </a:p>
          <a:p>
            <a:pPr marL="0" lvl="0" indent="0" algn="l" rtl="0">
              <a:spcBef>
                <a:spcPts val="1600"/>
              </a:spcBef>
              <a:spcAft>
                <a:spcPts val="1600"/>
              </a:spcAft>
              <a:buNone/>
            </a:pPr>
            <a:r>
              <a:rPr lang="en">
                <a:latin typeface="Georgia"/>
                <a:ea typeface="Georgia"/>
                <a:cs typeface="Georgia"/>
                <a:sym typeface="Georgia"/>
              </a:rPr>
              <a:t>Splitting the data into evenly sized chunks, i.e, </a:t>
            </a:r>
            <a:r>
              <a:rPr lang="en" b="1">
                <a:latin typeface="Georgia"/>
                <a:ea typeface="Georgia"/>
                <a:cs typeface="Georgia"/>
                <a:sym typeface="Georgia"/>
              </a:rPr>
              <a:t>chunking</a:t>
            </a:r>
            <a:r>
              <a:rPr lang="en">
                <a:latin typeface="Georgia"/>
                <a:ea typeface="Georgia"/>
                <a:cs typeface="Georgia"/>
                <a:sym typeface="Georgia"/>
              </a:rPr>
              <a:t> the data was necessary since the different patient data had different number of slices, the count varying fr0m 148-34.</a:t>
            </a:r>
            <a:endParaRPr>
              <a:latin typeface="Georgia"/>
              <a:ea typeface="Georgia"/>
              <a:cs typeface="Georgia"/>
              <a:sym typeface="Georgia"/>
            </a:endParaRPr>
          </a:p>
        </p:txBody>
      </p:sp>
      <p:pic>
        <p:nvPicPr>
          <p:cNvPr id="160" name="Google Shape;160;p26"/>
          <p:cNvPicPr preferRelativeResize="0"/>
          <p:nvPr/>
        </p:nvPicPr>
        <p:blipFill>
          <a:blip r:embed="rId3">
            <a:alphaModFix/>
          </a:blip>
          <a:stretch>
            <a:fillRect/>
          </a:stretch>
        </p:blipFill>
        <p:spPr>
          <a:xfrm>
            <a:off x="311688" y="1266313"/>
            <a:ext cx="4448175" cy="31337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741</Words>
  <Application>Microsoft Office PowerPoint</Application>
  <PresentationFormat>On-screen Show (16:9)</PresentationFormat>
  <Paragraphs>60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PT Sans Narrow</vt:lpstr>
      <vt:lpstr>Georgia</vt:lpstr>
      <vt:lpstr>Open Sans</vt:lpstr>
      <vt:lpstr>Arial</vt:lpstr>
      <vt:lpstr>Times New Roman</vt:lpstr>
      <vt:lpstr>Tropic</vt:lpstr>
      <vt:lpstr>Towards Medical Image Processing</vt:lpstr>
      <vt:lpstr>Working with DICOM images</vt:lpstr>
      <vt:lpstr>PowerPoint Presentation</vt:lpstr>
      <vt:lpstr>PowerPoint Presentation</vt:lpstr>
      <vt:lpstr>PowerPoint Presentation</vt:lpstr>
      <vt:lpstr>PowerPoint Presentation</vt:lpstr>
      <vt:lpstr>PowerPoint Presentation</vt:lpstr>
      <vt:lpstr>Working on the data</vt:lpstr>
      <vt:lpstr>Visualisation</vt:lpstr>
      <vt:lpstr>TRAINING THE MODEL </vt:lpstr>
      <vt:lpstr>Another Architecture towards improving accuracy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Medical Image Processing</dc:title>
  <cp:lastModifiedBy>Ankita Mandal</cp:lastModifiedBy>
  <cp:revision>1</cp:revision>
  <dcterms:modified xsi:type="dcterms:W3CDTF">2020-07-31T07:57:16Z</dcterms:modified>
</cp:coreProperties>
</file>