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42" r:id="rId5"/>
    <p:sldId id="344" r:id="rId6"/>
    <p:sldId id="347" r:id="rId7"/>
    <p:sldId id="349" r:id="rId8"/>
    <p:sldId id="350" r:id="rId9"/>
    <p:sldId id="360" r:id="rId10"/>
    <p:sldId id="361" r:id="rId11"/>
    <p:sldId id="362" r:id="rId12"/>
    <p:sldId id="354" r:id="rId13"/>
    <p:sldId id="3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718" y="1174376"/>
            <a:ext cx="12263718" cy="3215641"/>
          </a:xfrm>
        </p:spPr>
        <p:txBody>
          <a:bodyPr anchor="b"/>
          <a:lstStyle/>
          <a:p>
            <a:r>
              <a:rPr lang="en-US" dirty="0"/>
              <a:t>E-LEARNING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00E5-62F1-39A3-F131-6F4A4998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6638" y="1406012"/>
            <a:ext cx="12732771" cy="3709466"/>
          </a:xfrm>
        </p:spPr>
        <p:txBody>
          <a:bodyPr/>
          <a:lstStyle/>
          <a:p>
            <a:r>
              <a:rPr lang="en-US" dirty="0"/>
              <a:t>Thank you…!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93074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A329-16BA-882C-174C-D9273AC6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410" y="837371"/>
            <a:ext cx="10515601" cy="796170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369EC-9A33-93AC-B6EE-A0A865A85F17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558669" y="2465535"/>
            <a:ext cx="7303538" cy="400409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Dynamic Online Learning Platform</a:t>
            </a:r>
            <a:r>
              <a:rPr lang="en-US" dirty="0"/>
              <a:t> – Designed to support virtual education with interactive features.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Three Access Modes</a:t>
            </a:r>
            <a:r>
              <a:rPr lang="en-US" dirty="0"/>
              <a:t> – Includes User Mode (students), Professor Mode (instructors), and Admin Mode (management).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Course Management</a:t>
            </a:r>
            <a:r>
              <a:rPr lang="en-US" dirty="0"/>
              <a:t> – Enables streamlined course creation, enrollment, and administration.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Secure and Role-Based Access</a:t>
            </a:r>
            <a:r>
              <a:rPr lang="en-US" dirty="0"/>
              <a:t> – Ensures controlled access for different users with distinct permissions.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Enhancing Virtual Education</a:t>
            </a:r>
            <a:r>
              <a:rPr lang="en-US" dirty="0"/>
              <a:t> – Aims to improve efficiency and engagement in online learning.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CADFF8-C76B-4F73-E6C6-81F526F0BEF2}"/>
              </a:ext>
            </a:extLst>
          </p:cNvPr>
          <p:cNvPicPr>
            <a:picLocks noGrp="1" noChangeAspect="1"/>
          </p:cNvPicPr>
          <p:nvPr>
            <p:ph sz="quarter" idx="37"/>
          </p:nvPr>
        </p:nvPicPr>
        <p:blipFill>
          <a:blip r:embed="rId2"/>
          <a:stretch>
            <a:fillRect/>
          </a:stretch>
        </p:blipFill>
        <p:spPr>
          <a:xfrm>
            <a:off x="8217234" y="2497392"/>
            <a:ext cx="3706760" cy="37067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7641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10C0-B8BB-F901-1B3B-E13CDC70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66" y="1006070"/>
            <a:ext cx="11570405" cy="762000"/>
          </a:xfrm>
        </p:spPr>
        <p:txBody>
          <a:bodyPr anchor="ctr"/>
          <a:lstStyle/>
          <a:p>
            <a:pPr algn="ctr"/>
            <a:r>
              <a:rPr lang="en-US" dirty="0"/>
              <a:t>Requirements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5EA09E-9EAB-3C3C-16E4-29A7C4C4ACC1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2"/>
          <a:srcRect t="10409" b="13327"/>
          <a:stretch/>
        </p:blipFill>
        <p:spPr>
          <a:xfrm>
            <a:off x="390399" y="2401575"/>
            <a:ext cx="4068529" cy="35862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84449-CDE7-0CB0-B6DD-6AB62E78D7C5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601499" y="2293422"/>
            <a:ext cx="7108434" cy="4087713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Hardware Requirements –</a:t>
            </a:r>
            <a:endParaRPr lang="en-US" sz="1600" dirty="0"/>
          </a:p>
          <a:p>
            <a:pPr marL="569214"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Processor: </a:t>
            </a:r>
            <a:r>
              <a:rPr lang="en-US" sz="1600" dirty="0"/>
              <a:t>Intel i3/AMD Ryzen 3 or higher.</a:t>
            </a:r>
          </a:p>
          <a:p>
            <a:pPr marL="569214"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Ram: </a:t>
            </a:r>
            <a:r>
              <a:rPr lang="en-US" sz="1600" dirty="0"/>
              <a:t>4GB or Higher</a:t>
            </a:r>
          </a:p>
          <a:p>
            <a:pPr marL="569214"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Storage: </a:t>
            </a:r>
            <a:r>
              <a:rPr lang="en-US" sz="1600" dirty="0"/>
              <a:t>256GB or higher</a:t>
            </a:r>
          </a:p>
          <a:p>
            <a:pPr lvl="1" indent="0" algn="just">
              <a:lnSpc>
                <a:spcPct val="100000"/>
              </a:lnSpc>
              <a:buNone/>
            </a:pPr>
            <a:endParaRPr lang="en-US" sz="1600" b="1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Software Requirements –</a:t>
            </a:r>
            <a:endParaRPr lang="en-US" sz="1600" dirty="0"/>
          </a:p>
          <a:p>
            <a:pPr marL="569214"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Frontend: </a:t>
            </a:r>
            <a:r>
              <a:rPr lang="en-US" sz="1600" dirty="0"/>
              <a:t>Angular 15, Node.js</a:t>
            </a:r>
          </a:p>
          <a:p>
            <a:pPr marL="569214"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Backend: </a:t>
            </a:r>
            <a:r>
              <a:rPr lang="en-US" sz="1600" dirty="0"/>
              <a:t>Spring Boot, Java 17</a:t>
            </a:r>
          </a:p>
          <a:p>
            <a:pPr marL="569214"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Database: </a:t>
            </a:r>
            <a:r>
              <a:rPr lang="en-US" sz="1600" dirty="0"/>
              <a:t>MySQL</a:t>
            </a:r>
          </a:p>
          <a:p>
            <a:pPr marL="569214"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IDE: </a:t>
            </a:r>
            <a:r>
              <a:rPr lang="en-US" sz="1600" dirty="0"/>
              <a:t>VS Code(Frontend), STS tool(Backend)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2021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9B7D-4A3B-9F45-F646-37B737366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906" y="807534"/>
            <a:ext cx="10515601" cy="1327464"/>
          </a:xfrm>
        </p:spPr>
        <p:txBody>
          <a:bodyPr anchor="ctr"/>
          <a:lstStyle/>
          <a:p>
            <a:pPr algn="ctr"/>
            <a:r>
              <a:rPr lang="en-US" dirty="0"/>
              <a:t>Login / Register </a:t>
            </a:r>
            <a:r>
              <a:rPr lang="en-US" dirty="0" err="1"/>
              <a:t>ui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962F0D-E3A5-29FF-04A8-04976A889AFA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2"/>
          <a:srcRect l="6870" r="5729" b="7094"/>
          <a:stretch/>
        </p:blipFill>
        <p:spPr>
          <a:xfrm>
            <a:off x="330443" y="2951068"/>
            <a:ext cx="5332939" cy="318425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6B1E562-9055-EA41-BBC2-016F07E71469}"/>
              </a:ext>
            </a:extLst>
          </p:cNvPr>
          <p:cNvPicPr>
            <a:picLocks noGrp="1" noChangeAspect="1"/>
          </p:cNvPicPr>
          <p:nvPr>
            <p:ph sz="quarter" idx="37"/>
          </p:nvPr>
        </p:nvPicPr>
        <p:blipFill>
          <a:blip r:embed="rId3"/>
          <a:srcRect r="6255" b="5088"/>
          <a:stretch/>
        </p:blipFill>
        <p:spPr>
          <a:xfrm>
            <a:off x="6262499" y="2960900"/>
            <a:ext cx="5599058" cy="3184252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72E9D5-E846-5A39-E1A8-A117F3946160}"/>
              </a:ext>
            </a:extLst>
          </p:cNvPr>
          <p:cNvSpPr txBox="1"/>
          <p:nvPr/>
        </p:nvSpPr>
        <p:spPr>
          <a:xfrm>
            <a:off x="310779" y="2351302"/>
            <a:ext cx="419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Registration Page :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17C3C0-1948-4488-CDEA-AEF46BEC1E9B}"/>
              </a:ext>
            </a:extLst>
          </p:cNvPr>
          <p:cNvSpPr txBox="1"/>
          <p:nvPr/>
        </p:nvSpPr>
        <p:spPr>
          <a:xfrm>
            <a:off x="6262499" y="2351302"/>
            <a:ext cx="425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Login Page :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84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164C-4C0D-2547-F771-8792E5353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33" y="794274"/>
            <a:ext cx="11507437" cy="1327464"/>
          </a:xfrm>
        </p:spPr>
        <p:txBody>
          <a:bodyPr anchor="ctr"/>
          <a:lstStyle/>
          <a:p>
            <a:pPr algn="ctr"/>
            <a:r>
              <a:rPr lang="en-US" dirty="0"/>
              <a:t>User mode </a:t>
            </a:r>
            <a:r>
              <a:rPr lang="en-US" dirty="0" err="1"/>
              <a:t>ui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4F6C768-4A40-D6F3-3844-8C7180A40CD4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2"/>
          <a:stretch>
            <a:fillRect/>
          </a:stretch>
        </p:blipFill>
        <p:spPr>
          <a:xfrm>
            <a:off x="6204156" y="2770269"/>
            <a:ext cx="5387872" cy="3026469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B9B3DEC-974A-6581-0768-ACF87004C81E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3"/>
          <a:stretch>
            <a:fillRect/>
          </a:stretch>
        </p:blipFill>
        <p:spPr>
          <a:xfrm>
            <a:off x="599971" y="2770269"/>
            <a:ext cx="5387873" cy="302646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7235B-6AB5-F8E2-96AC-4E5C9C2B1A58}"/>
              </a:ext>
            </a:extLst>
          </p:cNvPr>
          <p:cNvSpPr txBox="1"/>
          <p:nvPr/>
        </p:nvSpPr>
        <p:spPr>
          <a:xfrm>
            <a:off x="560643" y="2261337"/>
            <a:ext cx="501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User Dashboard :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D76CB-8218-E08D-6DFE-53F72C34F84A}"/>
              </a:ext>
            </a:extLst>
          </p:cNvPr>
          <p:cNvSpPr txBox="1"/>
          <p:nvPr/>
        </p:nvSpPr>
        <p:spPr>
          <a:xfrm>
            <a:off x="6174656" y="2261337"/>
            <a:ext cx="450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User Courses :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8731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407FA-478C-2D6D-0019-70597DE79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27F8-BF2A-5161-B3BF-39F6FF44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33" y="794274"/>
            <a:ext cx="11507437" cy="1327464"/>
          </a:xfrm>
        </p:spPr>
        <p:txBody>
          <a:bodyPr anchor="ctr"/>
          <a:lstStyle/>
          <a:p>
            <a:pPr algn="ctr"/>
            <a:r>
              <a:rPr lang="en-US" dirty="0"/>
              <a:t>Professor mode </a:t>
            </a:r>
            <a:r>
              <a:rPr lang="en-US" dirty="0" err="1"/>
              <a:t>ui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18A9F6D-E3A4-F94A-8D7F-8646CF40F614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2"/>
          <a:srcRect/>
          <a:stretch/>
        </p:blipFill>
        <p:spPr>
          <a:xfrm>
            <a:off x="6204156" y="2770269"/>
            <a:ext cx="5387872" cy="3026469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4F27D24-B721-F594-B11D-5DE787FDC39E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3"/>
          <a:srcRect/>
          <a:stretch/>
        </p:blipFill>
        <p:spPr>
          <a:xfrm>
            <a:off x="599971" y="2770269"/>
            <a:ext cx="5387873" cy="302646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E0A80B-411C-5D85-9750-B9115D5922C3}"/>
              </a:ext>
            </a:extLst>
          </p:cNvPr>
          <p:cNvSpPr txBox="1"/>
          <p:nvPr/>
        </p:nvSpPr>
        <p:spPr>
          <a:xfrm>
            <a:off x="560643" y="2261337"/>
            <a:ext cx="501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Professor Dashboard :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F1B060-B62D-9F59-343E-399E3D980D9F}"/>
              </a:ext>
            </a:extLst>
          </p:cNvPr>
          <p:cNvSpPr txBox="1"/>
          <p:nvPr/>
        </p:nvSpPr>
        <p:spPr>
          <a:xfrm>
            <a:off x="6174656" y="2261337"/>
            <a:ext cx="450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Professor Approval :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19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61905-9FC9-BDFD-A243-1E899DBDD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9A90-9F84-A09F-75D9-2B003694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33" y="794274"/>
            <a:ext cx="11507437" cy="1327464"/>
          </a:xfrm>
        </p:spPr>
        <p:txBody>
          <a:bodyPr anchor="ctr"/>
          <a:lstStyle/>
          <a:p>
            <a:pPr algn="ctr"/>
            <a:r>
              <a:rPr lang="en-US" dirty="0"/>
              <a:t>ADMIN mode </a:t>
            </a:r>
            <a:r>
              <a:rPr lang="en-US" dirty="0" err="1"/>
              <a:t>ui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CB438C0-FDC2-8524-C555-CFD1D13E5964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2"/>
          <a:srcRect/>
          <a:stretch/>
        </p:blipFill>
        <p:spPr>
          <a:xfrm>
            <a:off x="6204156" y="2770269"/>
            <a:ext cx="5387872" cy="3026469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16F8C7F-2D78-220B-DB24-F17A3B3B5970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3"/>
          <a:srcRect/>
          <a:stretch/>
        </p:blipFill>
        <p:spPr>
          <a:xfrm>
            <a:off x="599971" y="2770269"/>
            <a:ext cx="5387873" cy="302646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7E32DF-963F-5508-1F73-EAAAB2FBA52C}"/>
              </a:ext>
            </a:extLst>
          </p:cNvPr>
          <p:cNvSpPr txBox="1"/>
          <p:nvPr/>
        </p:nvSpPr>
        <p:spPr>
          <a:xfrm>
            <a:off x="560643" y="2261337"/>
            <a:ext cx="501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Admin Dashboard :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3E72D9-763C-4133-E8D6-EC29C1987482}"/>
              </a:ext>
            </a:extLst>
          </p:cNvPr>
          <p:cNvSpPr txBox="1"/>
          <p:nvPr/>
        </p:nvSpPr>
        <p:spPr>
          <a:xfrm>
            <a:off x="6174656" y="2261337"/>
            <a:ext cx="450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Professor Approvals :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783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5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5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AB501-A4C1-400D-BED2-5F3AC3B7C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38B7-EA5C-B9ED-7775-560D2BE1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33" y="794274"/>
            <a:ext cx="11507437" cy="1327464"/>
          </a:xfrm>
        </p:spPr>
        <p:txBody>
          <a:bodyPr anchor="ctr"/>
          <a:lstStyle/>
          <a:p>
            <a:pPr algn="ctr"/>
            <a:r>
              <a:rPr lang="en-US" dirty="0"/>
              <a:t>OTHER </a:t>
            </a:r>
            <a:r>
              <a:rPr lang="en-US" dirty="0" err="1"/>
              <a:t>ui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A672A64-34E2-24C1-41BB-52491BEFAADA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2"/>
          <a:srcRect/>
          <a:stretch/>
        </p:blipFill>
        <p:spPr>
          <a:xfrm>
            <a:off x="4267405" y="2874225"/>
            <a:ext cx="3662631" cy="2057369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EB0B5BA-6D99-8433-5F6F-B74A56408F55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3"/>
          <a:srcRect/>
          <a:stretch/>
        </p:blipFill>
        <p:spPr>
          <a:xfrm>
            <a:off x="432631" y="2874226"/>
            <a:ext cx="3662631" cy="2057368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4D8108-8293-5D2A-4F31-36450E12E16C}"/>
              </a:ext>
            </a:extLst>
          </p:cNvPr>
          <p:cNvSpPr txBox="1"/>
          <p:nvPr/>
        </p:nvSpPr>
        <p:spPr>
          <a:xfrm>
            <a:off x="442659" y="2338450"/>
            <a:ext cx="366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Opening Page :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F982C4-01C6-1BF8-2345-DF9287892395}"/>
              </a:ext>
            </a:extLst>
          </p:cNvPr>
          <p:cNvSpPr txBox="1"/>
          <p:nvPr/>
        </p:nvSpPr>
        <p:spPr>
          <a:xfrm>
            <a:off x="4267405" y="2335715"/>
            <a:ext cx="366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Event Page :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DF61B-66F7-D508-B0E3-1CAC40712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843" y="2874767"/>
            <a:ext cx="3661667" cy="20568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996722-D1E5-ABC3-1BE8-B4D19CBC1F79}"/>
              </a:ext>
            </a:extLst>
          </p:cNvPr>
          <p:cNvSpPr txBox="1"/>
          <p:nvPr/>
        </p:nvSpPr>
        <p:spPr>
          <a:xfrm>
            <a:off x="8121843" y="2335715"/>
            <a:ext cx="344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Course Page :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0522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0F7B-A375-CECD-C515-AB56B0B2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1804"/>
            <a:ext cx="12192000" cy="717176"/>
          </a:xfrm>
        </p:spPr>
        <p:txBody>
          <a:bodyPr anchor="ctr"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448E2-1AB1-B617-F793-436F675C18BF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313765" y="2026264"/>
            <a:ext cx="6508376" cy="4831736"/>
          </a:xfrm>
        </p:spPr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Complete E-Learning Platform –</a:t>
            </a:r>
            <a:r>
              <a:rPr lang="en-US" dirty="0"/>
              <a:t> Successfully built a full-stack system tailored for flexible and efficient learning.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Modular Role-Based Access –</a:t>
            </a:r>
            <a:r>
              <a:rPr lang="en-US" dirty="0"/>
              <a:t> Implemented distinct functionalities for students, professors, and admins.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Seamless Course Management –</a:t>
            </a:r>
            <a:r>
              <a:rPr lang="en-US" dirty="0"/>
              <a:t> Enabled easy course creation, enrollment, and tracking.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Data Security &amp; Accessibility –</a:t>
            </a:r>
            <a:r>
              <a:rPr lang="en-US" dirty="0"/>
              <a:t> Ensured a secure and user-friendly experience for all participants.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Scalability &amp; Future Enhancements –</a:t>
            </a:r>
            <a:r>
              <a:rPr lang="en-US" dirty="0"/>
              <a:t> Designed for future upgrades and continuous improvement in learning technology.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AD186A-DE3E-3D25-A649-8CE23A452B33}"/>
              </a:ext>
            </a:extLst>
          </p:cNvPr>
          <p:cNvPicPr>
            <a:picLocks noGrp="1" noChangeAspect="1"/>
          </p:cNvPicPr>
          <p:nvPr>
            <p:ph sz="quarter" idx="37"/>
          </p:nvPr>
        </p:nvPicPr>
        <p:blipFill>
          <a:blip r:embed="rId2"/>
          <a:stretch>
            <a:fillRect/>
          </a:stretch>
        </p:blipFill>
        <p:spPr>
          <a:xfrm>
            <a:off x="6938169" y="2124635"/>
            <a:ext cx="4760913" cy="46619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5572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0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5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0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5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0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5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656</TotalTime>
  <Words>268</Words>
  <Application>Microsoft Office PowerPoint</Application>
  <PresentationFormat>Widescreen</PresentationFormat>
  <Paragraphs>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Nova</vt:lpstr>
      <vt:lpstr>Biome</vt:lpstr>
      <vt:lpstr>Calibri</vt:lpstr>
      <vt:lpstr>Wingdings</vt:lpstr>
      <vt:lpstr>Custom</vt:lpstr>
      <vt:lpstr>E-LEARNING MANAGEMENT SYSTEM</vt:lpstr>
      <vt:lpstr>introduction</vt:lpstr>
      <vt:lpstr>Requirements</vt:lpstr>
      <vt:lpstr>Login / Register ui</vt:lpstr>
      <vt:lpstr>User mode ui</vt:lpstr>
      <vt:lpstr>Professor mode ui</vt:lpstr>
      <vt:lpstr>ADMIN mode ui</vt:lpstr>
      <vt:lpstr>OTHER ui</vt:lpstr>
      <vt:lpstr>conclusion</vt:lpstr>
      <vt:lpstr>Thank you…!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siva kumar</dc:creator>
  <cp:lastModifiedBy>Thivahar P</cp:lastModifiedBy>
  <cp:revision>97</cp:revision>
  <dcterms:created xsi:type="dcterms:W3CDTF">2025-05-04T06:17:33Z</dcterms:created>
  <dcterms:modified xsi:type="dcterms:W3CDTF">2025-05-06T12:52:47Z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