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1.xml" ContentType="application/vnd.openxmlformats-officedocument.drawingml.chartshape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8" r:id="rId3"/>
    <p:sldId id="257"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hara\Downloads\1%20amg.csv"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khara\Downloads\8amg.csv"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hara\Downloads\2%20amg.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khara\Downloads\3%20amg.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khara\Downloads\4%20amg.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khara\Downloads\5%20amg.csv" TargetMode="Externa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1.xml"/></Relationships>
</file>

<file path=ppt/charts/_rels/chart6.xml.rels><?xml version="1.0" encoding="UTF-8" standalone="yes"?>
<Relationships xmlns="http://schemas.openxmlformats.org/package/2006/relationships"><Relationship Id="rId3" Type="http://schemas.openxmlformats.org/officeDocument/2006/relationships/oleObject" Target="file:///C:\Users\khara\Downloads\6%20amg.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khara\Downloads\7%20amg.csv"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khara\Downloads\8amg.csv"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khara\Downloads\8amg.csv"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manualLayout>
          <c:layoutTarget val="inner"/>
          <c:xMode val="edge"/>
          <c:yMode val="edge"/>
          <c:x val="6.7983512659921849E-2"/>
          <c:y val="0"/>
          <c:w val="0.93201648734007814"/>
          <c:h val="0.81944042570882181"/>
        </c:manualLayout>
      </c:layout>
      <c:barChart>
        <c:barDir val="col"/>
        <c:grouping val="clustered"/>
        <c:varyColors val="0"/>
        <c:ser>
          <c:idx val="0"/>
          <c:order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solidFill>
                <a:schemeClr val="accent1">
                  <a:alpha val="97000"/>
                </a:schemeClr>
              </a:solid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 amg'!$A$1:$B$1</c:f>
              <c:strCache>
                <c:ptCount val="2"/>
                <c:pt idx="0">
                  <c:v>unique_products_2020</c:v>
                </c:pt>
                <c:pt idx="1">
                  <c:v>unique_products_2021</c:v>
                </c:pt>
              </c:strCache>
            </c:strRef>
          </c:cat>
          <c:val>
            <c:numRef>
              <c:f>'1 amg'!$A$2:$B$2</c:f>
              <c:numCache>
                <c:formatCode>General</c:formatCode>
                <c:ptCount val="2"/>
                <c:pt idx="0">
                  <c:v>245</c:v>
                </c:pt>
                <c:pt idx="1">
                  <c:v>334</c:v>
                </c:pt>
              </c:numCache>
            </c:numRef>
          </c:val>
          <c:extLst>
            <c:ext xmlns:c16="http://schemas.microsoft.com/office/drawing/2014/chart" uri="{C3380CC4-5D6E-409C-BE32-E72D297353CC}">
              <c16:uniqueId val="{00000000-A5BC-4B7B-940C-0D42ED955D75}"/>
            </c:ext>
          </c:extLst>
        </c:ser>
        <c:dLbls>
          <c:dLblPos val="outEnd"/>
          <c:showLegendKey val="0"/>
          <c:showVal val="1"/>
          <c:showCatName val="0"/>
          <c:showSerName val="0"/>
          <c:showPercent val="0"/>
          <c:showBubbleSize val="0"/>
        </c:dLbls>
        <c:gapWidth val="330"/>
        <c:overlap val="-24"/>
        <c:axId val="1147630655"/>
        <c:axId val="1147630175"/>
      </c:barChart>
      <c:catAx>
        <c:axId val="1147630655"/>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crossAx val="1147630175"/>
        <c:crosses val="autoZero"/>
        <c:auto val="1"/>
        <c:lblAlgn val="ctr"/>
        <c:lblOffset val="100"/>
        <c:noMultiLvlLbl val="0"/>
      </c:catAx>
      <c:valAx>
        <c:axId val="1147630175"/>
        <c:scaling>
          <c:orientation val="minMax"/>
        </c:scaling>
        <c:delete val="1"/>
        <c:axPos val="l"/>
        <c:numFmt formatCode="General" sourceLinked="1"/>
        <c:majorTickMark val="none"/>
        <c:minorTickMark val="none"/>
        <c:tickLblPos val="nextTo"/>
        <c:crossAx val="1147630655"/>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barChart>
        <c:barDir val="col"/>
        <c:grouping val="clustered"/>
        <c:varyColors val="0"/>
        <c:ser>
          <c:idx val="0"/>
          <c:order val="0"/>
          <c:spPr>
            <a:solidFill>
              <a:schemeClr val="accent4"/>
            </a:solidFill>
            <a:ln>
              <a:noFill/>
            </a:ln>
            <a:effectLst/>
          </c:spPr>
          <c:invertIfNegative val="0"/>
          <c:cat>
            <c:multiLvlStrRef>
              <c:f>'8amg'!$A$8:$C$10</c:f>
              <c:multiLvlStrCache>
                <c:ptCount val="3"/>
                <c:lvl>
                  <c:pt idx="0">
                    <c:v>AQ Digit(Standard Blue)</c:v>
                  </c:pt>
                  <c:pt idx="1">
                    <c:v>AQ Velocity(Plus Red)</c:v>
                  </c:pt>
                  <c:pt idx="2">
                    <c:v>AQ Digit(Premium Misty Green)</c:v>
                  </c:pt>
                </c:lvl>
                <c:lvl>
                  <c:pt idx="0">
                    <c:v>A4218110202</c:v>
                  </c:pt>
                  <c:pt idx="1">
                    <c:v>A4319110306</c:v>
                  </c:pt>
                  <c:pt idx="2">
                    <c:v>A4218110208</c:v>
                  </c:pt>
                </c:lvl>
                <c:lvl>
                  <c:pt idx="0">
                    <c:v>PC</c:v>
                  </c:pt>
                  <c:pt idx="1">
                    <c:v>PC</c:v>
                  </c:pt>
                  <c:pt idx="2">
                    <c:v>PC</c:v>
                  </c:pt>
                </c:lvl>
              </c:multiLvlStrCache>
            </c:multiLvlStrRef>
          </c:cat>
          <c:val>
            <c:numRef>
              <c:f>'8amg'!$D$8:$D$10</c:f>
              <c:numCache>
                <c:formatCode>General</c:formatCode>
                <c:ptCount val="3"/>
                <c:pt idx="0">
                  <c:v>17434</c:v>
                </c:pt>
                <c:pt idx="1">
                  <c:v>17280</c:v>
                </c:pt>
                <c:pt idx="2">
                  <c:v>17275</c:v>
                </c:pt>
              </c:numCache>
            </c:numRef>
          </c:val>
          <c:extLst>
            <c:ext xmlns:c16="http://schemas.microsoft.com/office/drawing/2014/chart" uri="{C3380CC4-5D6E-409C-BE32-E72D297353CC}">
              <c16:uniqueId val="{00000000-C487-4998-97A5-631D9333CBEC}"/>
            </c:ext>
          </c:extLst>
        </c:ser>
        <c:dLbls>
          <c:showLegendKey val="0"/>
          <c:showVal val="0"/>
          <c:showCatName val="0"/>
          <c:showSerName val="0"/>
          <c:showPercent val="0"/>
          <c:showBubbleSize val="0"/>
        </c:dLbls>
        <c:gapWidth val="309"/>
        <c:overlap val="-27"/>
        <c:axId val="1296342431"/>
        <c:axId val="1293275583"/>
      </c:barChart>
      <c:catAx>
        <c:axId val="12963424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3275583"/>
        <c:crosses val="autoZero"/>
        <c:auto val="1"/>
        <c:lblAlgn val="ctr"/>
        <c:lblOffset val="100"/>
        <c:noMultiLvlLbl val="0"/>
      </c:catAx>
      <c:valAx>
        <c:axId val="1293275583"/>
        <c:scaling>
          <c:orientation val="minMax"/>
        </c:scaling>
        <c:delete val="1"/>
        <c:axPos val="l"/>
        <c:numFmt formatCode="General" sourceLinked="1"/>
        <c:majorTickMark val="none"/>
        <c:minorTickMark val="none"/>
        <c:tickLblPos val="nextTo"/>
        <c:crossAx val="12963424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manualLayout>
          <c:layoutTarget val="inner"/>
          <c:xMode val="edge"/>
          <c:yMode val="edge"/>
          <c:x val="0.11814669301472279"/>
          <c:y val="5.3615454760376914E-2"/>
          <c:w val="0.83054605709547347"/>
          <c:h val="0.83331312039643968"/>
        </c:manualLayout>
      </c:layout>
      <c:barChart>
        <c:barDir val="bar"/>
        <c:grouping val="clustered"/>
        <c:varyColors val="0"/>
        <c:ser>
          <c:idx val="0"/>
          <c:order val="0"/>
          <c:tx>
            <c:strRef>
              <c:f>'2 amg'!$B$1</c:f>
              <c:strCache>
                <c:ptCount val="1"/>
                <c:pt idx="0">
                  <c:v>product_count</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'2 amg'!$A$2:$A$7</c:f>
              <c:strCache>
                <c:ptCount val="6"/>
                <c:pt idx="0">
                  <c:v>Notebook</c:v>
                </c:pt>
                <c:pt idx="1">
                  <c:v>Accessories</c:v>
                </c:pt>
                <c:pt idx="2">
                  <c:v>Peripherals</c:v>
                </c:pt>
                <c:pt idx="3">
                  <c:v>Desktop</c:v>
                </c:pt>
                <c:pt idx="4">
                  <c:v>Storage</c:v>
                </c:pt>
                <c:pt idx="5">
                  <c:v>Networking</c:v>
                </c:pt>
              </c:strCache>
            </c:strRef>
          </c:cat>
          <c:val>
            <c:numRef>
              <c:f>'2 amg'!$B$2:$B$7</c:f>
              <c:numCache>
                <c:formatCode>General</c:formatCode>
                <c:ptCount val="6"/>
                <c:pt idx="0">
                  <c:v>129</c:v>
                </c:pt>
                <c:pt idx="1">
                  <c:v>116</c:v>
                </c:pt>
                <c:pt idx="2">
                  <c:v>84</c:v>
                </c:pt>
                <c:pt idx="3">
                  <c:v>32</c:v>
                </c:pt>
                <c:pt idx="4">
                  <c:v>27</c:v>
                </c:pt>
                <c:pt idx="5">
                  <c:v>9</c:v>
                </c:pt>
              </c:numCache>
            </c:numRef>
          </c:val>
          <c:extLst>
            <c:ext xmlns:c16="http://schemas.microsoft.com/office/drawing/2014/chart" uri="{C3380CC4-5D6E-409C-BE32-E72D297353CC}">
              <c16:uniqueId val="{00000000-D132-49C4-9C8B-ABB1B008EDB0}"/>
            </c:ext>
          </c:extLst>
        </c:ser>
        <c:dLbls>
          <c:dLblPos val="outEnd"/>
          <c:showLegendKey val="0"/>
          <c:showVal val="1"/>
          <c:showCatName val="0"/>
          <c:showSerName val="0"/>
          <c:showPercent val="0"/>
          <c:showBubbleSize val="0"/>
        </c:dLbls>
        <c:gapWidth val="115"/>
        <c:overlap val="-20"/>
        <c:axId val="1283922655"/>
        <c:axId val="1283925055"/>
      </c:barChart>
      <c:catAx>
        <c:axId val="1283922655"/>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1283925055"/>
        <c:crosses val="autoZero"/>
        <c:auto val="1"/>
        <c:lblAlgn val="ctr"/>
        <c:lblOffset val="100"/>
        <c:noMultiLvlLbl val="0"/>
      </c:catAx>
      <c:valAx>
        <c:axId val="128392505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12839226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'3 amg'!$B$1</c:f>
              <c:strCache>
                <c:ptCount val="1"/>
                <c:pt idx="0">
                  <c:v>product_count_2020</c:v>
                </c:pt>
              </c:strCache>
            </c:strRef>
          </c:tx>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'3 amg'!$A$2:$A$7</c:f>
              <c:strCache>
                <c:ptCount val="6"/>
                <c:pt idx="0">
                  <c:v>Accessories</c:v>
                </c:pt>
                <c:pt idx="1">
                  <c:v>Notebook</c:v>
                </c:pt>
                <c:pt idx="2">
                  <c:v>Peripherals</c:v>
                </c:pt>
                <c:pt idx="3">
                  <c:v>Desktop</c:v>
                </c:pt>
                <c:pt idx="4">
                  <c:v>Storage</c:v>
                </c:pt>
                <c:pt idx="5">
                  <c:v>Networking</c:v>
                </c:pt>
              </c:strCache>
            </c:strRef>
          </c:cat>
          <c:val>
            <c:numRef>
              <c:f>'3 amg'!$B$2:$B$7</c:f>
              <c:numCache>
                <c:formatCode>General</c:formatCode>
                <c:ptCount val="6"/>
                <c:pt idx="0">
                  <c:v>69</c:v>
                </c:pt>
                <c:pt idx="1">
                  <c:v>92</c:v>
                </c:pt>
                <c:pt idx="2">
                  <c:v>59</c:v>
                </c:pt>
                <c:pt idx="3">
                  <c:v>7</c:v>
                </c:pt>
                <c:pt idx="4">
                  <c:v>12</c:v>
                </c:pt>
                <c:pt idx="5">
                  <c:v>6</c:v>
                </c:pt>
              </c:numCache>
            </c:numRef>
          </c:val>
          <c:extLst>
            <c:ext xmlns:c16="http://schemas.microsoft.com/office/drawing/2014/chart" uri="{C3380CC4-5D6E-409C-BE32-E72D297353CC}">
              <c16:uniqueId val="{00000000-D1A8-4D3A-AAD3-EA0FF015964B}"/>
            </c:ext>
          </c:extLst>
        </c:ser>
        <c:ser>
          <c:idx val="1"/>
          <c:order val="1"/>
          <c:tx>
            <c:strRef>
              <c:f>'3 amg'!$C$1</c:f>
              <c:strCache>
                <c:ptCount val="1"/>
                <c:pt idx="0">
                  <c:v>product_count_2021</c:v>
                </c:pt>
              </c:strCache>
            </c:strRef>
          </c:tx>
          <c:spPr>
            <a:solidFill>
              <a:schemeClr val="accent2"/>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'3 amg'!$A$2:$A$7</c:f>
              <c:strCache>
                <c:ptCount val="6"/>
                <c:pt idx="0">
                  <c:v>Accessories</c:v>
                </c:pt>
                <c:pt idx="1">
                  <c:v>Notebook</c:v>
                </c:pt>
                <c:pt idx="2">
                  <c:v>Peripherals</c:v>
                </c:pt>
                <c:pt idx="3">
                  <c:v>Desktop</c:v>
                </c:pt>
                <c:pt idx="4">
                  <c:v>Storage</c:v>
                </c:pt>
                <c:pt idx="5">
                  <c:v>Networking</c:v>
                </c:pt>
              </c:strCache>
            </c:strRef>
          </c:cat>
          <c:val>
            <c:numRef>
              <c:f>'3 amg'!$C$2:$C$7</c:f>
              <c:numCache>
                <c:formatCode>General</c:formatCode>
                <c:ptCount val="6"/>
                <c:pt idx="0">
                  <c:v>103</c:v>
                </c:pt>
                <c:pt idx="1">
                  <c:v>108</c:v>
                </c:pt>
                <c:pt idx="2">
                  <c:v>75</c:v>
                </c:pt>
                <c:pt idx="3">
                  <c:v>22</c:v>
                </c:pt>
                <c:pt idx="4">
                  <c:v>17</c:v>
                </c:pt>
                <c:pt idx="5">
                  <c:v>9</c:v>
                </c:pt>
              </c:numCache>
            </c:numRef>
          </c:val>
          <c:extLst>
            <c:ext xmlns:c16="http://schemas.microsoft.com/office/drawing/2014/chart" uri="{C3380CC4-5D6E-409C-BE32-E72D297353CC}">
              <c16:uniqueId val="{00000001-D1A8-4D3A-AAD3-EA0FF015964B}"/>
            </c:ext>
          </c:extLst>
        </c:ser>
        <c:ser>
          <c:idx val="2"/>
          <c:order val="2"/>
          <c:tx>
            <c:strRef>
              <c:f>'3 amg'!$D$1</c:f>
              <c:strCache>
                <c:ptCount val="1"/>
                <c:pt idx="0">
                  <c:v>difference</c:v>
                </c:pt>
              </c:strCache>
            </c:strRef>
          </c:tx>
          <c:spPr>
            <a:solidFill>
              <a:schemeClr val="accent3"/>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'3 amg'!$A$2:$A$7</c:f>
              <c:strCache>
                <c:ptCount val="6"/>
                <c:pt idx="0">
                  <c:v>Accessories</c:v>
                </c:pt>
                <c:pt idx="1">
                  <c:v>Notebook</c:v>
                </c:pt>
                <c:pt idx="2">
                  <c:v>Peripherals</c:v>
                </c:pt>
                <c:pt idx="3">
                  <c:v>Desktop</c:v>
                </c:pt>
                <c:pt idx="4">
                  <c:v>Storage</c:v>
                </c:pt>
                <c:pt idx="5">
                  <c:v>Networking</c:v>
                </c:pt>
              </c:strCache>
            </c:strRef>
          </c:cat>
          <c:val>
            <c:numRef>
              <c:f>'3 amg'!$D$2:$D$7</c:f>
              <c:numCache>
                <c:formatCode>General</c:formatCode>
                <c:ptCount val="6"/>
                <c:pt idx="0">
                  <c:v>34</c:v>
                </c:pt>
                <c:pt idx="1">
                  <c:v>16</c:v>
                </c:pt>
                <c:pt idx="2">
                  <c:v>16</c:v>
                </c:pt>
                <c:pt idx="3">
                  <c:v>15</c:v>
                </c:pt>
                <c:pt idx="4">
                  <c:v>5</c:v>
                </c:pt>
                <c:pt idx="5">
                  <c:v>3</c:v>
                </c:pt>
              </c:numCache>
            </c:numRef>
          </c:val>
          <c:extLst>
            <c:ext xmlns:c16="http://schemas.microsoft.com/office/drawing/2014/chart" uri="{C3380CC4-5D6E-409C-BE32-E72D297353CC}">
              <c16:uniqueId val="{00000002-D1A8-4D3A-AAD3-EA0FF015964B}"/>
            </c:ext>
          </c:extLst>
        </c:ser>
        <c:dLbls>
          <c:showLegendKey val="0"/>
          <c:showVal val="1"/>
          <c:showCatName val="0"/>
          <c:showSerName val="0"/>
          <c:showPercent val="0"/>
          <c:showBubbleSize val="0"/>
        </c:dLbls>
        <c:gapWidth val="150"/>
        <c:shape val="box"/>
        <c:axId val="478685247"/>
        <c:axId val="478685727"/>
        <c:axId val="0"/>
      </c:bar3DChart>
      <c:catAx>
        <c:axId val="478685247"/>
        <c:scaling>
          <c:orientation val="minMax"/>
        </c:scaling>
        <c:delete val="0"/>
        <c:axPos val="b"/>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cap="none" spc="0" normalizeH="0" baseline="0">
                <a:solidFill>
                  <a:schemeClr val="tx1">
                    <a:lumMod val="65000"/>
                    <a:lumOff val="35000"/>
                  </a:schemeClr>
                </a:solidFill>
                <a:latin typeface="+mn-lt"/>
                <a:ea typeface="+mn-ea"/>
                <a:cs typeface="+mn-cs"/>
              </a:defRPr>
            </a:pPr>
            <a:endParaRPr lang="en-US"/>
          </a:p>
        </c:txPr>
        <c:crossAx val="478685727"/>
        <c:crosses val="autoZero"/>
        <c:auto val="1"/>
        <c:lblAlgn val="ctr"/>
        <c:lblOffset val="100"/>
        <c:noMultiLvlLbl val="0"/>
      </c:catAx>
      <c:valAx>
        <c:axId val="478685727"/>
        <c:scaling>
          <c:orientation val="minMax"/>
        </c:scaling>
        <c:delete val="1"/>
        <c:axPos val="l"/>
        <c:numFmt formatCode="General" sourceLinked="1"/>
        <c:majorTickMark val="out"/>
        <c:minorTickMark val="none"/>
        <c:tickLblPos val="nextTo"/>
        <c:crossAx val="4786852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manualLayout>
          <c:layoutTarget val="inner"/>
          <c:xMode val="edge"/>
          <c:yMode val="edge"/>
          <c:x val="3.0555555555555555E-2"/>
          <c:y val="7.407407407407407E-2"/>
          <c:w val="0.93888888888888888"/>
          <c:h val="0.76436789151356077"/>
        </c:manualLayout>
      </c:layout>
      <c:barChart>
        <c:barDir val="col"/>
        <c:grouping val="clustered"/>
        <c:varyColors val="0"/>
        <c:ser>
          <c:idx val="0"/>
          <c:order val="0"/>
          <c:tx>
            <c:strRef>
              <c:f>'4 amg'!$C$1</c:f>
              <c:strCache>
                <c:ptCount val="1"/>
                <c:pt idx="0">
                  <c:v>avrage_discount_pct</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'4 amg'!$A$2:$B$6</c:f>
              <c:multiLvlStrCache>
                <c:ptCount val="5"/>
                <c:lvl>
                  <c:pt idx="0">
                    <c:v>Flipkart</c:v>
                  </c:pt>
                  <c:pt idx="1">
                    <c:v>Viveks</c:v>
                  </c:pt>
                  <c:pt idx="2">
                    <c:v>Ezone</c:v>
                  </c:pt>
                  <c:pt idx="3">
                    <c:v>Croma</c:v>
                  </c:pt>
                  <c:pt idx="4">
                    <c:v>Amazon </c:v>
                  </c:pt>
                </c:lvl>
                <c:lvl>
                  <c:pt idx="0">
                    <c:v>90002009</c:v>
                  </c:pt>
                  <c:pt idx="1">
                    <c:v>90002006</c:v>
                  </c:pt>
                  <c:pt idx="2">
                    <c:v>90002003</c:v>
                  </c:pt>
                  <c:pt idx="3">
                    <c:v>90002002</c:v>
                  </c:pt>
                  <c:pt idx="4">
                    <c:v>90002016</c:v>
                  </c:pt>
                </c:lvl>
              </c:multiLvlStrCache>
            </c:multiLvlStrRef>
          </c:cat>
          <c:val>
            <c:numRef>
              <c:f>'4 amg'!$C$2:$C$6</c:f>
              <c:numCache>
                <c:formatCode>0%</c:formatCode>
                <c:ptCount val="5"/>
                <c:pt idx="0">
                  <c:v>0.30830000000000002</c:v>
                </c:pt>
                <c:pt idx="1">
                  <c:v>0.30380000000000001</c:v>
                </c:pt>
                <c:pt idx="2">
                  <c:v>0.30280000000000001</c:v>
                </c:pt>
                <c:pt idx="3">
                  <c:v>0.30249999999999999</c:v>
                </c:pt>
                <c:pt idx="4">
                  <c:v>0.29330000000000001</c:v>
                </c:pt>
              </c:numCache>
            </c:numRef>
          </c:val>
          <c:extLst>
            <c:ext xmlns:c16="http://schemas.microsoft.com/office/drawing/2014/chart" uri="{C3380CC4-5D6E-409C-BE32-E72D297353CC}">
              <c16:uniqueId val="{00000000-FCFE-4645-8C45-883FF5E74339}"/>
            </c:ext>
          </c:extLst>
        </c:ser>
        <c:dLbls>
          <c:dLblPos val="outEnd"/>
          <c:showLegendKey val="0"/>
          <c:showVal val="1"/>
          <c:showCatName val="0"/>
          <c:showSerName val="0"/>
          <c:showPercent val="0"/>
          <c:showBubbleSize val="0"/>
        </c:dLbls>
        <c:gapWidth val="280"/>
        <c:overlap val="-24"/>
        <c:axId val="1244173231"/>
        <c:axId val="1244173711"/>
      </c:barChart>
      <c:catAx>
        <c:axId val="1244173231"/>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1244173711"/>
        <c:crosses val="autoZero"/>
        <c:auto val="1"/>
        <c:lblAlgn val="ctr"/>
        <c:lblOffset val="100"/>
        <c:noMultiLvlLbl val="0"/>
      </c:catAx>
      <c:valAx>
        <c:axId val="1244173711"/>
        <c:scaling>
          <c:orientation val="minMax"/>
        </c:scaling>
        <c:delete val="1"/>
        <c:axPos val="l"/>
        <c:numFmt formatCode="0%" sourceLinked="1"/>
        <c:majorTickMark val="out"/>
        <c:minorTickMark val="none"/>
        <c:tickLblPos val="nextTo"/>
        <c:crossAx val="12441732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ser>
          <c:idx val="1"/>
          <c:order val="0"/>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'5 amg'!$A$26:$A$49</c:f>
              <c:strCache>
                <c:ptCount val="24"/>
                <c:pt idx="0">
                  <c:v>September</c:v>
                </c:pt>
                <c:pt idx="1">
                  <c:v>October</c:v>
                </c:pt>
                <c:pt idx="2">
                  <c:v>November</c:v>
                </c:pt>
                <c:pt idx="3">
                  <c:v>December</c:v>
                </c:pt>
                <c:pt idx="4">
                  <c:v>January</c:v>
                </c:pt>
                <c:pt idx="5">
                  <c:v>February</c:v>
                </c:pt>
                <c:pt idx="6">
                  <c:v>March</c:v>
                </c:pt>
                <c:pt idx="7">
                  <c:v>April</c:v>
                </c:pt>
                <c:pt idx="8">
                  <c:v>May</c:v>
                </c:pt>
                <c:pt idx="9">
                  <c:v>June</c:v>
                </c:pt>
                <c:pt idx="10">
                  <c:v>July</c:v>
                </c:pt>
                <c:pt idx="11">
                  <c:v>August</c:v>
                </c:pt>
                <c:pt idx="12">
                  <c:v>September</c:v>
                </c:pt>
                <c:pt idx="13">
                  <c:v>October</c:v>
                </c:pt>
                <c:pt idx="14">
                  <c:v>November</c:v>
                </c:pt>
                <c:pt idx="15">
                  <c:v>December</c:v>
                </c:pt>
                <c:pt idx="16">
                  <c:v>January</c:v>
                </c:pt>
                <c:pt idx="17">
                  <c:v>February</c:v>
                </c:pt>
                <c:pt idx="18">
                  <c:v>March</c:v>
                </c:pt>
                <c:pt idx="19">
                  <c:v>April</c:v>
                </c:pt>
                <c:pt idx="20">
                  <c:v>May</c:v>
                </c:pt>
                <c:pt idx="21">
                  <c:v>June</c:v>
                </c:pt>
                <c:pt idx="22">
                  <c:v>July</c:v>
                </c:pt>
                <c:pt idx="23">
                  <c:v>August</c:v>
                </c:pt>
              </c:strCache>
            </c:strRef>
          </c:cat>
          <c:val>
            <c:numRef>
              <c:f>'5 amg'!$C$26:$C$49</c:f>
              <c:numCache>
                <c:formatCode>General</c:formatCode>
                <c:ptCount val="24"/>
                <c:pt idx="0">
                  <c:v>4.5</c:v>
                </c:pt>
                <c:pt idx="1">
                  <c:v>5.14</c:v>
                </c:pt>
                <c:pt idx="2">
                  <c:v>7.52</c:v>
                </c:pt>
                <c:pt idx="3">
                  <c:v>4.83</c:v>
                </c:pt>
                <c:pt idx="4">
                  <c:v>4.74</c:v>
                </c:pt>
                <c:pt idx="5">
                  <c:v>4</c:v>
                </c:pt>
                <c:pt idx="6">
                  <c:v>0.38</c:v>
                </c:pt>
                <c:pt idx="7">
                  <c:v>0.4</c:v>
                </c:pt>
                <c:pt idx="8">
                  <c:v>0.78</c:v>
                </c:pt>
                <c:pt idx="9">
                  <c:v>1.7</c:v>
                </c:pt>
                <c:pt idx="10">
                  <c:v>2.5499999999999998</c:v>
                </c:pt>
                <c:pt idx="11">
                  <c:v>2.79</c:v>
                </c:pt>
                <c:pt idx="12">
                  <c:v>12.35</c:v>
                </c:pt>
                <c:pt idx="13">
                  <c:v>13.22</c:v>
                </c:pt>
                <c:pt idx="14">
                  <c:v>20.46</c:v>
                </c:pt>
                <c:pt idx="15">
                  <c:v>12.94</c:v>
                </c:pt>
                <c:pt idx="16">
                  <c:v>12.4</c:v>
                </c:pt>
                <c:pt idx="17">
                  <c:v>10.130000000000001</c:v>
                </c:pt>
                <c:pt idx="18">
                  <c:v>12.14</c:v>
                </c:pt>
                <c:pt idx="19">
                  <c:v>7.31</c:v>
                </c:pt>
                <c:pt idx="20">
                  <c:v>12.15</c:v>
                </c:pt>
                <c:pt idx="21">
                  <c:v>9.82</c:v>
                </c:pt>
                <c:pt idx="22">
                  <c:v>12.09</c:v>
                </c:pt>
                <c:pt idx="23">
                  <c:v>7.18</c:v>
                </c:pt>
              </c:numCache>
            </c:numRef>
          </c:val>
          <c:smooth val="0"/>
          <c:extLst>
            <c:ext xmlns:c16="http://schemas.microsoft.com/office/drawing/2014/chart" uri="{C3380CC4-5D6E-409C-BE32-E72D297353CC}">
              <c16:uniqueId val="{00000000-1A2C-46AD-8C7B-D70AC6E5BA2A}"/>
            </c:ext>
          </c:extLst>
        </c:ser>
        <c:dLbls>
          <c:dLblPos val="t"/>
          <c:showLegendKey val="0"/>
          <c:showVal val="1"/>
          <c:showCatName val="0"/>
          <c:showSerName val="0"/>
          <c:showPercent val="0"/>
          <c:showBubbleSize val="0"/>
        </c:dLbls>
        <c:smooth val="0"/>
        <c:axId val="1295837375"/>
        <c:axId val="1295827775"/>
      </c:lineChart>
      <c:catAx>
        <c:axId val="12958373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5827775"/>
        <c:crosses val="autoZero"/>
        <c:auto val="1"/>
        <c:lblAlgn val="ctr"/>
        <c:lblOffset val="100"/>
        <c:noMultiLvlLbl val="0"/>
      </c:catAx>
      <c:valAx>
        <c:axId val="1295827775"/>
        <c:scaling>
          <c:orientation val="minMax"/>
        </c:scaling>
        <c:delete val="1"/>
        <c:axPos val="l"/>
        <c:numFmt formatCode="General" sourceLinked="1"/>
        <c:majorTickMark val="none"/>
        <c:minorTickMark val="none"/>
        <c:tickLblPos val="nextTo"/>
        <c:crossAx val="1295837375"/>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barChart>
        <c:barDir val="col"/>
        <c:grouping val="clustered"/>
        <c:varyColors val="0"/>
        <c:ser>
          <c:idx val="0"/>
          <c:order val="0"/>
          <c:tx>
            <c:strRef>
              <c:f>'6 amg'!$B$1</c:f>
              <c:strCache>
                <c:ptCount val="1"/>
                <c:pt idx="0">
                  <c:v>total_sold_qty_mln</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'6 amg'!$A$2:$A$5</c:f>
              <c:strCache>
                <c:ptCount val="4"/>
                <c:pt idx="0">
                  <c:v>Q1</c:v>
                </c:pt>
                <c:pt idx="1">
                  <c:v>Q2</c:v>
                </c:pt>
                <c:pt idx="2">
                  <c:v>Q4</c:v>
                </c:pt>
                <c:pt idx="3">
                  <c:v>Q3</c:v>
                </c:pt>
              </c:strCache>
            </c:strRef>
          </c:cat>
          <c:val>
            <c:numRef>
              <c:f>'6 amg'!$B$2:$B$5</c:f>
              <c:numCache>
                <c:formatCode>General</c:formatCode>
                <c:ptCount val="4"/>
                <c:pt idx="0">
                  <c:v>7.01</c:v>
                </c:pt>
                <c:pt idx="1">
                  <c:v>6.65</c:v>
                </c:pt>
                <c:pt idx="2">
                  <c:v>5.04</c:v>
                </c:pt>
                <c:pt idx="3">
                  <c:v>2.08</c:v>
                </c:pt>
              </c:numCache>
            </c:numRef>
          </c:val>
          <c:extLst>
            <c:ext xmlns:c16="http://schemas.microsoft.com/office/drawing/2014/chart" uri="{C3380CC4-5D6E-409C-BE32-E72D297353CC}">
              <c16:uniqueId val="{00000000-888B-4837-A76F-35D89F3E1022}"/>
            </c:ext>
          </c:extLst>
        </c:ser>
        <c:dLbls>
          <c:dLblPos val="outEnd"/>
          <c:showLegendKey val="0"/>
          <c:showVal val="1"/>
          <c:showCatName val="0"/>
          <c:showSerName val="0"/>
          <c:showPercent val="0"/>
          <c:showBubbleSize val="0"/>
        </c:dLbls>
        <c:gapWidth val="310"/>
        <c:overlap val="-24"/>
        <c:axId val="1295826335"/>
        <c:axId val="1295832095"/>
      </c:barChart>
      <c:catAx>
        <c:axId val="1295826335"/>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5832095"/>
        <c:crosses val="autoZero"/>
        <c:auto val="1"/>
        <c:lblAlgn val="ctr"/>
        <c:lblOffset val="100"/>
        <c:noMultiLvlLbl val="0"/>
      </c:catAx>
      <c:valAx>
        <c:axId val="1295832095"/>
        <c:scaling>
          <c:orientation val="minMax"/>
        </c:scaling>
        <c:delete val="1"/>
        <c:axPos val="l"/>
        <c:numFmt formatCode="General" sourceLinked="1"/>
        <c:majorTickMark val="none"/>
        <c:minorTickMark val="none"/>
        <c:tickLblPos val="nextTo"/>
        <c:crossAx val="12958263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'7 amg'!$B$1</c:f>
              <c:strCache>
                <c:ptCount val="1"/>
                <c:pt idx="0">
                  <c:v>gross_sales_mln</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5D8-4693-9ED6-EEEB6285B76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5D8-4693-9ED6-EEEB6285B76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5D8-4693-9ED6-EEEB6285B76D}"/>
              </c:ext>
            </c:extLst>
          </c:dPt>
          <c:dLbls>
            <c:dLbl>
              <c:idx val="0"/>
              <c:layout>
                <c:manualLayout>
                  <c:x val="5.6944444444444436E-2"/>
                  <c:y val="3.4722222222222217E-2"/>
                </c:manualLayout>
              </c:layout>
              <c:spPr>
                <a:noFill/>
                <a:ln>
                  <a:noFill/>
                </a:ln>
                <a:effectLst/>
              </c:spPr>
              <c:txPr>
                <a:bodyPr rot="0" spcFirstLastPara="1" vertOverflow="ellipsis" vert="horz" wrap="square" lIns="38100" tIns="19050" rIns="38100" bIns="19050" anchor="ctr" anchorCtr="1">
                  <a:no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0.10154177602799649"/>
                      <c:h val="7.8634441528142307E-2"/>
                    </c:manualLayout>
                  </c15:layout>
                </c:ext>
                <c:ext xmlns:c16="http://schemas.microsoft.com/office/drawing/2014/chart" uri="{C3380CC4-5D6E-409C-BE32-E72D297353CC}">
                  <c16:uniqueId val="{00000001-B5D8-4693-9ED6-EEEB6285B76D}"/>
                </c:ext>
              </c:extLst>
            </c:dLbl>
            <c:dLbl>
              <c:idx val="1"/>
              <c:layout>
                <c:manualLayout>
                  <c:x val="-5.2777777777777778E-2"/>
                  <c:y val="-3.2407407407407406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B5D8-4693-9ED6-EEEB6285B76D}"/>
                </c:ext>
              </c:extLst>
            </c:dLbl>
            <c:dLbl>
              <c:idx val="2"/>
              <c:layout>
                <c:manualLayout>
                  <c:x val="-0.05"/>
                  <c:y val="-5.555555555555558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B5D8-4693-9ED6-EEEB6285B76D}"/>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'7 amg'!$A$2:$A$4</c:f>
              <c:strCache>
                <c:ptCount val="3"/>
                <c:pt idx="0">
                  <c:v>Retailer</c:v>
                </c:pt>
                <c:pt idx="1">
                  <c:v>Direct</c:v>
                </c:pt>
                <c:pt idx="2">
                  <c:v>Distributor</c:v>
                </c:pt>
              </c:strCache>
            </c:strRef>
          </c:cat>
          <c:val>
            <c:numRef>
              <c:f>'7 amg'!$B$2:$B$4</c:f>
              <c:numCache>
                <c:formatCode>General</c:formatCode>
                <c:ptCount val="3"/>
                <c:pt idx="0">
                  <c:v>1219.08</c:v>
                </c:pt>
                <c:pt idx="1">
                  <c:v>257.52999999999997</c:v>
                </c:pt>
                <c:pt idx="2">
                  <c:v>188.03</c:v>
                </c:pt>
              </c:numCache>
            </c:numRef>
          </c:val>
          <c:extLst>
            <c:ext xmlns:c16="http://schemas.microsoft.com/office/drawing/2014/chart" uri="{C3380CC4-5D6E-409C-BE32-E72D297353CC}">
              <c16:uniqueId val="{00000006-B5D8-4693-9ED6-EEEB6285B76D}"/>
            </c:ext>
          </c:extLst>
        </c:ser>
        <c:dLbls>
          <c:showLegendKey val="0"/>
          <c:showVal val="0"/>
          <c:showCatName val="0"/>
          <c:showSerName val="0"/>
          <c:showPercent val="1"/>
          <c:showBubbleSize val="0"/>
          <c:showLeaderLines val="1"/>
        </c:dLbls>
        <c:firstSliceAng val="0"/>
        <c:holeSize val="75"/>
      </c:doughnutChart>
      <c:pieChart>
        <c:varyColors val="1"/>
        <c:ser>
          <c:idx val="1"/>
          <c:order val="1"/>
          <c:tx>
            <c:strRef>
              <c:f>'7 amg'!$C$1</c:f>
              <c:strCache>
                <c:ptCount val="1"/>
                <c:pt idx="0">
                  <c:v>pct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8-B5D8-4693-9ED6-EEEB6285B76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A-B5D8-4693-9ED6-EEEB6285B76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C-B5D8-4693-9ED6-EEEB6285B76D}"/>
              </c:ext>
            </c:extLst>
          </c:dPt>
          <c:dLbls>
            <c:delete val="1"/>
          </c:dLbls>
          <c:cat>
            <c:strRef>
              <c:f>'7 amg'!$A$2:$A$4</c:f>
              <c:strCache>
                <c:ptCount val="3"/>
                <c:pt idx="0">
                  <c:v>Retailer</c:v>
                </c:pt>
                <c:pt idx="1">
                  <c:v>Direct</c:v>
                </c:pt>
                <c:pt idx="2">
                  <c:v>Distributor</c:v>
                </c:pt>
              </c:strCache>
            </c:strRef>
          </c:cat>
          <c:val>
            <c:numRef>
              <c:f>'7 amg'!$C$2:$C$4</c:f>
              <c:numCache>
                <c:formatCode>0%</c:formatCode>
                <c:ptCount val="3"/>
                <c:pt idx="0">
                  <c:v>0.73229999999999995</c:v>
                </c:pt>
                <c:pt idx="1">
                  <c:v>0.1547</c:v>
                </c:pt>
                <c:pt idx="2">
                  <c:v>0.113</c:v>
                </c:pt>
              </c:numCache>
            </c:numRef>
          </c:val>
          <c:extLst>
            <c:ext xmlns:c16="http://schemas.microsoft.com/office/drawing/2014/chart" uri="{C3380CC4-5D6E-409C-BE32-E72D297353CC}">
              <c16:uniqueId val="{0000000D-B5D8-4693-9ED6-EEEB6285B76D}"/>
            </c:ext>
          </c:extLst>
        </c:ser>
        <c:dLbls>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barChart>
        <c:barDir val="col"/>
        <c:grouping val="clustered"/>
        <c:varyColors val="0"/>
        <c:ser>
          <c:idx val="0"/>
          <c:order val="0"/>
          <c:tx>
            <c:strRef>
              <c:f>'8amg'!$D$1</c:f>
              <c:strCache>
                <c:ptCount val="1"/>
                <c:pt idx="0">
                  <c:v>total_sold_qty</c:v>
                </c:pt>
              </c:strCache>
            </c:strRef>
          </c:tx>
          <c:spPr>
            <a:solidFill>
              <a:schemeClr val="accent4"/>
            </a:solidFill>
            <a:ln>
              <a:noFill/>
            </a:ln>
            <a:effectLst/>
          </c:spPr>
          <c:invertIfNegative val="0"/>
          <c:cat>
            <c:multiLvlStrRef>
              <c:f>'8amg'!$A$2:$C$4</c:f>
              <c:multiLvlStrCache>
                <c:ptCount val="3"/>
                <c:lvl>
                  <c:pt idx="0">
                    <c:v>AQ Pen Drive 2 IN 1(Premium)</c:v>
                  </c:pt>
                  <c:pt idx="1">
                    <c:v>AQ Pen Drive DRC(Plus)</c:v>
                  </c:pt>
                  <c:pt idx="2">
                    <c:v>AQ Pen Drive DRC(Premium)</c:v>
                  </c:pt>
                </c:lvl>
                <c:lvl>
                  <c:pt idx="0">
                    <c:v>A6720160103</c:v>
                  </c:pt>
                  <c:pt idx="1">
                    <c:v>A6818160202</c:v>
                  </c:pt>
                  <c:pt idx="2">
                    <c:v>A6819160203</c:v>
                  </c:pt>
                </c:lvl>
                <c:lvl>
                  <c:pt idx="0">
                    <c:v>N &amp; S</c:v>
                  </c:pt>
                  <c:pt idx="1">
                    <c:v>N &amp; S</c:v>
                  </c:pt>
                  <c:pt idx="2">
                    <c:v>N &amp; S</c:v>
                  </c:pt>
                </c:lvl>
              </c:multiLvlStrCache>
            </c:multiLvlStrRef>
          </c:cat>
          <c:val>
            <c:numRef>
              <c:f>'8amg'!$D$2:$D$4</c:f>
              <c:numCache>
                <c:formatCode>General</c:formatCode>
                <c:ptCount val="3"/>
                <c:pt idx="0">
                  <c:v>701373</c:v>
                </c:pt>
                <c:pt idx="1">
                  <c:v>688003</c:v>
                </c:pt>
                <c:pt idx="2">
                  <c:v>676245</c:v>
                </c:pt>
              </c:numCache>
            </c:numRef>
          </c:val>
          <c:extLst>
            <c:ext xmlns:c16="http://schemas.microsoft.com/office/drawing/2014/chart" uri="{C3380CC4-5D6E-409C-BE32-E72D297353CC}">
              <c16:uniqueId val="{00000000-56A4-4EBC-8513-4988CDF01E90}"/>
            </c:ext>
          </c:extLst>
        </c:ser>
        <c:dLbls>
          <c:showLegendKey val="0"/>
          <c:showVal val="0"/>
          <c:showCatName val="0"/>
          <c:showSerName val="0"/>
          <c:showPercent val="0"/>
          <c:showBubbleSize val="0"/>
        </c:dLbls>
        <c:gapWidth val="319"/>
        <c:overlap val="-27"/>
        <c:axId val="1244169871"/>
        <c:axId val="1244188111"/>
      </c:barChart>
      <c:catAx>
        <c:axId val="1244169871"/>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44188111"/>
        <c:crosses val="autoZero"/>
        <c:auto val="1"/>
        <c:lblAlgn val="ctr"/>
        <c:lblOffset val="100"/>
        <c:noMultiLvlLbl val="0"/>
      </c:catAx>
      <c:valAx>
        <c:axId val="1244188111"/>
        <c:scaling>
          <c:orientation val="minMax"/>
        </c:scaling>
        <c:delete val="1"/>
        <c:axPos val="l"/>
        <c:numFmt formatCode="General" sourceLinked="1"/>
        <c:majorTickMark val="out"/>
        <c:minorTickMark val="none"/>
        <c:tickLblPos val="nextTo"/>
        <c:crossAx val="12441698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barChart>
        <c:barDir val="col"/>
        <c:grouping val="clustered"/>
        <c:varyColors val="0"/>
        <c:ser>
          <c:idx val="0"/>
          <c:order val="0"/>
          <c:spPr>
            <a:solidFill>
              <a:schemeClr val="accent4"/>
            </a:solidFill>
            <a:ln>
              <a:noFill/>
            </a:ln>
            <a:effectLst/>
          </c:spPr>
          <c:invertIfNegative val="0"/>
          <c:cat>
            <c:multiLvlStrRef>
              <c:f>'8amg'!$A$5:$C$7</c:f>
              <c:multiLvlStrCache>
                <c:ptCount val="3"/>
                <c:lvl>
                  <c:pt idx="0">
                    <c:v>AQ Gamers Ms(Standard 2)</c:v>
                  </c:pt>
                  <c:pt idx="1">
                    <c:v>AQ Maxima Ms(Standard 1)</c:v>
                  </c:pt>
                  <c:pt idx="2">
                    <c:v>AQ Maxima Ms(Plus 2)</c:v>
                  </c:pt>
                </c:lvl>
                <c:lvl>
                  <c:pt idx="0">
                    <c:v>A2319150302</c:v>
                  </c:pt>
                  <c:pt idx="1">
                    <c:v>A2520150501</c:v>
                  </c:pt>
                  <c:pt idx="2">
                    <c:v>A2520150504</c:v>
                  </c:pt>
                </c:lvl>
                <c:lvl>
                  <c:pt idx="0">
                    <c:v>P &amp; A</c:v>
                  </c:pt>
                  <c:pt idx="1">
                    <c:v>P &amp; A</c:v>
                  </c:pt>
                  <c:pt idx="2">
                    <c:v>P &amp; A</c:v>
                  </c:pt>
                </c:lvl>
              </c:multiLvlStrCache>
            </c:multiLvlStrRef>
          </c:cat>
          <c:val>
            <c:numRef>
              <c:f>'8amg'!$D$5:$D$7</c:f>
              <c:numCache>
                <c:formatCode>General</c:formatCode>
                <c:ptCount val="3"/>
                <c:pt idx="0">
                  <c:v>428498</c:v>
                </c:pt>
                <c:pt idx="1">
                  <c:v>419865</c:v>
                </c:pt>
                <c:pt idx="2">
                  <c:v>419471</c:v>
                </c:pt>
              </c:numCache>
            </c:numRef>
          </c:val>
          <c:extLst>
            <c:ext xmlns:c16="http://schemas.microsoft.com/office/drawing/2014/chart" uri="{C3380CC4-5D6E-409C-BE32-E72D297353CC}">
              <c16:uniqueId val="{00000000-5CC1-404A-A983-77E10EA13812}"/>
            </c:ext>
          </c:extLst>
        </c:ser>
        <c:dLbls>
          <c:showLegendKey val="0"/>
          <c:showVal val="0"/>
          <c:showCatName val="0"/>
          <c:showSerName val="0"/>
          <c:showPercent val="0"/>
          <c:showBubbleSize val="0"/>
        </c:dLbls>
        <c:gapWidth val="319"/>
        <c:overlap val="-27"/>
        <c:axId val="1292915343"/>
        <c:axId val="1292891343"/>
      </c:barChart>
      <c:catAx>
        <c:axId val="12929153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2891343"/>
        <c:crosses val="autoZero"/>
        <c:auto val="1"/>
        <c:lblAlgn val="ctr"/>
        <c:lblOffset val="100"/>
        <c:noMultiLvlLbl val="0"/>
      </c:catAx>
      <c:valAx>
        <c:axId val="1292891343"/>
        <c:scaling>
          <c:orientation val="minMax"/>
        </c:scaling>
        <c:delete val="1"/>
        <c:axPos val="l"/>
        <c:numFmt formatCode="General" sourceLinked="1"/>
        <c:majorTickMark val="none"/>
        <c:minorTickMark val="none"/>
        <c:tickLblPos val="nextTo"/>
        <c:crossAx val="12929153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7">
  <a:schemeClr val="accent4"/>
</cs:colorStyle>
</file>

<file path=ppt/charts/colors10.xml><?xml version="1.0" encoding="utf-8"?>
<cs:colorStyle xmlns:cs="http://schemas.microsoft.com/office/drawing/2012/chartStyle" xmlns:a="http://schemas.openxmlformats.org/drawingml/2006/main" meth="withinLinear" id="17">
  <a:schemeClr val="accent4"/>
</cs:colorStyle>
</file>

<file path=ppt/charts/colors2.xml><?xml version="1.0" encoding="utf-8"?>
<cs:colorStyle xmlns:cs="http://schemas.microsoft.com/office/drawing/2012/chartStyle" xmlns:a="http://schemas.openxmlformats.org/drawingml/2006/main" meth="withinLinear" id="17">
  <a:schemeClr val="accent4"/>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7">
  <a:schemeClr val="accent4"/>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withinLinear" id="17">
  <a:schemeClr val="accent4"/>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withinLinear" id="17">
  <a:schemeClr val="accent4"/>
</cs:colorStyle>
</file>

<file path=ppt/charts/colors9.xml><?xml version="1.0" encoding="utf-8"?>
<cs:colorStyle xmlns:cs="http://schemas.microsoft.com/office/drawing/2012/chartStyle" xmlns:a="http://schemas.openxmlformats.org/drawingml/2006/main" meth="withinLinear" id="17">
  <a:schemeClr val="accent4"/>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96">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0.5703</cdr:x>
      <cdr:y>0.05226</cdr:y>
    </cdr:from>
    <cdr:to>
      <cdr:x>0.63649</cdr:x>
      <cdr:y>0.19477</cdr:y>
    </cdr:to>
    <cdr:sp macro="" textlink="">
      <cdr:nvSpPr>
        <cdr:cNvPr id="2" name="Oval 1">
          <a:extLst xmlns:a="http://schemas.openxmlformats.org/drawingml/2006/main">
            <a:ext uri="{FF2B5EF4-FFF2-40B4-BE49-F238E27FC236}">
              <a16:creationId xmlns:a16="http://schemas.microsoft.com/office/drawing/2014/main" id="{1A5D1634-3680-8117-CA1D-85F721A1EE34}"/>
            </a:ext>
          </a:extLst>
        </cdr:cNvPr>
        <cdr:cNvSpPr/>
      </cdr:nvSpPr>
      <cdr:spPr>
        <a:xfrm xmlns:a="http://schemas.openxmlformats.org/drawingml/2006/main">
          <a:off x="5422195" y="135861"/>
          <a:ext cx="629264" cy="370499"/>
        </a:xfrm>
        <a:prstGeom xmlns:a="http://schemas.openxmlformats.org/drawingml/2006/main" prst="ellipse">
          <a:avLst/>
        </a:prstGeom>
        <a:noFill xmlns:a="http://schemas.openxmlformats.org/drawingml/2006/main"/>
        <a:ln xmlns:a="http://schemas.openxmlformats.org/drawingml/2006/main" w="19050">
          <a:solidFill>
            <a:srgbClr val="00B050"/>
          </a:solidFill>
        </a:l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IN" kern="1200"/>
        </a:p>
      </cdr:txBody>
    </cdr:sp>
  </cdr:relSizeAnchor>
  <cdr:relSizeAnchor xmlns:cdr="http://schemas.openxmlformats.org/drawingml/2006/chartDrawing">
    <cdr:from>
      <cdr:x>0.55773</cdr:x>
      <cdr:y>0.81753</cdr:y>
    </cdr:from>
    <cdr:to>
      <cdr:x>0.63052</cdr:x>
      <cdr:y>0.92721</cdr:y>
    </cdr:to>
    <cdr:sp macro="" textlink="">
      <cdr:nvSpPr>
        <cdr:cNvPr id="3" name="Oval 2">
          <a:extLst xmlns:a="http://schemas.openxmlformats.org/drawingml/2006/main">
            <a:ext uri="{FF2B5EF4-FFF2-40B4-BE49-F238E27FC236}">
              <a16:creationId xmlns:a16="http://schemas.microsoft.com/office/drawing/2014/main" id="{3464EF2B-6394-849B-A3BA-1EA9EB972097}"/>
            </a:ext>
          </a:extLst>
        </cdr:cNvPr>
        <cdr:cNvSpPr/>
      </cdr:nvSpPr>
      <cdr:spPr>
        <a:xfrm xmlns:a="http://schemas.openxmlformats.org/drawingml/2006/main" rot="2996754">
          <a:off x="5506185" y="1921928"/>
          <a:ext cx="285136" cy="692070"/>
        </a:xfrm>
        <a:prstGeom xmlns:a="http://schemas.openxmlformats.org/drawingml/2006/main" prst="ellipse">
          <a:avLst/>
        </a:prstGeom>
        <a:noFill xmlns:a="http://schemas.openxmlformats.org/drawingml/2006/main"/>
        <a:ln xmlns:a="http://schemas.openxmlformats.org/drawingml/2006/main" w="19050">
          <a:solidFill>
            <a:srgbClr val="00B050"/>
          </a:solidFill>
        </a:l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IN" kern="120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FB3BCE-D1E6-4531-86A9-11A85A273754}" type="datetimeFigureOut">
              <a:rPr lang="en-IN" smtClean="0"/>
              <a:t>14-04-2025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A3CE93-7268-4CAF-A2B8-54ADB8AF6C74}" type="slidenum">
              <a:rPr lang="en-IN" smtClean="0"/>
              <a:t>‹#›</a:t>
            </a:fld>
            <a:endParaRPr lang="en-IN"/>
          </a:p>
        </p:txBody>
      </p:sp>
    </p:spTree>
    <p:extLst>
      <p:ext uri="{BB962C8B-B14F-4D97-AF65-F5344CB8AC3E}">
        <p14:creationId xmlns:p14="http://schemas.microsoft.com/office/powerpoint/2010/main" val="126892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BA3CE93-7268-4CAF-A2B8-54ADB8AF6C74}" type="slidenum">
              <a:rPr lang="en-IN" smtClean="0"/>
              <a:t>9</a:t>
            </a:fld>
            <a:endParaRPr lang="en-IN"/>
          </a:p>
        </p:txBody>
      </p:sp>
    </p:spTree>
    <p:extLst>
      <p:ext uri="{BB962C8B-B14F-4D97-AF65-F5344CB8AC3E}">
        <p14:creationId xmlns:p14="http://schemas.microsoft.com/office/powerpoint/2010/main" val="1976016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380AD-A4BD-2CB7-4B3E-96AF7398EB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445263E-4DCC-4CB2-0E45-0F04C5B809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D3C3E09-26D3-3A11-B63A-97A7D9E119C4}"/>
              </a:ext>
            </a:extLst>
          </p:cNvPr>
          <p:cNvSpPr>
            <a:spLocks noGrp="1"/>
          </p:cNvSpPr>
          <p:nvPr>
            <p:ph type="dt" sz="half" idx="10"/>
          </p:nvPr>
        </p:nvSpPr>
        <p:spPr/>
        <p:txBody>
          <a:bodyPr/>
          <a:lstStyle/>
          <a:p>
            <a:fld id="{233A2A5C-9E51-4976-89AD-4EEE3CA55150}" type="datetimeFigureOut">
              <a:rPr lang="en-IN" smtClean="0"/>
              <a:t>14-04-2025</a:t>
            </a:fld>
            <a:endParaRPr lang="en-IN"/>
          </a:p>
        </p:txBody>
      </p:sp>
      <p:sp>
        <p:nvSpPr>
          <p:cNvPr id="5" name="Footer Placeholder 4">
            <a:extLst>
              <a:ext uri="{FF2B5EF4-FFF2-40B4-BE49-F238E27FC236}">
                <a16:creationId xmlns:a16="http://schemas.microsoft.com/office/drawing/2014/main" id="{6832EB7A-F3E8-F58A-A170-7292B082AB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041EED-E8DA-41B8-BF36-E83D03885EC9}"/>
              </a:ext>
            </a:extLst>
          </p:cNvPr>
          <p:cNvSpPr>
            <a:spLocks noGrp="1"/>
          </p:cNvSpPr>
          <p:nvPr>
            <p:ph type="sldNum" sz="quarter" idx="12"/>
          </p:nvPr>
        </p:nvSpPr>
        <p:spPr/>
        <p:txBody>
          <a:bodyPr/>
          <a:lstStyle/>
          <a:p>
            <a:fld id="{65EA80B1-298B-4122-90FB-2C421B8251DB}" type="slidenum">
              <a:rPr lang="en-IN" smtClean="0"/>
              <a:t>‹#›</a:t>
            </a:fld>
            <a:endParaRPr lang="en-IN"/>
          </a:p>
        </p:txBody>
      </p:sp>
    </p:spTree>
    <p:extLst>
      <p:ext uri="{BB962C8B-B14F-4D97-AF65-F5344CB8AC3E}">
        <p14:creationId xmlns:p14="http://schemas.microsoft.com/office/powerpoint/2010/main" val="1233535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1C8F5-BC0E-5E49-3F2A-B6354C0B8D4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32D819-3101-6770-4ABD-7D7CD4862B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FA0DFC-42BA-3965-8D80-84944B6D1843}"/>
              </a:ext>
            </a:extLst>
          </p:cNvPr>
          <p:cNvSpPr>
            <a:spLocks noGrp="1"/>
          </p:cNvSpPr>
          <p:nvPr>
            <p:ph type="dt" sz="half" idx="10"/>
          </p:nvPr>
        </p:nvSpPr>
        <p:spPr/>
        <p:txBody>
          <a:bodyPr/>
          <a:lstStyle/>
          <a:p>
            <a:fld id="{233A2A5C-9E51-4976-89AD-4EEE3CA55150}" type="datetimeFigureOut">
              <a:rPr lang="en-IN" smtClean="0"/>
              <a:t>14-04-2025</a:t>
            </a:fld>
            <a:endParaRPr lang="en-IN"/>
          </a:p>
        </p:txBody>
      </p:sp>
      <p:sp>
        <p:nvSpPr>
          <p:cNvPr id="5" name="Footer Placeholder 4">
            <a:extLst>
              <a:ext uri="{FF2B5EF4-FFF2-40B4-BE49-F238E27FC236}">
                <a16:creationId xmlns:a16="http://schemas.microsoft.com/office/drawing/2014/main" id="{8BDF8D7A-270C-3907-99DC-3F6F45C694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05A628-1261-2A56-A1FF-ECA9128B37DB}"/>
              </a:ext>
            </a:extLst>
          </p:cNvPr>
          <p:cNvSpPr>
            <a:spLocks noGrp="1"/>
          </p:cNvSpPr>
          <p:nvPr>
            <p:ph type="sldNum" sz="quarter" idx="12"/>
          </p:nvPr>
        </p:nvSpPr>
        <p:spPr/>
        <p:txBody>
          <a:bodyPr/>
          <a:lstStyle/>
          <a:p>
            <a:fld id="{65EA80B1-298B-4122-90FB-2C421B8251DB}" type="slidenum">
              <a:rPr lang="en-IN" smtClean="0"/>
              <a:t>‹#›</a:t>
            </a:fld>
            <a:endParaRPr lang="en-IN"/>
          </a:p>
        </p:txBody>
      </p:sp>
    </p:spTree>
    <p:extLst>
      <p:ext uri="{BB962C8B-B14F-4D97-AF65-F5344CB8AC3E}">
        <p14:creationId xmlns:p14="http://schemas.microsoft.com/office/powerpoint/2010/main" val="860747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521E1C-C640-CFBD-03E8-D6C53622C3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AE5368-6A55-666B-A6B1-45C410682B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85DF0B-52B5-461A-375A-358A7648245F}"/>
              </a:ext>
            </a:extLst>
          </p:cNvPr>
          <p:cNvSpPr>
            <a:spLocks noGrp="1"/>
          </p:cNvSpPr>
          <p:nvPr>
            <p:ph type="dt" sz="half" idx="10"/>
          </p:nvPr>
        </p:nvSpPr>
        <p:spPr/>
        <p:txBody>
          <a:bodyPr/>
          <a:lstStyle/>
          <a:p>
            <a:fld id="{233A2A5C-9E51-4976-89AD-4EEE3CA55150}" type="datetimeFigureOut">
              <a:rPr lang="en-IN" smtClean="0"/>
              <a:t>14-04-2025</a:t>
            </a:fld>
            <a:endParaRPr lang="en-IN"/>
          </a:p>
        </p:txBody>
      </p:sp>
      <p:sp>
        <p:nvSpPr>
          <p:cNvPr id="5" name="Footer Placeholder 4">
            <a:extLst>
              <a:ext uri="{FF2B5EF4-FFF2-40B4-BE49-F238E27FC236}">
                <a16:creationId xmlns:a16="http://schemas.microsoft.com/office/drawing/2014/main" id="{5841199C-C42E-9948-8A60-5F54B36139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64B90B-109C-5953-D38A-A1848C06EB19}"/>
              </a:ext>
            </a:extLst>
          </p:cNvPr>
          <p:cNvSpPr>
            <a:spLocks noGrp="1"/>
          </p:cNvSpPr>
          <p:nvPr>
            <p:ph type="sldNum" sz="quarter" idx="12"/>
          </p:nvPr>
        </p:nvSpPr>
        <p:spPr/>
        <p:txBody>
          <a:bodyPr/>
          <a:lstStyle/>
          <a:p>
            <a:fld id="{65EA80B1-298B-4122-90FB-2C421B8251DB}" type="slidenum">
              <a:rPr lang="en-IN" smtClean="0"/>
              <a:t>‹#›</a:t>
            </a:fld>
            <a:endParaRPr lang="en-IN"/>
          </a:p>
        </p:txBody>
      </p:sp>
    </p:spTree>
    <p:extLst>
      <p:ext uri="{BB962C8B-B14F-4D97-AF65-F5344CB8AC3E}">
        <p14:creationId xmlns:p14="http://schemas.microsoft.com/office/powerpoint/2010/main" val="1907128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E8C56-57AD-CD07-8A59-E4CF4FA469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C785BB8-3992-9993-F16E-5991BC7C21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DF0D83-05E8-2BE9-9620-964F1333FB9E}"/>
              </a:ext>
            </a:extLst>
          </p:cNvPr>
          <p:cNvSpPr>
            <a:spLocks noGrp="1"/>
          </p:cNvSpPr>
          <p:nvPr>
            <p:ph type="dt" sz="half" idx="10"/>
          </p:nvPr>
        </p:nvSpPr>
        <p:spPr/>
        <p:txBody>
          <a:bodyPr/>
          <a:lstStyle/>
          <a:p>
            <a:fld id="{233A2A5C-9E51-4976-89AD-4EEE3CA55150}" type="datetimeFigureOut">
              <a:rPr lang="en-IN" smtClean="0"/>
              <a:t>14-04-2025</a:t>
            </a:fld>
            <a:endParaRPr lang="en-IN"/>
          </a:p>
        </p:txBody>
      </p:sp>
      <p:sp>
        <p:nvSpPr>
          <p:cNvPr id="5" name="Footer Placeholder 4">
            <a:extLst>
              <a:ext uri="{FF2B5EF4-FFF2-40B4-BE49-F238E27FC236}">
                <a16:creationId xmlns:a16="http://schemas.microsoft.com/office/drawing/2014/main" id="{93629150-16EC-14FC-1C8E-62926993C9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D0A834-0DF0-8C63-C0FD-83C4A7D7A0CB}"/>
              </a:ext>
            </a:extLst>
          </p:cNvPr>
          <p:cNvSpPr>
            <a:spLocks noGrp="1"/>
          </p:cNvSpPr>
          <p:nvPr>
            <p:ph type="sldNum" sz="quarter" idx="12"/>
          </p:nvPr>
        </p:nvSpPr>
        <p:spPr/>
        <p:txBody>
          <a:bodyPr/>
          <a:lstStyle/>
          <a:p>
            <a:fld id="{65EA80B1-298B-4122-90FB-2C421B8251DB}" type="slidenum">
              <a:rPr lang="en-IN" smtClean="0"/>
              <a:t>‹#›</a:t>
            </a:fld>
            <a:endParaRPr lang="en-IN"/>
          </a:p>
        </p:txBody>
      </p:sp>
    </p:spTree>
    <p:extLst>
      <p:ext uri="{BB962C8B-B14F-4D97-AF65-F5344CB8AC3E}">
        <p14:creationId xmlns:p14="http://schemas.microsoft.com/office/powerpoint/2010/main" val="711496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9212D-187D-CC86-08B0-7D2C8B3841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006493E-B5CF-D90E-9B62-36278EAA85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168CE6-FDD3-6EFB-A6E0-0A3B704050F1}"/>
              </a:ext>
            </a:extLst>
          </p:cNvPr>
          <p:cNvSpPr>
            <a:spLocks noGrp="1"/>
          </p:cNvSpPr>
          <p:nvPr>
            <p:ph type="dt" sz="half" idx="10"/>
          </p:nvPr>
        </p:nvSpPr>
        <p:spPr/>
        <p:txBody>
          <a:bodyPr/>
          <a:lstStyle/>
          <a:p>
            <a:fld id="{233A2A5C-9E51-4976-89AD-4EEE3CA55150}" type="datetimeFigureOut">
              <a:rPr lang="en-IN" smtClean="0"/>
              <a:t>14-04-2025</a:t>
            </a:fld>
            <a:endParaRPr lang="en-IN"/>
          </a:p>
        </p:txBody>
      </p:sp>
      <p:sp>
        <p:nvSpPr>
          <p:cNvPr id="5" name="Footer Placeholder 4">
            <a:extLst>
              <a:ext uri="{FF2B5EF4-FFF2-40B4-BE49-F238E27FC236}">
                <a16:creationId xmlns:a16="http://schemas.microsoft.com/office/drawing/2014/main" id="{C20ADF55-817A-8548-CC5F-32DB744003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54183E-D967-0A3A-DF4C-5CD5FBD51CED}"/>
              </a:ext>
            </a:extLst>
          </p:cNvPr>
          <p:cNvSpPr>
            <a:spLocks noGrp="1"/>
          </p:cNvSpPr>
          <p:nvPr>
            <p:ph type="sldNum" sz="quarter" idx="12"/>
          </p:nvPr>
        </p:nvSpPr>
        <p:spPr/>
        <p:txBody>
          <a:bodyPr/>
          <a:lstStyle/>
          <a:p>
            <a:fld id="{65EA80B1-298B-4122-90FB-2C421B8251DB}" type="slidenum">
              <a:rPr lang="en-IN" smtClean="0"/>
              <a:t>‹#›</a:t>
            </a:fld>
            <a:endParaRPr lang="en-IN"/>
          </a:p>
        </p:txBody>
      </p:sp>
    </p:spTree>
    <p:extLst>
      <p:ext uri="{BB962C8B-B14F-4D97-AF65-F5344CB8AC3E}">
        <p14:creationId xmlns:p14="http://schemas.microsoft.com/office/powerpoint/2010/main" val="432576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C3601-6145-17AD-CDFC-B292DC4DD6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761E7F-A591-2BC3-026D-767EE1D221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9A46A89-DAC7-441D-5715-2221BFB83A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664658B-D4EC-9AFB-2E0A-87180FE03AE0}"/>
              </a:ext>
            </a:extLst>
          </p:cNvPr>
          <p:cNvSpPr>
            <a:spLocks noGrp="1"/>
          </p:cNvSpPr>
          <p:nvPr>
            <p:ph type="dt" sz="half" idx="10"/>
          </p:nvPr>
        </p:nvSpPr>
        <p:spPr/>
        <p:txBody>
          <a:bodyPr/>
          <a:lstStyle/>
          <a:p>
            <a:fld id="{233A2A5C-9E51-4976-89AD-4EEE3CA55150}" type="datetimeFigureOut">
              <a:rPr lang="en-IN" smtClean="0"/>
              <a:t>14-04-2025</a:t>
            </a:fld>
            <a:endParaRPr lang="en-IN"/>
          </a:p>
        </p:txBody>
      </p:sp>
      <p:sp>
        <p:nvSpPr>
          <p:cNvPr id="6" name="Footer Placeholder 5">
            <a:extLst>
              <a:ext uri="{FF2B5EF4-FFF2-40B4-BE49-F238E27FC236}">
                <a16:creationId xmlns:a16="http://schemas.microsoft.com/office/drawing/2014/main" id="{1CA9F48D-C168-3138-BF58-15EB8382FD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A04D5E-D096-D419-F83D-9AFF9A4B0E68}"/>
              </a:ext>
            </a:extLst>
          </p:cNvPr>
          <p:cNvSpPr>
            <a:spLocks noGrp="1"/>
          </p:cNvSpPr>
          <p:nvPr>
            <p:ph type="sldNum" sz="quarter" idx="12"/>
          </p:nvPr>
        </p:nvSpPr>
        <p:spPr/>
        <p:txBody>
          <a:bodyPr/>
          <a:lstStyle/>
          <a:p>
            <a:fld id="{65EA80B1-298B-4122-90FB-2C421B8251DB}" type="slidenum">
              <a:rPr lang="en-IN" smtClean="0"/>
              <a:t>‹#›</a:t>
            </a:fld>
            <a:endParaRPr lang="en-IN"/>
          </a:p>
        </p:txBody>
      </p:sp>
    </p:spTree>
    <p:extLst>
      <p:ext uri="{BB962C8B-B14F-4D97-AF65-F5344CB8AC3E}">
        <p14:creationId xmlns:p14="http://schemas.microsoft.com/office/powerpoint/2010/main" val="355701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6B88C-3247-85CA-3F8F-94A36093E9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41289D-CE8E-5263-8C7C-B0332C30A3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734CFF-C2E5-4635-D12D-1EB8CEEEBC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B80BBAB-DC8F-0F33-F3A8-F5D1AB8640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9CF2B4-2573-2FFC-ACDC-12866687A2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7C35E43-1C23-A065-A0A9-3960C5296AAA}"/>
              </a:ext>
            </a:extLst>
          </p:cNvPr>
          <p:cNvSpPr>
            <a:spLocks noGrp="1"/>
          </p:cNvSpPr>
          <p:nvPr>
            <p:ph type="dt" sz="half" idx="10"/>
          </p:nvPr>
        </p:nvSpPr>
        <p:spPr/>
        <p:txBody>
          <a:bodyPr/>
          <a:lstStyle/>
          <a:p>
            <a:fld id="{233A2A5C-9E51-4976-89AD-4EEE3CA55150}" type="datetimeFigureOut">
              <a:rPr lang="en-IN" smtClean="0"/>
              <a:t>14-04-2025</a:t>
            </a:fld>
            <a:endParaRPr lang="en-IN"/>
          </a:p>
        </p:txBody>
      </p:sp>
      <p:sp>
        <p:nvSpPr>
          <p:cNvPr id="8" name="Footer Placeholder 7">
            <a:extLst>
              <a:ext uri="{FF2B5EF4-FFF2-40B4-BE49-F238E27FC236}">
                <a16:creationId xmlns:a16="http://schemas.microsoft.com/office/drawing/2014/main" id="{1C14AA30-1883-AA04-365D-E20423B6CE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D92A0B1-3A11-253F-5FC8-4E19FC080657}"/>
              </a:ext>
            </a:extLst>
          </p:cNvPr>
          <p:cNvSpPr>
            <a:spLocks noGrp="1"/>
          </p:cNvSpPr>
          <p:nvPr>
            <p:ph type="sldNum" sz="quarter" idx="12"/>
          </p:nvPr>
        </p:nvSpPr>
        <p:spPr/>
        <p:txBody>
          <a:bodyPr/>
          <a:lstStyle/>
          <a:p>
            <a:fld id="{65EA80B1-298B-4122-90FB-2C421B8251DB}" type="slidenum">
              <a:rPr lang="en-IN" smtClean="0"/>
              <a:t>‹#›</a:t>
            </a:fld>
            <a:endParaRPr lang="en-IN"/>
          </a:p>
        </p:txBody>
      </p:sp>
    </p:spTree>
    <p:extLst>
      <p:ext uri="{BB962C8B-B14F-4D97-AF65-F5344CB8AC3E}">
        <p14:creationId xmlns:p14="http://schemas.microsoft.com/office/powerpoint/2010/main" val="1331560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CC9D-651B-030E-7B9F-3166A095CE7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A44710C-9925-E539-FEDA-1D5A0C35EFFA}"/>
              </a:ext>
            </a:extLst>
          </p:cNvPr>
          <p:cNvSpPr>
            <a:spLocks noGrp="1"/>
          </p:cNvSpPr>
          <p:nvPr>
            <p:ph type="dt" sz="half" idx="10"/>
          </p:nvPr>
        </p:nvSpPr>
        <p:spPr/>
        <p:txBody>
          <a:bodyPr/>
          <a:lstStyle/>
          <a:p>
            <a:fld id="{233A2A5C-9E51-4976-89AD-4EEE3CA55150}" type="datetimeFigureOut">
              <a:rPr lang="en-IN" smtClean="0"/>
              <a:t>14-04-2025</a:t>
            </a:fld>
            <a:endParaRPr lang="en-IN"/>
          </a:p>
        </p:txBody>
      </p:sp>
      <p:sp>
        <p:nvSpPr>
          <p:cNvPr id="4" name="Footer Placeholder 3">
            <a:extLst>
              <a:ext uri="{FF2B5EF4-FFF2-40B4-BE49-F238E27FC236}">
                <a16:creationId xmlns:a16="http://schemas.microsoft.com/office/drawing/2014/main" id="{F1B478EC-B1E7-06F6-EB20-3890141B8AF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C164D71-A098-AC78-4919-C658F8ED6290}"/>
              </a:ext>
            </a:extLst>
          </p:cNvPr>
          <p:cNvSpPr>
            <a:spLocks noGrp="1"/>
          </p:cNvSpPr>
          <p:nvPr>
            <p:ph type="sldNum" sz="quarter" idx="12"/>
          </p:nvPr>
        </p:nvSpPr>
        <p:spPr/>
        <p:txBody>
          <a:bodyPr/>
          <a:lstStyle/>
          <a:p>
            <a:fld id="{65EA80B1-298B-4122-90FB-2C421B8251DB}" type="slidenum">
              <a:rPr lang="en-IN" smtClean="0"/>
              <a:t>‹#›</a:t>
            </a:fld>
            <a:endParaRPr lang="en-IN"/>
          </a:p>
        </p:txBody>
      </p:sp>
    </p:spTree>
    <p:extLst>
      <p:ext uri="{BB962C8B-B14F-4D97-AF65-F5344CB8AC3E}">
        <p14:creationId xmlns:p14="http://schemas.microsoft.com/office/powerpoint/2010/main" val="68517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A4F876-16A9-5009-F992-4DA24D0BA06E}"/>
              </a:ext>
            </a:extLst>
          </p:cNvPr>
          <p:cNvSpPr>
            <a:spLocks noGrp="1"/>
          </p:cNvSpPr>
          <p:nvPr>
            <p:ph type="dt" sz="half" idx="10"/>
          </p:nvPr>
        </p:nvSpPr>
        <p:spPr/>
        <p:txBody>
          <a:bodyPr/>
          <a:lstStyle/>
          <a:p>
            <a:fld id="{233A2A5C-9E51-4976-89AD-4EEE3CA55150}" type="datetimeFigureOut">
              <a:rPr lang="en-IN" smtClean="0"/>
              <a:t>14-04-2025</a:t>
            </a:fld>
            <a:endParaRPr lang="en-IN"/>
          </a:p>
        </p:txBody>
      </p:sp>
      <p:sp>
        <p:nvSpPr>
          <p:cNvPr id="3" name="Footer Placeholder 2">
            <a:extLst>
              <a:ext uri="{FF2B5EF4-FFF2-40B4-BE49-F238E27FC236}">
                <a16:creationId xmlns:a16="http://schemas.microsoft.com/office/drawing/2014/main" id="{9A1F786E-725B-A68C-D2A1-305D191995E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811063D-55F9-9015-884D-0F6C0B8FFCC7}"/>
              </a:ext>
            </a:extLst>
          </p:cNvPr>
          <p:cNvSpPr>
            <a:spLocks noGrp="1"/>
          </p:cNvSpPr>
          <p:nvPr>
            <p:ph type="sldNum" sz="quarter" idx="12"/>
          </p:nvPr>
        </p:nvSpPr>
        <p:spPr/>
        <p:txBody>
          <a:bodyPr/>
          <a:lstStyle/>
          <a:p>
            <a:fld id="{65EA80B1-298B-4122-90FB-2C421B8251DB}" type="slidenum">
              <a:rPr lang="en-IN" smtClean="0"/>
              <a:t>‹#›</a:t>
            </a:fld>
            <a:endParaRPr lang="en-IN"/>
          </a:p>
        </p:txBody>
      </p:sp>
    </p:spTree>
    <p:extLst>
      <p:ext uri="{BB962C8B-B14F-4D97-AF65-F5344CB8AC3E}">
        <p14:creationId xmlns:p14="http://schemas.microsoft.com/office/powerpoint/2010/main" val="1497407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99A09-9490-8E4A-2CDE-3E9AD76738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D2575A0-FB37-D9C6-4665-B6279E6F57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C00785D-8D18-BFA6-F777-949D8A0800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E01FCE-C5A9-3BB2-3809-555F6C0D87FD}"/>
              </a:ext>
            </a:extLst>
          </p:cNvPr>
          <p:cNvSpPr>
            <a:spLocks noGrp="1"/>
          </p:cNvSpPr>
          <p:nvPr>
            <p:ph type="dt" sz="half" idx="10"/>
          </p:nvPr>
        </p:nvSpPr>
        <p:spPr/>
        <p:txBody>
          <a:bodyPr/>
          <a:lstStyle/>
          <a:p>
            <a:fld id="{233A2A5C-9E51-4976-89AD-4EEE3CA55150}" type="datetimeFigureOut">
              <a:rPr lang="en-IN" smtClean="0"/>
              <a:t>14-04-2025</a:t>
            </a:fld>
            <a:endParaRPr lang="en-IN"/>
          </a:p>
        </p:txBody>
      </p:sp>
      <p:sp>
        <p:nvSpPr>
          <p:cNvPr id="6" name="Footer Placeholder 5">
            <a:extLst>
              <a:ext uri="{FF2B5EF4-FFF2-40B4-BE49-F238E27FC236}">
                <a16:creationId xmlns:a16="http://schemas.microsoft.com/office/drawing/2014/main" id="{00A589C8-18D2-FF90-72EF-9B057A409E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E08CD3-061B-C568-C7EA-C84921218658}"/>
              </a:ext>
            </a:extLst>
          </p:cNvPr>
          <p:cNvSpPr>
            <a:spLocks noGrp="1"/>
          </p:cNvSpPr>
          <p:nvPr>
            <p:ph type="sldNum" sz="quarter" idx="12"/>
          </p:nvPr>
        </p:nvSpPr>
        <p:spPr/>
        <p:txBody>
          <a:bodyPr/>
          <a:lstStyle/>
          <a:p>
            <a:fld id="{65EA80B1-298B-4122-90FB-2C421B8251DB}" type="slidenum">
              <a:rPr lang="en-IN" smtClean="0"/>
              <a:t>‹#›</a:t>
            </a:fld>
            <a:endParaRPr lang="en-IN"/>
          </a:p>
        </p:txBody>
      </p:sp>
    </p:spTree>
    <p:extLst>
      <p:ext uri="{BB962C8B-B14F-4D97-AF65-F5344CB8AC3E}">
        <p14:creationId xmlns:p14="http://schemas.microsoft.com/office/powerpoint/2010/main" val="1725144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F04D6-2973-D217-108F-5DFFFAC5BF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D19D130-149D-8BC8-56DB-6693824C49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AB37123-A84B-565B-1867-FC015E4352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0C5EB6-A24D-40C5-5025-6575F73428B8}"/>
              </a:ext>
            </a:extLst>
          </p:cNvPr>
          <p:cNvSpPr>
            <a:spLocks noGrp="1"/>
          </p:cNvSpPr>
          <p:nvPr>
            <p:ph type="dt" sz="half" idx="10"/>
          </p:nvPr>
        </p:nvSpPr>
        <p:spPr/>
        <p:txBody>
          <a:bodyPr/>
          <a:lstStyle/>
          <a:p>
            <a:fld id="{233A2A5C-9E51-4976-89AD-4EEE3CA55150}" type="datetimeFigureOut">
              <a:rPr lang="en-IN" smtClean="0"/>
              <a:t>14-04-2025</a:t>
            </a:fld>
            <a:endParaRPr lang="en-IN"/>
          </a:p>
        </p:txBody>
      </p:sp>
      <p:sp>
        <p:nvSpPr>
          <p:cNvPr id="6" name="Footer Placeholder 5">
            <a:extLst>
              <a:ext uri="{FF2B5EF4-FFF2-40B4-BE49-F238E27FC236}">
                <a16:creationId xmlns:a16="http://schemas.microsoft.com/office/drawing/2014/main" id="{F574098F-9F1B-902B-F418-3A17461B06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A2480D-4580-852A-5B99-B9966290FF62}"/>
              </a:ext>
            </a:extLst>
          </p:cNvPr>
          <p:cNvSpPr>
            <a:spLocks noGrp="1"/>
          </p:cNvSpPr>
          <p:nvPr>
            <p:ph type="sldNum" sz="quarter" idx="12"/>
          </p:nvPr>
        </p:nvSpPr>
        <p:spPr/>
        <p:txBody>
          <a:bodyPr/>
          <a:lstStyle/>
          <a:p>
            <a:fld id="{65EA80B1-298B-4122-90FB-2C421B8251DB}" type="slidenum">
              <a:rPr lang="en-IN" smtClean="0"/>
              <a:t>‹#›</a:t>
            </a:fld>
            <a:endParaRPr lang="en-IN"/>
          </a:p>
        </p:txBody>
      </p:sp>
    </p:spTree>
    <p:extLst>
      <p:ext uri="{BB962C8B-B14F-4D97-AF65-F5344CB8AC3E}">
        <p14:creationId xmlns:p14="http://schemas.microsoft.com/office/powerpoint/2010/main" val="2116052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BEE5C8-41D7-7FF5-F53D-20E349AFF1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63D153-0955-FCC7-A3BE-8E3EF1FCFD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410005-1495-A0B1-6E9C-51530B365D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3A2A5C-9E51-4976-89AD-4EEE3CA55150}" type="datetimeFigureOut">
              <a:rPr lang="en-IN" smtClean="0"/>
              <a:t>14-04-2025</a:t>
            </a:fld>
            <a:endParaRPr lang="en-IN"/>
          </a:p>
        </p:txBody>
      </p:sp>
      <p:sp>
        <p:nvSpPr>
          <p:cNvPr id="5" name="Footer Placeholder 4">
            <a:extLst>
              <a:ext uri="{FF2B5EF4-FFF2-40B4-BE49-F238E27FC236}">
                <a16:creationId xmlns:a16="http://schemas.microsoft.com/office/drawing/2014/main" id="{225DE3A8-073B-461D-4ACE-F56B1EBE7E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9119780-9847-CD94-903D-77A0913600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EA80B1-298B-4122-90FB-2C421B8251DB}" type="slidenum">
              <a:rPr lang="en-IN" smtClean="0"/>
              <a:t>‹#›</a:t>
            </a:fld>
            <a:endParaRPr lang="en-IN"/>
          </a:p>
        </p:txBody>
      </p:sp>
    </p:spTree>
    <p:extLst>
      <p:ext uri="{BB962C8B-B14F-4D97-AF65-F5344CB8AC3E}">
        <p14:creationId xmlns:p14="http://schemas.microsoft.com/office/powerpoint/2010/main" val="638778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hart" Target="../charts/chart4.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chart" Target="../charts/chart6.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chart" Target="../charts/chart7.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1.xml"/><Relationship Id="rId4" Type="http://schemas.openxmlformats.org/officeDocument/2006/relationships/chart" Target="../charts/char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chart" Target="../charts/chart3.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6598FEA-1B02-78FF-930C-D1175E2CE3B1}"/>
              </a:ext>
            </a:extLst>
          </p:cNvPr>
          <p:cNvSpPr/>
          <p:nvPr/>
        </p:nvSpPr>
        <p:spPr>
          <a:xfrm>
            <a:off x="0" y="0"/>
            <a:ext cx="1179872" cy="6858000"/>
          </a:xfrm>
          <a:prstGeom prst="rect">
            <a:avLst/>
          </a:prstGeom>
          <a:solidFill>
            <a:schemeClr val="accent3">
              <a:lumMod val="60000"/>
              <a:lumOff val="40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1450848F-9673-B48C-537C-8033258F17E1}"/>
              </a:ext>
            </a:extLst>
          </p:cNvPr>
          <p:cNvSpPr/>
          <p:nvPr/>
        </p:nvSpPr>
        <p:spPr>
          <a:xfrm>
            <a:off x="9833" y="0"/>
            <a:ext cx="904567" cy="6858000"/>
          </a:xfrm>
          <a:prstGeom prst="rect">
            <a:avLst/>
          </a:prstGeom>
          <a:solidFill>
            <a:schemeClr val="accent3">
              <a:lumMod val="75000"/>
            </a:schemeClr>
          </a:solidFill>
          <a:ln>
            <a:solidFill>
              <a:schemeClr val="accent4">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4DC77D3E-91D5-8574-1A0A-E52D66763711}"/>
              </a:ext>
            </a:extLst>
          </p:cNvPr>
          <p:cNvSpPr txBox="1"/>
          <p:nvPr/>
        </p:nvSpPr>
        <p:spPr>
          <a:xfrm>
            <a:off x="2831690" y="727587"/>
            <a:ext cx="6882581" cy="769441"/>
          </a:xfrm>
          <a:prstGeom prst="rect">
            <a:avLst/>
          </a:prstGeom>
          <a:solidFill>
            <a:schemeClr val="bg1"/>
          </a:solid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IN" sz="4400" b="1" dirty="0">
                <a:ln/>
                <a:solidFill>
                  <a:srgbClr val="C00000"/>
                </a:solidFill>
                <a:latin typeface="Times New Roman" panose="02020603050405020304" pitchFamily="18" charset="0"/>
                <a:cs typeface="Times New Roman" panose="02020603050405020304" pitchFamily="18" charset="0"/>
              </a:rPr>
              <a:t>On-Demand Sales Insights</a:t>
            </a:r>
          </a:p>
        </p:txBody>
      </p:sp>
      <p:sp>
        <p:nvSpPr>
          <p:cNvPr id="7" name="TextBox 6">
            <a:extLst>
              <a:ext uri="{FF2B5EF4-FFF2-40B4-BE49-F238E27FC236}">
                <a16:creationId xmlns:a16="http://schemas.microsoft.com/office/drawing/2014/main" id="{E4FECC79-54AE-FC55-9BD3-37CC1F2B86E3}"/>
              </a:ext>
            </a:extLst>
          </p:cNvPr>
          <p:cNvSpPr txBox="1"/>
          <p:nvPr/>
        </p:nvSpPr>
        <p:spPr>
          <a:xfrm>
            <a:off x="7443021" y="1497028"/>
            <a:ext cx="3185652" cy="369332"/>
          </a:xfrm>
          <a:prstGeom prst="rect">
            <a:avLst/>
          </a:prstGeom>
          <a:noFill/>
        </p:spPr>
        <p:txBody>
          <a:bodyPr wrap="square" rtlCol="0">
            <a:spAutoFit/>
          </a:bodyPr>
          <a:lstStyle/>
          <a:p>
            <a:r>
              <a:rPr lang="en-IN" dirty="0"/>
              <a:t>Consumers Goods</a:t>
            </a:r>
          </a:p>
        </p:txBody>
      </p:sp>
      <p:sp>
        <p:nvSpPr>
          <p:cNvPr id="8" name="TextBox 7">
            <a:extLst>
              <a:ext uri="{FF2B5EF4-FFF2-40B4-BE49-F238E27FC236}">
                <a16:creationId xmlns:a16="http://schemas.microsoft.com/office/drawing/2014/main" id="{79C8170E-4F41-0B54-7C86-3A8887E366F3}"/>
              </a:ext>
            </a:extLst>
          </p:cNvPr>
          <p:cNvSpPr txBox="1"/>
          <p:nvPr/>
        </p:nvSpPr>
        <p:spPr>
          <a:xfrm>
            <a:off x="9006348" y="6261002"/>
            <a:ext cx="3185652" cy="369332"/>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IN" b="1" dirty="0">
                <a:ln/>
              </a:rPr>
              <a:t>Created by : Dhanshree Kharat</a:t>
            </a:r>
          </a:p>
        </p:txBody>
      </p:sp>
    </p:spTree>
    <p:extLst>
      <p:ext uri="{BB962C8B-B14F-4D97-AF65-F5344CB8AC3E}">
        <p14:creationId xmlns:p14="http://schemas.microsoft.com/office/powerpoint/2010/main" val="996581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CBA65B-201D-2164-A334-7E123612FC2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5C1F80E-2BBC-E31B-85B7-FE906DFFCA67}"/>
              </a:ext>
            </a:extLst>
          </p:cNvPr>
          <p:cNvSpPr/>
          <p:nvPr/>
        </p:nvSpPr>
        <p:spPr>
          <a:xfrm>
            <a:off x="0" y="0"/>
            <a:ext cx="1179872" cy="6858000"/>
          </a:xfrm>
          <a:prstGeom prst="rect">
            <a:avLst/>
          </a:prstGeom>
          <a:solidFill>
            <a:schemeClr val="accent3">
              <a:lumMod val="60000"/>
              <a:lumOff val="40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EC4275E-5C6E-C596-5A5B-6D5DBDA32B1A}"/>
              </a:ext>
            </a:extLst>
          </p:cNvPr>
          <p:cNvSpPr/>
          <p:nvPr/>
        </p:nvSpPr>
        <p:spPr>
          <a:xfrm>
            <a:off x="9833" y="0"/>
            <a:ext cx="904567" cy="6858000"/>
          </a:xfrm>
          <a:prstGeom prst="rect">
            <a:avLst/>
          </a:prstGeom>
          <a:solidFill>
            <a:schemeClr val="accent3">
              <a:lumMod val="75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6AAC6124-2AF8-6743-C561-1EF5DDC6BF4E}"/>
              </a:ext>
            </a:extLst>
          </p:cNvPr>
          <p:cNvSpPr txBox="1"/>
          <p:nvPr/>
        </p:nvSpPr>
        <p:spPr>
          <a:xfrm>
            <a:off x="1288026" y="121463"/>
            <a:ext cx="4483510" cy="52322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IN" sz="2800" b="1" dirty="0">
                <a:ln/>
                <a:solidFill>
                  <a:srgbClr val="002060"/>
                </a:solidFill>
                <a:latin typeface="Times New Roman" panose="02020603050405020304" pitchFamily="18" charset="0"/>
                <a:cs typeface="Times New Roman" panose="02020603050405020304" pitchFamily="18" charset="0"/>
              </a:rPr>
              <a:t>Request 5</a:t>
            </a:r>
          </a:p>
        </p:txBody>
      </p:sp>
      <p:sp>
        <p:nvSpPr>
          <p:cNvPr id="2" name="TextBox 1">
            <a:extLst>
              <a:ext uri="{FF2B5EF4-FFF2-40B4-BE49-F238E27FC236}">
                <a16:creationId xmlns:a16="http://schemas.microsoft.com/office/drawing/2014/main" id="{FA524E41-05B3-7C16-299E-18283F695BB3}"/>
              </a:ext>
            </a:extLst>
          </p:cNvPr>
          <p:cNvSpPr txBox="1"/>
          <p:nvPr/>
        </p:nvSpPr>
        <p:spPr>
          <a:xfrm>
            <a:off x="1288026" y="644683"/>
            <a:ext cx="9301316" cy="584775"/>
          </a:xfrm>
          <a:prstGeom prst="rect">
            <a:avLst/>
          </a:prstGeom>
          <a:noFill/>
        </p:spPr>
        <p:txBody>
          <a:bodyPr wrap="square" rtlCol="0">
            <a:spAutoFit/>
          </a:bodyPr>
          <a:lstStyle/>
          <a:p>
            <a:r>
              <a:rPr lang="en-US" sz="1600" b="0" i="0" dirty="0">
                <a:solidFill>
                  <a:srgbClr val="000000"/>
                </a:solidFill>
                <a:effectLst/>
                <a:latin typeface="Times New Roman" panose="02020603050405020304" pitchFamily="18" charset="0"/>
                <a:cs typeface="Times New Roman" panose="02020603050405020304" pitchFamily="18" charset="0"/>
              </a:rPr>
              <a:t>Get the products that have the highest and lowest manufacturing costs. The final output should contain these fields: (product_code, product, manufacturing_cost)</a:t>
            </a:r>
            <a:endParaRPr lang="en-IN" sz="16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9CF704A-96C1-B7F9-1870-9C202898C9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7095" y="1401132"/>
            <a:ext cx="5570624" cy="2832046"/>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73A99142-2D2F-CB28-E1DC-9AB0657CE9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7822" y="1548473"/>
            <a:ext cx="4067743" cy="762106"/>
          </a:xfrm>
          <a:prstGeom prst="rect">
            <a:avLst/>
          </a:prstGeom>
          <a:ln>
            <a:noFill/>
          </a:ln>
          <a:effectLst>
            <a:outerShdw blurRad="292100" dist="139700" dir="2700000" algn="tl" rotWithShape="0">
              <a:srgbClr val="333333">
                <a:alpha val="65000"/>
              </a:srgbClr>
            </a:outerShdw>
          </a:effectLst>
        </p:spPr>
      </p:pic>
      <p:sp>
        <p:nvSpPr>
          <p:cNvPr id="10" name="Rectangle 9">
            <a:extLst>
              <a:ext uri="{FF2B5EF4-FFF2-40B4-BE49-F238E27FC236}">
                <a16:creationId xmlns:a16="http://schemas.microsoft.com/office/drawing/2014/main" id="{B1530389-F329-9208-C4CC-96434AA511B3}"/>
              </a:ext>
            </a:extLst>
          </p:cNvPr>
          <p:cNvSpPr/>
          <p:nvPr/>
        </p:nvSpPr>
        <p:spPr>
          <a:xfrm>
            <a:off x="1537095" y="4503179"/>
            <a:ext cx="10078064" cy="2074606"/>
          </a:xfrm>
          <a:prstGeom prst="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The manufacturing cost data reveals a stark contrast between the two products. </a:t>
            </a:r>
          </a:p>
          <a:p>
            <a:pPr marL="285750" indent="-285750">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The </a:t>
            </a:r>
            <a:r>
              <a:rPr lang="en-US" sz="1600" b="1" dirty="0">
                <a:solidFill>
                  <a:schemeClr val="tx1"/>
                </a:solidFill>
                <a:latin typeface="Times New Roman" panose="02020603050405020304" pitchFamily="18" charset="0"/>
                <a:cs typeface="Times New Roman" panose="02020603050405020304" pitchFamily="18" charset="0"/>
              </a:rPr>
              <a:t>AQ HOME Allin1 Gen 2</a:t>
            </a:r>
            <a:r>
              <a:rPr lang="en-US" sz="1600" dirty="0">
                <a:solidFill>
                  <a:schemeClr val="tx1"/>
                </a:solidFill>
                <a:latin typeface="Times New Roman" panose="02020603050405020304" pitchFamily="18" charset="0"/>
                <a:cs typeface="Times New Roman" panose="02020603050405020304" pitchFamily="18" charset="0"/>
              </a:rPr>
              <a:t> incurs a significantly higher manufacturing cost of $263.42, suggesting that it is a complex, high-end product possibly equipped with advanced features or components. On the other hand, the </a:t>
            </a:r>
            <a:r>
              <a:rPr lang="en-US" sz="1600" b="1" dirty="0">
                <a:solidFill>
                  <a:schemeClr val="tx1"/>
                </a:solidFill>
                <a:latin typeface="Times New Roman" panose="02020603050405020304" pitchFamily="18" charset="0"/>
                <a:cs typeface="Times New Roman" panose="02020603050405020304" pitchFamily="18" charset="0"/>
              </a:rPr>
              <a:t>AQ Master wired x1 Ms</a:t>
            </a:r>
            <a:r>
              <a:rPr lang="en-US" sz="1600" dirty="0">
                <a:solidFill>
                  <a:schemeClr val="tx1"/>
                </a:solidFill>
                <a:latin typeface="Times New Roman" panose="02020603050405020304" pitchFamily="18" charset="0"/>
                <a:cs typeface="Times New Roman" panose="02020603050405020304" pitchFamily="18" charset="0"/>
              </a:rPr>
              <a:t> has a much lower manufacturing cost of only $0.87, indicating that it is likely a simple, low-cost item. </a:t>
            </a:r>
          </a:p>
          <a:p>
            <a:pPr marL="285750" indent="-285750">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This variation in cost highlights the need for differentiated pricing strategies and margin analysis based on product complexity. Understanding these differences is crucial for effective cost management, product positioning, and strategic decision-making within the company.</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12" name="Arrow: Curved Down 11">
            <a:extLst>
              <a:ext uri="{FF2B5EF4-FFF2-40B4-BE49-F238E27FC236}">
                <a16:creationId xmlns:a16="http://schemas.microsoft.com/office/drawing/2014/main" id="{4183DE4D-9C12-EC4F-D49D-10BAB0F1642D}"/>
              </a:ext>
            </a:extLst>
          </p:cNvPr>
          <p:cNvSpPr/>
          <p:nvPr/>
        </p:nvSpPr>
        <p:spPr>
          <a:xfrm rot="1741377">
            <a:off x="6965376" y="1373055"/>
            <a:ext cx="652806" cy="245792"/>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996826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F7DFB-4E6E-16B3-D626-B27369A6A82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4A4A3F6-A13E-DB28-8923-5DD39A32F533}"/>
              </a:ext>
            </a:extLst>
          </p:cNvPr>
          <p:cNvSpPr/>
          <p:nvPr/>
        </p:nvSpPr>
        <p:spPr>
          <a:xfrm>
            <a:off x="0" y="0"/>
            <a:ext cx="1179872" cy="6858000"/>
          </a:xfrm>
          <a:prstGeom prst="rect">
            <a:avLst/>
          </a:prstGeom>
          <a:solidFill>
            <a:schemeClr val="accent3">
              <a:lumMod val="60000"/>
              <a:lumOff val="40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B30D1319-40D8-8118-8AEA-8E07EB6F5187}"/>
              </a:ext>
            </a:extLst>
          </p:cNvPr>
          <p:cNvSpPr/>
          <p:nvPr/>
        </p:nvSpPr>
        <p:spPr>
          <a:xfrm>
            <a:off x="0" y="0"/>
            <a:ext cx="904567" cy="6858000"/>
          </a:xfrm>
          <a:prstGeom prst="rect">
            <a:avLst/>
          </a:prstGeom>
          <a:solidFill>
            <a:schemeClr val="accent3">
              <a:lumMod val="75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9C5D0554-0D9A-D7C7-BE0E-0FAA5243BE5F}"/>
              </a:ext>
            </a:extLst>
          </p:cNvPr>
          <p:cNvSpPr txBox="1"/>
          <p:nvPr/>
        </p:nvSpPr>
        <p:spPr>
          <a:xfrm>
            <a:off x="1268360" y="72302"/>
            <a:ext cx="4483510" cy="52322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IN" sz="2800" b="1" dirty="0">
                <a:ln/>
                <a:solidFill>
                  <a:srgbClr val="002060"/>
                </a:solidFill>
                <a:latin typeface="Times New Roman" panose="02020603050405020304" pitchFamily="18" charset="0"/>
                <a:cs typeface="Times New Roman" panose="02020603050405020304" pitchFamily="18" charset="0"/>
              </a:rPr>
              <a:t>Request 6</a:t>
            </a:r>
          </a:p>
        </p:txBody>
      </p:sp>
      <p:sp>
        <p:nvSpPr>
          <p:cNvPr id="2" name="TextBox 1">
            <a:extLst>
              <a:ext uri="{FF2B5EF4-FFF2-40B4-BE49-F238E27FC236}">
                <a16:creationId xmlns:a16="http://schemas.microsoft.com/office/drawing/2014/main" id="{D77CF4CF-4971-4118-71A3-630D7B31EB22}"/>
              </a:ext>
            </a:extLst>
          </p:cNvPr>
          <p:cNvSpPr txBox="1"/>
          <p:nvPr/>
        </p:nvSpPr>
        <p:spPr>
          <a:xfrm>
            <a:off x="1268360" y="516864"/>
            <a:ext cx="10638504" cy="1446550"/>
          </a:xfrm>
          <a:prstGeom prst="rect">
            <a:avLst/>
          </a:prstGeom>
          <a:noFill/>
        </p:spPr>
        <p:txBody>
          <a:bodyPr wrap="square" rtlCol="0">
            <a:spAutoFit/>
          </a:bodyPr>
          <a:lstStyle/>
          <a:p>
            <a:pPr algn="l">
              <a:lnSpc>
                <a:spcPts val="2775"/>
              </a:lnSpc>
              <a:buNone/>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Generate a report which contains the top 5 customers who received an average high pre_invoice_discount_pct</a:t>
            </a:r>
            <a:r>
              <a:rPr lang="en-US" sz="1600" dirty="0">
                <a:solidFill>
                  <a:srgbClr val="000000"/>
                </a:solidFill>
                <a:latin typeface="Times New Roman" panose="02020603050405020304" pitchFamily="18" charset="0"/>
                <a:cs typeface="Times New Roman" panose="02020603050405020304" pitchFamily="18" charset="0"/>
              </a:rPr>
              <a:t> </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for the fiscal year 2021 and in the Indian market. </a:t>
            </a:r>
            <a:endParaRPr lang="en-US" sz="1600" b="0" i="0" dirty="0">
              <a:solidFill>
                <a:srgbClr val="000000"/>
              </a:solidFill>
              <a:effectLst/>
              <a:latin typeface="Times New Roman" panose="02020603050405020304" pitchFamily="18" charset="0"/>
              <a:cs typeface="Times New Roman" panose="02020603050405020304" pitchFamily="18" charset="0"/>
            </a:endParaRPr>
          </a:p>
          <a:p>
            <a:pPr algn="l">
              <a:lnSpc>
                <a:spcPts val="2775"/>
              </a:lnSpc>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The final output contains these fields: (customer_code, customer, average_discount_percentage).</a:t>
            </a:r>
            <a:endParaRPr lang="en-US" sz="1600" b="0" i="0" dirty="0">
              <a:solidFill>
                <a:srgbClr val="000000"/>
              </a:solidFill>
              <a:effectLst/>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graphicFrame>
        <p:nvGraphicFramePr>
          <p:cNvPr id="6" name="Chart 5">
            <a:extLst>
              <a:ext uri="{FF2B5EF4-FFF2-40B4-BE49-F238E27FC236}">
                <a16:creationId xmlns:a16="http://schemas.microsoft.com/office/drawing/2014/main" id="{26AC8D51-8A78-C382-CF1A-BB07E341A026}"/>
              </a:ext>
            </a:extLst>
          </p:cNvPr>
          <p:cNvGraphicFramePr>
            <a:graphicFrameLocks/>
          </p:cNvGraphicFramePr>
          <p:nvPr>
            <p:extLst>
              <p:ext uri="{D42A27DB-BD31-4B8C-83A1-F6EECF244321}">
                <p14:modId xmlns:p14="http://schemas.microsoft.com/office/powerpoint/2010/main" val="1172178522"/>
              </p:ext>
            </p:extLst>
          </p:nvPr>
        </p:nvGraphicFramePr>
        <p:xfrm>
          <a:off x="7044811" y="1745236"/>
          <a:ext cx="4572000" cy="2743200"/>
        </p:xfrm>
        <a:graphic>
          <a:graphicData uri="http://schemas.openxmlformats.org/drawingml/2006/chart">
            <c:chart xmlns:c="http://schemas.openxmlformats.org/drawingml/2006/chart" xmlns:r="http://schemas.openxmlformats.org/officeDocument/2006/relationships" r:id="rId2"/>
          </a:graphicData>
        </a:graphic>
      </p:graphicFrame>
      <p:pic>
        <p:nvPicPr>
          <p:cNvPr id="8" name="Picture 7">
            <a:extLst>
              <a:ext uri="{FF2B5EF4-FFF2-40B4-BE49-F238E27FC236}">
                <a16:creationId xmlns:a16="http://schemas.microsoft.com/office/drawing/2014/main" id="{19FE2711-CFB8-5687-5E86-3133247EE6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6682" y="1745236"/>
            <a:ext cx="5131943" cy="2880253"/>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1C976FDE-161B-B520-64F1-FDFEEB8BCE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6515" y="4936374"/>
            <a:ext cx="3534268" cy="1286054"/>
          </a:xfrm>
          <a:prstGeom prst="rect">
            <a:avLst/>
          </a:prstGeom>
          <a:ln>
            <a:noFill/>
          </a:ln>
          <a:effectLst>
            <a:outerShdw blurRad="292100" dist="139700" dir="2700000" algn="tl" rotWithShape="0">
              <a:srgbClr val="333333">
                <a:alpha val="65000"/>
              </a:srgbClr>
            </a:outerShdw>
          </a:effectLst>
        </p:spPr>
      </p:pic>
      <p:sp>
        <p:nvSpPr>
          <p:cNvPr id="14" name="Rectangle 13">
            <a:extLst>
              <a:ext uri="{FF2B5EF4-FFF2-40B4-BE49-F238E27FC236}">
                <a16:creationId xmlns:a16="http://schemas.microsoft.com/office/drawing/2014/main" id="{835AAD07-F0BF-BB06-58F8-EE814FA835E4}"/>
              </a:ext>
            </a:extLst>
          </p:cNvPr>
          <p:cNvSpPr/>
          <p:nvPr/>
        </p:nvSpPr>
        <p:spPr>
          <a:xfrm>
            <a:off x="6096000" y="4764644"/>
            <a:ext cx="5987845" cy="2021117"/>
          </a:xfrm>
          <a:prstGeom prst="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The bar chart illustrates the contribution of different product categories to total revenue, with only slight variation among them. The </a:t>
            </a:r>
            <a:r>
              <a:rPr lang="en-US" sz="1400" b="1" dirty="0">
                <a:solidFill>
                  <a:schemeClr val="tx1"/>
                </a:solidFill>
                <a:latin typeface="Times New Roman" panose="02020603050405020304" pitchFamily="18" charset="0"/>
                <a:cs typeface="Times New Roman" panose="02020603050405020304" pitchFamily="18" charset="0"/>
              </a:rPr>
              <a:t>Laptop category</a:t>
            </a:r>
            <a:r>
              <a:rPr lang="en-US" sz="1400" dirty="0">
                <a:solidFill>
                  <a:schemeClr val="tx1"/>
                </a:solidFill>
                <a:latin typeface="Times New Roman" panose="02020603050405020304" pitchFamily="18" charset="0"/>
                <a:cs typeface="Times New Roman" panose="02020603050405020304" pitchFamily="18" charset="0"/>
              </a:rPr>
              <a:t> leads with a </a:t>
            </a:r>
            <a:r>
              <a:rPr lang="en-US" sz="1400" b="1" dirty="0">
                <a:solidFill>
                  <a:schemeClr val="tx1"/>
                </a:solidFill>
                <a:latin typeface="Times New Roman" panose="02020603050405020304" pitchFamily="18" charset="0"/>
                <a:cs typeface="Times New Roman" panose="02020603050405020304" pitchFamily="18" charset="0"/>
              </a:rPr>
              <a:t>31%</a:t>
            </a:r>
            <a:r>
              <a:rPr lang="en-US" sz="1400" dirty="0">
                <a:solidFill>
                  <a:schemeClr val="tx1"/>
                </a:solidFill>
                <a:latin typeface="Times New Roman" panose="02020603050405020304" pitchFamily="18" charset="0"/>
                <a:cs typeface="Times New Roman" panose="02020603050405020304" pitchFamily="18" charset="0"/>
              </a:rPr>
              <a:t> share, closely followed by </a:t>
            </a:r>
            <a:r>
              <a:rPr lang="en-US" sz="1400" b="1" dirty="0">
                <a:solidFill>
                  <a:schemeClr val="tx1"/>
                </a:solidFill>
                <a:latin typeface="Times New Roman" panose="02020603050405020304" pitchFamily="18" charset="0"/>
                <a:cs typeface="Times New Roman" panose="02020603050405020304" pitchFamily="18" charset="0"/>
              </a:rPr>
              <a:t>Smartphones, Accessories, and Tablets</a:t>
            </a:r>
            <a:r>
              <a:rPr lang="en-US" sz="1400" dirty="0">
                <a:solidFill>
                  <a:schemeClr val="tx1"/>
                </a:solidFill>
                <a:latin typeface="Times New Roman" panose="02020603050405020304" pitchFamily="18" charset="0"/>
                <a:cs typeface="Times New Roman" panose="02020603050405020304" pitchFamily="18" charset="0"/>
              </a:rPr>
              <a:t>, each contributing </a:t>
            </a:r>
            <a:r>
              <a:rPr lang="en-US" sz="1400" b="1" dirty="0">
                <a:solidFill>
                  <a:schemeClr val="tx1"/>
                </a:solidFill>
                <a:latin typeface="Times New Roman" panose="02020603050405020304" pitchFamily="18" charset="0"/>
                <a:cs typeface="Times New Roman" panose="02020603050405020304" pitchFamily="18" charset="0"/>
              </a:rPr>
              <a:t>30%</a:t>
            </a:r>
            <a:r>
              <a:rPr lang="en-US" sz="1400" dirty="0">
                <a:solidFill>
                  <a:schemeClr val="tx1"/>
                </a:solidFill>
                <a:latin typeface="Times New Roman" panose="02020603050405020304" pitchFamily="18" charset="0"/>
                <a:cs typeface="Times New Roman" panose="02020603050405020304" pitchFamily="18" charset="0"/>
              </a:rPr>
              <a:t>. </a:t>
            </a:r>
            <a:r>
              <a:rPr lang="en-US" sz="1400" b="1" dirty="0">
                <a:solidFill>
                  <a:schemeClr val="tx1"/>
                </a:solidFill>
                <a:latin typeface="Times New Roman" panose="02020603050405020304" pitchFamily="18" charset="0"/>
                <a:cs typeface="Times New Roman" panose="02020603050405020304" pitchFamily="18" charset="0"/>
              </a:rPr>
              <a:t>Televisions</a:t>
            </a:r>
            <a:r>
              <a:rPr lang="en-US" sz="1400" dirty="0">
                <a:solidFill>
                  <a:schemeClr val="tx1"/>
                </a:solidFill>
                <a:latin typeface="Times New Roman" panose="02020603050405020304" pitchFamily="18" charset="0"/>
                <a:cs typeface="Times New Roman" panose="02020603050405020304" pitchFamily="18" charset="0"/>
              </a:rPr>
              <a:t> contribute the least at </a:t>
            </a:r>
            <a:r>
              <a:rPr lang="en-US" sz="1400" b="1" dirty="0">
                <a:solidFill>
                  <a:schemeClr val="tx1"/>
                </a:solidFill>
                <a:latin typeface="Times New Roman" panose="02020603050405020304" pitchFamily="18" charset="0"/>
                <a:cs typeface="Times New Roman" panose="02020603050405020304" pitchFamily="18" charset="0"/>
              </a:rPr>
              <a:t>29%</a:t>
            </a:r>
            <a:r>
              <a:rPr lang="en-US" sz="1400" dirty="0">
                <a:solidFill>
                  <a:schemeClr val="tx1"/>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 This distribution indicates a relatively balanced revenue contribution across all categories, suggesting that AtliQ Hardware maintains a well-diversified product </a:t>
            </a:r>
            <a:r>
              <a:rPr lang="en-US" sz="1400" dirty="0" err="1">
                <a:solidFill>
                  <a:schemeClr val="tx1"/>
                </a:solidFill>
                <a:latin typeface="Times New Roman" panose="02020603050405020304" pitchFamily="18" charset="0"/>
                <a:cs typeface="Times New Roman" panose="02020603050405020304" pitchFamily="18" charset="0"/>
              </a:rPr>
              <a:t>portfolio.However</a:t>
            </a:r>
            <a:r>
              <a:rPr lang="en-US" sz="1400" dirty="0">
                <a:solidFill>
                  <a:schemeClr val="tx1"/>
                </a:solidFill>
                <a:latin typeface="Times New Roman" panose="02020603050405020304" pitchFamily="18" charset="0"/>
                <a:cs typeface="Times New Roman" panose="02020603050405020304" pitchFamily="18" charset="0"/>
              </a:rPr>
              <a:t>, the slightly higher share from laptops may point to stronger market demand or better profit margins in that segment</a:t>
            </a:r>
            <a:endParaRPr lang="en-IN" sz="1400" dirty="0">
              <a:solidFill>
                <a:schemeClr val="tx1"/>
              </a:solidFill>
              <a:latin typeface="Times New Roman" panose="02020603050405020304" pitchFamily="18" charset="0"/>
              <a:cs typeface="Times New Roman" panose="02020603050405020304" pitchFamily="18" charset="0"/>
            </a:endParaRPr>
          </a:p>
        </p:txBody>
      </p:sp>
      <p:cxnSp>
        <p:nvCxnSpPr>
          <p:cNvPr id="16" name="Straight Arrow Connector 15">
            <a:extLst>
              <a:ext uri="{FF2B5EF4-FFF2-40B4-BE49-F238E27FC236}">
                <a16:creationId xmlns:a16="http://schemas.microsoft.com/office/drawing/2014/main" id="{0B3D0EA8-8080-CC0B-DD23-9A1B08A52BBF}"/>
              </a:ext>
            </a:extLst>
          </p:cNvPr>
          <p:cNvCxnSpPr/>
          <p:nvPr/>
        </p:nvCxnSpPr>
        <p:spPr>
          <a:xfrm flipV="1">
            <a:off x="4910783" y="4237703"/>
            <a:ext cx="2256933" cy="914400"/>
          </a:xfrm>
          <a:prstGeom prst="straightConnector1">
            <a:avLst/>
          </a:prstGeom>
          <a:ln w="1905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Arrow: Curved Down 17">
            <a:extLst>
              <a:ext uri="{FF2B5EF4-FFF2-40B4-BE49-F238E27FC236}">
                <a16:creationId xmlns:a16="http://schemas.microsoft.com/office/drawing/2014/main" id="{0242BE37-BEF4-2424-DB90-78BBB980C3B9}"/>
              </a:ext>
            </a:extLst>
          </p:cNvPr>
          <p:cNvSpPr/>
          <p:nvPr/>
        </p:nvSpPr>
        <p:spPr>
          <a:xfrm rot="5091552" flipV="1">
            <a:off x="913743" y="4682068"/>
            <a:ext cx="679735" cy="311960"/>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9" name="Arrow: Curved Down 18">
            <a:extLst>
              <a:ext uri="{FF2B5EF4-FFF2-40B4-BE49-F238E27FC236}">
                <a16:creationId xmlns:a16="http://schemas.microsoft.com/office/drawing/2014/main" id="{B34A136B-F84B-CC8A-7060-07C8453DC35A}"/>
              </a:ext>
            </a:extLst>
          </p:cNvPr>
          <p:cNvSpPr/>
          <p:nvPr/>
        </p:nvSpPr>
        <p:spPr>
          <a:xfrm rot="3106742">
            <a:off x="11522742" y="4525190"/>
            <a:ext cx="495024" cy="237444"/>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234934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CA5592-D282-AF32-6391-8DC902B36F2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DFF05ED-96EC-C935-DC80-C4F23D28DA5B}"/>
              </a:ext>
            </a:extLst>
          </p:cNvPr>
          <p:cNvSpPr/>
          <p:nvPr/>
        </p:nvSpPr>
        <p:spPr>
          <a:xfrm>
            <a:off x="0" y="0"/>
            <a:ext cx="1179872" cy="6858000"/>
          </a:xfrm>
          <a:prstGeom prst="rect">
            <a:avLst/>
          </a:prstGeom>
          <a:solidFill>
            <a:schemeClr val="accent3">
              <a:lumMod val="60000"/>
              <a:lumOff val="40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21F99697-28CB-9849-70A4-C1302278C9F6}"/>
              </a:ext>
            </a:extLst>
          </p:cNvPr>
          <p:cNvSpPr/>
          <p:nvPr/>
        </p:nvSpPr>
        <p:spPr>
          <a:xfrm>
            <a:off x="9833" y="0"/>
            <a:ext cx="904567" cy="6858000"/>
          </a:xfrm>
          <a:prstGeom prst="rect">
            <a:avLst/>
          </a:prstGeom>
          <a:solidFill>
            <a:schemeClr val="accent3">
              <a:lumMod val="75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AFCF58CB-D251-9979-0E1C-A99125E7C20E}"/>
              </a:ext>
            </a:extLst>
          </p:cNvPr>
          <p:cNvSpPr txBox="1"/>
          <p:nvPr/>
        </p:nvSpPr>
        <p:spPr>
          <a:xfrm>
            <a:off x="1278194" y="0"/>
            <a:ext cx="4483510" cy="52322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IN" sz="2800" b="1" dirty="0">
                <a:ln/>
                <a:solidFill>
                  <a:srgbClr val="002060"/>
                </a:solidFill>
                <a:latin typeface="Times New Roman" panose="02020603050405020304" pitchFamily="18" charset="0"/>
                <a:cs typeface="Times New Roman" panose="02020603050405020304" pitchFamily="18" charset="0"/>
              </a:rPr>
              <a:t>Request 7</a:t>
            </a:r>
          </a:p>
        </p:txBody>
      </p:sp>
      <p:pic>
        <p:nvPicPr>
          <p:cNvPr id="7" name="Picture 6">
            <a:extLst>
              <a:ext uri="{FF2B5EF4-FFF2-40B4-BE49-F238E27FC236}">
                <a16:creationId xmlns:a16="http://schemas.microsoft.com/office/drawing/2014/main" id="{EE9169F9-6766-8C2F-A2AB-8BBF8C7D9C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9683" y="1679269"/>
            <a:ext cx="5048079" cy="4967667"/>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EB7E8700-B05A-C4A5-72A4-EDABFA60A417}"/>
              </a:ext>
            </a:extLst>
          </p:cNvPr>
          <p:cNvSpPr txBox="1"/>
          <p:nvPr/>
        </p:nvSpPr>
        <p:spPr>
          <a:xfrm>
            <a:off x="1278194" y="412347"/>
            <a:ext cx="10776154" cy="1446550"/>
          </a:xfrm>
          <a:prstGeom prst="rect">
            <a:avLst/>
          </a:prstGeom>
          <a:noFill/>
        </p:spPr>
        <p:txBody>
          <a:bodyPr wrap="square" rtlCol="0">
            <a:spAutoFit/>
          </a:bodyPr>
          <a:lstStyle/>
          <a:p>
            <a:pPr algn="l">
              <a:lnSpc>
                <a:spcPts val="2775"/>
              </a:lnSpc>
              <a:buNone/>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Get the complete report of the Gross sales amount for the customer “Atliq Exclusive” for each month . This</a:t>
            </a:r>
            <a:r>
              <a:rPr lang="en-US" sz="1600" dirty="0">
                <a:solidFill>
                  <a:srgbClr val="000000"/>
                </a:solidFill>
                <a:latin typeface="Times New Roman" panose="02020603050405020304" pitchFamily="18" charset="0"/>
                <a:cs typeface="Times New Roman" panose="02020603050405020304" pitchFamily="18" charset="0"/>
              </a:rPr>
              <a:t> </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analysis helps to get an idea of low and high-performing months and take strategic decisions.</a:t>
            </a:r>
            <a:endParaRPr lang="en-US" sz="1600" b="0" i="0" dirty="0">
              <a:solidFill>
                <a:srgbClr val="000000"/>
              </a:solidFill>
              <a:effectLst/>
              <a:latin typeface="Times New Roman" panose="02020603050405020304" pitchFamily="18" charset="0"/>
              <a:cs typeface="Times New Roman" panose="02020603050405020304" pitchFamily="18" charset="0"/>
            </a:endParaRPr>
          </a:p>
          <a:p>
            <a:pPr algn="l">
              <a:lnSpc>
                <a:spcPts val="2775"/>
              </a:lnSpc>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The final report contains these columns: (Month, Year, Gross sales Amount).</a:t>
            </a:r>
            <a:endParaRPr lang="en-US" sz="1600" b="0" i="0" dirty="0">
              <a:solidFill>
                <a:srgbClr val="000000"/>
              </a:solidFill>
              <a:effectLst/>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19997354-36B3-25AC-4A2D-D5B0AB572C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7194" y="1679269"/>
            <a:ext cx="4082083" cy="4888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27765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94E6EE-5AE0-6039-7DA3-099DF01D5C4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9C29B08-16CF-35DA-BFF0-C25D4276892A}"/>
              </a:ext>
            </a:extLst>
          </p:cNvPr>
          <p:cNvSpPr/>
          <p:nvPr/>
        </p:nvSpPr>
        <p:spPr>
          <a:xfrm>
            <a:off x="0" y="0"/>
            <a:ext cx="1179872" cy="6858000"/>
          </a:xfrm>
          <a:prstGeom prst="rect">
            <a:avLst/>
          </a:prstGeom>
          <a:solidFill>
            <a:schemeClr val="accent3">
              <a:lumMod val="60000"/>
              <a:lumOff val="40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9FBD892B-97B0-7912-D8E4-A7189272A5D4}"/>
              </a:ext>
            </a:extLst>
          </p:cNvPr>
          <p:cNvSpPr/>
          <p:nvPr/>
        </p:nvSpPr>
        <p:spPr>
          <a:xfrm>
            <a:off x="9833" y="0"/>
            <a:ext cx="904567" cy="6858000"/>
          </a:xfrm>
          <a:prstGeom prst="rect">
            <a:avLst/>
          </a:prstGeom>
          <a:solidFill>
            <a:schemeClr val="accent3">
              <a:lumMod val="75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ight Brace 12">
            <a:extLst>
              <a:ext uri="{FF2B5EF4-FFF2-40B4-BE49-F238E27FC236}">
                <a16:creationId xmlns:a16="http://schemas.microsoft.com/office/drawing/2014/main" id="{B0C674D6-33B4-002D-EECC-7F8622005F0E}"/>
              </a:ext>
            </a:extLst>
          </p:cNvPr>
          <p:cNvSpPr/>
          <p:nvPr/>
        </p:nvSpPr>
        <p:spPr>
          <a:xfrm rot="5400000">
            <a:off x="2173081" y="2378633"/>
            <a:ext cx="220370" cy="1192190"/>
          </a:xfrm>
          <a:prstGeom prst="rightBrac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4" name="Right Brace 13">
            <a:extLst>
              <a:ext uri="{FF2B5EF4-FFF2-40B4-BE49-F238E27FC236}">
                <a16:creationId xmlns:a16="http://schemas.microsoft.com/office/drawing/2014/main" id="{B450C103-E638-B664-0554-2A03EE7156D3}"/>
              </a:ext>
            </a:extLst>
          </p:cNvPr>
          <p:cNvSpPr/>
          <p:nvPr/>
        </p:nvSpPr>
        <p:spPr>
          <a:xfrm rot="5400000">
            <a:off x="5272008" y="926859"/>
            <a:ext cx="231001" cy="4110901"/>
          </a:xfrm>
          <a:prstGeom prst="rightBrac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16" name="Right Brace 15">
            <a:extLst>
              <a:ext uri="{FF2B5EF4-FFF2-40B4-BE49-F238E27FC236}">
                <a16:creationId xmlns:a16="http://schemas.microsoft.com/office/drawing/2014/main" id="{DE3F306F-6F1C-BB9F-D219-68D14127B722}"/>
              </a:ext>
            </a:extLst>
          </p:cNvPr>
          <p:cNvSpPr/>
          <p:nvPr/>
        </p:nvSpPr>
        <p:spPr>
          <a:xfrm rot="5400000">
            <a:off x="9209530" y="1670985"/>
            <a:ext cx="231001" cy="2596855"/>
          </a:xfrm>
          <a:prstGeom prst="rightBrac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17" name="TextBox 16">
            <a:extLst>
              <a:ext uri="{FF2B5EF4-FFF2-40B4-BE49-F238E27FC236}">
                <a16:creationId xmlns:a16="http://schemas.microsoft.com/office/drawing/2014/main" id="{1E738C4F-5B6D-7F09-FBFD-2795BCDA6F1C}"/>
              </a:ext>
            </a:extLst>
          </p:cNvPr>
          <p:cNvSpPr txBox="1"/>
          <p:nvPr/>
        </p:nvSpPr>
        <p:spPr>
          <a:xfrm>
            <a:off x="1956620" y="3054066"/>
            <a:ext cx="791794"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2019</a:t>
            </a:r>
          </a:p>
        </p:txBody>
      </p:sp>
      <p:sp>
        <p:nvSpPr>
          <p:cNvPr id="18" name="TextBox 17">
            <a:extLst>
              <a:ext uri="{FF2B5EF4-FFF2-40B4-BE49-F238E27FC236}">
                <a16:creationId xmlns:a16="http://schemas.microsoft.com/office/drawing/2014/main" id="{05905B3E-2337-7B2B-7CD3-B0B51900C54D}"/>
              </a:ext>
            </a:extLst>
          </p:cNvPr>
          <p:cNvSpPr txBox="1"/>
          <p:nvPr/>
        </p:nvSpPr>
        <p:spPr>
          <a:xfrm>
            <a:off x="5074334" y="3084913"/>
            <a:ext cx="881159"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2020</a:t>
            </a:r>
          </a:p>
        </p:txBody>
      </p:sp>
      <p:sp>
        <p:nvSpPr>
          <p:cNvPr id="19" name="TextBox 18">
            <a:extLst>
              <a:ext uri="{FF2B5EF4-FFF2-40B4-BE49-F238E27FC236}">
                <a16:creationId xmlns:a16="http://schemas.microsoft.com/office/drawing/2014/main" id="{68D4D440-8E5C-BCB2-1EA3-CFEB08844440}"/>
              </a:ext>
            </a:extLst>
          </p:cNvPr>
          <p:cNvSpPr txBox="1"/>
          <p:nvPr/>
        </p:nvSpPr>
        <p:spPr>
          <a:xfrm>
            <a:off x="9051125" y="3003533"/>
            <a:ext cx="717754"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2021</a:t>
            </a:r>
          </a:p>
        </p:txBody>
      </p:sp>
      <p:sp>
        <p:nvSpPr>
          <p:cNvPr id="20" name="Rectangle 19">
            <a:extLst>
              <a:ext uri="{FF2B5EF4-FFF2-40B4-BE49-F238E27FC236}">
                <a16:creationId xmlns:a16="http://schemas.microsoft.com/office/drawing/2014/main" id="{601A90A3-2570-642E-0E30-69888DE20EFA}"/>
              </a:ext>
            </a:extLst>
          </p:cNvPr>
          <p:cNvSpPr/>
          <p:nvPr/>
        </p:nvSpPr>
        <p:spPr>
          <a:xfrm>
            <a:off x="1628117" y="3641571"/>
            <a:ext cx="9582149" cy="2672528"/>
          </a:xfrm>
          <a:prstGeom prst="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None/>
            </a:pPr>
            <a:r>
              <a:rPr lang="en-US" sz="1600" dirty="0">
                <a:solidFill>
                  <a:schemeClr val="tx1"/>
                </a:solidFill>
                <a:latin typeface="Times New Roman" panose="02020603050405020304" pitchFamily="18" charset="0"/>
                <a:cs typeface="Times New Roman" panose="02020603050405020304" pitchFamily="18" charset="0"/>
              </a:rPr>
              <a:t>In November 2021, Atliq Exclusive achieved its highest gross sales, reaching </a:t>
            </a:r>
            <a:r>
              <a:rPr lang="en-US" sz="1600" b="1" dirty="0">
                <a:solidFill>
                  <a:schemeClr val="tx1"/>
                </a:solidFill>
                <a:latin typeface="Times New Roman" panose="02020603050405020304" pitchFamily="18" charset="0"/>
                <a:cs typeface="Times New Roman" panose="02020603050405020304" pitchFamily="18" charset="0"/>
              </a:rPr>
              <a:t>20.46million</a:t>
            </a:r>
            <a:r>
              <a:rPr lang="en-US" sz="1600" dirty="0">
                <a:solidFill>
                  <a:schemeClr val="tx1"/>
                </a:solidFill>
                <a:latin typeface="Times New Roman" panose="02020603050405020304" pitchFamily="18" charset="0"/>
                <a:cs typeface="Times New Roman" panose="02020603050405020304" pitchFamily="18" charset="0"/>
              </a:rPr>
              <a:t>, indicating a strong recovery and spike in demand after the initial </a:t>
            </a:r>
            <a:r>
              <a:rPr lang="en-US" sz="1600" b="1" dirty="0">
                <a:solidFill>
                  <a:schemeClr val="tx1"/>
                </a:solidFill>
                <a:latin typeface="Times New Roman" panose="02020603050405020304" pitchFamily="18" charset="0"/>
                <a:cs typeface="Times New Roman" panose="02020603050405020304" pitchFamily="18" charset="0"/>
              </a:rPr>
              <a:t>COVID-19</a:t>
            </a:r>
            <a:r>
              <a:rPr lang="en-US" sz="1600" dirty="0">
                <a:solidFill>
                  <a:schemeClr val="tx1"/>
                </a:solidFill>
                <a:latin typeface="Times New Roman" panose="02020603050405020304" pitchFamily="18" charset="0"/>
                <a:cs typeface="Times New Roman" panose="02020603050405020304" pitchFamily="18" charset="0"/>
              </a:rPr>
              <a:t> disruptions. In contrast, </a:t>
            </a:r>
            <a:r>
              <a:rPr lang="en-US" sz="1600" b="1" dirty="0">
                <a:solidFill>
                  <a:schemeClr val="tx1"/>
                </a:solidFill>
                <a:latin typeface="Times New Roman" panose="02020603050405020304" pitchFamily="18" charset="0"/>
                <a:cs typeface="Times New Roman" panose="02020603050405020304" pitchFamily="18" charset="0"/>
              </a:rPr>
              <a:t>March 2020</a:t>
            </a:r>
            <a:r>
              <a:rPr lang="en-US" sz="1600" dirty="0">
                <a:solidFill>
                  <a:schemeClr val="tx1"/>
                </a:solidFill>
                <a:latin typeface="Times New Roman" panose="02020603050405020304" pitchFamily="18" charset="0"/>
                <a:cs typeface="Times New Roman" panose="02020603050405020304" pitchFamily="18" charset="0"/>
              </a:rPr>
              <a:t> marked the lowest point, with sales dropping to </a:t>
            </a:r>
            <a:r>
              <a:rPr lang="en-US" sz="1600" b="1" dirty="0">
                <a:solidFill>
                  <a:schemeClr val="tx1"/>
                </a:solidFill>
                <a:latin typeface="Times New Roman" panose="02020603050405020304" pitchFamily="18" charset="0"/>
                <a:cs typeface="Times New Roman" panose="02020603050405020304" pitchFamily="18" charset="0"/>
              </a:rPr>
              <a:t>just 0.38 million</a:t>
            </a:r>
            <a:r>
              <a:rPr lang="en-US" sz="1600" dirty="0">
                <a:solidFill>
                  <a:schemeClr val="tx1"/>
                </a:solidFill>
                <a:latin typeface="Times New Roman" panose="02020603050405020304" pitchFamily="18" charset="0"/>
                <a:cs typeface="Times New Roman" panose="02020603050405020304" pitchFamily="18" charset="0"/>
              </a:rPr>
              <a:t>, largely due to the pandemic and nationwide lockdowns.</a:t>
            </a:r>
          </a:p>
          <a:p>
            <a:pPr>
              <a:buNone/>
            </a:pPr>
            <a:r>
              <a:rPr lang="en-US" sz="1600" dirty="0">
                <a:solidFill>
                  <a:schemeClr val="tx1"/>
                </a:solidFill>
                <a:latin typeface="Times New Roman" panose="02020603050405020304" pitchFamily="18" charset="0"/>
                <a:cs typeface="Times New Roman" panose="02020603050405020304" pitchFamily="18" charset="0"/>
              </a:rPr>
              <a:t>The data reveals a sharp sales decline between </a:t>
            </a:r>
            <a:r>
              <a:rPr lang="en-US" sz="1600" b="1" dirty="0">
                <a:solidFill>
                  <a:schemeClr val="tx1"/>
                </a:solidFill>
                <a:latin typeface="Times New Roman" panose="02020603050405020304" pitchFamily="18" charset="0"/>
                <a:cs typeface="Times New Roman" panose="02020603050405020304" pitchFamily="18" charset="0"/>
              </a:rPr>
              <a:t>February and April 2020</a:t>
            </a:r>
            <a:r>
              <a:rPr lang="en-US" sz="1600" dirty="0">
                <a:solidFill>
                  <a:schemeClr val="tx1"/>
                </a:solidFill>
                <a:latin typeface="Times New Roman" panose="02020603050405020304" pitchFamily="18" charset="0"/>
                <a:cs typeface="Times New Roman" panose="02020603050405020304" pitchFamily="18" charset="0"/>
              </a:rPr>
              <a:t>, followed by a steady rebound beginning in </a:t>
            </a:r>
            <a:r>
              <a:rPr lang="en-US" sz="1600" b="1" dirty="0">
                <a:solidFill>
                  <a:schemeClr val="tx1"/>
                </a:solidFill>
                <a:latin typeface="Times New Roman" panose="02020603050405020304" pitchFamily="18" charset="0"/>
                <a:cs typeface="Times New Roman" panose="02020603050405020304" pitchFamily="18" charset="0"/>
              </a:rPr>
              <a:t>May</a:t>
            </a:r>
            <a:r>
              <a:rPr lang="en-US" sz="1600" dirty="0">
                <a:solidFill>
                  <a:schemeClr val="tx1"/>
                </a:solidFill>
                <a:latin typeface="Times New Roman" panose="02020603050405020304" pitchFamily="18" charset="0"/>
                <a:cs typeface="Times New Roman" panose="02020603050405020304" pitchFamily="18" charset="0"/>
              </a:rPr>
              <a:t>. Strong sales performance from </a:t>
            </a:r>
            <a:r>
              <a:rPr lang="en-US" sz="1600" b="1" dirty="0">
                <a:solidFill>
                  <a:schemeClr val="tx1"/>
                </a:solidFill>
                <a:latin typeface="Times New Roman" panose="02020603050405020304" pitchFamily="18" charset="0"/>
                <a:cs typeface="Times New Roman" panose="02020603050405020304" pitchFamily="18" charset="0"/>
              </a:rPr>
              <a:t>September 2020 to January 2021</a:t>
            </a:r>
            <a:r>
              <a:rPr lang="en-US" sz="1600" dirty="0">
                <a:solidFill>
                  <a:schemeClr val="tx1"/>
                </a:solidFill>
                <a:latin typeface="Times New Roman" panose="02020603050405020304" pitchFamily="18" charset="0"/>
                <a:cs typeface="Times New Roman" panose="02020603050405020304" pitchFamily="18" charset="0"/>
              </a:rPr>
              <a:t>, along with another significant rise in </a:t>
            </a:r>
            <a:r>
              <a:rPr lang="en-US" sz="1600" b="1" dirty="0">
                <a:solidFill>
                  <a:schemeClr val="tx1"/>
                </a:solidFill>
                <a:latin typeface="Times New Roman" panose="02020603050405020304" pitchFamily="18" charset="0"/>
                <a:cs typeface="Times New Roman" panose="02020603050405020304" pitchFamily="18" charset="0"/>
              </a:rPr>
              <a:t>May 2021</a:t>
            </a:r>
            <a:r>
              <a:rPr lang="en-US" sz="1600" dirty="0">
                <a:solidFill>
                  <a:schemeClr val="tx1"/>
                </a:solidFill>
                <a:latin typeface="Times New Roman" panose="02020603050405020304" pitchFamily="18" charset="0"/>
                <a:cs typeface="Times New Roman" panose="02020603050405020304" pitchFamily="18" charset="0"/>
              </a:rPr>
              <a:t> to </a:t>
            </a:r>
            <a:r>
              <a:rPr lang="en-US" sz="1600" b="1" dirty="0">
                <a:solidFill>
                  <a:schemeClr val="tx1"/>
                </a:solidFill>
                <a:latin typeface="Times New Roman" panose="02020603050405020304" pitchFamily="18" charset="0"/>
                <a:cs typeface="Times New Roman" panose="02020603050405020304" pitchFamily="18" charset="0"/>
              </a:rPr>
              <a:t>12.15 million</a:t>
            </a:r>
            <a:r>
              <a:rPr lang="en-US" sz="1600" dirty="0">
                <a:solidFill>
                  <a:schemeClr val="tx1"/>
                </a:solidFill>
                <a:latin typeface="Times New Roman" panose="02020603050405020304" pitchFamily="18" charset="0"/>
                <a:cs typeface="Times New Roman" panose="02020603050405020304" pitchFamily="18" charset="0"/>
              </a:rPr>
              <a:t>, highlight the company’s effective recovery efforts and market resilience.</a:t>
            </a:r>
          </a:p>
          <a:p>
            <a:r>
              <a:rPr lang="en-US" sz="1600" dirty="0">
                <a:solidFill>
                  <a:schemeClr val="tx1"/>
                </a:solidFill>
                <a:latin typeface="Times New Roman" panose="02020603050405020304" pitchFamily="18" charset="0"/>
                <a:cs typeface="Times New Roman" panose="02020603050405020304" pitchFamily="18" charset="0"/>
              </a:rPr>
              <a:t>These fluctuations in sales serve as valuable insights for identifying critical </a:t>
            </a:r>
            <a:r>
              <a:rPr lang="en-US" sz="1600" b="1" dirty="0">
                <a:solidFill>
                  <a:schemeClr val="tx1"/>
                </a:solidFill>
                <a:latin typeface="Times New Roman" panose="02020603050405020304" pitchFamily="18" charset="0"/>
                <a:cs typeface="Times New Roman" panose="02020603050405020304" pitchFamily="18" charset="0"/>
              </a:rPr>
              <a:t>periods of vulnerability</a:t>
            </a:r>
            <a:r>
              <a:rPr lang="en-US" sz="1600" dirty="0">
                <a:solidFill>
                  <a:schemeClr val="tx1"/>
                </a:solidFill>
                <a:latin typeface="Times New Roman" panose="02020603050405020304" pitchFamily="18" charset="0"/>
                <a:cs typeface="Times New Roman" panose="02020603050405020304" pitchFamily="18" charset="0"/>
              </a:rPr>
              <a:t> and recognizing areas for </a:t>
            </a:r>
            <a:r>
              <a:rPr lang="en-US" sz="1600" b="1" dirty="0">
                <a:solidFill>
                  <a:schemeClr val="tx1"/>
                </a:solidFill>
                <a:latin typeface="Times New Roman" panose="02020603050405020304" pitchFamily="18" charset="0"/>
                <a:cs typeface="Times New Roman" panose="02020603050405020304" pitchFamily="18" charset="0"/>
              </a:rPr>
              <a:t>strategic growth and planning</a:t>
            </a:r>
            <a:endParaRPr lang="en-US" sz="1600" dirty="0">
              <a:solidFill>
                <a:schemeClr val="tx1"/>
              </a:solidFill>
              <a:latin typeface="Times New Roman" panose="02020603050405020304" pitchFamily="18" charset="0"/>
              <a:cs typeface="Times New Roman" panose="02020603050405020304" pitchFamily="18" charset="0"/>
            </a:endParaRPr>
          </a:p>
        </p:txBody>
      </p:sp>
      <p:graphicFrame>
        <p:nvGraphicFramePr>
          <p:cNvPr id="21" name="Chart 20">
            <a:extLst>
              <a:ext uri="{FF2B5EF4-FFF2-40B4-BE49-F238E27FC236}">
                <a16:creationId xmlns:a16="http://schemas.microsoft.com/office/drawing/2014/main" id="{841C17A2-3616-509B-F021-3FC8FAC8887E}"/>
              </a:ext>
            </a:extLst>
          </p:cNvPr>
          <p:cNvGraphicFramePr>
            <a:graphicFrameLocks/>
          </p:cNvGraphicFramePr>
          <p:nvPr>
            <p:extLst>
              <p:ext uri="{D42A27DB-BD31-4B8C-83A1-F6EECF244321}">
                <p14:modId xmlns:p14="http://schemas.microsoft.com/office/powerpoint/2010/main" val="245865769"/>
              </p:ext>
            </p:extLst>
          </p:nvPr>
        </p:nvGraphicFramePr>
        <p:xfrm>
          <a:off x="1568541" y="260555"/>
          <a:ext cx="9507614" cy="2599768"/>
        </p:xfrm>
        <a:graphic>
          <a:graphicData uri="http://schemas.openxmlformats.org/drawingml/2006/chart">
            <c:chart xmlns:c="http://schemas.openxmlformats.org/drawingml/2006/chart" xmlns:r="http://schemas.openxmlformats.org/officeDocument/2006/relationships" r:id="rId2"/>
          </a:graphicData>
        </a:graphic>
      </p:graphicFrame>
      <p:sp>
        <p:nvSpPr>
          <p:cNvPr id="22" name="Oval 21">
            <a:extLst>
              <a:ext uri="{FF2B5EF4-FFF2-40B4-BE49-F238E27FC236}">
                <a16:creationId xmlns:a16="http://schemas.microsoft.com/office/drawing/2014/main" id="{A233F9BE-B76F-D1C7-A2B4-2143AB3B1EAC}"/>
              </a:ext>
            </a:extLst>
          </p:cNvPr>
          <p:cNvSpPr/>
          <p:nvPr/>
        </p:nvSpPr>
        <p:spPr>
          <a:xfrm rot="1187010">
            <a:off x="4041056" y="1883286"/>
            <a:ext cx="428270" cy="86596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76135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C53CE9-5FAF-553B-9C92-83B62C16288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C85EF29-A942-A2EC-D544-7C46D3ABCDD7}"/>
              </a:ext>
            </a:extLst>
          </p:cNvPr>
          <p:cNvSpPr/>
          <p:nvPr/>
        </p:nvSpPr>
        <p:spPr>
          <a:xfrm>
            <a:off x="-54078" y="0"/>
            <a:ext cx="1179872" cy="6858000"/>
          </a:xfrm>
          <a:prstGeom prst="rect">
            <a:avLst/>
          </a:prstGeom>
          <a:solidFill>
            <a:schemeClr val="accent3">
              <a:lumMod val="60000"/>
              <a:lumOff val="40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37C0AA43-DFBD-02A8-21A1-1E07D7746B3F}"/>
              </a:ext>
            </a:extLst>
          </p:cNvPr>
          <p:cNvSpPr/>
          <p:nvPr/>
        </p:nvSpPr>
        <p:spPr>
          <a:xfrm>
            <a:off x="9833" y="0"/>
            <a:ext cx="904567" cy="6858000"/>
          </a:xfrm>
          <a:prstGeom prst="rect">
            <a:avLst/>
          </a:prstGeom>
          <a:solidFill>
            <a:schemeClr val="accent3">
              <a:lumMod val="75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E8DD9FE7-5158-AFB0-E989-A8CD65661CDE}"/>
              </a:ext>
            </a:extLst>
          </p:cNvPr>
          <p:cNvSpPr txBox="1"/>
          <p:nvPr/>
        </p:nvSpPr>
        <p:spPr>
          <a:xfrm>
            <a:off x="1268361" y="0"/>
            <a:ext cx="4483510" cy="52322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IN" sz="2800" b="1" dirty="0">
                <a:ln/>
                <a:solidFill>
                  <a:srgbClr val="002060"/>
                </a:solidFill>
                <a:latin typeface="Times New Roman" panose="02020603050405020304" pitchFamily="18" charset="0"/>
                <a:cs typeface="Times New Roman" panose="02020603050405020304" pitchFamily="18" charset="0"/>
              </a:rPr>
              <a:t>Request 8</a:t>
            </a:r>
          </a:p>
        </p:txBody>
      </p:sp>
      <p:sp>
        <p:nvSpPr>
          <p:cNvPr id="2" name="TextBox 1">
            <a:extLst>
              <a:ext uri="{FF2B5EF4-FFF2-40B4-BE49-F238E27FC236}">
                <a16:creationId xmlns:a16="http://schemas.microsoft.com/office/drawing/2014/main" id="{9745B5DA-1FEB-7B7C-380B-1A5608EF3CCE}"/>
              </a:ext>
            </a:extLst>
          </p:cNvPr>
          <p:cNvSpPr txBox="1"/>
          <p:nvPr/>
        </p:nvSpPr>
        <p:spPr>
          <a:xfrm>
            <a:off x="1337188" y="523220"/>
            <a:ext cx="10058400" cy="584775"/>
          </a:xfrm>
          <a:prstGeom prst="rect">
            <a:avLst/>
          </a:prstGeom>
          <a:noFill/>
        </p:spPr>
        <p:txBody>
          <a:bodyPr wrap="square" rtlCol="0">
            <a:spAutoFit/>
          </a:bodyPr>
          <a:lstStyle/>
          <a:p>
            <a:r>
              <a:rPr lang="en-US" sz="1600" b="0" i="0" dirty="0">
                <a:solidFill>
                  <a:srgbClr val="000000"/>
                </a:solidFill>
                <a:effectLst/>
                <a:latin typeface="Times New Roman" panose="02020603050405020304" pitchFamily="18" charset="0"/>
                <a:cs typeface="Times New Roman" panose="02020603050405020304" pitchFamily="18" charset="0"/>
              </a:rPr>
              <a:t>In which quarter of 2020, got the maximum total_sold_quantity? The final output contains these fields sorted by</a:t>
            </a:r>
            <a:br>
              <a:rPr lang="en-US" sz="1600" dirty="0">
                <a:latin typeface="Times New Roman" panose="02020603050405020304" pitchFamily="18" charset="0"/>
                <a:cs typeface="Times New Roman" panose="02020603050405020304" pitchFamily="18" charset="0"/>
              </a:rPr>
            </a:br>
            <a:r>
              <a:rPr lang="en-US" sz="1600" b="0" i="0" dirty="0">
                <a:solidFill>
                  <a:srgbClr val="000000"/>
                </a:solidFill>
                <a:effectLst/>
                <a:latin typeface="Times New Roman" panose="02020603050405020304" pitchFamily="18" charset="0"/>
                <a:cs typeface="Times New Roman" panose="02020603050405020304" pitchFamily="18" charset="0"/>
              </a:rPr>
              <a:t>the total_sold_quantity, (Quarter, total_sold_quantity).</a:t>
            </a:r>
            <a:endParaRPr lang="en-IN" sz="1600" dirty="0">
              <a:latin typeface="Times New Roman" panose="02020603050405020304" pitchFamily="18" charset="0"/>
              <a:cs typeface="Times New Roman" panose="02020603050405020304" pitchFamily="18" charset="0"/>
            </a:endParaRPr>
          </a:p>
        </p:txBody>
      </p:sp>
      <p:graphicFrame>
        <p:nvGraphicFramePr>
          <p:cNvPr id="7" name="Chart 6">
            <a:extLst>
              <a:ext uri="{FF2B5EF4-FFF2-40B4-BE49-F238E27FC236}">
                <a16:creationId xmlns:a16="http://schemas.microsoft.com/office/drawing/2014/main" id="{606C0619-48D0-B5D2-6CD8-5BCBDAB2757F}"/>
              </a:ext>
            </a:extLst>
          </p:cNvPr>
          <p:cNvGraphicFramePr>
            <a:graphicFrameLocks/>
          </p:cNvGraphicFramePr>
          <p:nvPr>
            <p:extLst>
              <p:ext uri="{D42A27DB-BD31-4B8C-83A1-F6EECF244321}">
                <p14:modId xmlns:p14="http://schemas.microsoft.com/office/powerpoint/2010/main" val="4027036894"/>
              </p:ext>
            </p:extLst>
          </p:nvPr>
        </p:nvGraphicFramePr>
        <p:xfrm>
          <a:off x="7457768" y="1531964"/>
          <a:ext cx="4572000" cy="3156248"/>
        </p:xfrm>
        <a:graphic>
          <a:graphicData uri="http://schemas.openxmlformats.org/drawingml/2006/chart">
            <c:chart xmlns:c="http://schemas.openxmlformats.org/drawingml/2006/chart" xmlns:r="http://schemas.openxmlformats.org/officeDocument/2006/relationships" r:id="rId2"/>
          </a:graphicData>
        </a:graphic>
      </p:graphicFrame>
      <p:pic>
        <p:nvPicPr>
          <p:cNvPr id="9" name="Picture 8">
            <a:extLst>
              <a:ext uri="{FF2B5EF4-FFF2-40B4-BE49-F238E27FC236}">
                <a16:creationId xmlns:a16="http://schemas.microsoft.com/office/drawing/2014/main" id="{0A4A4C36-7045-0935-4AC7-98E6BAA955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7188" y="1531965"/>
            <a:ext cx="6004566" cy="3156247"/>
          </a:xfrm>
          <a:prstGeom prst="rect">
            <a:avLst/>
          </a:prstGeom>
          <a:ln>
            <a:noFill/>
          </a:ln>
          <a:effectLst>
            <a:outerShdw blurRad="190500" algn="tl" rotWithShape="0">
              <a:srgbClr val="000000">
                <a:alpha val="70000"/>
              </a:srgbClr>
            </a:outerShdw>
          </a:effectLst>
        </p:spPr>
      </p:pic>
      <p:pic>
        <p:nvPicPr>
          <p:cNvPr id="12" name="Picture 11">
            <a:extLst>
              <a:ext uri="{FF2B5EF4-FFF2-40B4-BE49-F238E27FC236}">
                <a16:creationId xmlns:a16="http://schemas.microsoft.com/office/drawing/2014/main" id="{20BC9FDF-CF5D-AB3F-C1A0-AECC4E6139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7188" y="4831372"/>
            <a:ext cx="2926032" cy="1190791"/>
          </a:xfrm>
          <a:prstGeom prst="rect">
            <a:avLst/>
          </a:prstGeom>
          <a:ln>
            <a:noFill/>
          </a:ln>
          <a:effectLst>
            <a:outerShdw blurRad="190500" algn="tl" rotWithShape="0">
              <a:srgbClr val="000000">
                <a:alpha val="70000"/>
              </a:srgbClr>
            </a:outerShdw>
          </a:effectLst>
        </p:spPr>
      </p:pic>
      <p:sp>
        <p:nvSpPr>
          <p:cNvPr id="13" name="Rectangle 12">
            <a:extLst>
              <a:ext uri="{FF2B5EF4-FFF2-40B4-BE49-F238E27FC236}">
                <a16:creationId xmlns:a16="http://schemas.microsoft.com/office/drawing/2014/main" id="{C98F809F-4DE8-EDCB-77A0-F25A9622C569}"/>
              </a:ext>
            </a:extLst>
          </p:cNvPr>
          <p:cNvSpPr/>
          <p:nvPr/>
        </p:nvSpPr>
        <p:spPr>
          <a:xfrm>
            <a:off x="4375353" y="4796867"/>
            <a:ext cx="7561008" cy="1898901"/>
          </a:xfrm>
          <a:prstGeom prst="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Times New Roman" panose="02020603050405020304" pitchFamily="18" charset="0"/>
                <a:cs typeface="Times New Roman" panose="02020603050405020304" pitchFamily="18" charset="0"/>
              </a:rPr>
              <a:t>In FY 2020, Quarter 1 (Sept–Nov) saw the highest sales at </a:t>
            </a:r>
            <a:r>
              <a:rPr lang="en-US" sz="1600" b="1" dirty="0">
                <a:solidFill>
                  <a:schemeClr val="tx1"/>
                </a:solidFill>
                <a:latin typeface="Times New Roman" panose="02020603050405020304" pitchFamily="18" charset="0"/>
                <a:cs typeface="Times New Roman" panose="02020603050405020304" pitchFamily="18" charset="0"/>
              </a:rPr>
              <a:t>7.01 million units</a:t>
            </a:r>
            <a:r>
              <a:rPr lang="en-US" sz="1600" dirty="0">
                <a:solidFill>
                  <a:schemeClr val="tx1"/>
                </a:solidFill>
                <a:latin typeface="Times New Roman" panose="02020603050405020304" pitchFamily="18" charset="0"/>
                <a:cs typeface="Times New Roman" panose="02020603050405020304" pitchFamily="18" charset="0"/>
              </a:rPr>
              <a:t>.</a:t>
            </a:r>
            <a:br>
              <a:rPr lang="en-US" sz="1600" dirty="0">
                <a:solidFill>
                  <a:schemeClr val="tx1"/>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Sales dropped sharply in Quarter 3 (Mar–May) to </a:t>
            </a:r>
            <a:r>
              <a:rPr lang="en-US" sz="1600" b="1" dirty="0">
                <a:solidFill>
                  <a:schemeClr val="tx1"/>
                </a:solidFill>
                <a:latin typeface="Times New Roman" panose="02020603050405020304" pitchFamily="18" charset="0"/>
                <a:cs typeface="Times New Roman" panose="02020603050405020304" pitchFamily="18" charset="0"/>
              </a:rPr>
              <a:t>2.08 million units</a:t>
            </a:r>
            <a:r>
              <a:rPr lang="en-US" sz="1600" dirty="0">
                <a:solidFill>
                  <a:schemeClr val="tx1"/>
                </a:solidFill>
                <a:latin typeface="Times New Roman" panose="02020603050405020304" pitchFamily="18" charset="0"/>
                <a:cs typeface="Times New Roman" panose="02020603050405020304" pitchFamily="18" charset="0"/>
              </a:rPr>
              <a:t>, the year's lowest, due to the pandemic.</a:t>
            </a:r>
            <a:br>
              <a:rPr lang="en-US" sz="1600" dirty="0">
                <a:solidFill>
                  <a:schemeClr val="tx1"/>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Quarter 2 (Dec–Feb) recorded a strong </a:t>
            </a:r>
            <a:r>
              <a:rPr lang="en-US" sz="1600" b="1" dirty="0">
                <a:solidFill>
                  <a:schemeClr val="tx1"/>
                </a:solidFill>
                <a:latin typeface="Times New Roman" panose="02020603050405020304" pitchFamily="18" charset="0"/>
                <a:cs typeface="Times New Roman" panose="02020603050405020304" pitchFamily="18" charset="0"/>
              </a:rPr>
              <a:t>6.65 million units</a:t>
            </a:r>
            <a:r>
              <a:rPr lang="en-US" sz="1600" dirty="0">
                <a:solidFill>
                  <a:schemeClr val="tx1"/>
                </a:solidFill>
                <a:latin typeface="Times New Roman" panose="02020603050405020304" pitchFamily="18" charset="0"/>
                <a:cs typeface="Times New Roman" panose="02020603050405020304" pitchFamily="18" charset="0"/>
              </a:rPr>
              <a:t> sold.</a:t>
            </a:r>
            <a:br>
              <a:rPr lang="en-US" sz="1600" dirty="0">
                <a:solidFill>
                  <a:schemeClr val="tx1"/>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Quarter 4 (Jun–Aug) followed with </a:t>
            </a:r>
            <a:r>
              <a:rPr lang="en-US" sz="1600" b="1" dirty="0">
                <a:solidFill>
                  <a:schemeClr val="tx1"/>
                </a:solidFill>
                <a:latin typeface="Times New Roman" panose="02020603050405020304" pitchFamily="18" charset="0"/>
                <a:cs typeface="Times New Roman" panose="02020603050405020304" pitchFamily="18" charset="0"/>
              </a:rPr>
              <a:t>5.04 million units</a:t>
            </a:r>
            <a:r>
              <a:rPr lang="en-US" sz="1600" dirty="0">
                <a:solidFill>
                  <a:schemeClr val="tx1"/>
                </a:solidFill>
                <a:latin typeface="Times New Roman" panose="02020603050405020304" pitchFamily="18" charset="0"/>
                <a:cs typeface="Times New Roman" panose="02020603050405020304" pitchFamily="18" charset="0"/>
              </a:rPr>
              <a:t>, showing signs of recovery.</a:t>
            </a:r>
            <a:br>
              <a:rPr lang="en-US" sz="1600" dirty="0">
                <a:solidFill>
                  <a:schemeClr val="tx1"/>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The impact of COVID-19 clearly disrupted sales patterns.</a:t>
            </a:r>
            <a:br>
              <a:rPr lang="en-US" sz="1600" dirty="0">
                <a:solidFill>
                  <a:schemeClr val="tx1"/>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Seasonality and pandemic effects played key roles in shaping annual sales trends.</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14" name="Arrow: Curved Down 13">
            <a:extLst>
              <a:ext uri="{FF2B5EF4-FFF2-40B4-BE49-F238E27FC236}">
                <a16:creationId xmlns:a16="http://schemas.microsoft.com/office/drawing/2014/main" id="{0E73E47D-FCA0-D8CD-CB01-3CE66A4DF684}"/>
              </a:ext>
            </a:extLst>
          </p:cNvPr>
          <p:cNvSpPr/>
          <p:nvPr/>
        </p:nvSpPr>
        <p:spPr>
          <a:xfrm rot="4773565" flipV="1">
            <a:off x="1001748" y="4637479"/>
            <a:ext cx="535202" cy="244625"/>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616194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E03DA9-FE2B-5B1E-FBD7-7033EC12F73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36B72CC-7CAB-F03E-E88B-AEEF7D575529}"/>
              </a:ext>
            </a:extLst>
          </p:cNvPr>
          <p:cNvSpPr/>
          <p:nvPr/>
        </p:nvSpPr>
        <p:spPr>
          <a:xfrm>
            <a:off x="0" y="0"/>
            <a:ext cx="1179872" cy="6858000"/>
          </a:xfrm>
          <a:prstGeom prst="rect">
            <a:avLst/>
          </a:prstGeom>
          <a:solidFill>
            <a:schemeClr val="accent3">
              <a:lumMod val="60000"/>
              <a:lumOff val="40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C6D870A-7B38-EE25-B40F-26A6FF55F379}"/>
              </a:ext>
            </a:extLst>
          </p:cNvPr>
          <p:cNvSpPr/>
          <p:nvPr/>
        </p:nvSpPr>
        <p:spPr>
          <a:xfrm>
            <a:off x="-8264" y="0"/>
            <a:ext cx="904567" cy="6858000"/>
          </a:xfrm>
          <a:prstGeom prst="rect">
            <a:avLst/>
          </a:prstGeom>
          <a:solidFill>
            <a:schemeClr val="accent3">
              <a:lumMod val="75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C9F15615-7C3D-1CD2-FA74-CCDD06CF6067}"/>
              </a:ext>
            </a:extLst>
          </p:cNvPr>
          <p:cNvSpPr txBox="1"/>
          <p:nvPr/>
        </p:nvSpPr>
        <p:spPr>
          <a:xfrm>
            <a:off x="1278193" y="0"/>
            <a:ext cx="4483510" cy="52322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IN" sz="2800" b="1" dirty="0">
                <a:ln/>
                <a:solidFill>
                  <a:srgbClr val="002060"/>
                </a:solidFill>
                <a:latin typeface="Times New Roman" panose="02020603050405020304" pitchFamily="18" charset="0"/>
                <a:cs typeface="Times New Roman" panose="02020603050405020304" pitchFamily="18" charset="0"/>
              </a:rPr>
              <a:t>Request 9</a:t>
            </a:r>
          </a:p>
        </p:txBody>
      </p:sp>
      <p:sp>
        <p:nvSpPr>
          <p:cNvPr id="2" name="TextBox 1">
            <a:extLst>
              <a:ext uri="{FF2B5EF4-FFF2-40B4-BE49-F238E27FC236}">
                <a16:creationId xmlns:a16="http://schemas.microsoft.com/office/drawing/2014/main" id="{8B80A248-5BB4-6FB8-62DF-BA0C0F854456}"/>
              </a:ext>
            </a:extLst>
          </p:cNvPr>
          <p:cNvSpPr txBox="1"/>
          <p:nvPr/>
        </p:nvSpPr>
        <p:spPr>
          <a:xfrm>
            <a:off x="1396181" y="609600"/>
            <a:ext cx="9488129" cy="1087477"/>
          </a:xfrm>
          <a:prstGeom prst="rect">
            <a:avLst/>
          </a:prstGeom>
          <a:noFill/>
        </p:spPr>
        <p:txBody>
          <a:bodyPr wrap="square" rtlCol="0">
            <a:spAutoFit/>
          </a:bodyPr>
          <a:lstStyle/>
          <a:p>
            <a:pPr algn="l">
              <a:lnSpc>
                <a:spcPts val="2775"/>
              </a:lnSpc>
              <a:buNone/>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Which channel helped to bring more gross sales in the fiscal year 2021 and the percentage of contribution? </a:t>
            </a:r>
            <a:endParaRPr lang="en-US" sz="1600" b="0" i="0" dirty="0">
              <a:solidFill>
                <a:srgbClr val="000000"/>
              </a:solidFill>
              <a:effectLst/>
              <a:latin typeface="Times New Roman" panose="02020603050405020304" pitchFamily="18" charset="0"/>
              <a:cs typeface="Times New Roman" panose="02020603050405020304" pitchFamily="18" charset="0"/>
            </a:endParaRPr>
          </a:p>
          <a:p>
            <a:pPr algn="l">
              <a:lnSpc>
                <a:spcPts val="2775"/>
              </a:lnSpc>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The final output contains these fields: (channel, gross_sales_mln, percentage).</a:t>
            </a:r>
            <a:endParaRPr lang="en-US" sz="1600" b="0" i="0" dirty="0">
              <a:solidFill>
                <a:srgbClr val="000000"/>
              </a:solidFill>
              <a:effectLst/>
              <a:latin typeface="Times New Roman" panose="02020603050405020304" pitchFamily="18" charset="0"/>
              <a:cs typeface="Times New Roman" panose="02020603050405020304" pitchFamily="18" charset="0"/>
            </a:endParaRPr>
          </a:p>
          <a:p>
            <a:endParaRPr lang="en-IN" dirty="0"/>
          </a:p>
        </p:txBody>
      </p:sp>
      <p:graphicFrame>
        <p:nvGraphicFramePr>
          <p:cNvPr id="7" name="Chart 6">
            <a:extLst>
              <a:ext uri="{FF2B5EF4-FFF2-40B4-BE49-F238E27FC236}">
                <a16:creationId xmlns:a16="http://schemas.microsoft.com/office/drawing/2014/main" id="{C42DF4F3-5044-7390-36FA-58B02443E27E}"/>
              </a:ext>
            </a:extLst>
          </p:cNvPr>
          <p:cNvGraphicFramePr>
            <a:graphicFrameLocks/>
          </p:cNvGraphicFramePr>
          <p:nvPr>
            <p:extLst>
              <p:ext uri="{D42A27DB-BD31-4B8C-83A1-F6EECF244321}">
                <p14:modId xmlns:p14="http://schemas.microsoft.com/office/powerpoint/2010/main" val="530796543"/>
              </p:ext>
            </p:extLst>
          </p:nvPr>
        </p:nvGraphicFramePr>
        <p:xfrm>
          <a:off x="7821561" y="1310148"/>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32B57CA4-692D-172B-8B6E-E01B90DFAC3D}"/>
              </a:ext>
            </a:extLst>
          </p:cNvPr>
          <p:cNvSpPr txBox="1"/>
          <p:nvPr/>
        </p:nvSpPr>
        <p:spPr>
          <a:xfrm>
            <a:off x="9842090" y="3224981"/>
            <a:ext cx="894736" cy="307777"/>
          </a:xfrm>
          <a:prstGeom prst="rect">
            <a:avLst/>
          </a:prstGeom>
          <a:noFill/>
        </p:spPr>
        <p:txBody>
          <a:bodyPr wrap="square" rtlCol="0">
            <a:spAutoFit/>
          </a:bodyPr>
          <a:lstStyle/>
          <a:p>
            <a:r>
              <a:rPr lang="en-IN" sz="1400" dirty="0">
                <a:solidFill>
                  <a:schemeClr val="bg1"/>
                </a:solidFill>
                <a:latin typeface="Times New Roman" panose="02020603050405020304" pitchFamily="18" charset="0"/>
                <a:cs typeface="Times New Roman" panose="02020603050405020304" pitchFamily="18" charset="0"/>
              </a:rPr>
              <a:t>Retailer</a:t>
            </a:r>
          </a:p>
        </p:txBody>
      </p:sp>
      <p:sp>
        <p:nvSpPr>
          <p:cNvPr id="9" name="TextBox 8">
            <a:extLst>
              <a:ext uri="{FF2B5EF4-FFF2-40B4-BE49-F238E27FC236}">
                <a16:creationId xmlns:a16="http://schemas.microsoft.com/office/drawing/2014/main" id="{225719B1-F11D-8E22-0800-41D825A9DFA3}"/>
              </a:ext>
            </a:extLst>
          </p:cNvPr>
          <p:cNvSpPr txBox="1"/>
          <p:nvPr/>
        </p:nvSpPr>
        <p:spPr>
          <a:xfrm>
            <a:off x="9163664" y="2413042"/>
            <a:ext cx="796413"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Direct</a:t>
            </a:r>
          </a:p>
        </p:txBody>
      </p:sp>
      <p:sp>
        <p:nvSpPr>
          <p:cNvPr id="10" name="TextBox 9">
            <a:extLst>
              <a:ext uri="{FF2B5EF4-FFF2-40B4-BE49-F238E27FC236}">
                <a16:creationId xmlns:a16="http://schemas.microsoft.com/office/drawing/2014/main" id="{0AE2FA4F-1B02-EA8C-E1D0-3363B7B2A20D}"/>
              </a:ext>
            </a:extLst>
          </p:cNvPr>
          <p:cNvSpPr txBox="1"/>
          <p:nvPr/>
        </p:nvSpPr>
        <p:spPr>
          <a:xfrm>
            <a:off x="9507793" y="1752679"/>
            <a:ext cx="1179872"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Distributer</a:t>
            </a:r>
          </a:p>
        </p:txBody>
      </p:sp>
      <p:sp>
        <p:nvSpPr>
          <p:cNvPr id="12" name="TextBox 11">
            <a:extLst>
              <a:ext uri="{FF2B5EF4-FFF2-40B4-BE49-F238E27FC236}">
                <a16:creationId xmlns:a16="http://schemas.microsoft.com/office/drawing/2014/main" id="{A2C17455-676B-C5E5-364E-17D5FB697C95}"/>
              </a:ext>
            </a:extLst>
          </p:cNvPr>
          <p:cNvSpPr txBox="1"/>
          <p:nvPr/>
        </p:nvSpPr>
        <p:spPr>
          <a:xfrm>
            <a:off x="10736826" y="3444346"/>
            <a:ext cx="1022554"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1219.08</a:t>
            </a:r>
          </a:p>
        </p:txBody>
      </p:sp>
      <p:sp>
        <p:nvSpPr>
          <p:cNvPr id="13" name="TextBox 12">
            <a:extLst>
              <a:ext uri="{FF2B5EF4-FFF2-40B4-BE49-F238E27FC236}">
                <a16:creationId xmlns:a16="http://schemas.microsoft.com/office/drawing/2014/main" id="{427D8B8D-487B-9EC3-02EB-2409828B1B39}"/>
              </a:ext>
            </a:extLst>
          </p:cNvPr>
          <p:cNvSpPr txBox="1"/>
          <p:nvPr/>
        </p:nvSpPr>
        <p:spPr>
          <a:xfrm>
            <a:off x="8593393" y="2321111"/>
            <a:ext cx="796413"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257.53</a:t>
            </a:r>
          </a:p>
        </p:txBody>
      </p:sp>
      <p:sp>
        <p:nvSpPr>
          <p:cNvPr id="14" name="TextBox 13">
            <a:extLst>
              <a:ext uri="{FF2B5EF4-FFF2-40B4-BE49-F238E27FC236}">
                <a16:creationId xmlns:a16="http://schemas.microsoft.com/office/drawing/2014/main" id="{ADC4800F-96E8-C4D0-8F45-53000887BED2}"/>
              </a:ext>
            </a:extLst>
          </p:cNvPr>
          <p:cNvSpPr txBox="1"/>
          <p:nvPr/>
        </p:nvSpPr>
        <p:spPr>
          <a:xfrm>
            <a:off x="9276736" y="1332462"/>
            <a:ext cx="683341"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188.03</a:t>
            </a:r>
          </a:p>
        </p:txBody>
      </p:sp>
      <p:pic>
        <p:nvPicPr>
          <p:cNvPr id="16" name="Picture 15">
            <a:extLst>
              <a:ext uri="{FF2B5EF4-FFF2-40B4-BE49-F238E27FC236}">
                <a16:creationId xmlns:a16="http://schemas.microsoft.com/office/drawing/2014/main" id="{27DC8EF7-2207-6E60-3611-D8CB081570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5174" y="1673075"/>
            <a:ext cx="6015775" cy="3103811"/>
          </a:xfrm>
          <a:prstGeom prst="rect">
            <a:avLst/>
          </a:prstGeom>
          <a:ln>
            <a:noFill/>
          </a:ln>
          <a:effectLst>
            <a:outerShdw blurRad="292100" dist="139700" dir="2700000" algn="tl" rotWithShape="0">
              <a:srgbClr val="333333">
                <a:alpha val="65000"/>
              </a:srgbClr>
            </a:outerShdw>
          </a:effectLst>
        </p:spPr>
      </p:pic>
      <p:pic>
        <p:nvPicPr>
          <p:cNvPr id="18" name="Picture 17">
            <a:extLst>
              <a:ext uri="{FF2B5EF4-FFF2-40B4-BE49-F238E27FC236}">
                <a16:creationId xmlns:a16="http://schemas.microsoft.com/office/drawing/2014/main" id="{D5637AF2-490F-97BE-5DFE-7DEF9D2074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0484" y="5111707"/>
            <a:ext cx="2753109" cy="1038370"/>
          </a:xfrm>
          <a:prstGeom prst="rect">
            <a:avLst/>
          </a:prstGeom>
          <a:ln>
            <a:noFill/>
          </a:ln>
          <a:effectLst>
            <a:outerShdw blurRad="292100" dist="139700" dir="2700000" algn="tl" rotWithShape="0">
              <a:srgbClr val="333333">
                <a:alpha val="65000"/>
              </a:srgbClr>
            </a:outerShdw>
          </a:effectLst>
        </p:spPr>
      </p:pic>
      <p:sp>
        <p:nvSpPr>
          <p:cNvPr id="19" name="Rectangle 18">
            <a:extLst>
              <a:ext uri="{FF2B5EF4-FFF2-40B4-BE49-F238E27FC236}">
                <a16:creationId xmlns:a16="http://schemas.microsoft.com/office/drawing/2014/main" id="{E32ADF8D-6C79-A9B0-88B9-3942F1D45BB5}"/>
              </a:ext>
            </a:extLst>
          </p:cNvPr>
          <p:cNvSpPr/>
          <p:nvPr/>
        </p:nvSpPr>
        <p:spPr>
          <a:xfrm>
            <a:off x="4532671" y="4855017"/>
            <a:ext cx="7374195" cy="1926218"/>
          </a:xfrm>
          <a:prstGeom prst="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Times New Roman" panose="02020603050405020304" pitchFamily="18" charset="0"/>
                <a:cs typeface="Times New Roman" panose="02020603050405020304" pitchFamily="18" charset="0"/>
              </a:rPr>
              <a:t>In fiscal year 2021, the </a:t>
            </a:r>
            <a:r>
              <a:rPr lang="en-US" sz="1400" b="1" dirty="0">
                <a:solidFill>
                  <a:schemeClr val="tx1"/>
                </a:solidFill>
                <a:latin typeface="Times New Roman" panose="02020603050405020304" pitchFamily="18" charset="0"/>
                <a:cs typeface="Times New Roman" panose="02020603050405020304" pitchFamily="18" charset="0"/>
              </a:rPr>
              <a:t>Retailer</a:t>
            </a:r>
            <a:r>
              <a:rPr lang="en-US" sz="1400" dirty="0">
                <a:solidFill>
                  <a:schemeClr val="tx1"/>
                </a:solidFill>
                <a:latin typeface="Times New Roman" panose="02020603050405020304" pitchFamily="18" charset="0"/>
                <a:cs typeface="Times New Roman" panose="02020603050405020304" pitchFamily="18" charset="0"/>
              </a:rPr>
              <a:t> channel emerged as the leading contributor to AtliQ Hardware’s gross sales, generating </a:t>
            </a:r>
            <a:r>
              <a:rPr lang="en-US" sz="1400" b="1" dirty="0">
                <a:solidFill>
                  <a:schemeClr val="tx1"/>
                </a:solidFill>
                <a:latin typeface="Times New Roman" panose="02020603050405020304" pitchFamily="18" charset="0"/>
                <a:cs typeface="Times New Roman" panose="02020603050405020304" pitchFamily="18" charset="0"/>
              </a:rPr>
              <a:t>73.23%</a:t>
            </a:r>
            <a:r>
              <a:rPr lang="en-US" sz="1400" dirty="0">
                <a:solidFill>
                  <a:schemeClr val="tx1"/>
                </a:solidFill>
                <a:latin typeface="Times New Roman" panose="02020603050405020304" pitchFamily="18" charset="0"/>
                <a:cs typeface="Times New Roman" panose="02020603050405020304" pitchFamily="18" charset="0"/>
              </a:rPr>
              <a:t> of total revenue, which amounted to </a:t>
            </a:r>
            <a:r>
              <a:rPr lang="en-US" sz="1400" b="1" dirty="0">
                <a:solidFill>
                  <a:schemeClr val="tx1"/>
                </a:solidFill>
                <a:latin typeface="Times New Roman" panose="02020603050405020304" pitchFamily="18" charset="0"/>
                <a:cs typeface="Times New Roman" panose="02020603050405020304" pitchFamily="18" charset="0"/>
              </a:rPr>
              <a:t>1219.08 million</a:t>
            </a:r>
            <a:r>
              <a:rPr lang="en-US" sz="1400" dirty="0">
                <a:solidFill>
                  <a:schemeClr val="tx1"/>
                </a:solidFill>
                <a:latin typeface="Times New Roman" panose="02020603050405020304" pitchFamily="18" charset="0"/>
                <a:cs typeface="Times New Roman" panose="02020603050405020304" pitchFamily="18" charset="0"/>
              </a:rPr>
              <a:t>. This significant share highlights the vital role retailers play in the company’s distribution strategy. </a:t>
            </a:r>
          </a:p>
          <a:p>
            <a:r>
              <a:rPr lang="en-US" sz="1400" dirty="0">
                <a:solidFill>
                  <a:schemeClr val="tx1"/>
                </a:solidFill>
                <a:latin typeface="Times New Roman" panose="02020603050405020304" pitchFamily="18" charset="0"/>
                <a:cs typeface="Times New Roman" panose="02020603050405020304" pitchFamily="18" charset="0"/>
              </a:rPr>
              <a:t>In comparison, the </a:t>
            </a:r>
            <a:r>
              <a:rPr lang="en-US" sz="1400" b="1" dirty="0">
                <a:solidFill>
                  <a:schemeClr val="tx1"/>
                </a:solidFill>
                <a:latin typeface="Times New Roman" panose="02020603050405020304" pitchFamily="18" charset="0"/>
                <a:cs typeface="Times New Roman" panose="02020603050405020304" pitchFamily="18" charset="0"/>
              </a:rPr>
              <a:t>Direct</a:t>
            </a:r>
            <a:r>
              <a:rPr lang="en-US" sz="1400" dirty="0">
                <a:solidFill>
                  <a:schemeClr val="tx1"/>
                </a:solidFill>
                <a:latin typeface="Times New Roman" panose="02020603050405020304" pitchFamily="18" charset="0"/>
                <a:cs typeface="Times New Roman" panose="02020603050405020304" pitchFamily="18" charset="0"/>
              </a:rPr>
              <a:t> channel contributed </a:t>
            </a:r>
            <a:r>
              <a:rPr lang="en-US" sz="1400" b="1" dirty="0">
                <a:solidFill>
                  <a:schemeClr val="tx1"/>
                </a:solidFill>
                <a:latin typeface="Times New Roman" panose="02020603050405020304" pitchFamily="18" charset="0"/>
                <a:cs typeface="Times New Roman" panose="02020603050405020304" pitchFamily="18" charset="0"/>
              </a:rPr>
              <a:t>15.47%</a:t>
            </a:r>
            <a:r>
              <a:rPr lang="en-US" sz="1400" dirty="0">
                <a:solidFill>
                  <a:schemeClr val="tx1"/>
                </a:solidFill>
                <a:latin typeface="Times New Roman" panose="02020603050405020304" pitchFamily="18" charset="0"/>
                <a:cs typeface="Times New Roman" panose="02020603050405020304" pitchFamily="18" charset="0"/>
              </a:rPr>
              <a:t> with </a:t>
            </a:r>
            <a:r>
              <a:rPr lang="en-US" sz="1400" b="1" dirty="0">
                <a:solidFill>
                  <a:schemeClr val="tx1"/>
                </a:solidFill>
                <a:latin typeface="Times New Roman" panose="02020603050405020304" pitchFamily="18" charset="0"/>
                <a:cs typeface="Times New Roman" panose="02020603050405020304" pitchFamily="18" charset="0"/>
              </a:rPr>
              <a:t>257.53 million</a:t>
            </a:r>
            <a:r>
              <a:rPr lang="en-US" sz="1400" dirty="0">
                <a:solidFill>
                  <a:schemeClr val="tx1"/>
                </a:solidFill>
                <a:latin typeface="Times New Roman" panose="02020603050405020304" pitchFamily="18" charset="0"/>
                <a:cs typeface="Times New Roman" panose="02020603050405020304" pitchFamily="18" charset="0"/>
              </a:rPr>
              <a:t>, while the </a:t>
            </a:r>
            <a:r>
              <a:rPr lang="en-US" sz="1400" b="1" dirty="0">
                <a:solidFill>
                  <a:schemeClr val="tx1"/>
                </a:solidFill>
                <a:latin typeface="Times New Roman" panose="02020603050405020304" pitchFamily="18" charset="0"/>
                <a:cs typeface="Times New Roman" panose="02020603050405020304" pitchFamily="18" charset="0"/>
              </a:rPr>
              <a:t>Distributor</a:t>
            </a:r>
            <a:r>
              <a:rPr lang="en-US" sz="1400" dirty="0">
                <a:solidFill>
                  <a:schemeClr val="tx1"/>
                </a:solidFill>
                <a:latin typeface="Times New Roman" panose="02020603050405020304" pitchFamily="18" charset="0"/>
                <a:cs typeface="Times New Roman" panose="02020603050405020304" pitchFamily="18" charset="0"/>
              </a:rPr>
              <a:t> channel had the lowest contribution at </a:t>
            </a:r>
            <a:r>
              <a:rPr lang="en-US" sz="1400" b="1" dirty="0">
                <a:solidFill>
                  <a:schemeClr val="tx1"/>
                </a:solidFill>
                <a:latin typeface="Times New Roman" panose="02020603050405020304" pitchFamily="18" charset="0"/>
                <a:cs typeface="Times New Roman" panose="02020603050405020304" pitchFamily="18" charset="0"/>
              </a:rPr>
              <a:t>11.30%</a:t>
            </a:r>
            <a:r>
              <a:rPr lang="en-US" sz="1400" dirty="0">
                <a:solidFill>
                  <a:schemeClr val="tx1"/>
                </a:solidFill>
                <a:latin typeface="Times New Roman" panose="02020603050405020304" pitchFamily="18" charset="0"/>
                <a:cs typeface="Times New Roman" panose="02020603050405020304" pitchFamily="18" charset="0"/>
              </a:rPr>
              <a:t>, totaling </a:t>
            </a:r>
            <a:r>
              <a:rPr lang="en-US" sz="1400" b="1" dirty="0">
                <a:solidFill>
                  <a:schemeClr val="tx1"/>
                </a:solidFill>
                <a:latin typeface="Times New Roman" panose="02020603050405020304" pitchFamily="18" charset="0"/>
                <a:cs typeface="Times New Roman" panose="02020603050405020304" pitchFamily="18" charset="0"/>
              </a:rPr>
              <a:t>188.03 million</a:t>
            </a:r>
            <a:r>
              <a:rPr lang="en-US" sz="1400" dirty="0">
                <a:solidFill>
                  <a:schemeClr val="tx1"/>
                </a:solidFill>
                <a:latin typeface="Times New Roman" panose="02020603050405020304" pitchFamily="18" charset="0"/>
                <a:cs typeface="Times New Roman" panose="02020603050405020304" pitchFamily="18" charset="0"/>
              </a:rPr>
              <a:t>. </a:t>
            </a:r>
          </a:p>
          <a:p>
            <a:r>
              <a:rPr lang="en-US" sz="1400" dirty="0">
                <a:solidFill>
                  <a:schemeClr val="tx1"/>
                </a:solidFill>
                <a:latin typeface="Times New Roman" panose="02020603050405020304" pitchFamily="18" charset="0"/>
                <a:cs typeface="Times New Roman" panose="02020603050405020304" pitchFamily="18" charset="0"/>
              </a:rPr>
              <a:t>These figures emphasize the need to continue strengthening the retail channel while also identifying opportunities to improve sales performance and efficiency within the direct and distributor segments.</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21" name="Arrow: Curved Down 20">
            <a:extLst>
              <a:ext uri="{FF2B5EF4-FFF2-40B4-BE49-F238E27FC236}">
                <a16:creationId xmlns:a16="http://schemas.microsoft.com/office/drawing/2014/main" id="{FFAE8A70-90F6-943B-DCB5-D6A74C5E9521}"/>
              </a:ext>
            </a:extLst>
          </p:cNvPr>
          <p:cNvSpPr/>
          <p:nvPr/>
        </p:nvSpPr>
        <p:spPr>
          <a:xfrm rot="3919262" flipV="1">
            <a:off x="1133312" y="4881671"/>
            <a:ext cx="721369" cy="271458"/>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846550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143A23-5227-5391-5D29-C8E5C55BF53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935D9FF-E575-2BCB-9E44-F586672A19A3}"/>
              </a:ext>
            </a:extLst>
          </p:cNvPr>
          <p:cNvSpPr/>
          <p:nvPr/>
        </p:nvSpPr>
        <p:spPr>
          <a:xfrm>
            <a:off x="0" y="0"/>
            <a:ext cx="1179872" cy="6858000"/>
          </a:xfrm>
          <a:prstGeom prst="rect">
            <a:avLst/>
          </a:prstGeom>
          <a:solidFill>
            <a:schemeClr val="accent3">
              <a:lumMod val="60000"/>
              <a:lumOff val="40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AE01E68A-7C4D-25E7-8720-A4B4802B36E3}"/>
              </a:ext>
            </a:extLst>
          </p:cNvPr>
          <p:cNvSpPr/>
          <p:nvPr/>
        </p:nvSpPr>
        <p:spPr>
          <a:xfrm>
            <a:off x="9833" y="0"/>
            <a:ext cx="904567" cy="6858000"/>
          </a:xfrm>
          <a:prstGeom prst="rect">
            <a:avLst/>
          </a:prstGeom>
          <a:solidFill>
            <a:schemeClr val="accent3">
              <a:lumMod val="75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475D26D8-A757-719D-2F40-7D2D804CC9B5}"/>
              </a:ext>
            </a:extLst>
          </p:cNvPr>
          <p:cNvSpPr txBox="1"/>
          <p:nvPr/>
        </p:nvSpPr>
        <p:spPr>
          <a:xfrm>
            <a:off x="1278194" y="0"/>
            <a:ext cx="4483510" cy="52322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IN" sz="2800" b="1" dirty="0">
                <a:ln/>
                <a:solidFill>
                  <a:srgbClr val="002060"/>
                </a:solidFill>
                <a:latin typeface="Times New Roman" panose="02020603050405020304" pitchFamily="18" charset="0"/>
                <a:cs typeface="Times New Roman" panose="02020603050405020304" pitchFamily="18" charset="0"/>
              </a:rPr>
              <a:t>Request 10</a:t>
            </a:r>
          </a:p>
        </p:txBody>
      </p:sp>
      <p:sp>
        <p:nvSpPr>
          <p:cNvPr id="2" name="TextBox 1">
            <a:extLst>
              <a:ext uri="{FF2B5EF4-FFF2-40B4-BE49-F238E27FC236}">
                <a16:creationId xmlns:a16="http://schemas.microsoft.com/office/drawing/2014/main" id="{C6D2406E-1A3A-73ED-8514-5A1DD7CE028C}"/>
              </a:ext>
            </a:extLst>
          </p:cNvPr>
          <p:cNvSpPr txBox="1"/>
          <p:nvPr/>
        </p:nvSpPr>
        <p:spPr>
          <a:xfrm>
            <a:off x="1406013" y="523220"/>
            <a:ext cx="10186219" cy="1087477"/>
          </a:xfrm>
          <a:prstGeom prst="rect">
            <a:avLst/>
          </a:prstGeom>
          <a:noFill/>
        </p:spPr>
        <p:txBody>
          <a:bodyPr wrap="square" rtlCol="0">
            <a:spAutoFit/>
          </a:bodyPr>
          <a:lstStyle/>
          <a:p>
            <a:pPr algn="l">
              <a:lnSpc>
                <a:spcPts val="2775"/>
              </a:lnSpc>
              <a:buNone/>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Get the Top 3 products in each division that have a high total_sold_quantity in the fiscal_year 2021? </a:t>
            </a:r>
            <a:endParaRPr lang="en-US" sz="1600" b="0" i="0" dirty="0">
              <a:solidFill>
                <a:srgbClr val="000000"/>
              </a:solidFill>
              <a:effectLst/>
              <a:latin typeface="Times New Roman" panose="02020603050405020304" pitchFamily="18" charset="0"/>
              <a:cs typeface="Times New Roman" panose="02020603050405020304" pitchFamily="18" charset="0"/>
            </a:endParaRPr>
          </a:p>
          <a:p>
            <a:pPr algn="l">
              <a:lnSpc>
                <a:spcPts val="2775"/>
              </a:lnSpc>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The final output contains these fields: (division, product_code, product, total_sold_quantity, rank_order)</a:t>
            </a:r>
            <a:endParaRPr lang="en-US" sz="1600" b="0" i="0" dirty="0">
              <a:solidFill>
                <a:srgbClr val="000000"/>
              </a:solidFill>
              <a:effectLst/>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709333D-BBA1-EB70-43AA-524D61E62C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013" y="1513204"/>
            <a:ext cx="6699276" cy="4582795"/>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C6E3E454-0710-9720-4605-DD78C1062D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2832" y="1513204"/>
            <a:ext cx="5687219" cy="2105319"/>
          </a:xfrm>
          <a:prstGeom prst="rect">
            <a:avLst/>
          </a:prstGeom>
          <a:ln>
            <a:noFill/>
          </a:ln>
          <a:effectLst>
            <a:outerShdw blurRad="190500" algn="tl" rotWithShape="0">
              <a:srgbClr val="000000">
                <a:alpha val="70000"/>
              </a:srgbClr>
            </a:outerShdw>
          </a:effectLst>
        </p:spPr>
      </p:pic>
      <p:sp>
        <p:nvSpPr>
          <p:cNvPr id="10" name="Arrow: Curved Down 9">
            <a:extLst>
              <a:ext uri="{FF2B5EF4-FFF2-40B4-BE49-F238E27FC236}">
                <a16:creationId xmlns:a16="http://schemas.microsoft.com/office/drawing/2014/main" id="{4197CF18-53D0-B8E6-2633-232D0C886063}"/>
              </a:ext>
            </a:extLst>
          </p:cNvPr>
          <p:cNvSpPr/>
          <p:nvPr/>
        </p:nvSpPr>
        <p:spPr>
          <a:xfrm rot="19678094" flipV="1">
            <a:off x="8121464" y="3762222"/>
            <a:ext cx="609600" cy="235973"/>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623845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8DE366-69F3-C6F7-22EA-4766DC194B2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72EC3EE-D93C-6EC9-55AA-54FBE1007EFF}"/>
              </a:ext>
            </a:extLst>
          </p:cNvPr>
          <p:cNvSpPr/>
          <p:nvPr/>
        </p:nvSpPr>
        <p:spPr>
          <a:xfrm>
            <a:off x="0" y="0"/>
            <a:ext cx="1179872" cy="6858000"/>
          </a:xfrm>
          <a:prstGeom prst="rect">
            <a:avLst/>
          </a:prstGeom>
          <a:solidFill>
            <a:schemeClr val="accent3">
              <a:lumMod val="60000"/>
              <a:lumOff val="40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68D2C8C2-DA19-A286-60F8-CD86EB87BA10}"/>
              </a:ext>
            </a:extLst>
          </p:cNvPr>
          <p:cNvSpPr/>
          <p:nvPr/>
        </p:nvSpPr>
        <p:spPr>
          <a:xfrm>
            <a:off x="9833" y="0"/>
            <a:ext cx="904567" cy="6858000"/>
          </a:xfrm>
          <a:prstGeom prst="rect">
            <a:avLst/>
          </a:prstGeom>
          <a:solidFill>
            <a:schemeClr val="accent3">
              <a:lumMod val="75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 name="Chart 1">
            <a:extLst>
              <a:ext uri="{FF2B5EF4-FFF2-40B4-BE49-F238E27FC236}">
                <a16:creationId xmlns:a16="http://schemas.microsoft.com/office/drawing/2014/main" id="{23377A92-6740-2AE7-BBF7-7E23D0C70155}"/>
              </a:ext>
            </a:extLst>
          </p:cNvPr>
          <p:cNvGraphicFramePr>
            <a:graphicFrameLocks/>
          </p:cNvGraphicFramePr>
          <p:nvPr>
            <p:extLst>
              <p:ext uri="{D42A27DB-BD31-4B8C-83A1-F6EECF244321}">
                <p14:modId xmlns:p14="http://schemas.microsoft.com/office/powerpoint/2010/main" val="2891678206"/>
              </p:ext>
            </p:extLst>
          </p:nvPr>
        </p:nvGraphicFramePr>
        <p:xfrm>
          <a:off x="1558537" y="824313"/>
          <a:ext cx="4100051" cy="243717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C60A6F48-04D9-A28A-9A77-3A6CD1843B4F}"/>
              </a:ext>
            </a:extLst>
          </p:cNvPr>
          <p:cNvGraphicFramePr>
            <a:graphicFrameLocks/>
          </p:cNvGraphicFramePr>
          <p:nvPr>
            <p:extLst>
              <p:ext uri="{D42A27DB-BD31-4B8C-83A1-F6EECF244321}">
                <p14:modId xmlns:p14="http://schemas.microsoft.com/office/powerpoint/2010/main" val="479800831"/>
              </p:ext>
            </p:extLst>
          </p:nvPr>
        </p:nvGraphicFramePr>
        <p:xfrm>
          <a:off x="5948762" y="824313"/>
          <a:ext cx="4100051" cy="243717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75513465-3D0B-78D0-6F9E-9AD9DC15A5DE}"/>
              </a:ext>
            </a:extLst>
          </p:cNvPr>
          <p:cNvGraphicFramePr>
            <a:graphicFrameLocks/>
          </p:cNvGraphicFramePr>
          <p:nvPr>
            <p:extLst>
              <p:ext uri="{D42A27DB-BD31-4B8C-83A1-F6EECF244321}">
                <p14:modId xmlns:p14="http://schemas.microsoft.com/office/powerpoint/2010/main" val="3597295929"/>
              </p:ext>
            </p:extLst>
          </p:nvPr>
        </p:nvGraphicFramePr>
        <p:xfrm>
          <a:off x="1632156" y="3613355"/>
          <a:ext cx="4100051" cy="2333072"/>
        </p:xfrm>
        <a:graphic>
          <a:graphicData uri="http://schemas.openxmlformats.org/drawingml/2006/chart">
            <c:chart xmlns:c="http://schemas.openxmlformats.org/drawingml/2006/chart" xmlns:r="http://schemas.openxmlformats.org/officeDocument/2006/relationships" r:id="rId4"/>
          </a:graphicData>
        </a:graphic>
      </p:graphicFrame>
      <p:sp>
        <p:nvSpPr>
          <p:cNvPr id="8" name="Rectangle 7">
            <a:extLst>
              <a:ext uri="{FF2B5EF4-FFF2-40B4-BE49-F238E27FC236}">
                <a16:creationId xmlns:a16="http://schemas.microsoft.com/office/drawing/2014/main" id="{662FA7B7-9B92-D886-55A8-5AF52A5D61E6}"/>
              </a:ext>
            </a:extLst>
          </p:cNvPr>
          <p:cNvSpPr/>
          <p:nvPr/>
        </p:nvSpPr>
        <p:spPr>
          <a:xfrm>
            <a:off x="6096000" y="3613356"/>
            <a:ext cx="5751871" cy="2333072"/>
          </a:xfrm>
          <a:prstGeom prst="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Times New Roman" panose="02020603050405020304" pitchFamily="18" charset="0"/>
                <a:cs typeface="Times New Roman" panose="02020603050405020304" pitchFamily="18" charset="0"/>
              </a:rPr>
              <a:t>The </a:t>
            </a:r>
            <a:r>
              <a:rPr lang="en-US" sz="1600" b="1" dirty="0">
                <a:solidFill>
                  <a:schemeClr val="tx1"/>
                </a:solidFill>
                <a:latin typeface="Times New Roman" panose="02020603050405020304" pitchFamily="18" charset="0"/>
                <a:cs typeface="Times New Roman" panose="02020603050405020304" pitchFamily="18" charset="0"/>
              </a:rPr>
              <a:t>N &amp; S division</a:t>
            </a:r>
            <a:r>
              <a:rPr lang="en-US" sz="1600" dirty="0">
                <a:solidFill>
                  <a:schemeClr val="tx1"/>
                </a:solidFill>
                <a:latin typeface="Times New Roman" panose="02020603050405020304" pitchFamily="18" charset="0"/>
                <a:cs typeface="Times New Roman" panose="02020603050405020304" pitchFamily="18" charset="0"/>
              </a:rPr>
              <a:t> sees strong performance from </a:t>
            </a:r>
            <a:r>
              <a:rPr lang="en-US" sz="1600" b="1" dirty="0">
                <a:solidFill>
                  <a:schemeClr val="tx1"/>
                </a:solidFill>
                <a:latin typeface="Times New Roman" panose="02020603050405020304" pitchFamily="18" charset="0"/>
                <a:cs typeface="Times New Roman" panose="02020603050405020304" pitchFamily="18" charset="0"/>
              </a:rPr>
              <a:t>pen drives</a:t>
            </a:r>
            <a:r>
              <a:rPr lang="en-US" sz="1600" dirty="0">
                <a:solidFill>
                  <a:schemeClr val="tx1"/>
                </a:solidFill>
                <a:latin typeface="Times New Roman" panose="02020603050405020304" pitchFamily="18" charset="0"/>
                <a:cs typeface="Times New Roman" panose="02020603050405020304" pitchFamily="18" charset="0"/>
              </a:rPr>
              <a:t>, reflecting high market demand for storage devices. Meanwhile, the </a:t>
            </a:r>
            <a:r>
              <a:rPr lang="en-US" sz="1600" b="1" dirty="0">
                <a:solidFill>
                  <a:schemeClr val="tx1"/>
                </a:solidFill>
                <a:latin typeface="Times New Roman" panose="02020603050405020304" pitchFamily="18" charset="0"/>
                <a:cs typeface="Times New Roman" panose="02020603050405020304" pitchFamily="18" charset="0"/>
              </a:rPr>
              <a:t>P &amp; A division</a:t>
            </a:r>
            <a:r>
              <a:rPr lang="en-US" sz="1600" dirty="0">
                <a:solidFill>
                  <a:schemeClr val="tx1"/>
                </a:solidFill>
                <a:latin typeface="Times New Roman" panose="02020603050405020304" pitchFamily="18" charset="0"/>
                <a:cs typeface="Times New Roman" panose="02020603050405020304" pitchFamily="18" charset="0"/>
              </a:rPr>
              <a:t> is led by </a:t>
            </a:r>
            <a:r>
              <a:rPr lang="en-US" sz="1600" b="1" dirty="0">
                <a:solidFill>
                  <a:schemeClr val="tx1"/>
                </a:solidFill>
                <a:latin typeface="Times New Roman" panose="02020603050405020304" pitchFamily="18" charset="0"/>
                <a:cs typeface="Times New Roman" panose="02020603050405020304" pitchFamily="18" charset="0"/>
              </a:rPr>
              <a:t>gaming and high-efficiency mouse products</a:t>
            </a:r>
            <a:r>
              <a:rPr lang="en-US" sz="1600" dirty="0">
                <a:solidFill>
                  <a:schemeClr val="tx1"/>
                </a:solidFill>
                <a:latin typeface="Times New Roman" panose="02020603050405020304" pitchFamily="18" charset="0"/>
                <a:cs typeface="Times New Roman" panose="02020603050405020304" pitchFamily="18" charset="0"/>
              </a:rPr>
              <a:t>, indicating growing consumer interest in performance-oriented peripherals. In contrast, the </a:t>
            </a:r>
            <a:r>
              <a:rPr lang="en-US" sz="1600" b="1" dirty="0">
                <a:solidFill>
                  <a:schemeClr val="tx1"/>
                </a:solidFill>
                <a:latin typeface="Times New Roman" panose="02020603050405020304" pitchFamily="18" charset="0"/>
                <a:cs typeface="Times New Roman" panose="02020603050405020304" pitchFamily="18" charset="0"/>
              </a:rPr>
              <a:t>PC division</a:t>
            </a:r>
            <a:r>
              <a:rPr lang="en-US" sz="1600" dirty="0">
                <a:solidFill>
                  <a:schemeClr val="tx1"/>
                </a:solidFill>
                <a:latin typeface="Times New Roman" panose="02020603050405020304" pitchFamily="18" charset="0"/>
                <a:cs typeface="Times New Roman" panose="02020603050405020304" pitchFamily="18" charset="0"/>
              </a:rPr>
              <a:t> is experiencing </a:t>
            </a:r>
            <a:r>
              <a:rPr lang="en-US" sz="1600" b="1" dirty="0">
                <a:solidFill>
                  <a:schemeClr val="tx1"/>
                </a:solidFill>
                <a:latin typeface="Times New Roman" panose="02020603050405020304" pitchFamily="18" charset="0"/>
                <a:cs typeface="Times New Roman" panose="02020603050405020304" pitchFamily="18" charset="0"/>
              </a:rPr>
              <a:t>lower sales volumes</a:t>
            </a:r>
            <a:r>
              <a:rPr lang="en-US" sz="1600" dirty="0">
                <a:solidFill>
                  <a:schemeClr val="tx1"/>
                </a:solidFill>
                <a:latin typeface="Times New Roman" panose="02020603050405020304" pitchFamily="18" charset="0"/>
                <a:cs typeface="Times New Roman" panose="02020603050405020304" pitchFamily="18" charset="0"/>
              </a:rPr>
              <a:t> and could potentially improve its market position through focused marketing strategies and enhanced product development efforts.</a:t>
            </a:r>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4946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7F8969-0D49-F4B8-8BF8-F7EFCF8718B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99974B1-B806-0ECD-CA70-211E26F75E3F}"/>
              </a:ext>
            </a:extLst>
          </p:cNvPr>
          <p:cNvSpPr/>
          <p:nvPr/>
        </p:nvSpPr>
        <p:spPr>
          <a:xfrm>
            <a:off x="0" y="0"/>
            <a:ext cx="1179872" cy="6858000"/>
          </a:xfrm>
          <a:prstGeom prst="rect">
            <a:avLst/>
          </a:prstGeom>
          <a:solidFill>
            <a:schemeClr val="accent3">
              <a:lumMod val="60000"/>
              <a:lumOff val="40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CFEE4AB1-2772-ED42-C48A-F8D8BB1D15E4}"/>
              </a:ext>
            </a:extLst>
          </p:cNvPr>
          <p:cNvSpPr/>
          <p:nvPr/>
        </p:nvSpPr>
        <p:spPr>
          <a:xfrm>
            <a:off x="9833" y="0"/>
            <a:ext cx="904567" cy="6858000"/>
          </a:xfrm>
          <a:prstGeom prst="rect">
            <a:avLst/>
          </a:prstGeom>
          <a:solidFill>
            <a:schemeClr val="accent3">
              <a:lumMod val="75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0FCEA3C2-2E10-0EAA-932B-DB4CB4B56DD8}"/>
              </a:ext>
            </a:extLst>
          </p:cNvPr>
          <p:cNvSpPr txBox="1"/>
          <p:nvPr/>
        </p:nvSpPr>
        <p:spPr>
          <a:xfrm>
            <a:off x="1396180" y="150960"/>
            <a:ext cx="4483510" cy="52322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IN" sz="2800" b="1" dirty="0">
                <a:ln/>
                <a:solidFill>
                  <a:srgbClr val="002060"/>
                </a:solidFill>
                <a:latin typeface="Times New Roman" panose="02020603050405020304" pitchFamily="18" charset="0"/>
                <a:cs typeface="Times New Roman" panose="02020603050405020304" pitchFamily="18" charset="0"/>
              </a:rPr>
              <a:t>Project Outcome</a:t>
            </a:r>
          </a:p>
        </p:txBody>
      </p:sp>
      <p:sp>
        <p:nvSpPr>
          <p:cNvPr id="11" name="TextBox 10">
            <a:extLst>
              <a:ext uri="{FF2B5EF4-FFF2-40B4-BE49-F238E27FC236}">
                <a16:creationId xmlns:a16="http://schemas.microsoft.com/office/drawing/2014/main" id="{C5110A89-B043-5804-2B20-696492491AD7}"/>
              </a:ext>
            </a:extLst>
          </p:cNvPr>
          <p:cNvSpPr txBox="1"/>
          <p:nvPr/>
        </p:nvSpPr>
        <p:spPr>
          <a:xfrm>
            <a:off x="1327354" y="845574"/>
            <a:ext cx="9861755" cy="544937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AtliQ Hardware has been steadily expanding its market reach, particularly in the </a:t>
            </a:r>
            <a:r>
              <a:rPr lang="en-US" b="1" dirty="0">
                <a:latin typeface="Times New Roman" panose="02020603050405020304" pitchFamily="18" charset="0"/>
                <a:cs typeface="Times New Roman" panose="02020603050405020304" pitchFamily="18" charset="0"/>
              </a:rPr>
              <a:t>APAC region</a:t>
            </a:r>
            <a:r>
              <a:rPr lang="en-US" dirty="0">
                <a:latin typeface="Times New Roman" panose="02020603050405020304" pitchFamily="18" charset="0"/>
                <a:cs typeface="Times New Roman" panose="02020603050405020304" pitchFamily="18" charset="0"/>
              </a:rPr>
              <a:t>, thanks to strong product performance. In 2021, the company introduced </a:t>
            </a:r>
            <a:r>
              <a:rPr lang="en-US" b="1" dirty="0">
                <a:latin typeface="Times New Roman" panose="02020603050405020304" pitchFamily="18" charset="0"/>
                <a:cs typeface="Times New Roman" panose="02020603050405020304" pitchFamily="18" charset="0"/>
              </a:rPr>
              <a:t>102 new products</a:t>
            </a:r>
            <a:r>
              <a:rPr lang="en-US" dirty="0">
                <a:latin typeface="Times New Roman" panose="02020603050405020304" pitchFamily="18" charset="0"/>
                <a:cs typeface="Times New Roman" panose="02020603050405020304" pitchFamily="18" charset="0"/>
              </a:rPr>
              <a:t>, with a focus on </a:t>
            </a:r>
            <a:r>
              <a:rPr lang="en-US" b="1" dirty="0">
                <a:latin typeface="Times New Roman" panose="02020603050405020304" pitchFamily="18" charset="0"/>
                <a:cs typeface="Times New Roman" panose="02020603050405020304" pitchFamily="18" charset="0"/>
              </a:rPr>
              <a:t>notebooks, accessories, and peripherals</a:t>
            </a:r>
            <a:r>
              <a:rPr lang="en-US" dirty="0">
                <a:latin typeface="Times New Roman" panose="02020603050405020304" pitchFamily="18" charset="0"/>
                <a:cs typeface="Times New Roman" panose="02020603050405020304" pitchFamily="18" charset="0"/>
              </a:rPr>
              <a:t>, reflecting its dedication to innovation and segment growth. These three categories make up </a:t>
            </a:r>
            <a:r>
              <a:rPr lang="en-US" b="1" dirty="0">
                <a:latin typeface="Times New Roman" panose="02020603050405020304" pitchFamily="18" charset="0"/>
                <a:cs typeface="Times New Roman" panose="02020603050405020304" pitchFamily="18" charset="0"/>
              </a:rPr>
              <a:t>82.87%</a:t>
            </a:r>
            <a:r>
              <a:rPr lang="en-US" dirty="0">
                <a:latin typeface="Times New Roman" panose="02020603050405020304" pitchFamily="18" charset="0"/>
                <a:cs typeface="Times New Roman" panose="02020603050405020304" pitchFamily="18" charset="0"/>
              </a:rPr>
              <a:t> of the product range. However, there’s room to grow in weaker areas like </a:t>
            </a:r>
            <a:r>
              <a:rPr lang="en-US" b="1" dirty="0">
                <a:latin typeface="Times New Roman" panose="02020603050405020304" pitchFamily="18" charset="0"/>
                <a:cs typeface="Times New Roman" panose="02020603050405020304" pitchFamily="18" charset="0"/>
              </a:rPr>
              <a:t>desktops, storage, and networking</a:t>
            </a:r>
            <a:r>
              <a:rPr lang="en-US" dirty="0">
                <a:latin typeface="Times New Roman" panose="02020603050405020304" pitchFamily="18" charset="0"/>
                <a:cs typeface="Times New Roman" panose="02020603050405020304" pitchFamily="18" charset="0"/>
              </a:rPr>
              <a:t>, especially in low-margin regions.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Analysis of manufacturing costs revealed inconsistencies, indicating potential for better cost control. By streamlining production in low-performing areas, AtliQ can enhance pricing strategies and increase profitability. In terms of sales, </a:t>
            </a:r>
            <a:r>
              <a:rPr lang="en-US" b="1" dirty="0">
                <a:latin typeface="Times New Roman" panose="02020603050405020304" pitchFamily="18" charset="0"/>
                <a:cs typeface="Times New Roman" panose="02020603050405020304" pitchFamily="18" charset="0"/>
              </a:rPr>
              <a:t>Amazon in India</a:t>
            </a:r>
            <a:r>
              <a:rPr lang="en-US" dirty="0">
                <a:latin typeface="Times New Roman" panose="02020603050405020304" pitchFamily="18" charset="0"/>
                <a:cs typeface="Times New Roman" panose="02020603050405020304" pitchFamily="18" charset="0"/>
              </a:rPr>
              <a:t> led in revenue despite offering smaller discounts, compared to </a:t>
            </a:r>
            <a:r>
              <a:rPr lang="en-US" b="1" dirty="0">
                <a:latin typeface="Times New Roman" panose="02020603050405020304" pitchFamily="18" charset="0"/>
                <a:cs typeface="Times New Roman" panose="02020603050405020304" pitchFamily="18" charset="0"/>
              </a:rPr>
              <a:t>Flipkart</a:t>
            </a:r>
            <a:r>
              <a:rPr lang="en-US" dirty="0">
                <a:latin typeface="Times New Roman" panose="02020603050405020304" pitchFamily="18" charset="0"/>
                <a:cs typeface="Times New Roman" panose="02020603050405020304" pitchFamily="18" charset="0"/>
              </a:rPr>
              <a:t>, which had higher discounts. This suggests that finding the right balance in discounting is key for maximizing both volume and margins.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Retail channels played a significant role, contributing </a:t>
            </a:r>
            <a:r>
              <a:rPr lang="en-US" b="1" dirty="0">
                <a:latin typeface="Times New Roman" panose="02020603050405020304" pitchFamily="18" charset="0"/>
                <a:cs typeface="Times New Roman" panose="02020603050405020304" pitchFamily="18" charset="0"/>
              </a:rPr>
              <a:t>75% of total sales in FY 2021</a:t>
            </a:r>
            <a:r>
              <a:rPr lang="en-US" dirty="0">
                <a:latin typeface="Times New Roman" panose="02020603050405020304" pitchFamily="18" charset="0"/>
                <a:cs typeface="Times New Roman" panose="02020603050405020304" pitchFamily="18" charset="0"/>
              </a:rPr>
              <a:t>. Though </a:t>
            </a:r>
            <a:r>
              <a:rPr lang="en-US" b="1" dirty="0">
                <a:latin typeface="Times New Roman" panose="02020603050405020304" pitchFamily="18" charset="0"/>
                <a:cs typeface="Times New Roman" panose="02020603050405020304" pitchFamily="18" charset="0"/>
              </a:rPr>
              <a:t>Direct sales</a:t>
            </a:r>
            <a:r>
              <a:rPr lang="en-US" dirty="0">
                <a:latin typeface="Times New Roman" panose="02020603050405020304" pitchFamily="18" charset="0"/>
                <a:cs typeface="Times New Roman" panose="02020603050405020304" pitchFamily="18" charset="0"/>
              </a:rPr>
              <a:t> had a lower share, they performed well in terms of average order value. Strategic alignment with high-performing months like </a:t>
            </a:r>
            <a:r>
              <a:rPr lang="en-US" b="1" dirty="0">
                <a:latin typeface="Times New Roman" panose="02020603050405020304" pitchFamily="18" charset="0"/>
                <a:cs typeface="Times New Roman" panose="02020603050405020304" pitchFamily="18" charset="0"/>
              </a:rPr>
              <a:t>November 2020</a:t>
            </a:r>
            <a:r>
              <a:rPr lang="en-US" dirty="0">
                <a:latin typeface="Times New Roman" panose="02020603050405020304" pitchFamily="18" charset="0"/>
                <a:cs typeface="Times New Roman" panose="02020603050405020304" pitchFamily="18" charset="0"/>
              </a:rPr>
              <a:t> can help boost results across all sales channels</a:t>
            </a:r>
            <a:r>
              <a:rPr lang="en-US" dirty="0"/>
              <a:t>.</a:t>
            </a:r>
          </a:p>
        </p:txBody>
      </p:sp>
    </p:spTree>
    <p:extLst>
      <p:ext uri="{BB962C8B-B14F-4D97-AF65-F5344CB8AC3E}">
        <p14:creationId xmlns:p14="http://schemas.microsoft.com/office/powerpoint/2010/main" val="3236808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BF882F-FFFC-0334-2E11-248889A61DE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9DD305E-5FFE-31BD-29C5-1AC4D821B068}"/>
              </a:ext>
            </a:extLst>
          </p:cNvPr>
          <p:cNvSpPr/>
          <p:nvPr/>
        </p:nvSpPr>
        <p:spPr>
          <a:xfrm>
            <a:off x="0" y="0"/>
            <a:ext cx="1179872" cy="6858000"/>
          </a:xfrm>
          <a:prstGeom prst="rect">
            <a:avLst/>
          </a:prstGeom>
          <a:solidFill>
            <a:schemeClr val="accent3">
              <a:lumMod val="60000"/>
              <a:lumOff val="40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144FCE0-0094-BD6A-6795-DED7EBB26575}"/>
              </a:ext>
            </a:extLst>
          </p:cNvPr>
          <p:cNvSpPr/>
          <p:nvPr/>
        </p:nvSpPr>
        <p:spPr>
          <a:xfrm>
            <a:off x="9833" y="0"/>
            <a:ext cx="904567" cy="6858000"/>
          </a:xfrm>
          <a:prstGeom prst="rect">
            <a:avLst/>
          </a:prstGeom>
          <a:solidFill>
            <a:schemeClr val="accent3">
              <a:lumMod val="75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ECD5F7B0-6677-3A10-A5E7-2C5E84822223}"/>
              </a:ext>
            </a:extLst>
          </p:cNvPr>
          <p:cNvSpPr txBox="1"/>
          <p:nvPr/>
        </p:nvSpPr>
        <p:spPr>
          <a:xfrm>
            <a:off x="1396180" y="544250"/>
            <a:ext cx="4483510" cy="52322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IN" sz="2800" b="1" dirty="0">
                <a:ln/>
                <a:solidFill>
                  <a:srgbClr val="002060"/>
                </a:solidFill>
                <a:latin typeface="Times New Roman" panose="02020603050405020304" pitchFamily="18" charset="0"/>
                <a:cs typeface="Times New Roman" panose="02020603050405020304" pitchFamily="18" charset="0"/>
              </a:rPr>
              <a:t>Recommendation</a:t>
            </a:r>
          </a:p>
        </p:txBody>
      </p:sp>
      <p:sp>
        <p:nvSpPr>
          <p:cNvPr id="11" name="TextBox 10">
            <a:extLst>
              <a:ext uri="{FF2B5EF4-FFF2-40B4-BE49-F238E27FC236}">
                <a16:creationId xmlns:a16="http://schemas.microsoft.com/office/drawing/2014/main" id="{14FCFA0D-0E8A-99EE-834A-DF4B10D002E3}"/>
              </a:ext>
            </a:extLst>
          </p:cNvPr>
          <p:cNvSpPr txBox="1"/>
          <p:nvPr/>
        </p:nvSpPr>
        <p:spPr>
          <a:xfrm>
            <a:off x="1396180" y="1330220"/>
            <a:ext cx="9861755" cy="419755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improve overall profitability, AtliQ should </a:t>
            </a:r>
            <a:r>
              <a:rPr lang="en-US" b="1" dirty="0">
                <a:latin typeface="Times New Roman" panose="02020603050405020304" pitchFamily="18" charset="0"/>
                <a:cs typeface="Times New Roman" panose="02020603050405020304" pitchFamily="18" charset="0"/>
              </a:rPr>
              <a:t>focus on boosting sales in underperforming categories</a:t>
            </a:r>
            <a:r>
              <a:rPr lang="en-US" dirty="0">
                <a:latin typeface="Times New Roman" panose="02020603050405020304" pitchFamily="18" charset="0"/>
                <a:cs typeface="Times New Roman" panose="02020603050405020304" pitchFamily="18" charset="0"/>
              </a:rPr>
              <a:t> like desktops, storage, and networking, especially in emerging markets. It should also </a:t>
            </a:r>
            <a:r>
              <a:rPr lang="en-US" b="1" dirty="0">
                <a:latin typeface="Times New Roman" panose="02020603050405020304" pitchFamily="18" charset="0"/>
                <a:cs typeface="Times New Roman" panose="02020603050405020304" pitchFamily="18" charset="0"/>
              </a:rPr>
              <a:t>expand premium product offerings</a:t>
            </a:r>
            <a:r>
              <a:rPr lang="en-US" dirty="0">
                <a:latin typeface="Times New Roman" panose="02020603050405020304" pitchFamily="18" charset="0"/>
                <a:cs typeface="Times New Roman" panose="02020603050405020304" pitchFamily="18" charset="0"/>
              </a:rPr>
              <a:t> in accessories, notebooks, and peripherals, particularly where demand is high, like in the </a:t>
            </a:r>
            <a:r>
              <a:rPr lang="en-US" b="1" dirty="0">
                <a:latin typeface="Times New Roman" panose="02020603050405020304" pitchFamily="18" charset="0"/>
                <a:cs typeface="Times New Roman" panose="02020603050405020304" pitchFamily="18" charset="0"/>
              </a:rPr>
              <a:t>APAC</a:t>
            </a:r>
            <a:r>
              <a:rPr lang="en-US" dirty="0">
                <a:latin typeface="Times New Roman" panose="02020603050405020304" pitchFamily="18" charset="0"/>
                <a:cs typeface="Times New Roman" panose="02020603050405020304" pitchFamily="18" charset="0"/>
              </a:rPr>
              <a:t> region.</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Fine-tuning discount strategies is essential—moderate discounts, as seen with </a:t>
            </a:r>
            <a:r>
              <a:rPr lang="en-US" b="1" dirty="0">
                <a:latin typeface="Times New Roman" panose="02020603050405020304" pitchFamily="18" charset="0"/>
                <a:cs typeface="Times New Roman" panose="02020603050405020304" pitchFamily="18" charset="0"/>
              </a:rPr>
              <a:t>Amazon in India</a:t>
            </a:r>
            <a:r>
              <a:rPr lang="en-US" dirty="0">
                <a:latin typeface="Times New Roman" panose="02020603050405020304" pitchFamily="18" charset="0"/>
                <a:cs typeface="Times New Roman" panose="02020603050405020304" pitchFamily="18" charset="0"/>
              </a:rPr>
              <a:t>, can drive high revenue. Strengthening ties with </a:t>
            </a:r>
            <a:r>
              <a:rPr lang="en-US" b="1" dirty="0">
                <a:latin typeface="Times New Roman" panose="02020603050405020304" pitchFamily="18" charset="0"/>
                <a:cs typeface="Times New Roman" panose="02020603050405020304" pitchFamily="18" charset="0"/>
              </a:rPr>
              <a:t>retail partners</a:t>
            </a:r>
            <a:r>
              <a:rPr lang="en-US" dirty="0">
                <a:latin typeface="Times New Roman" panose="02020603050405020304" pitchFamily="18" charset="0"/>
                <a:cs typeface="Times New Roman" panose="02020603050405020304" pitchFamily="18" charset="0"/>
              </a:rPr>
              <a:t> and expanding into e-commerce can further enhance sales performance. Lastly, </a:t>
            </a:r>
            <a:r>
              <a:rPr lang="en-US" b="1" dirty="0">
                <a:latin typeface="Times New Roman" panose="02020603050405020304" pitchFamily="18" charset="0"/>
                <a:cs typeface="Times New Roman" panose="02020603050405020304" pitchFamily="18" charset="0"/>
              </a:rPr>
              <a:t>leveraging insights from peak periods</a:t>
            </a:r>
            <a:r>
              <a:rPr lang="en-US" dirty="0">
                <a:latin typeface="Times New Roman" panose="02020603050405020304" pitchFamily="18" charset="0"/>
                <a:cs typeface="Times New Roman" panose="02020603050405020304" pitchFamily="18" charset="0"/>
              </a:rPr>
              <a:t> such as November will help in planning inventory, marketing, and promotions more effectively, aligning them with consumer behavior and demand trends.</a:t>
            </a:r>
          </a:p>
          <a:p>
            <a:pPr marL="285750" indent="-285750">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6834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AB062C-D8C7-F105-E377-966AF0C7994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8CB1416-E3FD-C6E5-357F-1462E9387EFB}"/>
              </a:ext>
            </a:extLst>
          </p:cNvPr>
          <p:cNvSpPr/>
          <p:nvPr/>
        </p:nvSpPr>
        <p:spPr>
          <a:xfrm>
            <a:off x="0" y="0"/>
            <a:ext cx="1179872" cy="6858000"/>
          </a:xfrm>
          <a:prstGeom prst="rect">
            <a:avLst/>
          </a:prstGeom>
          <a:solidFill>
            <a:schemeClr val="accent3">
              <a:lumMod val="60000"/>
              <a:lumOff val="40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B986B9AF-1BF2-76AF-DA06-8BD7D6A35632}"/>
              </a:ext>
            </a:extLst>
          </p:cNvPr>
          <p:cNvSpPr/>
          <p:nvPr/>
        </p:nvSpPr>
        <p:spPr>
          <a:xfrm>
            <a:off x="9833" y="0"/>
            <a:ext cx="904567" cy="6858000"/>
          </a:xfrm>
          <a:prstGeom prst="rect">
            <a:avLst/>
          </a:prstGeom>
          <a:solidFill>
            <a:schemeClr val="accent3">
              <a:lumMod val="75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A2A2B928-1F2A-1102-21A6-7938F75F9D80}"/>
              </a:ext>
            </a:extLst>
          </p:cNvPr>
          <p:cNvSpPr txBox="1"/>
          <p:nvPr/>
        </p:nvSpPr>
        <p:spPr>
          <a:xfrm>
            <a:off x="1425677" y="357437"/>
            <a:ext cx="4483510" cy="58477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IN" sz="3200" b="1" dirty="0">
                <a:ln/>
                <a:solidFill>
                  <a:srgbClr val="002060"/>
                </a:solidFill>
                <a:latin typeface="Times New Roman" panose="02020603050405020304" pitchFamily="18" charset="0"/>
                <a:cs typeface="Times New Roman" panose="02020603050405020304" pitchFamily="18" charset="0"/>
              </a:rPr>
              <a:t>Situation Analysis</a:t>
            </a:r>
          </a:p>
        </p:txBody>
      </p:sp>
      <p:sp>
        <p:nvSpPr>
          <p:cNvPr id="11" name="TextBox 10">
            <a:extLst>
              <a:ext uri="{FF2B5EF4-FFF2-40B4-BE49-F238E27FC236}">
                <a16:creationId xmlns:a16="http://schemas.microsoft.com/office/drawing/2014/main" id="{BF58AF14-9919-3AB1-5938-DC8BC848DF74}"/>
              </a:ext>
            </a:extLst>
          </p:cNvPr>
          <p:cNvSpPr txBox="1"/>
          <p:nvPr/>
        </p:nvSpPr>
        <p:spPr>
          <a:xfrm>
            <a:off x="1396180" y="1170038"/>
            <a:ext cx="9861755" cy="4939814"/>
          </a:xfrm>
          <a:prstGeom prst="rect">
            <a:avLst/>
          </a:prstGeom>
          <a:noFill/>
        </p:spPr>
        <p:txBody>
          <a:bodyPr wrap="square" rtlCol="0">
            <a:spAutoFit/>
          </a:bodyPr>
          <a:lstStyle/>
          <a:p>
            <a:pPr>
              <a:lnSpc>
                <a:spcPct val="150000"/>
              </a:lnSpc>
              <a:buNone/>
            </a:pPr>
            <a:endParaRPr lang="en-US" dirty="0">
              <a:solidFill>
                <a:srgbClr val="0D1E1E"/>
              </a:solidFill>
              <a:effectLst/>
              <a:latin typeface="YAFdJvSyp_k 2"/>
            </a:endParaRPr>
          </a:p>
          <a:p>
            <a:pPr>
              <a:lnSpc>
                <a:spcPct val="150000"/>
              </a:lnSpc>
              <a:buFont typeface="Arial" panose="020B0604020202020204" pitchFamily="34" charset="0"/>
              <a:buChar char="•"/>
            </a:pPr>
            <a:r>
              <a:rPr lang="en-US" i="0" dirty="0">
                <a:solidFill>
                  <a:srgbClr val="0D1E1E"/>
                </a:solidFill>
                <a:effectLst/>
              </a:rPr>
              <a:t>AtliQ Hardware, a leading name in the computer hardware sector both in India and globally, has recognized the need to strengthen its data-driven decision-making processes.</a:t>
            </a:r>
            <a:endParaRPr lang="en-US" dirty="0"/>
          </a:p>
          <a:p>
            <a:pPr>
              <a:lnSpc>
                <a:spcPct val="150000"/>
              </a:lnSpc>
              <a:buFont typeface="Arial" panose="020B0604020202020204" pitchFamily="34" charset="0"/>
              <a:buChar char="•"/>
            </a:pPr>
            <a:r>
              <a:rPr lang="en-US" i="0" dirty="0">
                <a:solidFill>
                  <a:srgbClr val="0D1E1E"/>
                </a:solidFill>
                <a:effectLst/>
              </a:rPr>
              <a:t>Despite its strong market position, the company currently lacks the agility in analytics needed to support timely and strategic business decisions.</a:t>
            </a:r>
            <a:endParaRPr lang="en-US" dirty="0"/>
          </a:p>
          <a:p>
            <a:pPr>
              <a:lnSpc>
                <a:spcPct val="150000"/>
              </a:lnSpc>
              <a:buFont typeface="Arial" panose="020B0604020202020204" pitchFamily="34" charset="0"/>
              <a:buChar char="•"/>
            </a:pPr>
            <a:r>
              <a:rPr lang="en-US" i="0" dirty="0">
                <a:solidFill>
                  <a:srgbClr val="0D1E1E"/>
                </a:solidFill>
                <a:effectLst/>
              </a:rPr>
              <a:t>To address this, AtliQ Hardware is expanding its data analytics team by recruiting junior data analysts capable of contributing to this transformation.</a:t>
            </a:r>
            <a:endParaRPr lang="en-US" dirty="0"/>
          </a:p>
          <a:p>
            <a:pPr>
              <a:lnSpc>
                <a:spcPct val="150000"/>
              </a:lnSpc>
              <a:buFont typeface="Arial" panose="020B0604020202020204" pitchFamily="34" charset="0"/>
              <a:buChar char="•"/>
            </a:pPr>
            <a:r>
              <a:rPr lang="en-US" i="0" dirty="0">
                <a:solidFill>
                  <a:srgbClr val="0D1E1E"/>
                </a:solidFill>
                <a:effectLst/>
              </a:rPr>
              <a:t>As part of the hiring process, Tony Sharma, Director of Data Analytics, has designed a comprehensive SQL assessment to evaluate candidates on both technical proficiency and communication skills.</a:t>
            </a:r>
            <a:endParaRPr lang="en-US" dirty="0"/>
          </a:p>
          <a:p>
            <a:pPr>
              <a:lnSpc>
                <a:spcPct val="150000"/>
              </a:lnSpc>
              <a:buFont typeface="Arial" panose="020B0604020202020204" pitchFamily="34" charset="0"/>
              <a:buChar char="•"/>
            </a:pPr>
            <a:r>
              <a:rPr lang="en-US" i="0" dirty="0">
                <a:solidFill>
                  <a:srgbClr val="0D1E1E"/>
                </a:solidFill>
                <a:effectLst/>
              </a:rPr>
              <a:t>The selected analysts will be expected to deliver actionable insights by addressing 10 specific ad hoc business queries.</a:t>
            </a:r>
            <a:endParaRPr lang="en-US" dirty="0"/>
          </a:p>
          <a:p>
            <a:endParaRPr lang="en-IN" dirty="0"/>
          </a:p>
        </p:txBody>
      </p:sp>
    </p:spTree>
    <p:extLst>
      <p:ext uri="{BB962C8B-B14F-4D97-AF65-F5344CB8AC3E}">
        <p14:creationId xmlns:p14="http://schemas.microsoft.com/office/powerpoint/2010/main" val="3552553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F2C8F0-4B83-FD6D-4816-2514120771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1374" y="1848466"/>
            <a:ext cx="5829252" cy="3009004"/>
          </a:xfrm>
          <a:prstGeom prst="rect">
            <a:avLst/>
          </a:prstGeom>
        </p:spPr>
      </p:pic>
    </p:spTree>
    <p:extLst>
      <p:ext uri="{BB962C8B-B14F-4D97-AF65-F5344CB8AC3E}">
        <p14:creationId xmlns:p14="http://schemas.microsoft.com/office/powerpoint/2010/main" val="1081970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1A7753-0A20-7F28-B1A8-01F28DB872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1" y="0"/>
            <a:ext cx="12187449" cy="6858000"/>
          </a:xfrm>
          <a:prstGeom prst="rect">
            <a:avLst/>
          </a:prstGeom>
        </p:spPr>
      </p:pic>
      <p:sp>
        <p:nvSpPr>
          <p:cNvPr id="6" name="Rectangle 5">
            <a:extLst>
              <a:ext uri="{FF2B5EF4-FFF2-40B4-BE49-F238E27FC236}">
                <a16:creationId xmlns:a16="http://schemas.microsoft.com/office/drawing/2014/main" id="{B4F89EBD-D481-ACE9-DA92-EB443E17026A}"/>
              </a:ext>
            </a:extLst>
          </p:cNvPr>
          <p:cNvSpPr/>
          <p:nvPr/>
        </p:nvSpPr>
        <p:spPr>
          <a:xfrm>
            <a:off x="481781" y="6420465"/>
            <a:ext cx="1494503" cy="324464"/>
          </a:xfrm>
          <a:prstGeom prst="rect">
            <a:avLst/>
          </a:prstGeom>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16599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3E4C99-849D-DA80-949A-604C96FCB79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AC26905-D3B3-FBF5-035C-651835F22798}"/>
              </a:ext>
            </a:extLst>
          </p:cNvPr>
          <p:cNvSpPr/>
          <p:nvPr/>
        </p:nvSpPr>
        <p:spPr>
          <a:xfrm>
            <a:off x="0" y="0"/>
            <a:ext cx="1179872" cy="6858000"/>
          </a:xfrm>
          <a:prstGeom prst="rect">
            <a:avLst/>
          </a:prstGeom>
          <a:solidFill>
            <a:schemeClr val="accent3">
              <a:lumMod val="60000"/>
              <a:lumOff val="40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4763663-AA2E-A8C9-5300-4FF9EF4C8297}"/>
              </a:ext>
            </a:extLst>
          </p:cNvPr>
          <p:cNvSpPr/>
          <p:nvPr/>
        </p:nvSpPr>
        <p:spPr>
          <a:xfrm>
            <a:off x="9833" y="0"/>
            <a:ext cx="904567" cy="6858000"/>
          </a:xfrm>
          <a:prstGeom prst="rect">
            <a:avLst/>
          </a:prstGeom>
          <a:solidFill>
            <a:schemeClr val="accent3">
              <a:lumMod val="75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EE0C7201-C2FE-7F74-9E56-613811645B86}"/>
              </a:ext>
            </a:extLst>
          </p:cNvPr>
          <p:cNvSpPr txBox="1"/>
          <p:nvPr/>
        </p:nvSpPr>
        <p:spPr>
          <a:xfrm>
            <a:off x="1425676" y="357437"/>
            <a:ext cx="4984955" cy="58477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IN" sz="3200" b="1" dirty="0">
                <a:ln/>
                <a:solidFill>
                  <a:srgbClr val="002060"/>
                </a:solidFill>
                <a:latin typeface="Times New Roman" panose="02020603050405020304" pitchFamily="18" charset="0"/>
                <a:cs typeface="Times New Roman" panose="02020603050405020304" pitchFamily="18" charset="0"/>
              </a:rPr>
              <a:t>Data In Tabular Format</a:t>
            </a:r>
          </a:p>
        </p:txBody>
      </p:sp>
      <p:pic>
        <p:nvPicPr>
          <p:cNvPr id="6" name="Picture 5">
            <a:extLst>
              <a:ext uri="{FF2B5EF4-FFF2-40B4-BE49-F238E27FC236}">
                <a16:creationId xmlns:a16="http://schemas.microsoft.com/office/drawing/2014/main" id="{38797327-5E23-D2BA-220D-6D4020F957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1787" y="2146078"/>
            <a:ext cx="1944668" cy="2514951"/>
          </a:xfrm>
          <a:prstGeom prst="rect">
            <a:avLst/>
          </a:prstGeom>
        </p:spPr>
      </p:pic>
      <p:pic>
        <p:nvPicPr>
          <p:cNvPr id="8" name="Picture 7">
            <a:extLst>
              <a:ext uri="{FF2B5EF4-FFF2-40B4-BE49-F238E27FC236}">
                <a16:creationId xmlns:a16="http://schemas.microsoft.com/office/drawing/2014/main" id="{E0554919-FFBB-C837-9D27-2F37839B78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2451" y="2171525"/>
            <a:ext cx="1974575" cy="2514950"/>
          </a:xfrm>
          <a:prstGeom prst="rect">
            <a:avLst/>
          </a:prstGeom>
        </p:spPr>
      </p:pic>
      <p:sp>
        <p:nvSpPr>
          <p:cNvPr id="9" name="TextBox 8">
            <a:extLst>
              <a:ext uri="{FF2B5EF4-FFF2-40B4-BE49-F238E27FC236}">
                <a16:creationId xmlns:a16="http://schemas.microsoft.com/office/drawing/2014/main" id="{412BADCA-523B-B64E-41B6-436A2B08592D}"/>
              </a:ext>
            </a:extLst>
          </p:cNvPr>
          <p:cNvSpPr txBox="1"/>
          <p:nvPr/>
        </p:nvSpPr>
        <p:spPr>
          <a:xfrm>
            <a:off x="1189705" y="4991124"/>
            <a:ext cx="3057832"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Dimension Tables</a:t>
            </a:r>
          </a:p>
        </p:txBody>
      </p:sp>
      <p:pic>
        <p:nvPicPr>
          <p:cNvPr id="12" name="Picture 11">
            <a:extLst>
              <a:ext uri="{FF2B5EF4-FFF2-40B4-BE49-F238E27FC236}">
                <a16:creationId xmlns:a16="http://schemas.microsoft.com/office/drawing/2014/main" id="{4190329C-5D83-DD15-E809-D80357E07E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1042" y="5360456"/>
            <a:ext cx="1965477" cy="1398853"/>
          </a:xfrm>
          <a:prstGeom prst="rect">
            <a:avLst/>
          </a:prstGeom>
        </p:spPr>
      </p:pic>
      <p:pic>
        <p:nvPicPr>
          <p:cNvPr id="14" name="Picture 13">
            <a:extLst>
              <a:ext uri="{FF2B5EF4-FFF2-40B4-BE49-F238E27FC236}">
                <a16:creationId xmlns:a16="http://schemas.microsoft.com/office/drawing/2014/main" id="{C519212A-EBC8-F074-C9B1-98FF50D69EA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35333" y="1100999"/>
            <a:ext cx="2098240" cy="1663158"/>
          </a:xfrm>
          <a:prstGeom prst="rect">
            <a:avLst/>
          </a:prstGeom>
        </p:spPr>
      </p:pic>
      <p:pic>
        <p:nvPicPr>
          <p:cNvPr id="16" name="Picture 15">
            <a:extLst>
              <a:ext uri="{FF2B5EF4-FFF2-40B4-BE49-F238E27FC236}">
                <a16:creationId xmlns:a16="http://schemas.microsoft.com/office/drawing/2014/main" id="{3CE4FA7B-A921-8A40-881E-29F472324F5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35333" y="3961603"/>
            <a:ext cx="2251812" cy="1398853"/>
          </a:xfrm>
          <a:prstGeom prst="rect">
            <a:avLst/>
          </a:prstGeom>
        </p:spPr>
      </p:pic>
      <p:pic>
        <p:nvPicPr>
          <p:cNvPr id="18" name="Picture 17">
            <a:extLst>
              <a:ext uri="{FF2B5EF4-FFF2-40B4-BE49-F238E27FC236}">
                <a16:creationId xmlns:a16="http://schemas.microsoft.com/office/drawing/2014/main" id="{6A9DC996-7E2A-56C0-4C87-61ADCB7FF36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06817" y="2764157"/>
            <a:ext cx="2489895" cy="1197446"/>
          </a:xfrm>
          <a:prstGeom prst="rect">
            <a:avLst/>
          </a:prstGeom>
        </p:spPr>
      </p:pic>
      <p:sp>
        <p:nvSpPr>
          <p:cNvPr id="19" name="Arrow: Curved Up 18">
            <a:extLst>
              <a:ext uri="{FF2B5EF4-FFF2-40B4-BE49-F238E27FC236}">
                <a16:creationId xmlns:a16="http://schemas.microsoft.com/office/drawing/2014/main" id="{20E7B704-96A6-2878-3B8A-25F6BBDA6D79}"/>
              </a:ext>
            </a:extLst>
          </p:cNvPr>
          <p:cNvSpPr/>
          <p:nvPr/>
        </p:nvSpPr>
        <p:spPr>
          <a:xfrm rot="18163757">
            <a:off x="3601053" y="4841551"/>
            <a:ext cx="693020" cy="320429"/>
          </a:xfrm>
          <a:prstGeom prst="curvedUpArrow">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1" name="TextBox 20">
            <a:extLst>
              <a:ext uri="{FF2B5EF4-FFF2-40B4-BE49-F238E27FC236}">
                <a16:creationId xmlns:a16="http://schemas.microsoft.com/office/drawing/2014/main" id="{D43D785B-EFB1-BF17-A696-FD692BDBF10E}"/>
              </a:ext>
            </a:extLst>
          </p:cNvPr>
          <p:cNvSpPr txBox="1"/>
          <p:nvPr/>
        </p:nvSpPr>
        <p:spPr>
          <a:xfrm>
            <a:off x="7914061" y="4940151"/>
            <a:ext cx="2851354" cy="369332"/>
          </a:xfrm>
          <a:prstGeom prst="rect">
            <a:avLst/>
          </a:prstGeom>
          <a:noFill/>
        </p:spPr>
        <p:txBody>
          <a:bodyPr wrap="square">
            <a:spAutoFit/>
          </a:bodyPr>
          <a:lstStyle/>
          <a:p>
            <a:pPr algn="ctr"/>
            <a:r>
              <a:rPr lang="en-IN" dirty="0">
                <a:latin typeface="Times New Roman" panose="02020603050405020304" pitchFamily="18" charset="0"/>
                <a:cs typeface="Times New Roman" panose="02020603050405020304" pitchFamily="18" charset="0"/>
              </a:rPr>
              <a:t>Dimension Tables</a:t>
            </a:r>
          </a:p>
        </p:txBody>
      </p:sp>
      <p:sp>
        <p:nvSpPr>
          <p:cNvPr id="22" name="Arrow: Curved Up 21">
            <a:extLst>
              <a:ext uri="{FF2B5EF4-FFF2-40B4-BE49-F238E27FC236}">
                <a16:creationId xmlns:a16="http://schemas.microsoft.com/office/drawing/2014/main" id="{568BFF93-9BF6-4B5D-11A8-B14B960543BA}"/>
              </a:ext>
            </a:extLst>
          </p:cNvPr>
          <p:cNvSpPr/>
          <p:nvPr/>
        </p:nvSpPr>
        <p:spPr>
          <a:xfrm rot="16705411">
            <a:off x="10086333" y="4653100"/>
            <a:ext cx="693020" cy="320429"/>
          </a:xfrm>
          <a:prstGeom prst="curvedUpArrow">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3" name="Arrow: Curved Down 22">
            <a:extLst>
              <a:ext uri="{FF2B5EF4-FFF2-40B4-BE49-F238E27FC236}">
                <a16:creationId xmlns:a16="http://schemas.microsoft.com/office/drawing/2014/main" id="{BED40734-A3B6-3C34-EC3F-5908896A9047}"/>
              </a:ext>
            </a:extLst>
          </p:cNvPr>
          <p:cNvSpPr/>
          <p:nvPr/>
        </p:nvSpPr>
        <p:spPr>
          <a:xfrm rot="10606566" flipV="1">
            <a:off x="7125568" y="720218"/>
            <a:ext cx="767181" cy="297689"/>
          </a:xfrm>
          <a:prstGeom prst="curvedDownArrow">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5" name="TextBox 24">
            <a:extLst>
              <a:ext uri="{FF2B5EF4-FFF2-40B4-BE49-F238E27FC236}">
                <a16:creationId xmlns:a16="http://schemas.microsoft.com/office/drawing/2014/main" id="{D8DC3E91-2C43-90C9-500A-3F887D8FCFAA}"/>
              </a:ext>
            </a:extLst>
          </p:cNvPr>
          <p:cNvSpPr txBox="1"/>
          <p:nvPr/>
        </p:nvSpPr>
        <p:spPr>
          <a:xfrm>
            <a:off x="7455028" y="939737"/>
            <a:ext cx="1524269"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Fact Tables</a:t>
            </a:r>
          </a:p>
        </p:txBody>
      </p:sp>
    </p:spTree>
    <p:extLst>
      <p:ext uri="{BB962C8B-B14F-4D97-AF65-F5344CB8AC3E}">
        <p14:creationId xmlns:p14="http://schemas.microsoft.com/office/powerpoint/2010/main" val="782626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6AB01F-85F3-BB90-9616-AD355D3DE1B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B1D81C3-EF9C-5343-62EE-451767C5941D}"/>
              </a:ext>
            </a:extLst>
          </p:cNvPr>
          <p:cNvSpPr/>
          <p:nvPr/>
        </p:nvSpPr>
        <p:spPr>
          <a:xfrm>
            <a:off x="0" y="0"/>
            <a:ext cx="1179872" cy="6858000"/>
          </a:xfrm>
          <a:prstGeom prst="rect">
            <a:avLst/>
          </a:prstGeom>
          <a:solidFill>
            <a:schemeClr val="accent3">
              <a:lumMod val="60000"/>
              <a:lumOff val="40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D90376F5-6A97-B88B-F4AB-0951DC178694}"/>
              </a:ext>
            </a:extLst>
          </p:cNvPr>
          <p:cNvSpPr/>
          <p:nvPr/>
        </p:nvSpPr>
        <p:spPr>
          <a:xfrm>
            <a:off x="9833" y="0"/>
            <a:ext cx="904567" cy="6858000"/>
          </a:xfrm>
          <a:prstGeom prst="rect">
            <a:avLst/>
          </a:prstGeom>
          <a:solidFill>
            <a:schemeClr val="accent3">
              <a:lumMod val="75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306144F8-C6C2-08E3-FCA4-0D510F257F86}"/>
              </a:ext>
            </a:extLst>
          </p:cNvPr>
          <p:cNvSpPr txBox="1"/>
          <p:nvPr/>
        </p:nvSpPr>
        <p:spPr>
          <a:xfrm>
            <a:off x="462116" y="101799"/>
            <a:ext cx="4483510" cy="52322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IN" sz="2800" b="1" dirty="0">
                <a:ln/>
                <a:solidFill>
                  <a:srgbClr val="002060"/>
                </a:solidFill>
                <a:latin typeface="Times New Roman" panose="02020603050405020304" pitchFamily="18" charset="0"/>
                <a:cs typeface="Times New Roman" panose="02020603050405020304" pitchFamily="18" charset="0"/>
              </a:rPr>
              <a:t>Ad-hoc Request</a:t>
            </a:r>
          </a:p>
        </p:txBody>
      </p:sp>
      <p:pic>
        <p:nvPicPr>
          <p:cNvPr id="6" name="Picture 5">
            <a:extLst>
              <a:ext uri="{FF2B5EF4-FFF2-40B4-BE49-F238E27FC236}">
                <a16:creationId xmlns:a16="http://schemas.microsoft.com/office/drawing/2014/main" id="{B47AEC25-4F27-5AA4-C438-C02879E91A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3608" y="726818"/>
            <a:ext cx="4839375" cy="6011114"/>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1CAF81EA-A442-347A-0999-3145A86BB1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6719" y="745087"/>
            <a:ext cx="4753638" cy="601111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020088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03C4BF-DDD1-2AC5-0C18-F787256ED08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47F15CC-44CF-0A40-8014-0585A2E29861}"/>
              </a:ext>
            </a:extLst>
          </p:cNvPr>
          <p:cNvSpPr/>
          <p:nvPr/>
        </p:nvSpPr>
        <p:spPr>
          <a:xfrm>
            <a:off x="0" y="0"/>
            <a:ext cx="1179872" cy="6858000"/>
          </a:xfrm>
          <a:prstGeom prst="rect">
            <a:avLst/>
          </a:prstGeom>
          <a:solidFill>
            <a:schemeClr val="accent3">
              <a:lumMod val="60000"/>
              <a:lumOff val="40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01275922-1B5D-4A7A-4D9C-C38DF761607D}"/>
              </a:ext>
            </a:extLst>
          </p:cNvPr>
          <p:cNvSpPr/>
          <p:nvPr/>
        </p:nvSpPr>
        <p:spPr>
          <a:xfrm>
            <a:off x="9833" y="0"/>
            <a:ext cx="904567" cy="6858000"/>
          </a:xfrm>
          <a:prstGeom prst="rect">
            <a:avLst/>
          </a:prstGeom>
          <a:solidFill>
            <a:schemeClr val="accent3">
              <a:lumMod val="75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B5179F76-C1B5-157E-82C6-EEE9795E2DFC}"/>
              </a:ext>
            </a:extLst>
          </p:cNvPr>
          <p:cNvSpPr txBox="1"/>
          <p:nvPr/>
        </p:nvSpPr>
        <p:spPr>
          <a:xfrm>
            <a:off x="1425677" y="107165"/>
            <a:ext cx="4483510" cy="46166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IN" sz="2400" b="1" dirty="0">
                <a:ln/>
                <a:solidFill>
                  <a:srgbClr val="002060"/>
                </a:solidFill>
                <a:latin typeface="Times New Roman" panose="02020603050405020304" pitchFamily="18" charset="0"/>
                <a:cs typeface="Times New Roman" panose="02020603050405020304" pitchFamily="18" charset="0"/>
              </a:rPr>
              <a:t>Request 1</a:t>
            </a:r>
          </a:p>
        </p:txBody>
      </p:sp>
      <p:sp>
        <p:nvSpPr>
          <p:cNvPr id="2" name="TextBox 1">
            <a:extLst>
              <a:ext uri="{FF2B5EF4-FFF2-40B4-BE49-F238E27FC236}">
                <a16:creationId xmlns:a16="http://schemas.microsoft.com/office/drawing/2014/main" id="{BA10B09F-2354-823A-6EC3-4F8CB9D0125C}"/>
              </a:ext>
            </a:extLst>
          </p:cNvPr>
          <p:cNvSpPr txBox="1"/>
          <p:nvPr/>
        </p:nvSpPr>
        <p:spPr>
          <a:xfrm>
            <a:off x="1425677" y="521792"/>
            <a:ext cx="9527458" cy="338554"/>
          </a:xfrm>
          <a:prstGeom prst="rect">
            <a:avLst/>
          </a:prstGeom>
          <a:noFill/>
        </p:spPr>
        <p:txBody>
          <a:bodyPr wrap="square" rtlCol="0">
            <a:spAutoFit/>
          </a:bodyPr>
          <a:lstStyle/>
          <a:p>
            <a:r>
              <a:rPr lang="en-US" sz="1600" b="0" i="0" dirty="0">
                <a:solidFill>
                  <a:srgbClr val="000000"/>
                </a:solidFill>
                <a:effectLst/>
                <a:latin typeface="Times New Roman" panose="02020603050405020304" pitchFamily="18" charset="0"/>
                <a:cs typeface="Times New Roman" panose="02020603050405020304" pitchFamily="18" charset="0"/>
              </a:rPr>
              <a:t>Provide the list of markets in which customer "Atliq Exclusive" operates its business in the APAC region.</a:t>
            </a:r>
            <a:endParaRPr lang="en-IN" sz="16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AC070DE-AAD1-D90B-0992-2D2B0C1D5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5677" y="1538748"/>
            <a:ext cx="2476846" cy="1571844"/>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CF2132DA-F0AE-8275-1F4E-5DCA1B50CA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6013" y="3501507"/>
            <a:ext cx="1576174" cy="2692633"/>
          </a:xfrm>
          <a:prstGeom prst="rect">
            <a:avLst/>
          </a:prstGeom>
          <a:ln>
            <a:noFill/>
          </a:ln>
          <a:effectLst>
            <a:outerShdw blurRad="190500" algn="tl" rotWithShape="0">
              <a:srgbClr val="000000">
                <a:alpha val="70000"/>
              </a:srgbClr>
            </a:outerShdw>
          </a:effectLst>
        </p:spPr>
      </p:pic>
      <p:sp>
        <p:nvSpPr>
          <p:cNvPr id="10" name="Arrow: Curved Down 9">
            <a:extLst>
              <a:ext uri="{FF2B5EF4-FFF2-40B4-BE49-F238E27FC236}">
                <a16:creationId xmlns:a16="http://schemas.microsoft.com/office/drawing/2014/main" id="{14DF79B1-5A61-F593-656E-F6B3128834B3}"/>
              </a:ext>
            </a:extLst>
          </p:cNvPr>
          <p:cNvSpPr/>
          <p:nvPr/>
        </p:nvSpPr>
        <p:spPr>
          <a:xfrm rot="6827483">
            <a:off x="3655920" y="3382398"/>
            <a:ext cx="631580" cy="238218"/>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15" name="Straight Arrow Connector 14">
            <a:extLst>
              <a:ext uri="{FF2B5EF4-FFF2-40B4-BE49-F238E27FC236}">
                <a16:creationId xmlns:a16="http://schemas.microsoft.com/office/drawing/2014/main" id="{885DED94-745D-2F1C-F5F9-90A487154E7A}"/>
              </a:ext>
            </a:extLst>
          </p:cNvPr>
          <p:cNvCxnSpPr>
            <a:cxnSpLocks/>
          </p:cNvCxnSpPr>
          <p:nvPr/>
        </p:nvCxnSpPr>
        <p:spPr>
          <a:xfrm flipV="1">
            <a:off x="3596756" y="3372624"/>
            <a:ext cx="1927123" cy="1697200"/>
          </a:xfrm>
          <a:prstGeom prst="straightConnector1">
            <a:avLst/>
          </a:prstGeom>
          <a:ln w="19050" cap="flat" cmpd="sng" algn="ctr">
            <a:solidFill>
              <a:schemeClr val="dk1"/>
            </a:solidFill>
            <a:prstDash val="sys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8" name="Picture 17">
            <a:extLst>
              <a:ext uri="{FF2B5EF4-FFF2-40B4-BE49-F238E27FC236}">
                <a16:creationId xmlns:a16="http://schemas.microsoft.com/office/drawing/2014/main" id="{A9746A64-5402-1B9E-96C1-22B2360BA4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6280" y="1315137"/>
            <a:ext cx="5523835" cy="3394515"/>
          </a:xfrm>
          <a:prstGeom prst="rect">
            <a:avLst/>
          </a:prstGeom>
        </p:spPr>
      </p:pic>
      <p:sp>
        <p:nvSpPr>
          <p:cNvPr id="19" name="Oval 18">
            <a:extLst>
              <a:ext uri="{FF2B5EF4-FFF2-40B4-BE49-F238E27FC236}">
                <a16:creationId xmlns:a16="http://schemas.microsoft.com/office/drawing/2014/main" id="{0CF4213C-5977-0BCE-2FCE-7A62BC65B6A5}"/>
              </a:ext>
            </a:extLst>
          </p:cNvPr>
          <p:cNvSpPr/>
          <p:nvPr/>
        </p:nvSpPr>
        <p:spPr>
          <a:xfrm>
            <a:off x="6389097" y="1633063"/>
            <a:ext cx="530942" cy="421879"/>
          </a:xfrm>
          <a:prstGeom prst="ellipse">
            <a:avLst/>
          </a:prstGeom>
          <a:noFill/>
          <a:ln w="127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0" name="Oval 19">
            <a:extLst>
              <a:ext uri="{FF2B5EF4-FFF2-40B4-BE49-F238E27FC236}">
                <a16:creationId xmlns:a16="http://schemas.microsoft.com/office/drawing/2014/main" id="{FF5FEA11-9CEA-9BE8-68F2-6E80810DD8AA}"/>
              </a:ext>
            </a:extLst>
          </p:cNvPr>
          <p:cNvSpPr/>
          <p:nvPr/>
        </p:nvSpPr>
        <p:spPr>
          <a:xfrm>
            <a:off x="8200102" y="2732958"/>
            <a:ext cx="806245" cy="421879"/>
          </a:xfrm>
          <a:prstGeom prst="ellipse">
            <a:avLst/>
          </a:prstGeom>
          <a:noFill/>
          <a:ln w="1270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2" name="Oval 21">
            <a:extLst>
              <a:ext uri="{FF2B5EF4-FFF2-40B4-BE49-F238E27FC236}">
                <a16:creationId xmlns:a16="http://schemas.microsoft.com/office/drawing/2014/main" id="{225D464A-0435-BE41-E732-D594F9487D8A}"/>
              </a:ext>
            </a:extLst>
          </p:cNvPr>
          <p:cNvSpPr/>
          <p:nvPr/>
        </p:nvSpPr>
        <p:spPr>
          <a:xfrm>
            <a:off x="9330812" y="1470830"/>
            <a:ext cx="816078" cy="421879"/>
          </a:xfrm>
          <a:prstGeom prst="ellipse">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2B56A4F0-B076-615D-BF98-9B69872898C5}"/>
              </a:ext>
            </a:extLst>
          </p:cNvPr>
          <p:cNvSpPr/>
          <p:nvPr/>
        </p:nvSpPr>
        <p:spPr>
          <a:xfrm>
            <a:off x="9404554" y="2522018"/>
            <a:ext cx="816078" cy="421879"/>
          </a:xfrm>
          <a:prstGeom prst="ellipse">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a:extLst>
              <a:ext uri="{FF2B5EF4-FFF2-40B4-BE49-F238E27FC236}">
                <a16:creationId xmlns:a16="http://schemas.microsoft.com/office/drawing/2014/main" id="{0EC653D1-659A-A727-FF97-CE4390082770}"/>
              </a:ext>
            </a:extLst>
          </p:cNvPr>
          <p:cNvSpPr/>
          <p:nvPr/>
        </p:nvSpPr>
        <p:spPr>
          <a:xfrm>
            <a:off x="8079336" y="3492224"/>
            <a:ext cx="816078" cy="421879"/>
          </a:xfrm>
          <a:prstGeom prst="ellipse">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8DB31CF8-37D7-C71B-512D-3D47F51A7606}"/>
              </a:ext>
            </a:extLst>
          </p:cNvPr>
          <p:cNvSpPr/>
          <p:nvPr/>
        </p:nvSpPr>
        <p:spPr>
          <a:xfrm>
            <a:off x="9085005" y="2009670"/>
            <a:ext cx="816078" cy="421879"/>
          </a:xfrm>
          <a:prstGeom prst="ellipse">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a:extLst>
              <a:ext uri="{FF2B5EF4-FFF2-40B4-BE49-F238E27FC236}">
                <a16:creationId xmlns:a16="http://schemas.microsoft.com/office/drawing/2014/main" id="{94123889-8C3E-7E9C-503B-A8B71487682C}"/>
              </a:ext>
            </a:extLst>
          </p:cNvPr>
          <p:cNvSpPr/>
          <p:nvPr/>
        </p:nvSpPr>
        <p:spPr>
          <a:xfrm>
            <a:off x="10117393" y="4010284"/>
            <a:ext cx="816078" cy="421879"/>
          </a:xfrm>
          <a:prstGeom prst="ellipse">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val 29">
            <a:extLst>
              <a:ext uri="{FF2B5EF4-FFF2-40B4-BE49-F238E27FC236}">
                <a16:creationId xmlns:a16="http://schemas.microsoft.com/office/drawing/2014/main" id="{573D23CA-3BA5-5B08-BDAF-2B1F3491E7F8}"/>
              </a:ext>
            </a:extLst>
          </p:cNvPr>
          <p:cNvSpPr/>
          <p:nvPr/>
        </p:nvSpPr>
        <p:spPr>
          <a:xfrm>
            <a:off x="7664244" y="2343759"/>
            <a:ext cx="816078" cy="421879"/>
          </a:xfrm>
          <a:prstGeom prst="ellipse">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Rounded Corners 31">
            <a:extLst>
              <a:ext uri="{FF2B5EF4-FFF2-40B4-BE49-F238E27FC236}">
                <a16:creationId xmlns:a16="http://schemas.microsoft.com/office/drawing/2014/main" id="{F4C56BAA-B084-946D-1688-9F728D4DC099}"/>
              </a:ext>
            </a:extLst>
          </p:cNvPr>
          <p:cNvSpPr/>
          <p:nvPr/>
        </p:nvSpPr>
        <p:spPr>
          <a:xfrm>
            <a:off x="5606279" y="5264801"/>
            <a:ext cx="5523835" cy="946946"/>
          </a:xfrm>
          <a:prstGeom prst="roundRect">
            <a:avLst/>
          </a:prstGeom>
          <a:solidFill>
            <a:srgbClr val="FFC000"/>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There is 8 key markets in APAC region , underscoring its strategic emphasis on this dynamic and rapidly growing area</a:t>
            </a:r>
          </a:p>
        </p:txBody>
      </p:sp>
      <p:sp>
        <p:nvSpPr>
          <p:cNvPr id="51" name="Arrow: Curved Down 50">
            <a:extLst>
              <a:ext uri="{FF2B5EF4-FFF2-40B4-BE49-F238E27FC236}">
                <a16:creationId xmlns:a16="http://schemas.microsoft.com/office/drawing/2014/main" id="{4740B1E3-3B6E-F664-79E1-8138ADBD7210}"/>
              </a:ext>
            </a:extLst>
          </p:cNvPr>
          <p:cNvSpPr/>
          <p:nvPr/>
        </p:nvSpPr>
        <p:spPr>
          <a:xfrm rot="5832353">
            <a:off x="10733391" y="4919734"/>
            <a:ext cx="958247" cy="300179"/>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3" name="TextBox 52">
            <a:extLst>
              <a:ext uri="{FF2B5EF4-FFF2-40B4-BE49-F238E27FC236}">
                <a16:creationId xmlns:a16="http://schemas.microsoft.com/office/drawing/2014/main" id="{96E1131A-E6FD-7F6D-A573-E54EC8202F7B}"/>
              </a:ext>
            </a:extLst>
          </p:cNvPr>
          <p:cNvSpPr txBox="1"/>
          <p:nvPr/>
        </p:nvSpPr>
        <p:spPr>
          <a:xfrm>
            <a:off x="1483787" y="973959"/>
            <a:ext cx="2743200" cy="40011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IN" sz="2000" b="1" dirty="0">
                <a:ln/>
                <a:solidFill>
                  <a:srgbClr val="7030A0"/>
                </a:solidFill>
                <a:latin typeface="Times New Roman" panose="02020603050405020304" pitchFamily="18" charset="0"/>
                <a:cs typeface="Times New Roman" panose="02020603050405020304" pitchFamily="18" charset="0"/>
              </a:rPr>
              <a:t>Solution :-</a:t>
            </a:r>
          </a:p>
        </p:txBody>
      </p:sp>
    </p:spTree>
    <p:extLst>
      <p:ext uri="{BB962C8B-B14F-4D97-AF65-F5344CB8AC3E}">
        <p14:creationId xmlns:p14="http://schemas.microsoft.com/office/powerpoint/2010/main" val="1453854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8E02C7-D735-2722-7505-36457798DEE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F42CD79-A678-5815-74C3-8EFD0B76B9C9}"/>
              </a:ext>
            </a:extLst>
          </p:cNvPr>
          <p:cNvSpPr/>
          <p:nvPr/>
        </p:nvSpPr>
        <p:spPr>
          <a:xfrm>
            <a:off x="0" y="0"/>
            <a:ext cx="1179872" cy="6858000"/>
          </a:xfrm>
          <a:prstGeom prst="rect">
            <a:avLst/>
          </a:prstGeom>
          <a:solidFill>
            <a:schemeClr val="accent3">
              <a:lumMod val="60000"/>
              <a:lumOff val="40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69A35C19-8978-6732-C6F8-784F238C014C}"/>
              </a:ext>
            </a:extLst>
          </p:cNvPr>
          <p:cNvSpPr/>
          <p:nvPr/>
        </p:nvSpPr>
        <p:spPr>
          <a:xfrm>
            <a:off x="9833" y="0"/>
            <a:ext cx="904567" cy="6858000"/>
          </a:xfrm>
          <a:prstGeom prst="rect">
            <a:avLst/>
          </a:prstGeom>
          <a:solidFill>
            <a:schemeClr val="accent3">
              <a:lumMod val="75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8224E5FA-BF2D-229A-B33C-0DBBEC219807}"/>
              </a:ext>
            </a:extLst>
          </p:cNvPr>
          <p:cNvSpPr txBox="1"/>
          <p:nvPr/>
        </p:nvSpPr>
        <p:spPr>
          <a:xfrm>
            <a:off x="1425677" y="357437"/>
            <a:ext cx="4483510" cy="52322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IN" sz="2800" b="1" dirty="0">
                <a:ln/>
                <a:solidFill>
                  <a:srgbClr val="002060"/>
                </a:solidFill>
                <a:latin typeface="Times New Roman" panose="02020603050405020304" pitchFamily="18" charset="0"/>
                <a:cs typeface="Times New Roman" panose="02020603050405020304" pitchFamily="18" charset="0"/>
              </a:rPr>
              <a:t>Request 2</a:t>
            </a:r>
          </a:p>
        </p:txBody>
      </p:sp>
      <p:sp>
        <p:nvSpPr>
          <p:cNvPr id="2" name="TextBox 1">
            <a:extLst>
              <a:ext uri="{FF2B5EF4-FFF2-40B4-BE49-F238E27FC236}">
                <a16:creationId xmlns:a16="http://schemas.microsoft.com/office/drawing/2014/main" id="{2D8FB41C-741C-A090-E5A3-3AFBD35678B1}"/>
              </a:ext>
            </a:extLst>
          </p:cNvPr>
          <p:cNvSpPr txBox="1"/>
          <p:nvPr/>
        </p:nvSpPr>
        <p:spPr>
          <a:xfrm>
            <a:off x="1425677" y="880657"/>
            <a:ext cx="10333704" cy="584775"/>
          </a:xfrm>
          <a:prstGeom prst="rect">
            <a:avLst/>
          </a:prstGeom>
          <a:noFill/>
        </p:spPr>
        <p:txBody>
          <a:bodyPr wrap="square" rtlCol="0">
            <a:spAutoFit/>
          </a:bodyPr>
          <a:lstStyle/>
          <a:p>
            <a:r>
              <a:rPr lang="en-US" sz="1600" b="0" i="0" dirty="0">
                <a:solidFill>
                  <a:srgbClr val="000000"/>
                </a:solidFill>
                <a:effectLst/>
                <a:latin typeface="Times New Roman" panose="02020603050405020304" pitchFamily="18" charset="0"/>
                <a:cs typeface="Times New Roman" panose="02020603050405020304" pitchFamily="18" charset="0"/>
              </a:rPr>
              <a:t>What is the percentage of unique product increase in 2021 vs. 2020? The final output contains these</a:t>
            </a:r>
            <a:br>
              <a:rPr lang="en-US" sz="1600" dirty="0">
                <a:latin typeface="Times New Roman" panose="02020603050405020304" pitchFamily="18" charset="0"/>
                <a:cs typeface="Times New Roman" panose="02020603050405020304" pitchFamily="18" charset="0"/>
              </a:rPr>
            </a:br>
            <a:r>
              <a:rPr lang="en-US" sz="1600" b="0" i="0" dirty="0">
                <a:solidFill>
                  <a:srgbClr val="000000"/>
                </a:solidFill>
                <a:effectLst/>
                <a:latin typeface="Times New Roman" panose="02020603050405020304" pitchFamily="18" charset="0"/>
                <a:cs typeface="Times New Roman" panose="02020603050405020304" pitchFamily="18" charset="0"/>
              </a:rPr>
              <a:t>fields: (unique_products_2020, unique_products_2021, percentage_chg</a:t>
            </a:r>
            <a:r>
              <a:rPr lang="en-US" sz="1600" b="0" i="0" dirty="0">
                <a:solidFill>
                  <a:srgbClr val="000000"/>
                </a:solidFill>
                <a:effectLst/>
                <a:latin typeface="YAFdJnJKOPE 0"/>
              </a:rPr>
              <a:t>)</a:t>
            </a:r>
            <a:endParaRPr lang="en-IN" sz="1600" dirty="0"/>
          </a:p>
        </p:txBody>
      </p:sp>
      <p:sp>
        <p:nvSpPr>
          <p:cNvPr id="7" name="TextBox 6">
            <a:extLst>
              <a:ext uri="{FF2B5EF4-FFF2-40B4-BE49-F238E27FC236}">
                <a16:creationId xmlns:a16="http://schemas.microsoft.com/office/drawing/2014/main" id="{7A5F441E-9602-EC58-9CAF-AD073C0ECFDA}"/>
              </a:ext>
            </a:extLst>
          </p:cNvPr>
          <p:cNvSpPr txBox="1"/>
          <p:nvPr/>
        </p:nvSpPr>
        <p:spPr>
          <a:xfrm>
            <a:off x="1425677" y="1465432"/>
            <a:ext cx="1799304" cy="369332"/>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IN" b="1" dirty="0">
                <a:ln/>
                <a:solidFill>
                  <a:srgbClr val="7030A0"/>
                </a:solidFill>
                <a:latin typeface="Times New Roman" panose="02020603050405020304" pitchFamily="18" charset="0"/>
                <a:cs typeface="Times New Roman" panose="02020603050405020304" pitchFamily="18" charset="0"/>
              </a:rPr>
              <a:t>Solution :-</a:t>
            </a:r>
          </a:p>
        </p:txBody>
      </p:sp>
      <p:pic>
        <p:nvPicPr>
          <p:cNvPr id="9" name="Picture 8">
            <a:extLst>
              <a:ext uri="{FF2B5EF4-FFF2-40B4-BE49-F238E27FC236}">
                <a16:creationId xmlns:a16="http://schemas.microsoft.com/office/drawing/2014/main" id="{D21A9644-9830-B1CA-7EA0-F1DA0C0D27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675" y="2004068"/>
            <a:ext cx="9645383" cy="2497137"/>
          </a:xfrm>
          <a:prstGeom prst="rect">
            <a:avLst/>
          </a:prstGeom>
          <a:ln>
            <a:noFill/>
          </a:ln>
          <a:effectLst>
            <a:outerShdw blurRad="190500" dist="228600" dir="2700000" algn="ctr">
              <a:srgbClr val="000000">
                <a:alpha val="30000"/>
              </a:srgbClr>
            </a:outerShdw>
            <a:softEdge rad="112500"/>
          </a:effectLst>
          <a:scene3d>
            <a:camera prst="orthographicFront">
              <a:rot lat="0" lon="0" rev="0"/>
            </a:camera>
            <a:lightRig rig="glow" dir="t">
              <a:rot lat="0" lon="0" rev="4800000"/>
            </a:lightRig>
          </a:scene3d>
          <a:sp3d prstMaterial="matte">
            <a:bevelT w="127000" h="63500"/>
          </a:sp3d>
        </p:spPr>
      </p:pic>
      <p:pic>
        <p:nvPicPr>
          <p:cNvPr id="12" name="Picture 11">
            <a:extLst>
              <a:ext uri="{FF2B5EF4-FFF2-40B4-BE49-F238E27FC236}">
                <a16:creationId xmlns:a16="http://schemas.microsoft.com/office/drawing/2014/main" id="{B2DC019F-5FEF-4E51-6077-723CCFA6FB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9045" y="4701233"/>
            <a:ext cx="5067057" cy="609685"/>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graphicFrame>
        <p:nvGraphicFramePr>
          <p:cNvPr id="13" name="Chart 12">
            <a:extLst>
              <a:ext uri="{FF2B5EF4-FFF2-40B4-BE49-F238E27FC236}">
                <a16:creationId xmlns:a16="http://schemas.microsoft.com/office/drawing/2014/main" id="{3C6FBF1E-7DE8-7903-EF76-2E44DBF59F43}"/>
              </a:ext>
            </a:extLst>
          </p:cNvPr>
          <p:cNvGraphicFramePr>
            <a:graphicFrameLocks/>
          </p:cNvGraphicFramePr>
          <p:nvPr>
            <p:extLst>
              <p:ext uri="{D42A27DB-BD31-4B8C-83A1-F6EECF244321}">
                <p14:modId xmlns:p14="http://schemas.microsoft.com/office/powerpoint/2010/main" val="3529529867"/>
              </p:ext>
            </p:extLst>
          </p:nvPr>
        </p:nvGraphicFramePr>
        <p:xfrm>
          <a:off x="7226712" y="4501205"/>
          <a:ext cx="4109820" cy="2405400"/>
        </p:xfrm>
        <a:graphic>
          <a:graphicData uri="http://schemas.openxmlformats.org/drawingml/2006/chart">
            <c:chart xmlns:c="http://schemas.openxmlformats.org/drawingml/2006/chart" xmlns:r="http://schemas.openxmlformats.org/officeDocument/2006/relationships" r:id="rId4"/>
          </a:graphicData>
        </a:graphic>
      </p:graphicFrame>
      <p:sp>
        <p:nvSpPr>
          <p:cNvPr id="15" name="TextBox 14">
            <a:extLst>
              <a:ext uri="{FF2B5EF4-FFF2-40B4-BE49-F238E27FC236}">
                <a16:creationId xmlns:a16="http://schemas.microsoft.com/office/drawing/2014/main" id="{A47179EE-DCE1-0A28-04CD-4D609D37F4CF}"/>
              </a:ext>
            </a:extLst>
          </p:cNvPr>
          <p:cNvSpPr txBox="1"/>
          <p:nvPr/>
        </p:nvSpPr>
        <p:spPr>
          <a:xfrm rot="20418443">
            <a:off x="8814591" y="5148354"/>
            <a:ext cx="1524000"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chg % 36.33</a:t>
            </a:r>
          </a:p>
        </p:txBody>
      </p:sp>
      <p:sp>
        <p:nvSpPr>
          <p:cNvPr id="16" name="Rectangle 15">
            <a:extLst>
              <a:ext uri="{FF2B5EF4-FFF2-40B4-BE49-F238E27FC236}">
                <a16:creationId xmlns:a16="http://schemas.microsoft.com/office/drawing/2014/main" id="{857C1A2D-12BB-BE51-5AE8-CA43C03522B5}"/>
              </a:ext>
            </a:extLst>
          </p:cNvPr>
          <p:cNvSpPr/>
          <p:nvPr/>
        </p:nvSpPr>
        <p:spPr>
          <a:xfrm>
            <a:off x="1445343" y="5538538"/>
            <a:ext cx="5281643" cy="989147"/>
          </a:xfrm>
          <a:prstGeom prst="rect">
            <a:avLst/>
          </a:prstGeom>
          <a:solidFill>
            <a:schemeClr val="accent4">
              <a:lumMod val="60000"/>
              <a:lumOff val="40000"/>
            </a:schemeClr>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"As shown in the graph, AtliQ Hardware demonstrates strong innovation and adaptability to market demands, ensuring a diverse and evolving product portfolio."</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18" name="Arrow: Curved Up 17">
            <a:extLst>
              <a:ext uri="{FF2B5EF4-FFF2-40B4-BE49-F238E27FC236}">
                <a16:creationId xmlns:a16="http://schemas.microsoft.com/office/drawing/2014/main" id="{5E56B01C-8D5E-8B8A-7FCF-8C86B0799E6D}"/>
              </a:ext>
            </a:extLst>
          </p:cNvPr>
          <p:cNvSpPr/>
          <p:nvPr/>
        </p:nvSpPr>
        <p:spPr>
          <a:xfrm rot="1080246" flipH="1">
            <a:off x="6469627" y="6324158"/>
            <a:ext cx="1111044" cy="407054"/>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9" name="Arrow: Curved Up 18">
            <a:extLst>
              <a:ext uri="{FF2B5EF4-FFF2-40B4-BE49-F238E27FC236}">
                <a16:creationId xmlns:a16="http://schemas.microsoft.com/office/drawing/2014/main" id="{4E682D1E-D84C-F43D-4B73-BC0DAA95A29B}"/>
              </a:ext>
            </a:extLst>
          </p:cNvPr>
          <p:cNvSpPr/>
          <p:nvPr/>
        </p:nvSpPr>
        <p:spPr>
          <a:xfrm rot="6069514">
            <a:off x="1183293" y="4491792"/>
            <a:ext cx="648928" cy="259782"/>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21" name="Straight Arrow Connector 20">
            <a:extLst>
              <a:ext uri="{FF2B5EF4-FFF2-40B4-BE49-F238E27FC236}">
                <a16:creationId xmlns:a16="http://schemas.microsoft.com/office/drawing/2014/main" id="{F2737CE3-7C19-2E28-AAF6-640ED8BBB598}"/>
              </a:ext>
            </a:extLst>
          </p:cNvPr>
          <p:cNvCxnSpPr>
            <a:cxnSpLocks/>
          </p:cNvCxnSpPr>
          <p:nvPr/>
        </p:nvCxnSpPr>
        <p:spPr>
          <a:xfrm>
            <a:off x="6676102" y="5217106"/>
            <a:ext cx="1489583" cy="816005"/>
          </a:xfrm>
          <a:prstGeom prst="straightConnector1">
            <a:avLst/>
          </a:prstGeom>
          <a:ln w="19050" cap="flat" cmpd="sng" algn="ctr">
            <a:solidFill>
              <a:schemeClr val="dk1"/>
            </a:solidFill>
            <a:prstDash val="dash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Arrow Connector 23">
            <a:extLst>
              <a:ext uri="{FF2B5EF4-FFF2-40B4-BE49-F238E27FC236}">
                <a16:creationId xmlns:a16="http://schemas.microsoft.com/office/drawing/2014/main" id="{8C681DBC-33F0-9106-79A8-368A1C037E8C}"/>
              </a:ext>
            </a:extLst>
          </p:cNvPr>
          <p:cNvCxnSpPr>
            <a:cxnSpLocks/>
          </p:cNvCxnSpPr>
          <p:nvPr/>
        </p:nvCxnSpPr>
        <p:spPr>
          <a:xfrm flipV="1">
            <a:off x="8716295" y="4965151"/>
            <a:ext cx="1327327" cy="432759"/>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278634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6F36C1-BDC1-BF5E-0642-F07E549CB1A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CCE07E1-6497-707E-0B51-7FB8DB2E2F48}"/>
              </a:ext>
            </a:extLst>
          </p:cNvPr>
          <p:cNvSpPr/>
          <p:nvPr/>
        </p:nvSpPr>
        <p:spPr>
          <a:xfrm>
            <a:off x="0" y="0"/>
            <a:ext cx="1179872" cy="6858000"/>
          </a:xfrm>
          <a:prstGeom prst="rect">
            <a:avLst/>
          </a:prstGeom>
          <a:solidFill>
            <a:schemeClr val="accent3">
              <a:lumMod val="60000"/>
              <a:lumOff val="40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EFF06632-5F5B-0467-92B8-85C538F4CB25}"/>
              </a:ext>
            </a:extLst>
          </p:cNvPr>
          <p:cNvSpPr/>
          <p:nvPr/>
        </p:nvSpPr>
        <p:spPr>
          <a:xfrm>
            <a:off x="9833" y="0"/>
            <a:ext cx="904567" cy="6858000"/>
          </a:xfrm>
          <a:prstGeom prst="rect">
            <a:avLst/>
          </a:prstGeom>
          <a:solidFill>
            <a:schemeClr val="accent3">
              <a:lumMod val="75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9EEC03EB-E64B-4614-77DE-AEBD6C90321B}"/>
              </a:ext>
            </a:extLst>
          </p:cNvPr>
          <p:cNvSpPr txBox="1"/>
          <p:nvPr/>
        </p:nvSpPr>
        <p:spPr>
          <a:xfrm>
            <a:off x="1307690" y="30393"/>
            <a:ext cx="4483510" cy="52322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IN" sz="2800" b="1" dirty="0">
                <a:ln/>
                <a:solidFill>
                  <a:srgbClr val="002060"/>
                </a:solidFill>
                <a:latin typeface="Times New Roman" panose="02020603050405020304" pitchFamily="18" charset="0"/>
                <a:cs typeface="Times New Roman" panose="02020603050405020304" pitchFamily="18" charset="0"/>
              </a:rPr>
              <a:t>Request 3</a:t>
            </a:r>
          </a:p>
        </p:txBody>
      </p:sp>
      <p:sp>
        <p:nvSpPr>
          <p:cNvPr id="6" name="TextBox 5">
            <a:extLst>
              <a:ext uri="{FF2B5EF4-FFF2-40B4-BE49-F238E27FC236}">
                <a16:creationId xmlns:a16="http://schemas.microsoft.com/office/drawing/2014/main" id="{F16CDAD9-BDED-EA4D-11BD-C86635CC1536}"/>
              </a:ext>
            </a:extLst>
          </p:cNvPr>
          <p:cNvSpPr txBox="1"/>
          <p:nvPr/>
        </p:nvSpPr>
        <p:spPr>
          <a:xfrm>
            <a:off x="1307690" y="553613"/>
            <a:ext cx="9812594" cy="584775"/>
          </a:xfrm>
          <a:prstGeom prst="rect">
            <a:avLst/>
          </a:prstGeom>
          <a:noFill/>
        </p:spPr>
        <p:txBody>
          <a:bodyPr wrap="square" rtlCol="0">
            <a:spAutoFit/>
          </a:bodyPr>
          <a:lstStyle/>
          <a:p>
            <a:r>
              <a:rPr lang="en-US" sz="1600" b="0" i="0" dirty="0">
                <a:solidFill>
                  <a:srgbClr val="000000"/>
                </a:solidFill>
                <a:effectLst/>
                <a:latin typeface="Times New Roman" panose="02020603050405020304" pitchFamily="18" charset="0"/>
                <a:cs typeface="Times New Roman" panose="02020603050405020304" pitchFamily="18" charset="0"/>
              </a:rPr>
              <a:t>Provide a report with all the unique product counts for each segment and sort them in descending</a:t>
            </a:r>
            <a:br>
              <a:rPr lang="en-US" sz="1600" dirty="0">
                <a:latin typeface="Times New Roman" panose="02020603050405020304" pitchFamily="18" charset="0"/>
                <a:cs typeface="Times New Roman" panose="02020603050405020304" pitchFamily="18" charset="0"/>
              </a:rPr>
            </a:br>
            <a:r>
              <a:rPr lang="en-US" sz="1600" b="0" i="0" dirty="0">
                <a:solidFill>
                  <a:srgbClr val="000000"/>
                </a:solidFill>
                <a:effectLst/>
                <a:latin typeface="Times New Roman" panose="02020603050405020304" pitchFamily="18" charset="0"/>
                <a:cs typeface="Times New Roman" panose="02020603050405020304" pitchFamily="18" charset="0"/>
              </a:rPr>
              <a:t>order of product counts. The final output contains 2 fields: (segment, product_count)</a:t>
            </a:r>
            <a:endParaRPr lang="en-IN" sz="16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45D4A2A-26F9-5F1D-BF2B-5ED7EE169B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6349" y="1836174"/>
            <a:ext cx="4420217" cy="1657581"/>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DE09DFA1-F1FE-2D0C-F445-2C5B1284BA0F}"/>
              </a:ext>
            </a:extLst>
          </p:cNvPr>
          <p:cNvSpPr txBox="1"/>
          <p:nvPr/>
        </p:nvSpPr>
        <p:spPr>
          <a:xfrm>
            <a:off x="1386349" y="1171132"/>
            <a:ext cx="1946787" cy="369332"/>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IN" b="1" dirty="0">
                <a:ln/>
                <a:solidFill>
                  <a:srgbClr val="7030A0"/>
                </a:solidFill>
                <a:latin typeface="Times New Roman" panose="02020603050405020304" pitchFamily="18" charset="0"/>
                <a:cs typeface="Times New Roman" panose="02020603050405020304" pitchFamily="18" charset="0"/>
              </a:rPr>
              <a:t>Solution :-</a:t>
            </a:r>
          </a:p>
        </p:txBody>
      </p:sp>
      <p:pic>
        <p:nvPicPr>
          <p:cNvPr id="12" name="Picture 11">
            <a:extLst>
              <a:ext uri="{FF2B5EF4-FFF2-40B4-BE49-F238E27FC236}">
                <a16:creationId xmlns:a16="http://schemas.microsoft.com/office/drawing/2014/main" id="{0D991F06-0E94-08D0-AB79-E36E634BB5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5343" y="3725272"/>
            <a:ext cx="2672841" cy="2404410"/>
          </a:xfrm>
          <a:prstGeom prst="rect">
            <a:avLst/>
          </a:prstGeom>
          <a:ln>
            <a:noFill/>
          </a:ln>
          <a:effectLst>
            <a:outerShdw blurRad="292100" dist="139700" dir="2700000" algn="tl" rotWithShape="0">
              <a:srgbClr val="333333">
                <a:alpha val="65000"/>
              </a:srgbClr>
            </a:outerShdw>
          </a:effectLst>
        </p:spPr>
      </p:pic>
      <p:sp>
        <p:nvSpPr>
          <p:cNvPr id="13" name="Arrow: Curved Down 12">
            <a:extLst>
              <a:ext uri="{FF2B5EF4-FFF2-40B4-BE49-F238E27FC236}">
                <a16:creationId xmlns:a16="http://schemas.microsoft.com/office/drawing/2014/main" id="{AA47BB33-52F5-3E6B-AFAE-F83D53B6B187}"/>
              </a:ext>
            </a:extLst>
          </p:cNvPr>
          <p:cNvSpPr/>
          <p:nvPr/>
        </p:nvSpPr>
        <p:spPr>
          <a:xfrm rot="4718972" flipV="1">
            <a:off x="886508" y="3576805"/>
            <a:ext cx="891532" cy="296935"/>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aphicFrame>
        <p:nvGraphicFramePr>
          <p:cNvPr id="14" name="Chart 13">
            <a:extLst>
              <a:ext uri="{FF2B5EF4-FFF2-40B4-BE49-F238E27FC236}">
                <a16:creationId xmlns:a16="http://schemas.microsoft.com/office/drawing/2014/main" id="{8840E563-CF8A-D764-59CA-39AFD923C3E9}"/>
              </a:ext>
            </a:extLst>
          </p:cNvPr>
          <p:cNvGraphicFramePr>
            <a:graphicFrameLocks/>
          </p:cNvGraphicFramePr>
          <p:nvPr>
            <p:extLst>
              <p:ext uri="{D42A27DB-BD31-4B8C-83A1-F6EECF244321}">
                <p14:modId xmlns:p14="http://schemas.microsoft.com/office/powerpoint/2010/main" val="3686029103"/>
              </p:ext>
            </p:extLst>
          </p:nvPr>
        </p:nvGraphicFramePr>
        <p:xfrm>
          <a:off x="6096000" y="1355798"/>
          <a:ext cx="5653548" cy="2605592"/>
        </p:xfrm>
        <a:graphic>
          <a:graphicData uri="http://schemas.openxmlformats.org/drawingml/2006/chart">
            <c:chart xmlns:c="http://schemas.openxmlformats.org/drawingml/2006/chart" xmlns:r="http://schemas.openxmlformats.org/officeDocument/2006/relationships" r:id="rId4"/>
          </a:graphicData>
        </a:graphic>
      </p:graphicFrame>
      <p:sp>
        <p:nvSpPr>
          <p:cNvPr id="18" name="Rectangle 17">
            <a:extLst>
              <a:ext uri="{FF2B5EF4-FFF2-40B4-BE49-F238E27FC236}">
                <a16:creationId xmlns:a16="http://schemas.microsoft.com/office/drawing/2014/main" id="{BC6F6139-3349-469E-9BDC-2FBA1EA47A59}"/>
              </a:ext>
            </a:extLst>
          </p:cNvPr>
          <p:cNvSpPr/>
          <p:nvPr/>
        </p:nvSpPr>
        <p:spPr>
          <a:xfrm>
            <a:off x="5034116" y="4191540"/>
            <a:ext cx="6813755" cy="2404409"/>
          </a:xfrm>
          <a:prstGeom prst="rect">
            <a:avLst/>
          </a:prstGeom>
          <a:solidFill>
            <a:srgbClr val="FFC000"/>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The analysis of AtliQ Hardware’s product categories reveals a strong market presence in Notebooks (129 units) and Accessories (116 units), indicating high consumer demand and effective product positioning. Peripherals (84 units) also show solid performance, contributing to a well-rounded portfolio. </a:t>
            </a:r>
          </a:p>
          <a:p>
            <a:pPr marL="285750" indent="-285750">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In contrast, categories like Desktop (32), Storage (27), and especially Networking (9) exhibit significantly lower sales, suggesting either limited demand or potential gaps in marketing or innovation strategies. </a:t>
            </a:r>
          </a:p>
          <a:p>
            <a:pPr marL="285750" indent="-285750">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Overall, the data highlights </a:t>
            </a:r>
            <a:r>
              <a:rPr lang="en-US" sz="1400" dirty="0" err="1">
                <a:solidFill>
                  <a:schemeClr val="tx1"/>
                </a:solidFill>
                <a:latin typeface="Times New Roman" panose="02020603050405020304" pitchFamily="18" charset="0"/>
                <a:cs typeface="Times New Roman" panose="02020603050405020304" pitchFamily="18" charset="0"/>
              </a:rPr>
              <a:t>AtliQ’s</a:t>
            </a:r>
            <a:r>
              <a:rPr lang="en-US" sz="1400" dirty="0">
                <a:solidFill>
                  <a:schemeClr val="tx1"/>
                </a:solidFill>
                <a:latin typeface="Times New Roman" panose="02020603050405020304" pitchFamily="18" charset="0"/>
                <a:cs typeface="Times New Roman" panose="02020603050405020304" pitchFamily="18" charset="0"/>
              </a:rPr>
              <a:t> ability to innovate and adapt to evolving market trends through a diverse product offering. However, there is room to optimize or reposition underperforming segments to ensure balanced growth across the portfolio.</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20" name="Arrow: Curved Down 19">
            <a:extLst>
              <a:ext uri="{FF2B5EF4-FFF2-40B4-BE49-F238E27FC236}">
                <a16:creationId xmlns:a16="http://schemas.microsoft.com/office/drawing/2014/main" id="{99CF1C49-50D1-FE25-B573-79EBCADFD475}"/>
              </a:ext>
            </a:extLst>
          </p:cNvPr>
          <p:cNvSpPr/>
          <p:nvPr/>
        </p:nvSpPr>
        <p:spPr>
          <a:xfrm rot="5400000">
            <a:off x="11458596" y="3868741"/>
            <a:ext cx="584327" cy="297390"/>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22" name="Straight Connector 21">
            <a:extLst>
              <a:ext uri="{FF2B5EF4-FFF2-40B4-BE49-F238E27FC236}">
                <a16:creationId xmlns:a16="http://schemas.microsoft.com/office/drawing/2014/main" id="{90FF91E8-5389-E6EC-CCD0-E584E77E1769}"/>
              </a:ext>
            </a:extLst>
          </p:cNvPr>
          <p:cNvCxnSpPr>
            <a:cxnSpLocks/>
          </p:cNvCxnSpPr>
          <p:nvPr/>
        </p:nvCxnSpPr>
        <p:spPr>
          <a:xfrm flipV="1">
            <a:off x="4118184" y="3429000"/>
            <a:ext cx="1977816" cy="128954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812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46FAB3-D631-E00D-02CA-B9907DAF909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EAA0076-26CD-2DE8-A3BC-23AC2324F589}"/>
              </a:ext>
            </a:extLst>
          </p:cNvPr>
          <p:cNvSpPr/>
          <p:nvPr/>
        </p:nvSpPr>
        <p:spPr>
          <a:xfrm>
            <a:off x="0" y="0"/>
            <a:ext cx="1179872" cy="6858000"/>
          </a:xfrm>
          <a:prstGeom prst="rect">
            <a:avLst/>
          </a:prstGeom>
          <a:solidFill>
            <a:schemeClr val="accent3">
              <a:lumMod val="60000"/>
              <a:lumOff val="40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DD3764F4-AB19-CF30-A69E-8B9CEE4B2D15}"/>
              </a:ext>
            </a:extLst>
          </p:cNvPr>
          <p:cNvSpPr/>
          <p:nvPr/>
        </p:nvSpPr>
        <p:spPr>
          <a:xfrm>
            <a:off x="9833" y="0"/>
            <a:ext cx="904567" cy="6858000"/>
          </a:xfrm>
          <a:prstGeom prst="rect">
            <a:avLst/>
          </a:prstGeom>
          <a:solidFill>
            <a:schemeClr val="accent3">
              <a:lumMod val="75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671219BD-6F59-147D-A25A-B6627CB595F8}"/>
              </a:ext>
            </a:extLst>
          </p:cNvPr>
          <p:cNvSpPr txBox="1"/>
          <p:nvPr/>
        </p:nvSpPr>
        <p:spPr>
          <a:xfrm>
            <a:off x="1288026" y="72302"/>
            <a:ext cx="4483510" cy="52322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IN" sz="2800" b="1" dirty="0">
                <a:ln/>
                <a:solidFill>
                  <a:srgbClr val="002060"/>
                </a:solidFill>
                <a:latin typeface="Times New Roman" panose="02020603050405020304" pitchFamily="18" charset="0"/>
                <a:cs typeface="Times New Roman" panose="02020603050405020304" pitchFamily="18" charset="0"/>
              </a:rPr>
              <a:t>Request 4</a:t>
            </a:r>
          </a:p>
        </p:txBody>
      </p:sp>
      <p:sp>
        <p:nvSpPr>
          <p:cNvPr id="2" name="TextBox 1">
            <a:extLst>
              <a:ext uri="{FF2B5EF4-FFF2-40B4-BE49-F238E27FC236}">
                <a16:creationId xmlns:a16="http://schemas.microsoft.com/office/drawing/2014/main" id="{5A58A05D-76C4-1829-5E60-9FA475678B4A}"/>
              </a:ext>
            </a:extLst>
          </p:cNvPr>
          <p:cNvSpPr txBox="1"/>
          <p:nvPr/>
        </p:nvSpPr>
        <p:spPr>
          <a:xfrm>
            <a:off x="1288026" y="549154"/>
            <a:ext cx="10894141" cy="584775"/>
          </a:xfrm>
          <a:prstGeom prst="rect">
            <a:avLst/>
          </a:prstGeom>
          <a:noFill/>
        </p:spPr>
        <p:txBody>
          <a:bodyPr wrap="square" rtlCol="0">
            <a:spAutoFit/>
          </a:bodyPr>
          <a:lstStyle/>
          <a:p>
            <a:r>
              <a:rPr lang="en-US" sz="1600" b="0" i="0" dirty="0">
                <a:solidFill>
                  <a:srgbClr val="000000"/>
                </a:solidFill>
                <a:effectLst/>
                <a:latin typeface="Times New Roman" panose="02020603050405020304" pitchFamily="18" charset="0"/>
                <a:cs typeface="Times New Roman" panose="02020603050405020304" pitchFamily="18" charset="0"/>
              </a:rPr>
              <a:t>Follow-up: Which segment had the most increase in unique products in 2021 vs 2020? The final output</a:t>
            </a:r>
            <a:br>
              <a:rPr lang="en-US" sz="1600" dirty="0">
                <a:latin typeface="Times New Roman" panose="02020603050405020304" pitchFamily="18" charset="0"/>
                <a:cs typeface="Times New Roman" panose="02020603050405020304" pitchFamily="18" charset="0"/>
              </a:rPr>
            </a:br>
            <a:r>
              <a:rPr lang="en-US" sz="1600" b="0" i="0" dirty="0">
                <a:solidFill>
                  <a:srgbClr val="000000"/>
                </a:solidFill>
                <a:effectLst/>
                <a:latin typeface="Times New Roman" panose="02020603050405020304" pitchFamily="18" charset="0"/>
                <a:cs typeface="Times New Roman" panose="02020603050405020304" pitchFamily="18" charset="0"/>
              </a:rPr>
              <a:t>contains these fields: (segment, product_count_2020, product_count_2021, difference)</a:t>
            </a:r>
            <a:endParaRPr lang="en-IN" sz="16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0CFF170-870A-5D84-7F28-C84CB52913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4422" y="1296944"/>
            <a:ext cx="4467114" cy="5380599"/>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6DD3ED29-F254-64C2-FC97-D4E2ED4D03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0466" y="1325994"/>
            <a:ext cx="4791744" cy="1552792"/>
          </a:xfrm>
          <a:prstGeom prst="rect">
            <a:avLst/>
          </a:prstGeom>
          <a:ln>
            <a:noFill/>
          </a:ln>
          <a:effectLst>
            <a:outerShdw blurRad="292100" dist="139700" dir="2700000" algn="tl" rotWithShape="0">
              <a:srgbClr val="333333">
                <a:alpha val="65000"/>
              </a:srgbClr>
            </a:outerShdw>
          </a:effectLst>
        </p:spPr>
      </p:pic>
      <p:sp>
        <p:nvSpPr>
          <p:cNvPr id="10" name="Arrow: Curved Down 9">
            <a:extLst>
              <a:ext uri="{FF2B5EF4-FFF2-40B4-BE49-F238E27FC236}">
                <a16:creationId xmlns:a16="http://schemas.microsoft.com/office/drawing/2014/main" id="{694FA739-09AF-E271-3072-4D84D8FF32FD}"/>
              </a:ext>
            </a:extLst>
          </p:cNvPr>
          <p:cNvSpPr/>
          <p:nvPr/>
        </p:nvSpPr>
        <p:spPr>
          <a:xfrm rot="716930">
            <a:off x="5796530" y="1169093"/>
            <a:ext cx="842730" cy="329636"/>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aphicFrame>
        <p:nvGraphicFramePr>
          <p:cNvPr id="13" name="Chart 12">
            <a:extLst>
              <a:ext uri="{FF2B5EF4-FFF2-40B4-BE49-F238E27FC236}">
                <a16:creationId xmlns:a16="http://schemas.microsoft.com/office/drawing/2014/main" id="{E054D4E6-8965-AB3A-4F70-D6EA422F158E}"/>
              </a:ext>
            </a:extLst>
          </p:cNvPr>
          <p:cNvGraphicFramePr>
            <a:graphicFrameLocks/>
          </p:cNvGraphicFramePr>
          <p:nvPr>
            <p:extLst>
              <p:ext uri="{D42A27DB-BD31-4B8C-83A1-F6EECF244321}">
                <p14:modId xmlns:p14="http://schemas.microsoft.com/office/powerpoint/2010/main" val="423576034"/>
              </p:ext>
            </p:extLst>
          </p:nvPr>
        </p:nvGraphicFramePr>
        <p:xfrm>
          <a:off x="6364908" y="2802928"/>
          <a:ext cx="5555226" cy="2258958"/>
        </p:xfrm>
        <a:graphic>
          <a:graphicData uri="http://schemas.openxmlformats.org/drawingml/2006/chart">
            <c:chart xmlns:c="http://schemas.openxmlformats.org/drawingml/2006/chart" xmlns:r="http://schemas.openxmlformats.org/officeDocument/2006/relationships" r:id="rId5"/>
          </a:graphicData>
        </a:graphic>
      </p:graphicFrame>
      <p:sp>
        <p:nvSpPr>
          <p:cNvPr id="14" name="Rectangle 13">
            <a:extLst>
              <a:ext uri="{FF2B5EF4-FFF2-40B4-BE49-F238E27FC236}">
                <a16:creationId xmlns:a16="http://schemas.microsoft.com/office/drawing/2014/main" id="{1FD2DD61-EDBD-3B47-3EA6-020FC86137A9}"/>
              </a:ext>
            </a:extLst>
          </p:cNvPr>
          <p:cNvSpPr/>
          <p:nvPr/>
        </p:nvSpPr>
        <p:spPr>
          <a:xfrm>
            <a:off x="6152460" y="5024284"/>
            <a:ext cx="5879692" cy="1653259"/>
          </a:xfrm>
          <a:prstGeom prst="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The comparison between 2020 and 2021 product counts shows consistent growth across all categories, with the most significant increases seen in Accessories (34 units) and Notebooks (16 units). Peripherals and Desktop also experienced notable gains, reflecting AtliQ Hardware's proactive approach to expanding its product range. </a:t>
            </a:r>
          </a:p>
          <a:p>
            <a:pPr marL="285750" indent="-285750">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This upward trend highlights the company’s commitment to innovation and responsiveness to market demands, strengthening its competitive edge.</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15" name="Arrow: Curved Down 14">
            <a:extLst>
              <a:ext uri="{FF2B5EF4-FFF2-40B4-BE49-F238E27FC236}">
                <a16:creationId xmlns:a16="http://schemas.microsoft.com/office/drawing/2014/main" id="{DC5CF2EF-220B-34BC-2BE5-7924B9100267}"/>
              </a:ext>
            </a:extLst>
          </p:cNvPr>
          <p:cNvSpPr/>
          <p:nvPr/>
        </p:nvSpPr>
        <p:spPr>
          <a:xfrm rot="5040555">
            <a:off x="11727105" y="4940465"/>
            <a:ext cx="505005" cy="242842"/>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104931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TotalTime>
  <Words>1798</Words>
  <Application>Microsoft Office PowerPoint</Application>
  <PresentationFormat>Widescreen</PresentationFormat>
  <Paragraphs>83</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Times New Roman</vt:lpstr>
      <vt:lpstr>YAFdJnJKOPE 0</vt:lpstr>
      <vt:lpstr>YAFdJvSyp_k 2</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Dhanshree Kharat</dc:creator>
  <cp:lastModifiedBy>Dhanshree Kharat</cp:lastModifiedBy>
  <cp:revision>2</cp:revision>
  <dcterms:created xsi:type="dcterms:W3CDTF">2025-04-14T12:17:41Z</dcterms:created>
  <dcterms:modified xsi:type="dcterms:W3CDTF">2025-04-14T16:58:28Z</dcterms:modified>
</cp:coreProperties>
</file>