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63" r:id="rId8"/>
    <p:sldId id="264" r:id="rId9"/>
    <p:sldId id="265" r:id="rId10"/>
    <p:sldId id="267" r:id="rId11"/>
    <p:sldId id="268" r:id="rId12"/>
    <p:sldId id="269"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1CEB0-DA8C-3711-2A56-F2906A9A10C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C63D4F6-A8B9-4290-78FD-275A89A006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C57F750-C8F7-76C9-0651-6983A11BCD5A}"/>
              </a:ext>
            </a:extLst>
          </p:cNvPr>
          <p:cNvSpPr>
            <a:spLocks noGrp="1"/>
          </p:cNvSpPr>
          <p:nvPr>
            <p:ph type="dt" sz="half" idx="10"/>
          </p:nvPr>
        </p:nvSpPr>
        <p:spPr/>
        <p:txBody>
          <a:bodyPr/>
          <a:lstStyle/>
          <a:p>
            <a:fld id="{0421084B-61F0-42A3-BFF3-DF4DFF557C9E}" type="datetimeFigureOut">
              <a:rPr lang="en-IN" smtClean="0"/>
              <a:t>11-04-2025</a:t>
            </a:fld>
            <a:endParaRPr lang="en-IN"/>
          </a:p>
        </p:txBody>
      </p:sp>
      <p:sp>
        <p:nvSpPr>
          <p:cNvPr id="5" name="Footer Placeholder 4">
            <a:extLst>
              <a:ext uri="{FF2B5EF4-FFF2-40B4-BE49-F238E27FC236}">
                <a16:creationId xmlns:a16="http://schemas.microsoft.com/office/drawing/2014/main" id="{02407CAE-E06E-6964-5B1D-C27F4F62C30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2C47252-D213-8AE6-0A68-395C0B6B5D00}"/>
              </a:ext>
            </a:extLst>
          </p:cNvPr>
          <p:cNvSpPr>
            <a:spLocks noGrp="1"/>
          </p:cNvSpPr>
          <p:nvPr>
            <p:ph type="sldNum" sz="quarter" idx="12"/>
          </p:nvPr>
        </p:nvSpPr>
        <p:spPr/>
        <p:txBody>
          <a:bodyPr/>
          <a:lstStyle/>
          <a:p>
            <a:fld id="{A209CDC0-853E-4EDA-90C7-8CE866444208}" type="slidenum">
              <a:rPr lang="en-IN" smtClean="0"/>
              <a:t>‹#›</a:t>
            </a:fld>
            <a:endParaRPr lang="en-IN"/>
          </a:p>
        </p:txBody>
      </p:sp>
    </p:spTree>
    <p:extLst>
      <p:ext uri="{BB962C8B-B14F-4D97-AF65-F5344CB8AC3E}">
        <p14:creationId xmlns:p14="http://schemas.microsoft.com/office/powerpoint/2010/main" val="35803720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98C62-B32D-DBA9-5807-767E123E929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951069E-F284-4575-B2EA-1BB053601DA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1171D0F-17E4-4EBE-4264-F50A92657437}"/>
              </a:ext>
            </a:extLst>
          </p:cNvPr>
          <p:cNvSpPr>
            <a:spLocks noGrp="1"/>
          </p:cNvSpPr>
          <p:nvPr>
            <p:ph type="dt" sz="half" idx="10"/>
          </p:nvPr>
        </p:nvSpPr>
        <p:spPr/>
        <p:txBody>
          <a:bodyPr/>
          <a:lstStyle/>
          <a:p>
            <a:fld id="{0421084B-61F0-42A3-BFF3-DF4DFF557C9E}" type="datetimeFigureOut">
              <a:rPr lang="en-IN" smtClean="0"/>
              <a:t>11-04-2025</a:t>
            </a:fld>
            <a:endParaRPr lang="en-IN"/>
          </a:p>
        </p:txBody>
      </p:sp>
      <p:sp>
        <p:nvSpPr>
          <p:cNvPr id="5" name="Footer Placeholder 4">
            <a:extLst>
              <a:ext uri="{FF2B5EF4-FFF2-40B4-BE49-F238E27FC236}">
                <a16:creationId xmlns:a16="http://schemas.microsoft.com/office/drawing/2014/main" id="{22C25B15-5903-6ECA-61B9-CFACE34EEBB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06D4A17-26D2-CC97-DB0A-6C7ED8D5D980}"/>
              </a:ext>
            </a:extLst>
          </p:cNvPr>
          <p:cNvSpPr>
            <a:spLocks noGrp="1"/>
          </p:cNvSpPr>
          <p:nvPr>
            <p:ph type="sldNum" sz="quarter" idx="12"/>
          </p:nvPr>
        </p:nvSpPr>
        <p:spPr/>
        <p:txBody>
          <a:bodyPr/>
          <a:lstStyle/>
          <a:p>
            <a:fld id="{A209CDC0-853E-4EDA-90C7-8CE866444208}" type="slidenum">
              <a:rPr lang="en-IN" smtClean="0"/>
              <a:t>‹#›</a:t>
            </a:fld>
            <a:endParaRPr lang="en-IN"/>
          </a:p>
        </p:txBody>
      </p:sp>
    </p:spTree>
    <p:extLst>
      <p:ext uri="{BB962C8B-B14F-4D97-AF65-F5344CB8AC3E}">
        <p14:creationId xmlns:p14="http://schemas.microsoft.com/office/powerpoint/2010/main" val="31705238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63E1D9-3087-4CD3-EADC-03D571EDC28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1EF6C38-CE9C-E6CC-BDFE-0EFD818009A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9EBB42A-A659-C111-B7D3-D91D051F30AB}"/>
              </a:ext>
            </a:extLst>
          </p:cNvPr>
          <p:cNvSpPr>
            <a:spLocks noGrp="1"/>
          </p:cNvSpPr>
          <p:nvPr>
            <p:ph type="dt" sz="half" idx="10"/>
          </p:nvPr>
        </p:nvSpPr>
        <p:spPr/>
        <p:txBody>
          <a:bodyPr/>
          <a:lstStyle/>
          <a:p>
            <a:fld id="{0421084B-61F0-42A3-BFF3-DF4DFF557C9E}" type="datetimeFigureOut">
              <a:rPr lang="en-IN" smtClean="0"/>
              <a:t>11-04-2025</a:t>
            </a:fld>
            <a:endParaRPr lang="en-IN"/>
          </a:p>
        </p:txBody>
      </p:sp>
      <p:sp>
        <p:nvSpPr>
          <p:cNvPr id="5" name="Footer Placeholder 4">
            <a:extLst>
              <a:ext uri="{FF2B5EF4-FFF2-40B4-BE49-F238E27FC236}">
                <a16:creationId xmlns:a16="http://schemas.microsoft.com/office/drawing/2014/main" id="{C8752C95-7560-FE1B-F53E-5CC4CD0C5F1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B1ABAC4-8EF2-254F-813E-6371AEB10B94}"/>
              </a:ext>
            </a:extLst>
          </p:cNvPr>
          <p:cNvSpPr>
            <a:spLocks noGrp="1"/>
          </p:cNvSpPr>
          <p:nvPr>
            <p:ph type="sldNum" sz="quarter" idx="12"/>
          </p:nvPr>
        </p:nvSpPr>
        <p:spPr/>
        <p:txBody>
          <a:bodyPr/>
          <a:lstStyle/>
          <a:p>
            <a:fld id="{A209CDC0-853E-4EDA-90C7-8CE866444208}" type="slidenum">
              <a:rPr lang="en-IN" smtClean="0"/>
              <a:t>‹#›</a:t>
            </a:fld>
            <a:endParaRPr lang="en-IN"/>
          </a:p>
        </p:txBody>
      </p:sp>
    </p:spTree>
    <p:extLst>
      <p:ext uri="{BB962C8B-B14F-4D97-AF65-F5344CB8AC3E}">
        <p14:creationId xmlns:p14="http://schemas.microsoft.com/office/powerpoint/2010/main" val="40079961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DFDBE-77C1-EBEC-B216-4EBED585263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06EA7BB-445C-4981-FC26-26AC6DBBB77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7F32F96-E91D-433F-5CEE-89A7D31908FD}"/>
              </a:ext>
            </a:extLst>
          </p:cNvPr>
          <p:cNvSpPr>
            <a:spLocks noGrp="1"/>
          </p:cNvSpPr>
          <p:nvPr>
            <p:ph type="dt" sz="half" idx="10"/>
          </p:nvPr>
        </p:nvSpPr>
        <p:spPr/>
        <p:txBody>
          <a:bodyPr/>
          <a:lstStyle/>
          <a:p>
            <a:fld id="{0421084B-61F0-42A3-BFF3-DF4DFF557C9E}" type="datetimeFigureOut">
              <a:rPr lang="en-IN" smtClean="0"/>
              <a:t>11-04-2025</a:t>
            </a:fld>
            <a:endParaRPr lang="en-IN"/>
          </a:p>
        </p:txBody>
      </p:sp>
      <p:sp>
        <p:nvSpPr>
          <p:cNvPr id="5" name="Footer Placeholder 4">
            <a:extLst>
              <a:ext uri="{FF2B5EF4-FFF2-40B4-BE49-F238E27FC236}">
                <a16:creationId xmlns:a16="http://schemas.microsoft.com/office/drawing/2014/main" id="{7A899B97-AA3B-A58B-BE25-EF84B7F7B28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07FD9D6-4047-A8FE-1BF6-6BB1E903C074}"/>
              </a:ext>
            </a:extLst>
          </p:cNvPr>
          <p:cNvSpPr>
            <a:spLocks noGrp="1"/>
          </p:cNvSpPr>
          <p:nvPr>
            <p:ph type="sldNum" sz="quarter" idx="12"/>
          </p:nvPr>
        </p:nvSpPr>
        <p:spPr/>
        <p:txBody>
          <a:bodyPr/>
          <a:lstStyle/>
          <a:p>
            <a:fld id="{A209CDC0-853E-4EDA-90C7-8CE866444208}" type="slidenum">
              <a:rPr lang="en-IN" smtClean="0"/>
              <a:t>‹#›</a:t>
            </a:fld>
            <a:endParaRPr lang="en-IN"/>
          </a:p>
        </p:txBody>
      </p:sp>
    </p:spTree>
    <p:extLst>
      <p:ext uri="{BB962C8B-B14F-4D97-AF65-F5344CB8AC3E}">
        <p14:creationId xmlns:p14="http://schemas.microsoft.com/office/powerpoint/2010/main" val="12240178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535A6-78FE-EA90-F6CC-EDA2FFC3A1C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972E6E4-B6DA-2451-45EB-4294C380B60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946B376-6B53-AA31-E56D-E6FF26959510}"/>
              </a:ext>
            </a:extLst>
          </p:cNvPr>
          <p:cNvSpPr>
            <a:spLocks noGrp="1"/>
          </p:cNvSpPr>
          <p:nvPr>
            <p:ph type="dt" sz="half" idx="10"/>
          </p:nvPr>
        </p:nvSpPr>
        <p:spPr/>
        <p:txBody>
          <a:bodyPr/>
          <a:lstStyle/>
          <a:p>
            <a:fld id="{0421084B-61F0-42A3-BFF3-DF4DFF557C9E}" type="datetimeFigureOut">
              <a:rPr lang="en-IN" smtClean="0"/>
              <a:t>11-04-2025</a:t>
            </a:fld>
            <a:endParaRPr lang="en-IN"/>
          </a:p>
        </p:txBody>
      </p:sp>
      <p:sp>
        <p:nvSpPr>
          <p:cNvPr id="5" name="Footer Placeholder 4">
            <a:extLst>
              <a:ext uri="{FF2B5EF4-FFF2-40B4-BE49-F238E27FC236}">
                <a16:creationId xmlns:a16="http://schemas.microsoft.com/office/drawing/2014/main" id="{48A9E437-453E-498F-BBC4-CC706F23411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FD410AF-38DC-0E0E-E6A3-21AFA37F6E6D}"/>
              </a:ext>
            </a:extLst>
          </p:cNvPr>
          <p:cNvSpPr>
            <a:spLocks noGrp="1"/>
          </p:cNvSpPr>
          <p:nvPr>
            <p:ph type="sldNum" sz="quarter" idx="12"/>
          </p:nvPr>
        </p:nvSpPr>
        <p:spPr/>
        <p:txBody>
          <a:bodyPr/>
          <a:lstStyle/>
          <a:p>
            <a:fld id="{A209CDC0-853E-4EDA-90C7-8CE866444208}" type="slidenum">
              <a:rPr lang="en-IN" smtClean="0"/>
              <a:t>‹#›</a:t>
            </a:fld>
            <a:endParaRPr lang="en-IN"/>
          </a:p>
        </p:txBody>
      </p:sp>
    </p:spTree>
    <p:extLst>
      <p:ext uri="{BB962C8B-B14F-4D97-AF65-F5344CB8AC3E}">
        <p14:creationId xmlns:p14="http://schemas.microsoft.com/office/powerpoint/2010/main" val="23862998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C0CD2-8E01-A852-AA6A-34FC949E577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C4FA4B5-BB18-57AB-E7FC-B8495F10B3C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92B1302-D02C-75F3-0C30-AE081FF5721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0B82ABC-272E-8B3E-CFE6-8B79B7F149A5}"/>
              </a:ext>
            </a:extLst>
          </p:cNvPr>
          <p:cNvSpPr>
            <a:spLocks noGrp="1"/>
          </p:cNvSpPr>
          <p:nvPr>
            <p:ph type="dt" sz="half" idx="10"/>
          </p:nvPr>
        </p:nvSpPr>
        <p:spPr/>
        <p:txBody>
          <a:bodyPr/>
          <a:lstStyle/>
          <a:p>
            <a:fld id="{0421084B-61F0-42A3-BFF3-DF4DFF557C9E}" type="datetimeFigureOut">
              <a:rPr lang="en-IN" smtClean="0"/>
              <a:t>11-04-2025</a:t>
            </a:fld>
            <a:endParaRPr lang="en-IN"/>
          </a:p>
        </p:txBody>
      </p:sp>
      <p:sp>
        <p:nvSpPr>
          <p:cNvPr id="6" name="Footer Placeholder 5">
            <a:extLst>
              <a:ext uri="{FF2B5EF4-FFF2-40B4-BE49-F238E27FC236}">
                <a16:creationId xmlns:a16="http://schemas.microsoft.com/office/drawing/2014/main" id="{22913FE7-4CDB-FDE1-2F38-55CDFAD9B19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39377ED-117C-FF9B-3569-A00126C8B885}"/>
              </a:ext>
            </a:extLst>
          </p:cNvPr>
          <p:cNvSpPr>
            <a:spLocks noGrp="1"/>
          </p:cNvSpPr>
          <p:nvPr>
            <p:ph type="sldNum" sz="quarter" idx="12"/>
          </p:nvPr>
        </p:nvSpPr>
        <p:spPr/>
        <p:txBody>
          <a:bodyPr/>
          <a:lstStyle/>
          <a:p>
            <a:fld id="{A209CDC0-853E-4EDA-90C7-8CE866444208}" type="slidenum">
              <a:rPr lang="en-IN" smtClean="0"/>
              <a:t>‹#›</a:t>
            </a:fld>
            <a:endParaRPr lang="en-IN"/>
          </a:p>
        </p:txBody>
      </p:sp>
    </p:spTree>
    <p:extLst>
      <p:ext uri="{BB962C8B-B14F-4D97-AF65-F5344CB8AC3E}">
        <p14:creationId xmlns:p14="http://schemas.microsoft.com/office/powerpoint/2010/main" val="32993933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8E480-BCB0-F498-4E38-3D324F913AE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50830D9-C164-7725-C63F-3131E2EC116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309A29F-5180-3295-3EDC-072274C622D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FD50447-FBFB-A5AB-F5CD-5A1541BB549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3B0E2C1-7394-2417-9FBF-5CD401B4020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15D55F3-5E55-495F-BD6A-E758A0622FE8}"/>
              </a:ext>
            </a:extLst>
          </p:cNvPr>
          <p:cNvSpPr>
            <a:spLocks noGrp="1"/>
          </p:cNvSpPr>
          <p:nvPr>
            <p:ph type="dt" sz="half" idx="10"/>
          </p:nvPr>
        </p:nvSpPr>
        <p:spPr/>
        <p:txBody>
          <a:bodyPr/>
          <a:lstStyle/>
          <a:p>
            <a:fld id="{0421084B-61F0-42A3-BFF3-DF4DFF557C9E}" type="datetimeFigureOut">
              <a:rPr lang="en-IN" smtClean="0"/>
              <a:t>11-04-2025</a:t>
            </a:fld>
            <a:endParaRPr lang="en-IN"/>
          </a:p>
        </p:txBody>
      </p:sp>
      <p:sp>
        <p:nvSpPr>
          <p:cNvPr id="8" name="Footer Placeholder 7">
            <a:extLst>
              <a:ext uri="{FF2B5EF4-FFF2-40B4-BE49-F238E27FC236}">
                <a16:creationId xmlns:a16="http://schemas.microsoft.com/office/drawing/2014/main" id="{8B079DC9-AA86-87E8-F5DD-3AD042059E0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B88E74F-C303-4289-E402-DE867D59D1A6}"/>
              </a:ext>
            </a:extLst>
          </p:cNvPr>
          <p:cNvSpPr>
            <a:spLocks noGrp="1"/>
          </p:cNvSpPr>
          <p:nvPr>
            <p:ph type="sldNum" sz="quarter" idx="12"/>
          </p:nvPr>
        </p:nvSpPr>
        <p:spPr/>
        <p:txBody>
          <a:bodyPr/>
          <a:lstStyle/>
          <a:p>
            <a:fld id="{A209CDC0-853E-4EDA-90C7-8CE866444208}" type="slidenum">
              <a:rPr lang="en-IN" smtClean="0"/>
              <a:t>‹#›</a:t>
            </a:fld>
            <a:endParaRPr lang="en-IN"/>
          </a:p>
        </p:txBody>
      </p:sp>
    </p:spTree>
    <p:extLst>
      <p:ext uri="{BB962C8B-B14F-4D97-AF65-F5344CB8AC3E}">
        <p14:creationId xmlns:p14="http://schemas.microsoft.com/office/powerpoint/2010/main" val="31362682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58EC5-1790-408D-B711-2B1F7D138D0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EAB4434-D9A6-01D3-CBC0-4822A453C710}"/>
              </a:ext>
            </a:extLst>
          </p:cNvPr>
          <p:cNvSpPr>
            <a:spLocks noGrp="1"/>
          </p:cNvSpPr>
          <p:nvPr>
            <p:ph type="dt" sz="half" idx="10"/>
          </p:nvPr>
        </p:nvSpPr>
        <p:spPr/>
        <p:txBody>
          <a:bodyPr/>
          <a:lstStyle/>
          <a:p>
            <a:fld id="{0421084B-61F0-42A3-BFF3-DF4DFF557C9E}" type="datetimeFigureOut">
              <a:rPr lang="en-IN" smtClean="0"/>
              <a:t>11-04-2025</a:t>
            </a:fld>
            <a:endParaRPr lang="en-IN"/>
          </a:p>
        </p:txBody>
      </p:sp>
      <p:sp>
        <p:nvSpPr>
          <p:cNvPr id="4" name="Footer Placeholder 3">
            <a:extLst>
              <a:ext uri="{FF2B5EF4-FFF2-40B4-BE49-F238E27FC236}">
                <a16:creationId xmlns:a16="http://schemas.microsoft.com/office/drawing/2014/main" id="{5D378895-BD42-2A34-168A-A2FD3AAC2B6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7D862B4-BA9F-EE7F-4299-16B8BBD64B2B}"/>
              </a:ext>
            </a:extLst>
          </p:cNvPr>
          <p:cNvSpPr>
            <a:spLocks noGrp="1"/>
          </p:cNvSpPr>
          <p:nvPr>
            <p:ph type="sldNum" sz="quarter" idx="12"/>
          </p:nvPr>
        </p:nvSpPr>
        <p:spPr/>
        <p:txBody>
          <a:bodyPr/>
          <a:lstStyle/>
          <a:p>
            <a:fld id="{A209CDC0-853E-4EDA-90C7-8CE866444208}" type="slidenum">
              <a:rPr lang="en-IN" smtClean="0"/>
              <a:t>‹#›</a:t>
            </a:fld>
            <a:endParaRPr lang="en-IN"/>
          </a:p>
        </p:txBody>
      </p:sp>
    </p:spTree>
    <p:extLst>
      <p:ext uri="{BB962C8B-B14F-4D97-AF65-F5344CB8AC3E}">
        <p14:creationId xmlns:p14="http://schemas.microsoft.com/office/powerpoint/2010/main" val="736447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FDC5ABC-3D42-37A4-8C01-50656D9973D7}"/>
              </a:ext>
            </a:extLst>
          </p:cNvPr>
          <p:cNvSpPr>
            <a:spLocks noGrp="1"/>
          </p:cNvSpPr>
          <p:nvPr>
            <p:ph type="dt" sz="half" idx="10"/>
          </p:nvPr>
        </p:nvSpPr>
        <p:spPr/>
        <p:txBody>
          <a:bodyPr/>
          <a:lstStyle/>
          <a:p>
            <a:fld id="{0421084B-61F0-42A3-BFF3-DF4DFF557C9E}" type="datetimeFigureOut">
              <a:rPr lang="en-IN" smtClean="0"/>
              <a:t>11-04-2025</a:t>
            </a:fld>
            <a:endParaRPr lang="en-IN"/>
          </a:p>
        </p:txBody>
      </p:sp>
      <p:sp>
        <p:nvSpPr>
          <p:cNvPr id="3" name="Footer Placeholder 2">
            <a:extLst>
              <a:ext uri="{FF2B5EF4-FFF2-40B4-BE49-F238E27FC236}">
                <a16:creationId xmlns:a16="http://schemas.microsoft.com/office/drawing/2014/main" id="{D567BF85-799D-3216-A0A4-7D1125C9F39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7F36AEB-9458-C7BF-170E-D16B68496BC6}"/>
              </a:ext>
            </a:extLst>
          </p:cNvPr>
          <p:cNvSpPr>
            <a:spLocks noGrp="1"/>
          </p:cNvSpPr>
          <p:nvPr>
            <p:ph type="sldNum" sz="quarter" idx="12"/>
          </p:nvPr>
        </p:nvSpPr>
        <p:spPr/>
        <p:txBody>
          <a:bodyPr/>
          <a:lstStyle/>
          <a:p>
            <a:fld id="{A209CDC0-853E-4EDA-90C7-8CE866444208}" type="slidenum">
              <a:rPr lang="en-IN" smtClean="0"/>
              <a:t>‹#›</a:t>
            </a:fld>
            <a:endParaRPr lang="en-IN"/>
          </a:p>
        </p:txBody>
      </p:sp>
    </p:spTree>
    <p:extLst>
      <p:ext uri="{BB962C8B-B14F-4D97-AF65-F5344CB8AC3E}">
        <p14:creationId xmlns:p14="http://schemas.microsoft.com/office/powerpoint/2010/main" val="11239356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399D6-3C9C-7FE4-8640-D118C3CD51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E4E5E8B-4369-3C7C-79CF-29900D0471C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BEE2906-A8BA-3A67-51C8-4ACD7B551E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245ED6-C606-3C52-F6FB-C531AA6966E4}"/>
              </a:ext>
            </a:extLst>
          </p:cNvPr>
          <p:cNvSpPr>
            <a:spLocks noGrp="1"/>
          </p:cNvSpPr>
          <p:nvPr>
            <p:ph type="dt" sz="half" idx="10"/>
          </p:nvPr>
        </p:nvSpPr>
        <p:spPr/>
        <p:txBody>
          <a:bodyPr/>
          <a:lstStyle/>
          <a:p>
            <a:fld id="{0421084B-61F0-42A3-BFF3-DF4DFF557C9E}" type="datetimeFigureOut">
              <a:rPr lang="en-IN" smtClean="0"/>
              <a:t>11-04-2025</a:t>
            </a:fld>
            <a:endParaRPr lang="en-IN"/>
          </a:p>
        </p:txBody>
      </p:sp>
      <p:sp>
        <p:nvSpPr>
          <p:cNvPr id="6" name="Footer Placeholder 5">
            <a:extLst>
              <a:ext uri="{FF2B5EF4-FFF2-40B4-BE49-F238E27FC236}">
                <a16:creationId xmlns:a16="http://schemas.microsoft.com/office/drawing/2014/main" id="{F988E603-F8A8-2CA6-FAF6-F271C2E35E5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C47FB9D-878B-A7CA-04ED-22373744AF42}"/>
              </a:ext>
            </a:extLst>
          </p:cNvPr>
          <p:cNvSpPr>
            <a:spLocks noGrp="1"/>
          </p:cNvSpPr>
          <p:nvPr>
            <p:ph type="sldNum" sz="quarter" idx="12"/>
          </p:nvPr>
        </p:nvSpPr>
        <p:spPr/>
        <p:txBody>
          <a:bodyPr/>
          <a:lstStyle/>
          <a:p>
            <a:fld id="{A209CDC0-853E-4EDA-90C7-8CE866444208}" type="slidenum">
              <a:rPr lang="en-IN" smtClean="0"/>
              <a:t>‹#›</a:t>
            </a:fld>
            <a:endParaRPr lang="en-IN"/>
          </a:p>
        </p:txBody>
      </p:sp>
    </p:spTree>
    <p:extLst>
      <p:ext uri="{BB962C8B-B14F-4D97-AF65-F5344CB8AC3E}">
        <p14:creationId xmlns:p14="http://schemas.microsoft.com/office/powerpoint/2010/main" val="2426644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9265E-7AC5-AF45-0825-DAF28D1D8A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1534F74-F2F5-2FD3-EAA7-4077D855CF1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F88017A-34DD-9794-0865-41421F216E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A7A0A4-6E84-96BA-D8B8-D586ED94C4D4}"/>
              </a:ext>
            </a:extLst>
          </p:cNvPr>
          <p:cNvSpPr>
            <a:spLocks noGrp="1"/>
          </p:cNvSpPr>
          <p:nvPr>
            <p:ph type="dt" sz="half" idx="10"/>
          </p:nvPr>
        </p:nvSpPr>
        <p:spPr/>
        <p:txBody>
          <a:bodyPr/>
          <a:lstStyle/>
          <a:p>
            <a:fld id="{0421084B-61F0-42A3-BFF3-DF4DFF557C9E}" type="datetimeFigureOut">
              <a:rPr lang="en-IN" smtClean="0"/>
              <a:t>11-04-2025</a:t>
            </a:fld>
            <a:endParaRPr lang="en-IN"/>
          </a:p>
        </p:txBody>
      </p:sp>
      <p:sp>
        <p:nvSpPr>
          <p:cNvPr id="6" name="Footer Placeholder 5">
            <a:extLst>
              <a:ext uri="{FF2B5EF4-FFF2-40B4-BE49-F238E27FC236}">
                <a16:creationId xmlns:a16="http://schemas.microsoft.com/office/drawing/2014/main" id="{34A6473F-4B8B-A6B1-C5C1-FE315E6DD04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CF1B0C5-B559-DE25-8F77-40717C60180C}"/>
              </a:ext>
            </a:extLst>
          </p:cNvPr>
          <p:cNvSpPr>
            <a:spLocks noGrp="1"/>
          </p:cNvSpPr>
          <p:nvPr>
            <p:ph type="sldNum" sz="quarter" idx="12"/>
          </p:nvPr>
        </p:nvSpPr>
        <p:spPr/>
        <p:txBody>
          <a:bodyPr/>
          <a:lstStyle/>
          <a:p>
            <a:fld id="{A209CDC0-853E-4EDA-90C7-8CE866444208}" type="slidenum">
              <a:rPr lang="en-IN" smtClean="0"/>
              <a:t>‹#›</a:t>
            </a:fld>
            <a:endParaRPr lang="en-IN"/>
          </a:p>
        </p:txBody>
      </p:sp>
    </p:spTree>
    <p:extLst>
      <p:ext uri="{BB962C8B-B14F-4D97-AF65-F5344CB8AC3E}">
        <p14:creationId xmlns:p14="http://schemas.microsoft.com/office/powerpoint/2010/main" val="2152676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875C7C3-38FC-589C-7B9E-2C07EC43BBE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093F731-3B53-E50B-B656-5F95326176C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739E7D8-C699-3352-5CE7-E11A9727AEA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21084B-61F0-42A3-BFF3-DF4DFF557C9E}" type="datetimeFigureOut">
              <a:rPr lang="en-IN" smtClean="0"/>
              <a:t>11-04-2025</a:t>
            </a:fld>
            <a:endParaRPr lang="en-IN"/>
          </a:p>
        </p:txBody>
      </p:sp>
      <p:sp>
        <p:nvSpPr>
          <p:cNvPr id="5" name="Footer Placeholder 4">
            <a:extLst>
              <a:ext uri="{FF2B5EF4-FFF2-40B4-BE49-F238E27FC236}">
                <a16:creationId xmlns:a16="http://schemas.microsoft.com/office/drawing/2014/main" id="{14F0F031-2FF8-5A7B-7B94-86EAB202E0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4B44DAC-F43A-A99B-8C2F-8967B8352D4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09CDC0-853E-4EDA-90C7-8CE866444208}" type="slidenum">
              <a:rPr lang="en-IN" smtClean="0"/>
              <a:t>‹#›</a:t>
            </a:fld>
            <a:endParaRPr lang="en-IN"/>
          </a:p>
        </p:txBody>
      </p:sp>
    </p:spTree>
    <p:extLst>
      <p:ext uri="{BB962C8B-B14F-4D97-AF65-F5344CB8AC3E}">
        <p14:creationId xmlns:p14="http://schemas.microsoft.com/office/powerpoint/2010/main" val="6238929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FE03E6D-0C76-1733-95B4-0099E50DCFE7}"/>
              </a:ext>
            </a:extLst>
          </p:cNvPr>
          <p:cNvSpPr/>
          <p:nvPr/>
        </p:nvSpPr>
        <p:spPr>
          <a:xfrm>
            <a:off x="0" y="0"/>
            <a:ext cx="2428568" cy="6858000"/>
          </a:xfrm>
          <a:prstGeom prst="rect">
            <a:avLst/>
          </a:prstGeom>
          <a:solidFill>
            <a:schemeClr val="accent4"/>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118798AB-971D-0367-EC1F-B6E095F39F53}"/>
              </a:ext>
            </a:extLst>
          </p:cNvPr>
          <p:cNvSpPr txBox="1"/>
          <p:nvPr/>
        </p:nvSpPr>
        <p:spPr>
          <a:xfrm>
            <a:off x="2762865" y="835742"/>
            <a:ext cx="8750709" cy="923330"/>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IN" sz="5400" dirty="0">
                <a:solidFill>
                  <a:schemeClr val="tx1">
                    <a:lumMod val="65000"/>
                    <a:lumOff val="35000"/>
                  </a:schemeClr>
                </a:solidFill>
                <a:latin typeface="Aptos Narrow" panose="020B0004020202020204" pitchFamily="34" charset="0"/>
              </a:rPr>
              <a:t>Sales and Finance Analytics</a:t>
            </a:r>
          </a:p>
        </p:txBody>
      </p:sp>
      <p:sp>
        <p:nvSpPr>
          <p:cNvPr id="6" name="TextBox 5">
            <a:extLst>
              <a:ext uri="{FF2B5EF4-FFF2-40B4-BE49-F238E27FC236}">
                <a16:creationId xmlns:a16="http://schemas.microsoft.com/office/drawing/2014/main" id="{F72B9730-F8FF-A166-8463-5564C40EACF8}"/>
              </a:ext>
            </a:extLst>
          </p:cNvPr>
          <p:cNvSpPr txBox="1"/>
          <p:nvPr/>
        </p:nvSpPr>
        <p:spPr>
          <a:xfrm>
            <a:off x="6646607" y="1658621"/>
            <a:ext cx="5073445" cy="338554"/>
          </a:xfrm>
          <a:prstGeom prst="rect">
            <a:avLst/>
          </a:prstGeom>
          <a:noFill/>
        </p:spPr>
        <p:txBody>
          <a:bodyPr wrap="square" rtlCol="0">
            <a:spAutoFit/>
          </a:bodyPr>
          <a:lstStyle/>
          <a:p>
            <a:r>
              <a:rPr lang="en-US" sz="1600" dirty="0"/>
              <a:t>Driving Business Decisions Through Data Precision</a:t>
            </a:r>
            <a:endParaRPr lang="en-IN" sz="1600" dirty="0"/>
          </a:p>
        </p:txBody>
      </p:sp>
      <p:sp>
        <p:nvSpPr>
          <p:cNvPr id="7" name="TextBox 6">
            <a:extLst>
              <a:ext uri="{FF2B5EF4-FFF2-40B4-BE49-F238E27FC236}">
                <a16:creationId xmlns:a16="http://schemas.microsoft.com/office/drawing/2014/main" id="{8EC2E775-79A9-7ABC-82A8-4B37E8EC1097}"/>
              </a:ext>
            </a:extLst>
          </p:cNvPr>
          <p:cNvSpPr txBox="1"/>
          <p:nvPr/>
        </p:nvSpPr>
        <p:spPr>
          <a:xfrm>
            <a:off x="9094838" y="6302478"/>
            <a:ext cx="3372465" cy="369332"/>
          </a:xfrm>
          <a:prstGeom prst="rect">
            <a:avLst/>
          </a:prstGeom>
          <a:noFill/>
        </p:spPr>
        <p:txBody>
          <a:bodyPr wrap="square" rtlCol="0">
            <a:spAutoFit/>
          </a:bodyPr>
          <a:lstStyle/>
          <a:p>
            <a:r>
              <a:rPr lang="en-IN" dirty="0">
                <a:latin typeface="Aptos Narrow" panose="020B0004020202020204" pitchFamily="34" charset="0"/>
              </a:rPr>
              <a:t>Presented by : Dhanshree Kharat</a:t>
            </a:r>
          </a:p>
        </p:txBody>
      </p:sp>
    </p:spTree>
    <p:extLst>
      <p:ext uri="{BB962C8B-B14F-4D97-AF65-F5344CB8AC3E}">
        <p14:creationId xmlns:p14="http://schemas.microsoft.com/office/powerpoint/2010/main" val="17427572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D2D7A3-5761-52F3-C1B3-DD8C28622094}"/>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BCF3D2EE-7EB1-428F-1B8F-C83077CB30EB}"/>
              </a:ext>
            </a:extLst>
          </p:cNvPr>
          <p:cNvSpPr/>
          <p:nvPr/>
        </p:nvSpPr>
        <p:spPr>
          <a:xfrm>
            <a:off x="0" y="6341806"/>
            <a:ext cx="12192000" cy="516194"/>
          </a:xfrm>
          <a:prstGeom prst="rect">
            <a:avLst/>
          </a:prstGeom>
          <a:solidFill>
            <a:schemeClr val="bg2">
              <a:lumMod val="50000"/>
            </a:schemeClr>
          </a:solidFill>
          <a:ln>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1151CFE7-6612-07ED-5419-1F8939A6A808}"/>
              </a:ext>
            </a:extLst>
          </p:cNvPr>
          <p:cNvSpPr txBox="1"/>
          <p:nvPr/>
        </p:nvSpPr>
        <p:spPr>
          <a:xfrm>
            <a:off x="349390" y="570478"/>
            <a:ext cx="5152103" cy="400110"/>
          </a:xfrm>
          <a:prstGeom prst="rect">
            <a:avLst/>
          </a:prstGeom>
          <a:noFill/>
        </p:spPr>
        <p:txBody>
          <a:bodyPr wrap="square" rtlCol="0">
            <a:spAutoFit/>
          </a:bodyPr>
          <a:lstStyle/>
          <a:p>
            <a:pPr algn="ctr"/>
            <a:r>
              <a:rPr lang="en-IN" sz="2000" dirty="0">
                <a:latin typeface="Cambria Math" panose="02040503050406030204" pitchFamily="18" charset="0"/>
                <a:ea typeface="Cambria Math" panose="02040503050406030204" pitchFamily="18" charset="0"/>
                <a:cs typeface="Arial" panose="020B0604020202020204" pitchFamily="34" charset="0"/>
              </a:rPr>
              <a:t> Financial performance key insights</a:t>
            </a:r>
          </a:p>
        </p:txBody>
      </p:sp>
      <p:pic>
        <p:nvPicPr>
          <p:cNvPr id="5" name="Picture 4">
            <a:extLst>
              <a:ext uri="{FF2B5EF4-FFF2-40B4-BE49-F238E27FC236}">
                <a16:creationId xmlns:a16="http://schemas.microsoft.com/office/drawing/2014/main" id="{67CDD5B8-9B7C-E700-694E-F574BC5776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33884" y="1562245"/>
            <a:ext cx="6469626" cy="3314555"/>
          </a:xfrm>
          <a:prstGeom prst="rect">
            <a:avLst/>
          </a:prstGeom>
          <a:ln>
            <a:noFill/>
          </a:ln>
          <a:effectLst>
            <a:outerShdw blurRad="190500" algn="tl" rotWithShape="0">
              <a:srgbClr val="000000">
                <a:alpha val="70000"/>
              </a:srgbClr>
            </a:outerShdw>
          </a:effectLst>
        </p:spPr>
      </p:pic>
      <p:sp>
        <p:nvSpPr>
          <p:cNvPr id="8" name="Rectangle 7">
            <a:extLst>
              <a:ext uri="{FF2B5EF4-FFF2-40B4-BE49-F238E27FC236}">
                <a16:creationId xmlns:a16="http://schemas.microsoft.com/office/drawing/2014/main" id="{3F4573FF-59A7-CB84-A40A-950866A23678}"/>
              </a:ext>
            </a:extLst>
          </p:cNvPr>
          <p:cNvSpPr/>
          <p:nvPr/>
        </p:nvSpPr>
        <p:spPr>
          <a:xfrm>
            <a:off x="349390" y="1120877"/>
            <a:ext cx="5152103" cy="4778478"/>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
            </a:pPr>
            <a:r>
              <a:rPr lang="en-US" sz="1600" dirty="0">
                <a:solidFill>
                  <a:schemeClr val="tx1"/>
                </a:solidFill>
              </a:rPr>
              <a:t>Financial analysis is critical for evaluating profitability, cost efficiency, and long-term sustainability. </a:t>
            </a:r>
          </a:p>
          <a:p>
            <a:pPr marL="285750" indent="-285750">
              <a:buFont typeface="Wingdings" panose="05000000000000000000" pitchFamily="2" charset="2"/>
              <a:buChar char="§"/>
            </a:pPr>
            <a:r>
              <a:rPr lang="en-US" sz="1600" dirty="0">
                <a:solidFill>
                  <a:schemeClr val="tx1"/>
                </a:solidFill>
              </a:rPr>
              <a:t>It provides clarity on revenue generation, cost control, and margin trends that guide strategic business decisions. </a:t>
            </a:r>
          </a:p>
          <a:p>
            <a:pPr marL="285750" indent="-285750">
              <a:buFont typeface="Wingdings" panose="05000000000000000000" pitchFamily="2" charset="2"/>
              <a:buChar char="§"/>
            </a:pPr>
            <a:r>
              <a:rPr lang="en-US" sz="1600" dirty="0">
                <a:solidFill>
                  <a:schemeClr val="tx1"/>
                </a:solidFill>
              </a:rPr>
              <a:t>Between 2020 and 2021, </a:t>
            </a:r>
            <a:r>
              <a:rPr lang="en-US" sz="1600" b="1" dirty="0">
                <a:solidFill>
                  <a:schemeClr val="tx1"/>
                </a:solidFill>
              </a:rPr>
              <a:t>AtliQ Hardware's net sales surged by 204.5%</a:t>
            </a:r>
            <a:r>
              <a:rPr lang="en-US" sz="1600" dirty="0">
                <a:solidFill>
                  <a:schemeClr val="tx1"/>
                </a:solidFill>
              </a:rPr>
              <a:t>, reaching </a:t>
            </a:r>
            <a:r>
              <a:rPr lang="en-US" sz="1600" b="1" dirty="0">
                <a:solidFill>
                  <a:schemeClr val="tx1"/>
                </a:solidFill>
              </a:rPr>
              <a:t>$598.9M</a:t>
            </a:r>
            <a:r>
              <a:rPr lang="en-US" sz="1600" dirty="0">
                <a:solidFill>
                  <a:schemeClr val="tx1"/>
                </a:solidFill>
              </a:rPr>
              <a:t>, while </a:t>
            </a:r>
            <a:r>
              <a:rPr lang="en-US" sz="1600" b="1" dirty="0">
                <a:solidFill>
                  <a:schemeClr val="tx1"/>
                </a:solidFill>
              </a:rPr>
              <a:t>COGS increased by 208.6%</a:t>
            </a:r>
            <a:r>
              <a:rPr lang="en-US" sz="1600" dirty="0">
                <a:solidFill>
                  <a:schemeClr val="tx1"/>
                </a:solidFill>
              </a:rPr>
              <a:t>, indicating rising operational costs.</a:t>
            </a:r>
          </a:p>
          <a:p>
            <a:pPr marL="285750" indent="-285750">
              <a:buFont typeface="Wingdings" panose="05000000000000000000" pitchFamily="2" charset="2"/>
              <a:buChar char="§"/>
            </a:pPr>
            <a:r>
              <a:rPr lang="en-US" sz="1600" dirty="0">
                <a:solidFill>
                  <a:schemeClr val="tx1"/>
                </a:solidFill>
              </a:rPr>
              <a:t> Despite this growth, </a:t>
            </a:r>
            <a:r>
              <a:rPr lang="en-US" sz="1600" b="1" dirty="0">
                <a:solidFill>
                  <a:schemeClr val="tx1"/>
                </a:solidFill>
              </a:rPr>
              <a:t>gross margin (GM) improved significantly to $218.2M</a:t>
            </a:r>
            <a:r>
              <a:rPr lang="en-US" sz="1600" dirty="0">
                <a:solidFill>
                  <a:schemeClr val="tx1"/>
                </a:solidFill>
              </a:rPr>
              <a:t>—a 197.6% increase. However, the </a:t>
            </a:r>
            <a:r>
              <a:rPr lang="en-US" sz="1600" b="1" dirty="0">
                <a:solidFill>
                  <a:schemeClr val="tx1"/>
                </a:solidFill>
              </a:rPr>
              <a:t>gross margin percentage (GM%) slightly declined by 1%</a:t>
            </a:r>
            <a:r>
              <a:rPr lang="en-US" sz="1600" dirty="0">
                <a:solidFill>
                  <a:schemeClr val="tx1"/>
                </a:solidFill>
              </a:rPr>
              <a:t>, reflecting pressure on profitability margins.</a:t>
            </a:r>
          </a:p>
          <a:p>
            <a:pPr marL="285750" indent="-285750">
              <a:buFont typeface="Wingdings" panose="05000000000000000000" pitchFamily="2" charset="2"/>
              <a:buChar char="§"/>
            </a:pPr>
            <a:r>
              <a:rPr lang="en-US" sz="1600" dirty="0">
                <a:solidFill>
                  <a:schemeClr val="tx1"/>
                </a:solidFill>
              </a:rPr>
              <a:t> This highlights the need to manage costs effectively as sales scale up to maintain strong profit ratios</a:t>
            </a:r>
            <a:endParaRPr lang="en-IN" sz="1600" dirty="0">
              <a:solidFill>
                <a:schemeClr val="tx1"/>
              </a:solidFill>
            </a:endParaRPr>
          </a:p>
        </p:txBody>
      </p:sp>
    </p:spTree>
    <p:extLst>
      <p:ext uri="{BB962C8B-B14F-4D97-AF65-F5344CB8AC3E}">
        <p14:creationId xmlns:p14="http://schemas.microsoft.com/office/powerpoint/2010/main" val="17486768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0F62CC-42C9-DA94-AFE1-95C97AC8CD34}"/>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97F24835-E15F-AFE3-803A-D181790E26BA}"/>
              </a:ext>
            </a:extLst>
          </p:cNvPr>
          <p:cNvSpPr/>
          <p:nvPr/>
        </p:nvSpPr>
        <p:spPr>
          <a:xfrm>
            <a:off x="0" y="6341806"/>
            <a:ext cx="12192000" cy="516194"/>
          </a:xfrm>
          <a:prstGeom prst="rect">
            <a:avLst/>
          </a:prstGeom>
          <a:solidFill>
            <a:schemeClr val="bg2">
              <a:lumMod val="50000"/>
            </a:schemeClr>
          </a:solidFill>
          <a:ln>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 name="Picture 3">
            <a:extLst>
              <a:ext uri="{FF2B5EF4-FFF2-40B4-BE49-F238E27FC236}">
                <a16:creationId xmlns:a16="http://schemas.microsoft.com/office/drawing/2014/main" id="{C5439775-40D0-527D-BE87-76F0E232B3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73444" y="117987"/>
            <a:ext cx="7118555" cy="2950946"/>
          </a:xfrm>
          <a:prstGeom prst="rect">
            <a:avLst/>
          </a:prstGeom>
        </p:spPr>
      </p:pic>
      <p:pic>
        <p:nvPicPr>
          <p:cNvPr id="9" name="Picture 8">
            <a:extLst>
              <a:ext uri="{FF2B5EF4-FFF2-40B4-BE49-F238E27FC236}">
                <a16:creationId xmlns:a16="http://schemas.microsoft.com/office/drawing/2014/main" id="{5ED852C9-A03A-1288-3955-49E9D5A0CF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29084" y="3068932"/>
            <a:ext cx="6862916" cy="3164719"/>
          </a:xfrm>
          <a:prstGeom prst="rect">
            <a:avLst/>
          </a:prstGeom>
        </p:spPr>
      </p:pic>
      <p:sp>
        <p:nvSpPr>
          <p:cNvPr id="10" name="Rectangle 9">
            <a:extLst>
              <a:ext uri="{FF2B5EF4-FFF2-40B4-BE49-F238E27FC236}">
                <a16:creationId xmlns:a16="http://schemas.microsoft.com/office/drawing/2014/main" id="{EE3F43BA-6EFE-3EE4-408F-8FF2C39FEB06}"/>
              </a:ext>
            </a:extLst>
          </p:cNvPr>
          <p:cNvSpPr/>
          <p:nvPr/>
        </p:nvSpPr>
        <p:spPr>
          <a:xfrm>
            <a:off x="235973" y="1042220"/>
            <a:ext cx="4768645" cy="4975122"/>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
            </a:pPr>
            <a:r>
              <a:rPr lang="en-US" dirty="0">
                <a:solidFill>
                  <a:schemeClr val="tx1"/>
                </a:solidFill>
              </a:rPr>
              <a:t>This P&amp;L analysis offers a year-wise breakdown of net sales, cost of goods sold (COGS), and gross margin (GM) for AtliQ Hardware.</a:t>
            </a:r>
          </a:p>
          <a:p>
            <a:pPr marL="285750" indent="-285750">
              <a:buFont typeface="Wingdings" panose="05000000000000000000" pitchFamily="2" charset="2"/>
              <a:buChar char="§"/>
            </a:pPr>
            <a:r>
              <a:rPr lang="en-US" dirty="0">
                <a:solidFill>
                  <a:schemeClr val="tx1"/>
                </a:solidFill>
              </a:rPr>
              <a:t> It highlights a significant revenue surge of </a:t>
            </a:r>
            <a:r>
              <a:rPr lang="en-US" b="1" dirty="0">
                <a:solidFill>
                  <a:schemeClr val="tx1"/>
                </a:solidFill>
              </a:rPr>
              <a:t>204.5% in FY 2021</a:t>
            </a:r>
            <a:r>
              <a:rPr lang="en-US" dirty="0">
                <a:solidFill>
                  <a:schemeClr val="tx1"/>
                </a:solidFill>
              </a:rPr>
              <a:t> compared to FY 2020, indicating strong sales momentum.</a:t>
            </a:r>
          </a:p>
          <a:p>
            <a:pPr marL="285750" indent="-285750">
              <a:buFont typeface="Wingdings" panose="05000000000000000000" pitchFamily="2" charset="2"/>
              <a:buChar char="§"/>
            </a:pPr>
            <a:r>
              <a:rPr lang="en-US" dirty="0">
                <a:solidFill>
                  <a:schemeClr val="tx1"/>
                </a:solidFill>
              </a:rPr>
              <a:t> COGS also increased by </a:t>
            </a:r>
            <a:r>
              <a:rPr lang="en-US" b="1" dirty="0">
                <a:solidFill>
                  <a:schemeClr val="tx1"/>
                </a:solidFill>
              </a:rPr>
              <a:t>208.6%</a:t>
            </a:r>
            <a:r>
              <a:rPr lang="en-US" dirty="0">
                <a:solidFill>
                  <a:schemeClr val="tx1"/>
                </a:solidFill>
              </a:rPr>
              <a:t>, reflecting higher production or procurement costs. Despite this, gross margin (GM) rose nearly </a:t>
            </a:r>
            <a:r>
              <a:rPr lang="en-US" b="1" dirty="0">
                <a:solidFill>
                  <a:schemeClr val="tx1"/>
                </a:solidFill>
              </a:rPr>
              <a:t>198%</a:t>
            </a:r>
            <a:r>
              <a:rPr lang="en-US" dirty="0">
                <a:solidFill>
                  <a:schemeClr val="tx1"/>
                </a:solidFill>
              </a:rPr>
              <a:t>, although the </a:t>
            </a:r>
            <a:r>
              <a:rPr lang="en-US" b="1" dirty="0">
                <a:solidFill>
                  <a:schemeClr val="tx1"/>
                </a:solidFill>
              </a:rPr>
              <a:t>GM% dipped slightly by 1%</a:t>
            </a:r>
            <a:r>
              <a:rPr lang="en-US" dirty="0">
                <a:solidFill>
                  <a:schemeClr val="tx1"/>
                </a:solidFill>
              </a:rPr>
              <a:t>, suggesting a tighter margin environment.</a:t>
            </a:r>
          </a:p>
          <a:p>
            <a:pPr marL="285750" indent="-285750">
              <a:buFont typeface="Wingdings" panose="05000000000000000000" pitchFamily="2" charset="2"/>
              <a:buChar char="§"/>
            </a:pPr>
            <a:r>
              <a:rPr lang="en-US" dirty="0">
                <a:solidFill>
                  <a:schemeClr val="tx1"/>
                </a:solidFill>
              </a:rPr>
              <a:t> These insights are vital for understanding profitability trends and evaluating cost-efficiency, helping guide future strategic decisions.</a:t>
            </a:r>
            <a:endParaRPr lang="en-IN" dirty="0">
              <a:solidFill>
                <a:schemeClr val="tx1"/>
              </a:solidFill>
            </a:endParaRPr>
          </a:p>
        </p:txBody>
      </p:sp>
      <p:sp>
        <p:nvSpPr>
          <p:cNvPr id="11" name="TextBox 10">
            <a:extLst>
              <a:ext uri="{FF2B5EF4-FFF2-40B4-BE49-F238E27FC236}">
                <a16:creationId xmlns:a16="http://schemas.microsoft.com/office/drawing/2014/main" id="{A1FAABE6-AED8-6491-2939-97D772AC43A3}"/>
              </a:ext>
            </a:extLst>
          </p:cNvPr>
          <p:cNvSpPr txBox="1"/>
          <p:nvPr/>
        </p:nvSpPr>
        <p:spPr>
          <a:xfrm>
            <a:off x="334297" y="589935"/>
            <a:ext cx="4670321" cy="369332"/>
          </a:xfrm>
          <a:prstGeom prst="rect">
            <a:avLst/>
          </a:prstGeom>
          <a:noFill/>
        </p:spPr>
        <p:txBody>
          <a:bodyPr wrap="square" rtlCol="0">
            <a:spAutoFit/>
          </a:bodyPr>
          <a:lstStyle/>
          <a:p>
            <a:pPr algn="ctr"/>
            <a:r>
              <a:rPr lang="en-IN" dirty="0"/>
              <a:t>P &amp; L by Fiscal Month Key Insights</a:t>
            </a:r>
          </a:p>
        </p:txBody>
      </p:sp>
    </p:spTree>
    <p:extLst>
      <p:ext uri="{BB962C8B-B14F-4D97-AF65-F5344CB8AC3E}">
        <p14:creationId xmlns:p14="http://schemas.microsoft.com/office/powerpoint/2010/main" val="35956856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1456EE-22D8-710D-DA40-B5BCE71E5CB1}"/>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024A83EC-28B3-CA47-0210-1C2A7A388C18}"/>
              </a:ext>
            </a:extLst>
          </p:cNvPr>
          <p:cNvSpPr/>
          <p:nvPr/>
        </p:nvSpPr>
        <p:spPr>
          <a:xfrm>
            <a:off x="-2" y="0"/>
            <a:ext cx="2428568" cy="6858000"/>
          </a:xfrm>
          <a:prstGeom prst="rect">
            <a:avLst/>
          </a:prstGeom>
          <a:solidFill>
            <a:schemeClr val="accent4"/>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Flowchart: Delay 2">
            <a:extLst>
              <a:ext uri="{FF2B5EF4-FFF2-40B4-BE49-F238E27FC236}">
                <a16:creationId xmlns:a16="http://schemas.microsoft.com/office/drawing/2014/main" id="{049C23D1-F5F0-8A99-4D61-3BB4428BED84}"/>
              </a:ext>
            </a:extLst>
          </p:cNvPr>
          <p:cNvSpPr/>
          <p:nvPr/>
        </p:nvSpPr>
        <p:spPr>
          <a:xfrm rot="5400000">
            <a:off x="2047567" y="3465875"/>
            <a:ext cx="762000" cy="1022554"/>
          </a:xfrm>
          <a:prstGeom prst="flowChartDelay">
            <a:avLst/>
          </a:prstGeom>
          <a:solidFill>
            <a:srgbClr val="FFFF00"/>
          </a:solid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Flowchart: Stored Data 7">
            <a:extLst>
              <a:ext uri="{FF2B5EF4-FFF2-40B4-BE49-F238E27FC236}">
                <a16:creationId xmlns:a16="http://schemas.microsoft.com/office/drawing/2014/main" id="{E48F052A-802A-B666-AE5B-8D9D8541C643}"/>
              </a:ext>
            </a:extLst>
          </p:cNvPr>
          <p:cNvSpPr/>
          <p:nvPr/>
        </p:nvSpPr>
        <p:spPr>
          <a:xfrm rot="5400000">
            <a:off x="1850920" y="2605549"/>
            <a:ext cx="1155293" cy="1587911"/>
          </a:xfrm>
          <a:prstGeom prst="flowChartOnlineStorag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A8977F9A-FB43-55E2-DE5C-3C22440A9935}"/>
              </a:ext>
            </a:extLst>
          </p:cNvPr>
          <p:cNvSpPr/>
          <p:nvPr/>
        </p:nvSpPr>
        <p:spPr>
          <a:xfrm>
            <a:off x="2271251" y="0"/>
            <a:ext cx="275303" cy="2821858"/>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E4A4C4D1-CE9F-7510-D18C-A365303C7E2C}"/>
              </a:ext>
            </a:extLst>
          </p:cNvPr>
          <p:cNvSpPr/>
          <p:nvPr/>
        </p:nvSpPr>
        <p:spPr>
          <a:xfrm rot="2163937">
            <a:off x="1577911" y="4156904"/>
            <a:ext cx="154860" cy="607138"/>
          </a:xfrm>
          <a:prstGeom prst="rect">
            <a:avLst/>
          </a:prstGeom>
          <a:solidFill>
            <a:srgbClr val="FFFF00"/>
          </a:solid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3F1A728C-A6A8-B234-7C08-09CB9C7E6A91}"/>
              </a:ext>
            </a:extLst>
          </p:cNvPr>
          <p:cNvSpPr/>
          <p:nvPr/>
        </p:nvSpPr>
        <p:spPr>
          <a:xfrm rot="1527974">
            <a:off x="1956733" y="4392501"/>
            <a:ext cx="154860" cy="607138"/>
          </a:xfrm>
          <a:prstGeom prst="rect">
            <a:avLst/>
          </a:prstGeom>
          <a:solidFill>
            <a:srgbClr val="FFFF00"/>
          </a:solid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75ABBA3B-EB13-D163-D99B-FCEB46D3A53A}"/>
              </a:ext>
            </a:extLst>
          </p:cNvPr>
          <p:cNvSpPr/>
          <p:nvPr/>
        </p:nvSpPr>
        <p:spPr>
          <a:xfrm rot="21410841">
            <a:off x="2418760" y="4447877"/>
            <a:ext cx="154860" cy="607138"/>
          </a:xfrm>
          <a:prstGeom prst="rect">
            <a:avLst/>
          </a:prstGeom>
          <a:solidFill>
            <a:srgbClr val="FFFF00"/>
          </a:solid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0E0D1CDF-C176-3F29-0234-05A188B73A45}"/>
              </a:ext>
            </a:extLst>
          </p:cNvPr>
          <p:cNvSpPr/>
          <p:nvPr/>
        </p:nvSpPr>
        <p:spPr>
          <a:xfrm rot="19866455">
            <a:off x="2921791" y="4312565"/>
            <a:ext cx="164281" cy="607138"/>
          </a:xfrm>
          <a:prstGeom prst="rect">
            <a:avLst/>
          </a:prstGeom>
          <a:solidFill>
            <a:srgbClr val="FFFF00"/>
          </a:solid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Box 13">
            <a:extLst>
              <a:ext uri="{FF2B5EF4-FFF2-40B4-BE49-F238E27FC236}">
                <a16:creationId xmlns:a16="http://schemas.microsoft.com/office/drawing/2014/main" id="{DAA9C408-CAC0-E7D3-9395-41DA167D66E4}"/>
              </a:ext>
            </a:extLst>
          </p:cNvPr>
          <p:cNvSpPr txBox="1"/>
          <p:nvPr/>
        </p:nvSpPr>
        <p:spPr>
          <a:xfrm>
            <a:off x="3531259" y="705177"/>
            <a:ext cx="8274484" cy="5447645"/>
          </a:xfrm>
          <a:prstGeom prst="rect">
            <a:avLst/>
          </a:prstGeom>
          <a:noFill/>
        </p:spPr>
        <p:txBody>
          <a:bodyPr wrap="square" rtlCol="0">
            <a:spAutoFit/>
          </a:bodyPr>
          <a:lstStyle/>
          <a:p>
            <a:pPr>
              <a:lnSpc>
                <a:spcPct val="150000"/>
              </a:lnSpc>
              <a:buNone/>
            </a:pPr>
            <a:r>
              <a:rPr lang="en-US" sz="2000" b="1" dirty="0"/>
              <a:t>Project Outcomes</a:t>
            </a:r>
          </a:p>
          <a:p>
            <a:pPr>
              <a:lnSpc>
                <a:spcPct val="150000"/>
              </a:lnSpc>
              <a:buFont typeface="+mj-lt"/>
              <a:buAutoNum type="arabicPeriod"/>
            </a:pPr>
            <a:r>
              <a:rPr lang="en-US" sz="2000" b="1" dirty="0"/>
              <a:t>Integrated Data Model:</a:t>
            </a:r>
            <a:br>
              <a:rPr lang="en-US" sz="2000" dirty="0"/>
            </a:br>
            <a:r>
              <a:rPr lang="en-US" sz="2000" dirty="0"/>
              <a:t>Built a comprehensive, Excel-based data model that combined sales and finance data from multiple sources for end-to-end visibility.</a:t>
            </a:r>
          </a:p>
          <a:p>
            <a:pPr>
              <a:lnSpc>
                <a:spcPct val="150000"/>
              </a:lnSpc>
              <a:buFont typeface="+mj-lt"/>
              <a:buAutoNum type="arabicPeriod"/>
            </a:pPr>
            <a:r>
              <a:rPr lang="en-US" sz="2000" b="1" dirty="0"/>
              <a:t>Actionable Insights:</a:t>
            </a:r>
            <a:br>
              <a:rPr lang="en-US" sz="2000" dirty="0"/>
            </a:br>
            <a:r>
              <a:rPr lang="en-US" sz="2000" dirty="0"/>
              <a:t>Delivered dynamic dashboards with key metrics (Net Sales, COGS, GM%) enabling data-driven decisions across sales strategy and financial planning.</a:t>
            </a:r>
          </a:p>
          <a:p>
            <a:pPr>
              <a:lnSpc>
                <a:spcPct val="150000"/>
              </a:lnSpc>
              <a:buFont typeface="+mj-lt"/>
              <a:buAutoNum type="arabicPeriod"/>
            </a:pPr>
            <a:r>
              <a:rPr lang="en-US" sz="2000" b="1" dirty="0"/>
              <a:t>Improved Business Alignment:</a:t>
            </a:r>
            <a:br>
              <a:rPr lang="en-US" sz="2000" dirty="0"/>
            </a:br>
            <a:r>
              <a:rPr lang="en-US" sz="2000" dirty="0"/>
              <a:t>Helped AtliQ Hardware identify high-growth markets, underperforming areas, and optimize resources—driving better alignment between sales targets and financial outcomes.</a:t>
            </a:r>
          </a:p>
          <a:p>
            <a:endParaRPr lang="en-IN" dirty="0"/>
          </a:p>
        </p:txBody>
      </p:sp>
    </p:spTree>
    <p:extLst>
      <p:ext uri="{BB962C8B-B14F-4D97-AF65-F5344CB8AC3E}">
        <p14:creationId xmlns:p14="http://schemas.microsoft.com/office/powerpoint/2010/main" val="1933181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anim calcmode="lin" valueType="num">
                                      <p:cBhvr>
                                        <p:cTn id="18" dur="1000" fill="hold"/>
                                        <p:tgtEl>
                                          <p:spTgt spid="9"/>
                                        </p:tgtEl>
                                        <p:attrNameLst>
                                          <p:attrName>ppt_x</p:attrName>
                                        </p:attrNameLst>
                                      </p:cBhvr>
                                      <p:tavLst>
                                        <p:tav tm="0">
                                          <p:val>
                                            <p:strVal val="#ppt_x"/>
                                          </p:val>
                                        </p:tav>
                                        <p:tav tm="100000">
                                          <p:val>
                                            <p:strVal val="#ppt_x"/>
                                          </p:val>
                                        </p:tav>
                                      </p:tavLst>
                                    </p:anim>
                                    <p:anim calcmode="lin" valueType="num">
                                      <p:cBhvr>
                                        <p:cTn id="19" dur="1000" fill="hold"/>
                                        <p:tgtEl>
                                          <p:spTgt spid="9"/>
                                        </p:tgtEl>
                                        <p:attrNameLst>
                                          <p:attrName>ppt_y</p:attrName>
                                        </p:attrNameLst>
                                      </p:cBhvr>
                                      <p:tavLst>
                                        <p:tav tm="0">
                                          <p:val>
                                            <p:strVal val="#ppt_y-.1"/>
                                          </p:val>
                                        </p:tav>
                                        <p:tav tm="100000">
                                          <p:val>
                                            <p:strVal val="#ppt_y"/>
                                          </p:val>
                                        </p:tav>
                                      </p:tavLst>
                                    </p:anim>
                                  </p:childTnLst>
                                </p:cTn>
                              </p:par>
                              <p:par>
                                <p:cTn id="20" presetID="47"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1000"/>
                                        <p:tgtEl>
                                          <p:spTgt spid="10"/>
                                        </p:tgtEl>
                                      </p:cBhvr>
                                    </p:animEffect>
                                    <p:anim calcmode="lin" valueType="num">
                                      <p:cBhvr>
                                        <p:cTn id="23" dur="1000" fill="hold"/>
                                        <p:tgtEl>
                                          <p:spTgt spid="10"/>
                                        </p:tgtEl>
                                        <p:attrNameLst>
                                          <p:attrName>ppt_x</p:attrName>
                                        </p:attrNameLst>
                                      </p:cBhvr>
                                      <p:tavLst>
                                        <p:tav tm="0">
                                          <p:val>
                                            <p:strVal val="#ppt_x"/>
                                          </p:val>
                                        </p:tav>
                                        <p:tav tm="100000">
                                          <p:val>
                                            <p:strVal val="#ppt_x"/>
                                          </p:val>
                                        </p:tav>
                                      </p:tavLst>
                                    </p:anim>
                                    <p:anim calcmode="lin" valueType="num">
                                      <p:cBhvr>
                                        <p:cTn id="24" dur="1000" fill="hold"/>
                                        <p:tgtEl>
                                          <p:spTgt spid="10"/>
                                        </p:tgtEl>
                                        <p:attrNameLst>
                                          <p:attrName>ppt_y</p:attrName>
                                        </p:attrNameLst>
                                      </p:cBhvr>
                                      <p:tavLst>
                                        <p:tav tm="0">
                                          <p:val>
                                            <p:strVal val="#ppt_y-.1"/>
                                          </p:val>
                                        </p:tav>
                                        <p:tav tm="100000">
                                          <p:val>
                                            <p:strVal val="#ppt_y"/>
                                          </p:val>
                                        </p:tav>
                                      </p:tavLst>
                                    </p:anim>
                                  </p:childTnLst>
                                </p:cTn>
                              </p:par>
                              <p:par>
                                <p:cTn id="25" presetID="47"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1000"/>
                                        <p:tgtEl>
                                          <p:spTgt spid="11"/>
                                        </p:tgtEl>
                                      </p:cBhvr>
                                    </p:animEffect>
                                    <p:anim calcmode="lin" valueType="num">
                                      <p:cBhvr>
                                        <p:cTn id="28" dur="1000" fill="hold"/>
                                        <p:tgtEl>
                                          <p:spTgt spid="11"/>
                                        </p:tgtEl>
                                        <p:attrNameLst>
                                          <p:attrName>ppt_x</p:attrName>
                                        </p:attrNameLst>
                                      </p:cBhvr>
                                      <p:tavLst>
                                        <p:tav tm="0">
                                          <p:val>
                                            <p:strVal val="#ppt_x"/>
                                          </p:val>
                                        </p:tav>
                                        <p:tav tm="100000">
                                          <p:val>
                                            <p:strVal val="#ppt_x"/>
                                          </p:val>
                                        </p:tav>
                                      </p:tavLst>
                                    </p:anim>
                                    <p:anim calcmode="lin" valueType="num">
                                      <p:cBhvr>
                                        <p:cTn id="29" dur="1000" fill="hold"/>
                                        <p:tgtEl>
                                          <p:spTgt spid="11"/>
                                        </p:tgtEl>
                                        <p:attrNameLst>
                                          <p:attrName>ppt_y</p:attrName>
                                        </p:attrNameLst>
                                      </p:cBhvr>
                                      <p:tavLst>
                                        <p:tav tm="0">
                                          <p:val>
                                            <p:strVal val="#ppt_y-.1"/>
                                          </p:val>
                                        </p:tav>
                                        <p:tav tm="100000">
                                          <p:val>
                                            <p:strVal val="#ppt_y"/>
                                          </p:val>
                                        </p:tav>
                                      </p:tavLst>
                                    </p:anim>
                                  </p:childTnLst>
                                </p:cTn>
                              </p:par>
                              <p:par>
                                <p:cTn id="30" presetID="47" presetClass="entr" presetSubtype="0" fill="hold" grpId="0"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1000"/>
                                        <p:tgtEl>
                                          <p:spTgt spid="12"/>
                                        </p:tgtEl>
                                      </p:cBhvr>
                                    </p:animEffect>
                                    <p:anim calcmode="lin" valueType="num">
                                      <p:cBhvr>
                                        <p:cTn id="33" dur="1000" fill="hold"/>
                                        <p:tgtEl>
                                          <p:spTgt spid="12"/>
                                        </p:tgtEl>
                                        <p:attrNameLst>
                                          <p:attrName>ppt_x</p:attrName>
                                        </p:attrNameLst>
                                      </p:cBhvr>
                                      <p:tavLst>
                                        <p:tav tm="0">
                                          <p:val>
                                            <p:strVal val="#ppt_x"/>
                                          </p:val>
                                        </p:tav>
                                        <p:tav tm="100000">
                                          <p:val>
                                            <p:strVal val="#ppt_x"/>
                                          </p:val>
                                        </p:tav>
                                      </p:tavLst>
                                    </p:anim>
                                    <p:anim calcmode="lin" valueType="num">
                                      <p:cBhvr>
                                        <p:cTn id="34" dur="1000" fill="hold"/>
                                        <p:tgtEl>
                                          <p:spTgt spid="12"/>
                                        </p:tgtEl>
                                        <p:attrNameLst>
                                          <p:attrName>ppt_y</p:attrName>
                                        </p:attrNameLst>
                                      </p:cBhvr>
                                      <p:tavLst>
                                        <p:tav tm="0">
                                          <p:val>
                                            <p:strVal val="#ppt_y-.1"/>
                                          </p:val>
                                        </p:tav>
                                        <p:tav tm="100000">
                                          <p:val>
                                            <p:strVal val="#ppt_y"/>
                                          </p:val>
                                        </p:tav>
                                      </p:tavLst>
                                    </p:anim>
                                  </p:childTnLst>
                                </p:cTn>
                              </p:par>
                              <p:par>
                                <p:cTn id="35" presetID="47" presetClass="entr" presetSubtype="0"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1000"/>
                                        <p:tgtEl>
                                          <p:spTgt spid="13"/>
                                        </p:tgtEl>
                                      </p:cBhvr>
                                    </p:animEffect>
                                    <p:anim calcmode="lin" valueType="num">
                                      <p:cBhvr>
                                        <p:cTn id="38" dur="1000" fill="hold"/>
                                        <p:tgtEl>
                                          <p:spTgt spid="13"/>
                                        </p:tgtEl>
                                        <p:attrNameLst>
                                          <p:attrName>ppt_x</p:attrName>
                                        </p:attrNameLst>
                                      </p:cBhvr>
                                      <p:tavLst>
                                        <p:tav tm="0">
                                          <p:val>
                                            <p:strVal val="#ppt_x"/>
                                          </p:val>
                                        </p:tav>
                                        <p:tav tm="100000">
                                          <p:val>
                                            <p:strVal val="#ppt_x"/>
                                          </p:val>
                                        </p:tav>
                                      </p:tavLst>
                                    </p:anim>
                                    <p:anim calcmode="lin" valueType="num">
                                      <p:cBhvr>
                                        <p:cTn id="3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animBg="1"/>
      <p:bldP spid="9" grpId="0" animBg="1"/>
      <p:bldP spid="10" grpId="0" animBg="1"/>
      <p:bldP spid="11" grpId="0" animBg="1"/>
      <p:bldP spid="12" grpId="0" animBg="1"/>
      <p:bldP spid="1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5AC06B9-1C70-B303-C582-B4ACD853ED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1815" y="1912040"/>
            <a:ext cx="5001323" cy="2581635"/>
          </a:xfrm>
          <a:prstGeom prst="rect">
            <a:avLst/>
          </a:prstGeom>
        </p:spPr>
      </p:pic>
      <p:sp>
        <p:nvSpPr>
          <p:cNvPr id="7" name="Rectangle 6">
            <a:extLst>
              <a:ext uri="{FF2B5EF4-FFF2-40B4-BE49-F238E27FC236}">
                <a16:creationId xmlns:a16="http://schemas.microsoft.com/office/drawing/2014/main" id="{2624CA44-A140-D8A5-AD83-9A7FE6D7E33D}"/>
              </a:ext>
            </a:extLst>
          </p:cNvPr>
          <p:cNvSpPr/>
          <p:nvPr/>
        </p:nvSpPr>
        <p:spPr>
          <a:xfrm>
            <a:off x="0" y="6292645"/>
            <a:ext cx="12192000" cy="565355"/>
          </a:xfrm>
          <a:prstGeom prst="rect">
            <a:avLst/>
          </a:prstGeom>
          <a:solidFill>
            <a:schemeClr val="bg2">
              <a:lumMod val="50000"/>
            </a:schemeClr>
          </a:solidFill>
          <a:ln>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2743327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833ACF2-F643-8EC0-99EC-4F0488643E53}"/>
              </a:ext>
            </a:extLst>
          </p:cNvPr>
          <p:cNvSpPr/>
          <p:nvPr/>
        </p:nvSpPr>
        <p:spPr>
          <a:xfrm>
            <a:off x="0" y="6341806"/>
            <a:ext cx="12192000" cy="516194"/>
          </a:xfrm>
          <a:prstGeom prst="rect">
            <a:avLst/>
          </a:prstGeom>
          <a:solidFill>
            <a:schemeClr val="bg2">
              <a:lumMod val="50000"/>
            </a:schemeClr>
          </a:solidFill>
          <a:ln>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5247CA39-15F5-36FE-4A8C-585116B2F98B}"/>
              </a:ext>
            </a:extLst>
          </p:cNvPr>
          <p:cNvSpPr txBox="1"/>
          <p:nvPr/>
        </p:nvSpPr>
        <p:spPr>
          <a:xfrm>
            <a:off x="2399072" y="2413337"/>
            <a:ext cx="3529780" cy="1015663"/>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IN" sz="6000" dirty="0">
                <a:ln w="0"/>
                <a:solidFill>
                  <a:schemeClr val="bg2">
                    <a:lumMod val="25000"/>
                  </a:schemeClr>
                </a:solidFill>
                <a:effectLst>
                  <a:innerShdw blurRad="63500" dist="50800" dir="13500000">
                    <a:prstClr val="black">
                      <a:alpha val="50000"/>
                    </a:prstClr>
                  </a:innerShdw>
                  <a:reflection blurRad="6350" stA="55000" endA="300" endPos="45500" dir="5400000" sy="-100000" algn="bl" rotWithShape="0"/>
                </a:effectLst>
                <a:latin typeface="Garamond" panose="02020404030301010803" pitchFamily="18" charset="0"/>
                <a:cs typeface="Arial" panose="020B0604020202020204" pitchFamily="34" charset="0"/>
              </a:rPr>
              <a:t>Agenda</a:t>
            </a:r>
          </a:p>
        </p:txBody>
      </p:sp>
      <p:sp>
        <p:nvSpPr>
          <p:cNvPr id="12" name="Rectangle: Rounded Corners 11">
            <a:extLst>
              <a:ext uri="{FF2B5EF4-FFF2-40B4-BE49-F238E27FC236}">
                <a16:creationId xmlns:a16="http://schemas.microsoft.com/office/drawing/2014/main" id="{3F2C1200-05C8-E1D5-82BE-8A51EDD090CC}"/>
              </a:ext>
            </a:extLst>
          </p:cNvPr>
          <p:cNvSpPr/>
          <p:nvPr/>
        </p:nvSpPr>
        <p:spPr>
          <a:xfrm>
            <a:off x="6263149" y="786580"/>
            <a:ext cx="4375355" cy="4719485"/>
          </a:xfrm>
          <a:prstGeom prst="roundRect">
            <a:avLst/>
          </a:prstGeom>
          <a:solidFill>
            <a:schemeClr val="accent4">
              <a:lumMod val="60000"/>
              <a:lumOff val="40000"/>
            </a:schemeClr>
          </a:solidFill>
          <a:ln>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lgn="just">
              <a:lnSpc>
                <a:spcPct val="150000"/>
              </a:lnSpc>
              <a:buFont typeface="Arial" panose="020B0604020202020204" pitchFamily="34" charset="0"/>
              <a:buChar char="•"/>
            </a:pPr>
            <a:endParaRPr lang="en-IN" sz="1800" dirty="0">
              <a:solidFill>
                <a:schemeClr val="tx1"/>
              </a:solidFill>
            </a:endParaRPr>
          </a:p>
        </p:txBody>
      </p:sp>
      <p:sp>
        <p:nvSpPr>
          <p:cNvPr id="13" name="TextBox 12">
            <a:extLst>
              <a:ext uri="{FF2B5EF4-FFF2-40B4-BE49-F238E27FC236}">
                <a16:creationId xmlns:a16="http://schemas.microsoft.com/office/drawing/2014/main" id="{9A788F99-7DFB-336F-6D86-C5E0E62001E0}"/>
              </a:ext>
            </a:extLst>
          </p:cNvPr>
          <p:cNvSpPr txBox="1"/>
          <p:nvPr/>
        </p:nvSpPr>
        <p:spPr>
          <a:xfrm>
            <a:off x="7177549" y="1130710"/>
            <a:ext cx="2890684" cy="4247317"/>
          </a:xfrm>
          <a:prstGeom prst="rect">
            <a:avLst/>
          </a:prstGeom>
          <a:noFill/>
        </p:spPr>
        <p:txBody>
          <a:bodyPr wrap="square" rtlCol="0">
            <a:spAutoFit/>
          </a:bodyPr>
          <a:lstStyle/>
          <a:p>
            <a:pPr marL="285750" indent="-285750" algn="just">
              <a:lnSpc>
                <a:spcPct val="200000"/>
              </a:lnSpc>
              <a:buFont typeface="Arial" panose="020B0604020202020204" pitchFamily="34" charset="0"/>
              <a:buChar char="•"/>
            </a:pPr>
            <a:r>
              <a:rPr lang="en-IN" sz="1800" dirty="0">
                <a:solidFill>
                  <a:schemeClr val="tx1"/>
                </a:solidFill>
              </a:rPr>
              <a:t>Company overview</a:t>
            </a:r>
          </a:p>
          <a:p>
            <a:pPr marL="285750" indent="-285750" algn="just">
              <a:lnSpc>
                <a:spcPct val="200000"/>
              </a:lnSpc>
              <a:buFont typeface="Arial" panose="020B0604020202020204" pitchFamily="34" charset="0"/>
              <a:buChar char="•"/>
            </a:pPr>
            <a:r>
              <a:rPr lang="en-IN" sz="1800" dirty="0">
                <a:solidFill>
                  <a:schemeClr val="tx1"/>
                </a:solidFill>
              </a:rPr>
              <a:t>Problem Statement</a:t>
            </a:r>
          </a:p>
          <a:p>
            <a:pPr marL="285750" indent="-285750" algn="just">
              <a:lnSpc>
                <a:spcPct val="200000"/>
              </a:lnSpc>
              <a:buFont typeface="Arial" panose="020B0604020202020204" pitchFamily="34" charset="0"/>
              <a:buChar char="•"/>
            </a:pPr>
            <a:r>
              <a:rPr lang="en-IN" sz="1800" dirty="0">
                <a:solidFill>
                  <a:schemeClr val="tx1"/>
                </a:solidFill>
              </a:rPr>
              <a:t>Data Sources</a:t>
            </a:r>
          </a:p>
          <a:p>
            <a:pPr marL="285750" indent="-285750" algn="just">
              <a:lnSpc>
                <a:spcPct val="200000"/>
              </a:lnSpc>
              <a:buFont typeface="Arial" panose="020B0604020202020204" pitchFamily="34" charset="0"/>
              <a:buChar char="•"/>
            </a:pPr>
            <a:r>
              <a:rPr lang="en-IN" sz="1800" dirty="0">
                <a:solidFill>
                  <a:schemeClr val="tx1"/>
                </a:solidFill>
              </a:rPr>
              <a:t>Tools &amp; Techniques</a:t>
            </a:r>
          </a:p>
          <a:p>
            <a:pPr marL="285750" indent="-285750" algn="just">
              <a:lnSpc>
                <a:spcPct val="200000"/>
              </a:lnSpc>
              <a:buFont typeface="Arial" panose="020B0604020202020204" pitchFamily="34" charset="0"/>
              <a:buChar char="•"/>
            </a:pPr>
            <a:r>
              <a:rPr lang="en-IN" sz="1800" dirty="0">
                <a:solidFill>
                  <a:schemeClr val="tx1"/>
                </a:solidFill>
              </a:rPr>
              <a:t>Formulas &amp; Functions</a:t>
            </a:r>
          </a:p>
          <a:p>
            <a:pPr marL="285750" indent="-285750" algn="just">
              <a:lnSpc>
                <a:spcPct val="200000"/>
              </a:lnSpc>
              <a:buFont typeface="Arial" panose="020B0604020202020204" pitchFamily="34" charset="0"/>
              <a:buChar char="•"/>
            </a:pPr>
            <a:r>
              <a:rPr lang="en-IN" sz="1800" dirty="0">
                <a:solidFill>
                  <a:schemeClr val="tx1"/>
                </a:solidFill>
              </a:rPr>
              <a:t>Sales &amp; Finance report</a:t>
            </a:r>
          </a:p>
          <a:p>
            <a:pPr marL="285750" indent="-285750" algn="just">
              <a:lnSpc>
                <a:spcPct val="200000"/>
              </a:lnSpc>
              <a:buFont typeface="Arial" panose="020B0604020202020204" pitchFamily="34" charset="0"/>
              <a:buChar char="•"/>
            </a:pPr>
            <a:r>
              <a:rPr lang="en-IN" sz="1800" dirty="0">
                <a:solidFill>
                  <a:schemeClr val="tx1"/>
                </a:solidFill>
              </a:rPr>
              <a:t>Project Outcomes</a:t>
            </a:r>
          </a:p>
          <a:p>
            <a:endParaRPr lang="en-IN" dirty="0"/>
          </a:p>
        </p:txBody>
      </p:sp>
    </p:spTree>
    <p:extLst>
      <p:ext uri="{BB962C8B-B14F-4D97-AF65-F5344CB8AC3E}">
        <p14:creationId xmlns:p14="http://schemas.microsoft.com/office/powerpoint/2010/main" val="8440793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F229E2-A925-7FD0-B40E-46B24A472782}"/>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C6975532-1BF9-0641-3979-DB472042E516}"/>
              </a:ext>
            </a:extLst>
          </p:cNvPr>
          <p:cNvSpPr/>
          <p:nvPr/>
        </p:nvSpPr>
        <p:spPr>
          <a:xfrm>
            <a:off x="0" y="6341806"/>
            <a:ext cx="12192000" cy="516194"/>
          </a:xfrm>
          <a:prstGeom prst="rect">
            <a:avLst/>
          </a:prstGeom>
          <a:solidFill>
            <a:schemeClr val="bg2">
              <a:lumMod val="50000"/>
            </a:schemeClr>
          </a:solidFill>
          <a:ln>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ectangle 1">
            <a:extLst>
              <a:ext uri="{FF2B5EF4-FFF2-40B4-BE49-F238E27FC236}">
                <a16:creationId xmlns:a16="http://schemas.microsoft.com/office/drawing/2014/main" id="{05E4236C-700F-796D-7053-6303ADC77BC6}"/>
              </a:ext>
            </a:extLst>
          </p:cNvPr>
          <p:cNvSpPr/>
          <p:nvPr/>
        </p:nvSpPr>
        <p:spPr>
          <a:xfrm>
            <a:off x="2143432" y="1782096"/>
            <a:ext cx="7905135" cy="3293807"/>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AtliQ Hardware stands as a prominent global provider of cutting-edge computer hardware and peripherals. Operating across APAC, Europe, and North America, the company delivers tailored solutions through a strong presence in both physical retail and online marketplaces. Its multi-channel strategy—covering retail outlets, direct sales, and distribution partners—supports various divisions including Networking &amp; Storage, PC Components, and Peripherals &amp; Accessories.</a:t>
            </a:r>
            <a:endParaRPr lang="en-IN" dirty="0">
              <a:solidFill>
                <a:schemeClr val="tx1"/>
              </a:solidFill>
            </a:endParaRPr>
          </a:p>
        </p:txBody>
      </p:sp>
      <p:sp>
        <p:nvSpPr>
          <p:cNvPr id="3" name="TextBox 2">
            <a:extLst>
              <a:ext uri="{FF2B5EF4-FFF2-40B4-BE49-F238E27FC236}">
                <a16:creationId xmlns:a16="http://schemas.microsoft.com/office/drawing/2014/main" id="{F1B8ED23-5240-F252-BF21-D177A046B86C}"/>
              </a:ext>
            </a:extLst>
          </p:cNvPr>
          <p:cNvSpPr txBox="1"/>
          <p:nvPr/>
        </p:nvSpPr>
        <p:spPr>
          <a:xfrm>
            <a:off x="4385187" y="982171"/>
            <a:ext cx="5938684" cy="523220"/>
          </a:xfrm>
          <a:prstGeom prst="rect">
            <a:avLst/>
          </a:prstGeom>
          <a:noFill/>
        </p:spPr>
        <p:txBody>
          <a:bodyPr wrap="square" rtlCol="0">
            <a:spAutoFit/>
          </a:bodyPr>
          <a:lstStyle/>
          <a:p>
            <a:r>
              <a:rPr lang="en-IN" sz="2800" dirty="0">
                <a:latin typeface="Cambria Math" panose="02040503050406030204" pitchFamily="18" charset="0"/>
                <a:ea typeface="Cambria Math" panose="02040503050406030204" pitchFamily="18" charset="0"/>
                <a:cs typeface="Arial" panose="020B0604020202020204" pitchFamily="34" charset="0"/>
              </a:rPr>
              <a:t>Company Overview</a:t>
            </a:r>
          </a:p>
        </p:txBody>
      </p:sp>
    </p:spTree>
    <p:extLst>
      <p:ext uri="{BB962C8B-B14F-4D97-AF65-F5344CB8AC3E}">
        <p14:creationId xmlns:p14="http://schemas.microsoft.com/office/powerpoint/2010/main" val="21823366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3924A5-FD75-8C02-6652-AD4DA9BEBF13}"/>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3C9AFA9D-BB2B-8FF6-DBEF-89F5AC7B2AE7}"/>
              </a:ext>
            </a:extLst>
          </p:cNvPr>
          <p:cNvSpPr/>
          <p:nvPr/>
        </p:nvSpPr>
        <p:spPr>
          <a:xfrm>
            <a:off x="0" y="6341806"/>
            <a:ext cx="12192000" cy="516194"/>
          </a:xfrm>
          <a:prstGeom prst="rect">
            <a:avLst/>
          </a:prstGeom>
          <a:solidFill>
            <a:schemeClr val="bg2">
              <a:lumMod val="50000"/>
            </a:schemeClr>
          </a:solidFill>
          <a:ln>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ectangle 1">
            <a:extLst>
              <a:ext uri="{FF2B5EF4-FFF2-40B4-BE49-F238E27FC236}">
                <a16:creationId xmlns:a16="http://schemas.microsoft.com/office/drawing/2014/main" id="{FBCF96BC-C906-CDA3-E005-707DB136C11E}"/>
              </a:ext>
            </a:extLst>
          </p:cNvPr>
          <p:cNvSpPr/>
          <p:nvPr/>
        </p:nvSpPr>
        <p:spPr>
          <a:xfrm>
            <a:off x="2143432" y="1782096"/>
            <a:ext cx="7905135" cy="3293807"/>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AtliQ Hardware is currently facing challenges related to shrinking profit margins and overall financial instability. The absence of an integrated analytics framework has made it difficult to make informed decisions across sales operations and financial management. To address this, there's a critical need for a robust, Excel-based analytical solution that provides clear insights into sales performance and financial well-being—empowering data-driven strategies to counteract the downward trends.</a:t>
            </a:r>
            <a:endParaRPr lang="en-IN" dirty="0">
              <a:solidFill>
                <a:schemeClr val="tx1"/>
              </a:solidFill>
            </a:endParaRPr>
          </a:p>
        </p:txBody>
      </p:sp>
      <p:sp>
        <p:nvSpPr>
          <p:cNvPr id="3" name="TextBox 2">
            <a:extLst>
              <a:ext uri="{FF2B5EF4-FFF2-40B4-BE49-F238E27FC236}">
                <a16:creationId xmlns:a16="http://schemas.microsoft.com/office/drawing/2014/main" id="{7EA91127-9880-E5BF-628C-FF2C36A091E2}"/>
              </a:ext>
            </a:extLst>
          </p:cNvPr>
          <p:cNvSpPr txBox="1"/>
          <p:nvPr/>
        </p:nvSpPr>
        <p:spPr>
          <a:xfrm>
            <a:off x="4385187" y="982171"/>
            <a:ext cx="5938684" cy="523220"/>
          </a:xfrm>
          <a:prstGeom prst="rect">
            <a:avLst/>
          </a:prstGeom>
          <a:noFill/>
        </p:spPr>
        <p:txBody>
          <a:bodyPr wrap="square" rtlCol="0">
            <a:spAutoFit/>
          </a:bodyPr>
          <a:lstStyle/>
          <a:p>
            <a:r>
              <a:rPr lang="en-IN" sz="2800" dirty="0">
                <a:latin typeface="Cambria Math" panose="02040503050406030204" pitchFamily="18" charset="0"/>
                <a:ea typeface="Cambria Math" panose="02040503050406030204" pitchFamily="18" charset="0"/>
                <a:cs typeface="Arial" panose="020B0604020202020204" pitchFamily="34" charset="0"/>
              </a:rPr>
              <a:t>Problem Statement</a:t>
            </a:r>
          </a:p>
        </p:txBody>
      </p:sp>
    </p:spTree>
    <p:extLst>
      <p:ext uri="{BB962C8B-B14F-4D97-AF65-F5344CB8AC3E}">
        <p14:creationId xmlns:p14="http://schemas.microsoft.com/office/powerpoint/2010/main" val="41934461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95E60E-B33B-CF05-5929-0FE252AD03F6}"/>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0BB1973B-2A90-7FFE-F801-1678AD98F6A1}"/>
              </a:ext>
            </a:extLst>
          </p:cNvPr>
          <p:cNvSpPr/>
          <p:nvPr/>
        </p:nvSpPr>
        <p:spPr>
          <a:xfrm>
            <a:off x="0" y="6341806"/>
            <a:ext cx="12192000" cy="516194"/>
          </a:xfrm>
          <a:prstGeom prst="rect">
            <a:avLst/>
          </a:prstGeom>
          <a:solidFill>
            <a:schemeClr val="bg2">
              <a:lumMod val="50000"/>
            </a:schemeClr>
          </a:solidFill>
          <a:ln>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074F5D43-4F54-F95D-8178-0B23B7A0D3E7}"/>
              </a:ext>
            </a:extLst>
          </p:cNvPr>
          <p:cNvSpPr txBox="1"/>
          <p:nvPr/>
        </p:nvSpPr>
        <p:spPr>
          <a:xfrm>
            <a:off x="580103" y="293913"/>
            <a:ext cx="2271252" cy="523220"/>
          </a:xfrm>
          <a:prstGeom prst="rect">
            <a:avLst/>
          </a:prstGeom>
          <a:noFill/>
        </p:spPr>
        <p:txBody>
          <a:bodyPr wrap="square" rtlCol="0">
            <a:spAutoFit/>
          </a:bodyPr>
          <a:lstStyle/>
          <a:p>
            <a:r>
              <a:rPr lang="en-IN" sz="2800" dirty="0">
                <a:latin typeface="Cambria Math" panose="02040503050406030204" pitchFamily="18" charset="0"/>
                <a:ea typeface="Cambria Math" panose="02040503050406030204" pitchFamily="18" charset="0"/>
                <a:cs typeface="Arial" panose="020B0604020202020204" pitchFamily="34" charset="0"/>
              </a:rPr>
              <a:t>Data Sources</a:t>
            </a:r>
          </a:p>
        </p:txBody>
      </p:sp>
      <p:sp>
        <p:nvSpPr>
          <p:cNvPr id="8" name="TextBox 7">
            <a:extLst>
              <a:ext uri="{FF2B5EF4-FFF2-40B4-BE49-F238E27FC236}">
                <a16:creationId xmlns:a16="http://schemas.microsoft.com/office/drawing/2014/main" id="{012B9A49-45A1-CE0B-80A1-45059E9272C5}"/>
              </a:ext>
            </a:extLst>
          </p:cNvPr>
          <p:cNvSpPr txBox="1"/>
          <p:nvPr/>
        </p:nvSpPr>
        <p:spPr>
          <a:xfrm>
            <a:off x="580102" y="817133"/>
            <a:ext cx="10918723" cy="830997"/>
          </a:xfrm>
          <a:prstGeom prst="rect">
            <a:avLst/>
          </a:prstGeom>
          <a:noFill/>
        </p:spPr>
        <p:txBody>
          <a:bodyPr wrap="square" rtlCol="0">
            <a:spAutoFit/>
          </a:bodyPr>
          <a:lstStyle/>
          <a:p>
            <a:r>
              <a:rPr lang="en-US" sz="1600" b="0" i="0" u="none" strike="noStrike" dirty="0">
                <a:effectLst/>
                <a:cs typeface="Arial" panose="020B0604020202020204" pitchFamily="34" charset="0"/>
              </a:rPr>
              <a:t>AtliQ Hardware provided five key CSV files—</a:t>
            </a:r>
            <a:r>
              <a:rPr lang="en-US" sz="1600" b="1" i="0" u="none" strike="noStrike" dirty="0">
                <a:effectLst/>
                <a:cs typeface="Arial" panose="020B0604020202020204" pitchFamily="34" charset="0"/>
              </a:rPr>
              <a:t>fact_sales</a:t>
            </a:r>
            <a:r>
              <a:rPr lang="en-US" sz="1600" b="1" dirty="0">
                <a:cs typeface="Arial" panose="020B0604020202020204" pitchFamily="34" charset="0"/>
              </a:rPr>
              <a:t> </a:t>
            </a:r>
            <a:r>
              <a:rPr lang="en-US" sz="1600" b="1" i="0" u="none" strike="noStrike" dirty="0">
                <a:effectLst/>
                <a:cs typeface="Arial" panose="020B0604020202020204" pitchFamily="34" charset="0"/>
              </a:rPr>
              <a:t>monthly</a:t>
            </a:r>
            <a:r>
              <a:rPr lang="en-US" sz="1600" b="0" i="0" u="none" strike="noStrike" dirty="0">
                <a:effectLst/>
                <a:cs typeface="Arial" panose="020B0604020202020204" pitchFamily="34" charset="0"/>
              </a:rPr>
              <a:t>, </a:t>
            </a:r>
            <a:r>
              <a:rPr lang="en-US" sz="1600" b="1" i="0" u="none" strike="noStrike" dirty="0">
                <a:effectLst/>
                <a:cs typeface="Arial" panose="020B0604020202020204" pitchFamily="34" charset="0"/>
              </a:rPr>
              <a:t>dim_market</a:t>
            </a:r>
            <a:r>
              <a:rPr lang="en-US" sz="1600" b="0" i="0" u="none" strike="noStrike" dirty="0">
                <a:effectLst/>
                <a:cs typeface="Arial" panose="020B0604020202020204" pitchFamily="34" charset="0"/>
              </a:rPr>
              <a:t>, </a:t>
            </a:r>
            <a:r>
              <a:rPr lang="en-US" sz="1600" b="1" i="0" u="none" strike="noStrike" dirty="0">
                <a:effectLst/>
                <a:cs typeface="Arial" panose="020B0604020202020204" pitchFamily="34" charset="0"/>
              </a:rPr>
              <a:t>dim_customer</a:t>
            </a:r>
            <a:r>
              <a:rPr lang="en-US" sz="1600" b="0" i="0" u="none" strike="noStrike" dirty="0">
                <a:effectLst/>
                <a:cs typeface="Arial" panose="020B0604020202020204" pitchFamily="34" charset="0"/>
              </a:rPr>
              <a:t>, </a:t>
            </a:r>
            <a:r>
              <a:rPr lang="en-US" sz="1600" b="1" i="0" u="none" strike="noStrike" dirty="0">
                <a:effectLst/>
                <a:cs typeface="Arial" panose="020B0604020202020204" pitchFamily="34" charset="0"/>
              </a:rPr>
              <a:t>dim_product</a:t>
            </a:r>
            <a:r>
              <a:rPr lang="en-US" sz="1600" b="0" i="0" u="none" strike="noStrike" dirty="0">
                <a:effectLst/>
                <a:cs typeface="Arial" panose="020B0604020202020204" pitchFamily="34" charset="0"/>
              </a:rPr>
              <a:t>, and </a:t>
            </a:r>
            <a:r>
              <a:rPr lang="en-US" sz="1600" b="1" i="0" u="none" strike="noStrike" dirty="0">
                <a:effectLst/>
                <a:cs typeface="Arial" panose="020B0604020202020204" pitchFamily="34" charset="0"/>
              </a:rPr>
              <a:t>ns_targets_2021</a:t>
            </a:r>
            <a:r>
              <a:rPr lang="en-US" sz="1600" b="0" i="0" u="none" strike="noStrike" dirty="0">
                <a:effectLst/>
                <a:cs typeface="Arial" panose="020B0604020202020204" pitchFamily="34" charset="0"/>
              </a:rPr>
              <a:t>. Leveraging these datasets, I developed a comprehensive data model that forms the foundation for strategic sales and finance reporting, driving informed decision-making and enhanced business outcomes.</a:t>
            </a:r>
            <a:endParaRPr lang="en-IN" sz="1600" dirty="0">
              <a:cs typeface="Arial" panose="020B0604020202020204" pitchFamily="34" charset="0"/>
            </a:endParaRPr>
          </a:p>
        </p:txBody>
      </p:sp>
      <p:pic>
        <p:nvPicPr>
          <p:cNvPr id="12" name="Picture 11">
            <a:extLst>
              <a:ext uri="{FF2B5EF4-FFF2-40B4-BE49-F238E27FC236}">
                <a16:creationId xmlns:a16="http://schemas.microsoft.com/office/drawing/2014/main" id="{E2B17653-30F1-6D8B-D726-79CAB67F03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40361" y="1648130"/>
            <a:ext cx="5658465" cy="4693676"/>
          </a:xfrm>
          <a:prstGeom prst="rect">
            <a:avLst/>
          </a:prstGeom>
        </p:spPr>
      </p:pic>
    </p:spTree>
    <p:extLst>
      <p:ext uri="{BB962C8B-B14F-4D97-AF65-F5344CB8AC3E}">
        <p14:creationId xmlns:p14="http://schemas.microsoft.com/office/powerpoint/2010/main" val="1957365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A1E6C1-8A9C-995D-85BB-1C90D6350192}"/>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85EDC744-C0F9-52AB-6F0B-327D0393020F}"/>
              </a:ext>
            </a:extLst>
          </p:cNvPr>
          <p:cNvSpPr/>
          <p:nvPr/>
        </p:nvSpPr>
        <p:spPr>
          <a:xfrm>
            <a:off x="0" y="6341806"/>
            <a:ext cx="12192000" cy="516194"/>
          </a:xfrm>
          <a:prstGeom prst="rect">
            <a:avLst/>
          </a:prstGeom>
          <a:solidFill>
            <a:schemeClr val="bg2">
              <a:lumMod val="50000"/>
            </a:schemeClr>
          </a:solidFill>
          <a:ln>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ectangle 1">
            <a:extLst>
              <a:ext uri="{FF2B5EF4-FFF2-40B4-BE49-F238E27FC236}">
                <a16:creationId xmlns:a16="http://schemas.microsoft.com/office/drawing/2014/main" id="{351A284E-6AFB-4A34-B14C-6C7480AE692B}"/>
              </a:ext>
            </a:extLst>
          </p:cNvPr>
          <p:cNvSpPr/>
          <p:nvPr/>
        </p:nvSpPr>
        <p:spPr>
          <a:xfrm>
            <a:off x="2143432" y="1782096"/>
            <a:ext cx="7905135" cy="3293807"/>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Utilized the 'Get Data' feature to extract information from CSV files, followed by data cleaning and transformation using Power Query and M language. A custom date table was created to calculate fiscal years accurately. Power Pivot and DAX were employed for building the data model and defining key measures. Pivot Tables and Conditional Formatting were used to structure the report and visually highlight values falling below or exceeding defined thresholds. Finally, Pivot Charts and Slicers were incorporated to develop interactive and dynamic dashboards. This process follows the ETL (Extract, Transform, Load) approach for seamless data integration and reporting.</a:t>
            </a:r>
            <a:endParaRPr lang="en-IN" dirty="0">
              <a:solidFill>
                <a:schemeClr val="tx1"/>
              </a:solidFill>
            </a:endParaRPr>
          </a:p>
        </p:txBody>
      </p:sp>
      <p:sp>
        <p:nvSpPr>
          <p:cNvPr id="3" name="TextBox 2">
            <a:extLst>
              <a:ext uri="{FF2B5EF4-FFF2-40B4-BE49-F238E27FC236}">
                <a16:creationId xmlns:a16="http://schemas.microsoft.com/office/drawing/2014/main" id="{21617275-4138-05BC-2E05-BE1159A0FE9A}"/>
              </a:ext>
            </a:extLst>
          </p:cNvPr>
          <p:cNvSpPr txBox="1"/>
          <p:nvPr/>
        </p:nvSpPr>
        <p:spPr>
          <a:xfrm>
            <a:off x="4385187" y="982171"/>
            <a:ext cx="5938684" cy="523220"/>
          </a:xfrm>
          <a:prstGeom prst="rect">
            <a:avLst/>
          </a:prstGeom>
          <a:noFill/>
        </p:spPr>
        <p:txBody>
          <a:bodyPr wrap="square" rtlCol="0">
            <a:spAutoFit/>
          </a:bodyPr>
          <a:lstStyle/>
          <a:p>
            <a:r>
              <a:rPr lang="en-IN" sz="2800" dirty="0">
                <a:latin typeface="Cambria Math" panose="02040503050406030204" pitchFamily="18" charset="0"/>
                <a:ea typeface="Cambria Math" panose="02040503050406030204" pitchFamily="18" charset="0"/>
                <a:cs typeface="Arial" panose="020B0604020202020204" pitchFamily="34" charset="0"/>
              </a:rPr>
              <a:t>Excel Features Used</a:t>
            </a:r>
          </a:p>
        </p:txBody>
      </p:sp>
    </p:spTree>
    <p:extLst>
      <p:ext uri="{BB962C8B-B14F-4D97-AF65-F5344CB8AC3E}">
        <p14:creationId xmlns:p14="http://schemas.microsoft.com/office/powerpoint/2010/main" val="39810312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2F4E5E-268C-77E6-C9DC-6F125D450983}"/>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616A1DB4-9DB5-F33E-B84C-4FCF3575CE7F}"/>
              </a:ext>
            </a:extLst>
          </p:cNvPr>
          <p:cNvSpPr/>
          <p:nvPr/>
        </p:nvSpPr>
        <p:spPr>
          <a:xfrm>
            <a:off x="0" y="6341806"/>
            <a:ext cx="12192000" cy="516194"/>
          </a:xfrm>
          <a:prstGeom prst="rect">
            <a:avLst/>
          </a:prstGeom>
          <a:solidFill>
            <a:schemeClr val="bg2">
              <a:lumMod val="50000"/>
            </a:schemeClr>
          </a:solidFill>
          <a:ln>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ectangle 1">
            <a:extLst>
              <a:ext uri="{FF2B5EF4-FFF2-40B4-BE49-F238E27FC236}">
                <a16:creationId xmlns:a16="http://schemas.microsoft.com/office/drawing/2014/main" id="{B176306D-9428-5676-9655-484B166CA95E}"/>
              </a:ext>
            </a:extLst>
          </p:cNvPr>
          <p:cNvSpPr/>
          <p:nvPr/>
        </p:nvSpPr>
        <p:spPr>
          <a:xfrm>
            <a:off x="294257" y="986029"/>
            <a:ext cx="5801743" cy="5129636"/>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3" name="TextBox 2">
            <a:extLst>
              <a:ext uri="{FF2B5EF4-FFF2-40B4-BE49-F238E27FC236}">
                <a16:creationId xmlns:a16="http://schemas.microsoft.com/office/drawing/2014/main" id="{AD3EB270-6AEC-304D-2F21-35AE8D9B43B2}"/>
              </a:ext>
            </a:extLst>
          </p:cNvPr>
          <p:cNvSpPr txBox="1"/>
          <p:nvPr/>
        </p:nvSpPr>
        <p:spPr>
          <a:xfrm>
            <a:off x="764456" y="602924"/>
            <a:ext cx="4247536" cy="369332"/>
          </a:xfrm>
          <a:prstGeom prst="rect">
            <a:avLst/>
          </a:prstGeom>
          <a:noFill/>
        </p:spPr>
        <p:txBody>
          <a:bodyPr wrap="square" rtlCol="0">
            <a:spAutoFit/>
          </a:bodyPr>
          <a:lstStyle/>
          <a:p>
            <a:pPr algn="ctr"/>
            <a:r>
              <a:rPr lang="en-IN" dirty="0">
                <a:latin typeface="Cambria Math" panose="02040503050406030204" pitchFamily="18" charset="0"/>
                <a:ea typeface="Cambria Math" panose="02040503050406030204" pitchFamily="18" charset="0"/>
                <a:cs typeface="Arial" panose="020B0604020202020204" pitchFamily="34" charset="0"/>
              </a:rPr>
              <a:t>For Sales Analytics</a:t>
            </a:r>
          </a:p>
        </p:txBody>
      </p:sp>
      <p:sp>
        <p:nvSpPr>
          <p:cNvPr id="4" name="Rectangle 3">
            <a:extLst>
              <a:ext uri="{FF2B5EF4-FFF2-40B4-BE49-F238E27FC236}">
                <a16:creationId xmlns:a16="http://schemas.microsoft.com/office/drawing/2014/main" id="{2F63E23F-B3F5-EAE0-CF6A-469B6B31B612}"/>
              </a:ext>
            </a:extLst>
          </p:cNvPr>
          <p:cNvSpPr/>
          <p:nvPr/>
        </p:nvSpPr>
        <p:spPr>
          <a:xfrm>
            <a:off x="6376217" y="986028"/>
            <a:ext cx="5521525" cy="5129634"/>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5" name="TextBox 4">
            <a:extLst>
              <a:ext uri="{FF2B5EF4-FFF2-40B4-BE49-F238E27FC236}">
                <a16:creationId xmlns:a16="http://schemas.microsoft.com/office/drawing/2014/main" id="{1B7F9F92-58B5-9383-2AAA-A5E35DEB76AE}"/>
              </a:ext>
            </a:extLst>
          </p:cNvPr>
          <p:cNvSpPr txBox="1"/>
          <p:nvPr/>
        </p:nvSpPr>
        <p:spPr>
          <a:xfrm>
            <a:off x="7180010" y="644407"/>
            <a:ext cx="3795252" cy="369332"/>
          </a:xfrm>
          <a:prstGeom prst="rect">
            <a:avLst/>
          </a:prstGeom>
          <a:noFill/>
        </p:spPr>
        <p:txBody>
          <a:bodyPr wrap="square" rtlCol="0">
            <a:spAutoFit/>
          </a:bodyPr>
          <a:lstStyle/>
          <a:p>
            <a:pPr algn="ctr"/>
            <a:r>
              <a:rPr lang="en-IN" dirty="0">
                <a:latin typeface="Cambria Math" panose="02040503050406030204" pitchFamily="18" charset="0"/>
                <a:ea typeface="Cambria Math" panose="02040503050406030204" pitchFamily="18" charset="0"/>
              </a:rPr>
              <a:t>For Finance Analytics</a:t>
            </a:r>
          </a:p>
        </p:txBody>
      </p:sp>
      <p:graphicFrame>
        <p:nvGraphicFramePr>
          <p:cNvPr id="9" name="Table 8">
            <a:extLst>
              <a:ext uri="{FF2B5EF4-FFF2-40B4-BE49-F238E27FC236}">
                <a16:creationId xmlns:a16="http://schemas.microsoft.com/office/drawing/2014/main" id="{8F9C3BD0-B725-D589-CBE7-81B432BB0523}"/>
              </a:ext>
            </a:extLst>
          </p:cNvPr>
          <p:cNvGraphicFramePr>
            <a:graphicFrameLocks noGrp="1"/>
          </p:cNvGraphicFramePr>
          <p:nvPr>
            <p:extLst>
              <p:ext uri="{D42A27DB-BD31-4B8C-83A1-F6EECF244321}">
                <p14:modId xmlns:p14="http://schemas.microsoft.com/office/powerpoint/2010/main" val="441334370"/>
              </p:ext>
            </p:extLst>
          </p:nvPr>
        </p:nvGraphicFramePr>
        <p:xfrm>
          <a:off x="294257" y="986028"/>
          <a:ext cx="5801744" cy="5157340"/>
        </p:xfrm>
        <a:graphic>
          <a:graphicData uri="http://schemas.openxmlformats.org/drawingml/2006/table">
            <a:tbl>
              <a:tblPr>
                <a:tableStyleId>{C083E6E3-FA7D-4D7B-A595-EF9225AFEA82}</a:tableStyleId>
              </a:tblPr>
              <a:tblGrid>
                <a:gridCol w="2900872">
                  <a:extLst>
                    <a:ext uri="{9D8B030D-6E8A-4147-A177-3AD203B41FA5}">
                      <a16:colId xmlns:a16="http://schemas.microsoft.com/office/drawing/2014/main" val="3224542781"/>
                    </a:ext>
                  </a:extLst>
                </a:gridCol>
                <a:gridCol w="2900872">
                  <a:extLst>
                    <a:ext uri="{9D8B030D-6E8A-4147-A177-3AD203B41FA5}">
                      <a16:colId xmlns:a16="http://schemas.microsoft.com/office/drawing/2014/main" val="3667429044"/>
                    </a:ext>
                  </a:extLst>
                </a:gridCol>
              </a:tblGrid>
              <a:tr h="626740">
                <a:tc>
                  <a:txBody>
                    <a:bodyPr/>
                    <a:lstStyle/>
                    <a:p>
                      <a:r>
                        <a:rPr lang="en-IN" sz="1200" dirty="0">
                          <a:solidFill>
                            <a:schemeClr val="tx1"/>
                          </a:solidFill>
                        </a:rPr>
                        <a:t>Metric</a:t>
                      </a:r>
                      <a:endParaRPr lang="en-IN" sz="1200" dirty="0">
                        <a:solidFill>
                          <a:schemeClr val="tx1"/>
                        </a:solidFill>
                        <a:latin typeface="Cambria Math" panose="02040503050406030204" pitchFamily="18" charset="0"/>
                        <a:ea typeface="Cambria Math" panose="02040503050406030204" pitchFamily="18" charset="0"/>
                      </a:endParaRPr>
                    </a:p>
                  </a:txBody>
                  <a:tcPr marL="80580" marR="80580" marT="40290" marB="40290" anchor="ctr"/>
                </a:tc>
                <a:tc>
                  <a:txBody>
                    <a:bodyPr/>
                    <a:lstStyle/>
                    <a:p>
                      <a:r>
                        <a:rPr lang="en-IN" sz="1200" dirty="0">
                          <a:solidFill>
                            <a:schemeClr val="tx1"/>
                          </a:solidFill>
                        </a:rPr>
                        <a:t>DAX Formula</a:t>
                      </a:r>
                      <a:endParaRPr lang="en-IN" sz="1200" dirty="0">
                        <a:solidFill>
                          <a:schemeClr val="tx1"/>
                        </a:solidFill>
                        <a:latin typeface="Cambria Math" panose="02040503050406030204" pitchFamily="18" charset="0"/>
                        <a:ea typeface="Cambria Math" panose="02040503050406030204" pitchFamily="18" charset="0"/>
                      </a:endParaRPr>
                    </a:p>
                  </a:txBody>
                  <a:tcPr marL="80580" marR="80580" marT="40290" marB="40290" anchor="ctr"/>
                </a:tc>
                <a:extLst>
                  <a:ext uri="{0D108BD9-81ED-4DB2-BD59-A6C34878D82A}">
                    <a16:rowId xmlns:a16="http://schemas.microsoft.com/office/drawing/2014/main" val="2741458020"/>
                  </a:ext>
                </a:extLst>
              </a:tr>
              <a:tr h="643688">
                <a:tc>
                  <a:txBody>
                    <a:bodyPr/>
                    <a:lstStyle/>
                    <a:p>
                      <a:r>
                        <a:rPr lang="en-IN" sz="1200" b="1"/>
                        <a:t>2021 Target Achievement %</a:t>
                      </a:r>
                      <a:endParaRPr lang="en-IN" sz="1200">
                        <a:latin typeface="Cambria Math" panose="02040503050406030204" pitchFamily="18" charset="0"/>
                        <a:ea typeface="Cambria Math" panose="02040503050406030204" pitchFamily="18" charset="0"/>
                      </a:endParaRPr>
                    </a:p>
                  </a:txBody>
                  <a:tcPr marL="80580" marR="80580" marT="40290" marB="40290" anchor="ctr"/>
                </a:tc>
                <a:tc>
                  <a:txBody>
                    <a:bodyPr/>
                    <a:lstStyle/>
                    <a:p>
                      <a:r>
                        <a:rPr lang="en-IN" sz="1200" dirty="0"/>
                        <a:t>DIVIDE([Net Sales 21], [target 21], 0)</a:t>
                      </a:r>
                      <a:endParaRPr lang="en-IN" sz="1200" dirty="0">
                        <a:latin typeface="Cambria Math" panose="02040503050406030204" pitchFamily="18" charset="0"/>
                        <a:ea typeface="Cambria Math" panose="02040503050406030204" pitchFamily="18" charset="0"/>
                      </a:endParaRPr>
                    </a:p>
                  </a:txBody>
                  <a:tcPr marL="80580" marR="80580" marT="40290" marB="40290" anchor="ctr"/>
                </a:tc>
                <a:extLst>
                  <a:ext uri="{0D108BD9-81ED-4DB2-BD59-A6C34878D82A}">
                    <a16:rowId xmlns:a16="http://schemas.microsoft.com/office/drawing/2014/main" val="1158216577"/>
                  </a:ext>
                </a:extLst>
              </a:tr>
              <a:tr h="643688">
                <a:tc>
                  <a:txBody>
                    <a:bodyPr/>
                    <a:lstStyle/>
                    <a:p>
                      <a:r>
                        <a:rPr lang="en-IN" sz="1200" b="1"/>
                        <a:t>Target Gap (2021)</a:t>
                      </a:r>
                      <a:endParaRPr lang="en-IN" sz="1200">
                        <a:latin typeface="Cambria Math" panose="02040503050406030204" pitchFamily="18" charset="0"/>
                        <a:ea typeface="Cambria Math" panose="02040503050406030204" pitchFamily="18" charset="0"/>
                      </a:endParaRPr>
                    </a:p>
                  </a:txBody>
                  <a:tcPr marL="80580" marR="80580" marT="40290" marB="40290" anchor="ctr"/>
                </a:tc>
                <a:tc>
                  <a:txBody>
                    <a:bodyPr/>
                    <a:lstStyle/>
                    <a:p>
                      <a:r>
                        <a:rPr lang="en-IN" sz="1200" dirty="0"/>
                        <a:t>[Net Sales 21] - [target 21]</a:t>
                      </a:r>
                      <a:endParaRPr lang="en-IN" sz="1200" dirty="0">
                        <a:latin typeface="Cambria Math" panose="02040503050406030204" pitchFamily="18" charset="0"/>
                        <a:ea typeface="Cambria Math" panose="02040503050406030204" pitchFamily="18" charset="0"/>
                      </a:endParaRPr>
                    </a:p>
                  </a:txBody>
                  <a:tcPr marL="80580" marR="80580" marT="40290" marB="40290" anchor="ctr"/>
                </a:tc>
                <a:extLst>
                  <a:ext uri="{0D108BD9-81ED-4DB2-BD59-A6C34878D82A}">
                    <a16:rowId xmlns:a16="http://schemas.microsoft.com/office/drawing/2014/main" val="1566029547"/>
                  </a:ext>
                </a:extLst>
              </a:tr>
              <a:tr h="643688">
                <a:tc>
                  <a:txBody>
                    <a:bodyPr/>
                    <a:lstStyle/>
                    <a:p>
                      <a:r>
                        <a:rPr lang="en-IN" sz="1200" b="1"/>
                        <a:t>Growth % (2021 vs 2020)</a:t>
                      </a:r>
                      <a:endParaRPr lang="en-IN" sz="1200">
                        <a:latin typeface="Cambria Math" panose="02040503050406030204" pitchFamily="18" charset="0"/>
                        <a:ea typeface="Cambria Math" panose="02040503050406030204" pitchFamily="18" charset="0"/>
                      </a:endParaRPr>
                    </a:p>
                  </a:txBody>
                  <a:tcPr marL="80580" marR="80580" marT="40290" marB="40290" anchor="ctr"/>
                </a:tc>
                <a:tc>
                  <a:txBody>
                    <a:bodyPr/>
                    <a:lstStyle/>
                    <a:p>
                      <a:r>
                        <a:rPr lang="en-IN" sz="1200"/>
                        <a:t>DIVIDE([NetSales 21] - [NetSales 20], [NetSales 20], 0)</a:t>
                      </a:r>
                      <a:endParaRPr lang="en-IN" sz="1200">
                        <a:latin typeface="Cambria Math" panose="02040503050406030204" pitchFamily="18" charset="0"/>
                        <a:ea typeface="Cambria Math" panose="02040503050406030204" pitchFamily="18" charset="0"/>
                      </a:endParaRPr>
                    </a:p>
                  </a:txBody>
                  <a:tcPr marL="80580" marR="80580" marT="40290" marB="40290" anchor="ctr"/>
                </a:tc>
                <a:extLst>
                  <a:ext uri="{0D108BD9-81ED-4DB2-BD59-A6C34878D82A}">
                    <a16:rowId xmlns:a16="http://schemas.microsoft.com/office/drawing/2014/main" val="3026331820"/>
                  </a:ext>
                </a:extLst>
              </a:tr>
              <a:tr h="300651">
                <a:tc>
                  <a:txBody>
                    <a:bodyPr/>
                    <a:lstStyle/>
                    <a:p>
                      <a:r>
                        <a:rPr lang="en-IN" sz="1200" b="1" dirty="0"/>
                        <a:t>Total Net Sales</a:t>
                      </a:r>
                      <a:endParaRPr lang="en-IN" sz="1200" dirty="0">
                        <a:latin typeface="Cambria Math" panose="02040503050406030204" pitchFamily="18" charset="0"/>
                        <a:ea typeface="Cambria Math" panose="02040503050406030204" pitchFamily="18" charset="0"/>
                      </a:endParaRPr>
                    </a:p>
                  </a:txBody>
                  <a:tcPr marL="80580" marR="80580" marT="40290" marB="40290" anchor="ctr"/>
                </a:tc>
                <a:tc>
                  <a:txBody>
                    <a:bodyPr/>
                    <a:lstStyle/>
                    <a:p>
                      <a:r>
                        <a:rPr lang="en-IN" sz="1200"/>
                        <a:t>SUM([net_sales_amount])</a:t>
                      </a:r>
                      <a:endParaRPr lang="en-IN" sz="1200">
                        <a:latin typeface="Cambria Math" panose="02040503050406030204" pitchFamily="18" charset="0"/>
                        <a:ea typeface="Cambria Math" panose="02040503050406030204" pitchFamily="18" charset="0"/>
                      </a:endParaRPr>
                    </a:p>
                  </a:txBody>
                  <a:tcPr marL="80580" marR="80580" marT="40290" marB="40290" anchor="ctr"/>
                </a:tc>
                <a:extLst>
                  <a:ext uri="{0D108BD9-81ED-4DB2-BD59-A6C34878D82A}">
                    <a16:rowId xmlns:a16="http://schemas.microsoft.com/office/drawing/2014/main" val="2622179776"/>
                  </a:ext>
                </a:extLst>
              </a:tr>
              <a:tr h="643688">
                <a:tc>
                  <a:txBody>
                    <a:bodyPr/>
                    <a:lstStyle/>
                    <a:p>
                      <a:r>
                        <a:rPr lang="en-IN" sz="1200" b="1"/>
                        <a:t>Net Sales FY 2019</a:t>
                      </a:r>
                      <a:endParaRPr lang="en-IN" sz="1200">
                        <a:latin typeface="Cambria Math" panose="02040503050406030204" pitchFamily="18" charset="0"/>
                        <a:ea typeface="Cambria Math" panose="02040503050406030204" pitchFamily="18" charset="0"/>
                      </a:endParaRPr>
                    </a:p>
                  </a:txBody>
                  <a:tcPr marL="80580" marR="80580" marT="40290" marB="40290" anchor="ctr"/>
                </a:tc>
                <a:tc>
                  <a:txBody>
                    <a:bodyPr/>
                    <a:lstStyle/>
                    <a:p>
                      <a:r>
                        <a:rPr lang="en-US" sz="1200"/>
                        <a:t>CALCULATE([Net Sales], dim_date[FY] = "2019")</a:t>
                      </a:r>
                      <a:endParaRPr lang="en-US" sz="1200">
                        <a:latin typeface="Cambria Math" panose="02040503050406030204" pitchFamily="18" charset="0"/>
                        <a:ea typeface="Cambria Math" panose="02040503050406030204" pitchFamily="18" charset="0"/>
                      </a:endParaRPr>
                    </a:p>
                  </a:txBody>
                  <a:tcPr marL="80580" marR="80580" marT="40290" marB="40290" anchor="ctr"/>
                </a:tc>
                <a:extLst>
                  <a:ext uri="{0D108BD9-81ED-4DB2-BD59-A6C34878D82A}">
                    <a16:rowId xmlns:a16="http://schemas.microsoft.com/office/drawing/2014/main" val="626819108"/>
                  </a:ext>
                </a:extLst>
              </a:tr>
              <a:tr h="643688">
                <a:tc>
                  <a:txBody>
                    <a:bodyPr/>
                    <a:lstStyle/>
                    <a:p>
                      <a:r>
                        <a:rPr lang="en-IN" sz="1200" b="1"/>
                        <a:t>Net Sales FY 2020</a:t>
                      </a:r>
                      <a:endParaRPr lang="en-IN" sz="1200">
                        <a:latin typeface="Cambria Math" panose="02040503050406030204" pitchFamily="18" charset="0"/>
                        <a:ea typeface="Cambria Math" panose="02040503050406030204" pitchFamily="18" charset="0"/>
                      </a:endParaRPr>
                    </a:p>
                  </a:txBody>
                  <a:tcPr marL="80580" marR="80580" marT="40290" marB="40290" anchor="ctr"/>
                </a:tc>
                <a:tc>
                  <a:txBody>
                    <a:bodyPr/>
                    <a:lstStyle/>
                    <a:p>
                      <a:r>
                        <a:rPr lang="en-US" sz="1200"/>
                        <a:t>CALCULATE([Net Sales], dim_date[FY] = "2020")</a:t>
                      </a:r>
                      <a:endParaRPr lang="en-US" sz="1200">
                        <a:latin typeface="Cambria Math" panose="02040503050406030204" pitchFamily="18" charset="0"/>
                        <a:ea typeface="Cambria Math" panose="02040503050406030204" pitchFamily="18" charset="0"/>
                      </a:endParaRPr>
                    </a:p>
                  </a:txBody>
                  <a:tcPr marL="80580" marR="80580" marT="40290" marB="40290" anchor="ctr"/>
                </a:tc>
                <a:extLst>
                  <a:ext uri="{0D108BD9-81ED-4DB2-BD59-A6C34878D82A}">
                    <a16:rowId xmlns:a16="http://schemas.microsoft.com/office/drawing/2014/main" val="3054775348"/>
                  </a:ext>
                </a:extLst>
              </a:tr>
              <a:tr h="643688">
                <a:tc>
                  <a:txBody>
                    <a:bodyPr/>
                    <a:lstStyle/>
                    <a:p>
                      <a:r>
                        <a:rPr lang="en-IN" sz="1200" b="1"/>
                        <a:t>Net Sales FY 2021</a:t>
                      </a:r>
                      <a:endParaRPr lang="en-IN" sz="1200">
                        <a:latin typeface="Cambria Math" panose="02040503050406030204" pitchFamily="18" charset="0"/>
                        <a:ea typeface="Cambria Math" panose="02040503050406030204" pitchFamily="18" charset="0"/>
                      </a:endParaRPr>
                    </a:p>
                  </a:txBody>
                  <a:tcPr marL="80580" marR="80580" marT="40290" marB="40290" anchor="ctr"/>
                </a:tc>
                <a:tc>
                  <a:txBody>
                    <a:bodyPr/>
                    <a:lstStyle/>
                    <a:p>
                      <a:r>
                        <a:rPr lang="en-US" sz="1200" dirty="0"/>
                        <a:t>CALCULATE([Net Sales], </a:t>
                      </a:r>
                      <a:r>
                        <a:rPr lang="en-US" sz="1200" dirty="0" err="1"/>
                        <a:t>dim_date</a:t>
                      </a:r>
                      <a:r>
                        <a:rPr lang="en-US" sz="1200" dirty="0"/>
                        <a:t>[FY] = "2021")</a:t>
                      </a:r>
                      <a:endParaRPr lang="en-US" sz="1200" dirty="0">
                        <a:latin typeface="Cambria Math" panose="02040503050406030204" pitchFamily="18" charset="0"/>
                        <a:ea typeface="Cambria Math" panose="02040503050406030204" pitchFamily="18" charset="0"/>
                      </a:endParaRPr>
                    </a:p>
                  </a:txBody>
                  <a:tcPr marL="80580" marR="80580" marT="40290" marB="40290" anchor="ctr"/>
                </a:tc>
                <a:extLst>
                  <a:ext uri="{0D108BD9-81ED-4DB2-BD59-A6C34878D82A}">
                    <a16:rowId xmlns:a16="http://schemas.microsoft.com/office/drawing/2014/main" val="3647202701"/>
                  </a:ext>
                </a:extLst>
              </a:tr>
              <a:tr h="367821">
                <a:tc>
                  <a:txBody>
                    <a:bodyPr/>
                    <a:lstStyle/>
                    <a:p>
                      <a:r>
                        <a:rPr lang="en-IN" sz="1200" b="1"/>
                        <a:t>Total Target for 2021</a:t>
                      </a:r>
                      <a:endParaRPr lang="en-IN" sz="1200">
                        <a:latin typeface="Cambria Math" panose="02040503050406030204" pitchFamily="18" charset="0"/>
                        <a:ea typeface="Cambria Math" panose="02040503050406030204" pitchFamily="18" charset="0"/>
                      </a:endParaRPr>
                    </a:p>
                  </a:txBody>
                  <a:tcPr marL="80580" marR="80580" marT="40290" marB="40290" anchor="ctr"/>
                </a:tc>
                <a:tc>
                  <a:txBody>
                    <a:bodyPr/>
                    <a:lstStyle/>
                    <a:p>
                      <a:r>
                        <a:rPr lang="en-US" sz="1200" dirty="0"/>
                        <a:t>SUM(ns_targets_2021[ns_target])</a:t>
                      </a:r>
                      <a:endParaRPr lang="en-US" sz="1200" dirty="0">
                        <a:latin typeface="Cambria Math" panose="02040503050406030204" pitchFamily="18" charset="0"/>
                        <a:ea typeface="Cambria Math" panose="02040503050406030204" pitchFamily="18" charset="0"/>
                      </a:endParaRPr>
                    </a:p>
                  </a:txBody>
                  <a:tcPr marL="80580" marR="80580" marT="40290" marB="40290" anchor="ctr"/>
                </a:tc>
                <a:extLst>
                  <a:ext uri="{0D108BD9-81ED-4DB2-BD59-A6C34878D82A}">
                    <a16:rowId xmlns:a16="http://schemas.microsoft.com/office/drawing/2014/main" val="4231844069"/>
                  </a:ext>
                </a:extLst>
              </a:tr>
            </a:tbl>
          </a:graphicData>
        </a:graphic>
      </p:graphicFrame>
      <p:graphicFrame>
        <p:nvGraphicFramePr>
          <p:cNvPr id="11" name="Table 10">
            <a:extLst>
              <a:ext uri="{FF2B5EF4-FFF2-40B4-BE49-F238E27FC236}">
                <a16:creationId xmlns:a16="http://schemas.microsoft.com/office/drawing/2014/main" id="{DFF10259-B4F9-6E8B-9D72-80467F3C1F3D}"/>
              </a:ext>
            </a:extLst>
          </p:cNvPr>
          <p:cNvGraphicFramePr>
            <a:graphicFrameLocks noGrp="1"/>
          </p:cNvGraphicFramePr>
          <p:nvPr>
            <p:extLst>
              <p:ext uri="{D42A27DB-BD31-4B8C-83A1-F6EECF244321}">
                <p14:modId xmlns:p14="http://schemas.microsoft.com/office/powerpoint/2010/main" val="1392663121"/>
              </p:ext>
            </p:extLst>
          </p:nvPr>
        </p:nvGraphicFramePr>
        <p:xfrm>
          <a:off x="6376215" y="1013739"/>
          <a:ext cx="5521526" cy="5129633"/>
        </p:xfrm>
        <a:graphic>
          <a:graphicData uri="http://schemas.openxmlformats.org/drawingml/2006/table">
            <a:tbl>
              <a:tblPr>
                <a:tableStyleId>{C083E6E3-FA7D-4D7B-A595-EF9225AFEA82}</a:tableStyleId>
              </a:tblPr>
              <a:tblGrid>
                <a:gridCol w="2760763">
                  <a:extLst>
                    <a:ext uri="{9D8B030D-6E8A-4147-A177-3AD203B41FA5}">
                      <a16:colId xmlns:a16="http://schemas.microsoft.com/office/drawing/2014/main" val="3974535857"/>
                    </a:ext>
                  </a:extLst>
                </a:gridCol>
                <a:gridCol w="2760763">
                  <a:extLst>
                    <a:ext uri="{9D8B030D-6E8A-4147-A177-3AD203B41FA5}">
                      <a16:colId xmlns:a16="http://schemas.microsoft.com/office/drawing/2014/main" val="2442840929"/>
                    </a:ext>
                  </a:extLst>
                </a:gridCol>
              </a:tblGrid>
              <a:tr h="285802">
                <a:tc>
                  <a:txBody>
                    <a:bodyPr/>
                    <a:lstStyle/>
                    <a:p>
                      <a:r>
                        <a:rPr lang="en-IN" sz="1200" b="1"/>
                        <a:t>Metric</a:t>
                      </a:r>
                      <a:endParaRPr lang="en-IN" sz="1200"/>
                    </a:p>
                  </a:txBody>
                  <a:tcPr marL="60435" marR="60435" marT="30218" marB="30218" anchor="ctr"/>
                </a:tc>
                <a:tc>
                  <a:txBody>
                    <a:bodyPr/>
                    <a:lstStyle/>
                    <a:p>
                      <a:r>
                        <a:rPr lang="en-IN" sz="1200" b="1" dirty="0"/>
                        <a:t>DAX Formula</a:t>
                      </a:r>
                      <a:endParaRPr lang="en-IN" sz="1200" dirty="0"/>
                    </a:p>
                  </a:txBody>
                  <a:tcPr marL="60435" marR="60435" marT="30218" marB="30218" anchor="ctr"/>
                </a:tc>
                <a:extLst>
                  <a:ext uri="{0D108BD9-81ED-4DB2-BD59-A6C34878D82A}">
                    <a16:rowId xmlns:a16="http://schemas.microsoft.com/office/drawing/2014/main" val="2771257756"/>
                  </a:ext>
                </a:extLst>
              </a:tr>
              <a:tr h="496916">
                <a:tc>
                  <a:txBody>
                    <a:bodyPr/>
                    <a:lstStyle/>
                    <a:p>
                      <a:r>
                        <a:rPr lang="en-IN" sz="1200" b="1" dirty="0"/>
                        <a:t>2021 Target Achievement %</a:t>
                      </a:r>
                      <a:endParaRPr lang="en-IN" sz="1200" dirty="0"/>
                    </a:p>
                  </a:txBody>
                  <a:tcPr marL="60435" marR="60435" marT="30218" marB="30218" anchor="ctr"/>
                </a:tc>
                <a:tc>
                  <a:txBody>
                    <a:bodyPr/>
                    <a:lstStyle/>
                    <a:p>
                      <a:r>
                        <a:rPr lang="en-IN" sz="1200"/>
                        <a:t>DIVIDE([NetSales 21], [target 21], 0)</a:t>
                      </a:r>
                    </a:p>
                  </a:txBody>
                  <a:tcPr marL="60435" marR="60435" marT="30218" marB="30218" anchor="ctr"/>
                </a:tc>
                <a:extLst>
                  <a:ext uri="{0D108BD9-81ED-4DB2-BD59-A6C34878D82A}">
                    <a16:rowId xmlns:a16="http://schemas.microsoft.com/office/drawing/2014/main" val="3613832964"/>
                  </a:ext>
                </a:extLst>
              </a:tr>
              <a:tr h="496916">
                <a:tc>
                  <a:txBody>
                    <a:bodyPr/>
                    <a:lstStyle/>
                    <a:p>
                      <a:r>
                        <a:rPr lang="en-IN" sz="1200" b="1"/>
                        <a:t>Target Gap (2021)</a:t>
                      </a:r>
                      <a:endParaRPr lang="en-IN" sz="1200"/>
                    </a:p>
                  </a:txBody>
                  <a:tcPr marL="60435" marR="60435" marT="30218" marB="30218" anchor="ctr"/>
                </a:tc>
                <a:tc>
                  <a:txBody>
                    <a:bodyPr/>
                    <a:lstStyle/>
                    <a:p>
                      <a:r>
                        <a:rPr lang="en-IN" sz="1200"/>
                        <a:t>[NetSales 21] - [target 21]</a:t>
                      </a:r>
                    </a:p>
                  </a:txBody>
                  <a:tcPr marL="60435" marR="60435" marT="30218" marB="30218" anchor="ctr"/>
                </a:tc>
                <a:extLst>
                  <a:ext uri="{0D108BD9-81ED-4DB2-BD59-A6C34878D82A}">
                    <a16:rowId xmlns:a16="http://schemas.microsoft.com/office/drawing/2014/main" val="2253626801"/>
                  </a:ext>
                </a:extLst>
              </a:tr>
              <a:tr h="496916">
                <a:tc>
                  <a:txBody>
                    <a:bodyPr/>
                    <a:lstStyle/>
                    <a:p>
                      <a:r>
                        <a:rPr lang="en-US" sz="1200" b="1"/>
                        <a:t>Sales Growth (2021 vs 2020)</a:t>
                      </a:r>
                      <a:endParaRPr lang="en-US" sz="1200"/>
                    </a:p>
                  </a:txBody>
                  <a:tcPr marL="60435" marR="60435" marT="30218" marB="30218" anchor="ctr"/>
                </a:tc>
                <a:tc>
                  <a:txBody>
                    <a:bodyPr/>
                    <a:lstStyle/>
                    <a:p>
                      <a:r>
                        <a:rPr lang="en-IN" sz="1200"/>
                        <a:t>DIVIDE([NetSales 21], [NetSales 20], 0)</a:t>
                      </a:r>
                    </a:p>
                  </a:txBody>
                  <a:tcPr marL="60435" marR="60435" marT="30218" marB="30218" anchor="ctr"/>
                </a:tc>
                <a:extLst>
                  <a:ext uri="{0D108BD9-81ED-4DB2-BD59-A6C34878D82A}">
                    <a16:rowId xmlns:a16="http://schemas.microsoft.com/office/drawing/2014/main" val="1453646832"/>
                  </a:ext>
                </a:extLst>
              </a:tr>
              <a:tr h="496916">
                <a:tc>
                  <a:txBody>
                    <a:bodyPr/>
                    <a:lstStyle/>
                    <a:p>
                      <a:r>
                        <a:rPr lang="en-IN" sz="1200" b="1"/>
                        <a:t>Total COGS</a:t>
                      </a:r>
                      <a:endParaRPr lang="en-IN" sz="1200"/>
                    </a:p>
                  </a:txBody>
                  <a:tcPr marL="60435" marR="60435" marT="30218" marB="30218" anchor="ctr"/>
                </a:tc>
                <a:tc>
                  <a:txBody>
                    <a:bodyPr/>
                    <a:lstStyle/>
                    <a:p>
                      <a:r>
                        <a:rPr lang="en-US" sz="1200"/>
                        <a:t>SUM(fact_sales_monthly[total_cogs])</a:t>
                      </a:r>
                    </a:p>
                  </a:txBody>
                  <a:tcPr marL="60435" marR="60435" marT="30218" marB="30218" anchor="ctr"/>
                </a:tc>
                <a:extLst>
                  <a:ext uri="{0D108BD9-81ED-4DB2-BD59-A6C34878D82A}">
                    <a16:rowId xmlns:a16="http://schemas.microsoft.com/office/drawing/2014/main" val="3379884784"/>
                  </a:ext>
                </a:extLst>
              </a:tr>
              <a:tr h="285802">
                <a:tc>
                  <a:txBody>
                    <a:bodyPr/>
                    <a:lstStyle/>
                    <a:p>
                      <a:r>
                        <a:rPr lang="en-IN" sz="1200" b="1"/>
                        <a:t>Gross Margin</a:t>
                      </a:r>
                      <a:endParaRPr lang="en-IN" sz="1200"/>
                    </a:p>
                  </a:txBody>
                  <a:tcPr marL="60435" marR="60435" marT="30218" marB="30218" anchor="ctr"/>
                </a:tc>
                <a:tc>
                  <a:txBody>
                    <a:bodyPr/>
                    <a:lstStyle/>
                    <a:p>
                      <a:r>
                        <a:rPr lang="en-IN" sz="1200"/>
                        <a:t>[Net Sales] - [COGS]</a:t>
                      </a:r>
                    </a:p>
                  </a:txBody>
                  <a:tcPr marL="60435" marR="60435" marT="30218" marB="30218" anchor="ctr"/>
                </a:tc>
                <a:extLst>
                  <a:ext uri="{0D108BD9-81ED-4DB2-BD59-A6C34878D82A}">
                    <a16:rowId xmlns:a16="http://schemas.microsoft.com/office/drawing/2014/main" val="2510374359"/>
                  </a:ext>
                </a:extLst>
              </a:tr>
              <a:tr h="496916">
                <a:tc>
                  <a:txBody>
                    <a:bodyPr/>
                    <a:lstStyle/>
                    <a:p>
                      <a:r>
                        <a:rPr lang="en-IN" sz="1200" b="1"/>
                        <a:t>Gross Margin % (GM%)</a:t>
                      </a:r>
                      <a:endParaRPr lang="en-IN" sz="1200"/>
                    </a:p>
                  </a:txBody>
                  <a:tcPr marL="60435" marR="60435" marT="30218" marB="30218" anchor="ctr"/>
                </a:tc>
                <a:tc>
                  <a:txBody>
                    <a:bodyPr/>
                    <a:lstStyle/>
                    <a:p>
                      <a:r>
                        <a:rPr lang="en-US" sz="1200"/>
                        <a:t>DIVIDE([Gross Margin], [Net Sales], 0)</a:t>
                      </a:r>
                    </a:p>
                  </a:txBody>
                  <a:tcPr marL="60435" marR="60435" marT="30218" marB="30218" anchor="ctr"/>
                </a:tc>
                <a:extLst>
                  <a:ext uri="{0D108BD9-81ED-4DB2-BD59-A6C34878D82A}">
                    <a16:rowId xmlns:a16="http://schemas.microsoft.com/office/drawing/2014/main" val="2636292133"/>
                  </a:ext>
                </a:extLst>
              </a:tr>
              <a:tr h="285802">
                <a:tc>
                  <a:txBody>
                    <a:bodyPr/>
                    <a:lstStyle/>
                    <a:p>
                      <a:r>
                        <a:rPr lang="en-IN" sz="1200" b="1"/>
                        <a:t>Total Net Sales</a:t>
                      </a:r>
                      <a:endParaRPr lang="en-IN" sz="1200"/>
                    </a:p>
                  </a:txBody>
                  <a:tcPr marL="60435" marR="60435" marT="30218" marB="30218" anchor="ctr"/>
                </a:tc>
                <a:tc>
                  <a:txBody>
                    <a:bodyPr/>
                    <a:lstStyle/>
                    <a:p>
                      <a:r>
                        <a:rPr lang="en-IN" sz="1200"/>
                        <a:t>SUM([net_sales_amount])</a:t>
                      </a:r>
                    </a:p>
                  </a:txBody>
                  <a:tcPr marL="60435" marR="60435" marT="30218" marB="30218" anchor="ctr"/>
                </a:tc>
                <a:extLst>
                  <a:ext uri="{0D108BD9-81ED-4DB2-BD59-A6C34878D82A}">
                    <a16:rowId xmlns:a16="http://schemas.microsoft.com/office/drawing/2014/main" val="506782161"/>
                  </a:ext>
                </a:extLst>
              </a:tr>
              <a:tr h="500615">
                <a:tc>
                  <a:txBody>
                    <a:bodyPr/>
                    <a:lstStyle/>
                    <a:p>
                      <a:r>
                        <a:rPr lang="en-IN" sz="1200" b="1"/>
                        <a:t>Net Sales FY 2019</a:t>
                      </a:r>
                      <a:endParaRPr lang="en-IN" sz="1200"/>
                    </a:p>
                  </a:txBody>
                  <a:tcPr marL="60435" marR="60435" marT="30218" marB="30218" anchor="ctr"/>
                </a:tc>
                <a:tc>
                  <a:txBody>
                    <a:bodyPr/>
                    <a:lstStyle/>
                    <a:p>
                      <a:r>
                        <a:rPr lang="en-US" sz="1200"/>
                        <a:t>CALCULATE([Net Sales], dim_date[FY] = "2019")</a:t>
                      </a:r>
                    </a:p>
                  </a:txBody>
                  <a:tcPr marL="60435" marR="60435" marT="30218" marB="30218" anchor="ctr"/>
                </a:tc>
                <a:extLst>
                  <a:ext uri="{0D108BD9-81ED-4DB2-BD59-A6C34878D82A}">
                    <a16:rowId xmlns:a16="http://schemas.microsoft.com/office/drawing/2014/main" val="409210609"/>
                  </a:ext>
                </a:extLst>
              </a:tr>
              <a:tr h="500615">
                <a:tc>
                  <a:txBody>
                    <a:bodyPr/>
                    <a:lstStyle/>
                    <a:p>
                      <a:r>
                        <a:rPr lang="en-IN" sz="1200" b="1"/>
                        <a:t>Net Sales FY 2020</a:t>
                      </a:r>
                      <a:endParaRPr lang="en-IN" sz="1200"/>
                    </a:p>
                  </a:txBody>
                  <a:tcPr marL="60435" marR="60435" marT="30218" marB="30218" anchor="ctr"/>
                </a:tc>
                <a:tc>
                  <a:txBody>
                    <a:bodyPr/>
                    <a:lstStyle/>
                    <a:p>
                      <a:r>
                        <a:rPr lang="en-US" sz="1200"/>
                        <a:t>CALCULATE([Net Sales], dim_date[FY] = "2020")</a:t>
                      </a:r>
                    </a:p>
                  </a:txBody>
                  <a:tcPr marL="60435" marR="60435" marT="30218" marB="30218" anchor="ctr"/>
                </a:tc>
                <a:extLst>
                  <a:ext uri="{0D108BD9-81ED-4DB2-BD59-A6C34878D82A}">
                    <a16:rowId xmlns:a16="http://schemas.microsoft.com/office/drawing/2014/main" val="3056667178"/>
                  </a:ext>
                </a:extLst>
              </a:tr>
              <a:tr h="500615">
                <a:tc>
                  <a:txBody>
                    <a:bodyPr/>
                    <a:lstStyle/>
                    <a:p>
                      <a:r>
                        <a:rPr lang="en-IN" sz="1200" b="1"/>
                        <a:t>Net Sales FY 2021</a:t>
                      </a:r>
                      <a:endParaRPr lang="en-IN" sz="1200"/>
                    </a:p>
                  </a:txBody>
                  <a:tcPr marL="60435" marR="60435" marT="30218" marB="30218" anchor="ctr"/>
                </a:tc>
                <a:tc>
                  <a:txBody>
                    <a:bodyPr/>
                    <a:lstStyle/>
                    <a:p>
                      <a:r>
                        <a:rPr lang="en-US" sz="1200"/>
                        <a:t>CALCULATE([Net Sales], dim_date[FY] = "2021")</a:t>
                      </a:r>
                    </a:p>
                  </a:txBody>
                  <a:tcPr marL="60435" marR="60435" marT="30218" marB="30218" anchor="ctr"/>
                </a:tc>
                <a:extLst>
                  <a:ext uri="{0D108BD9-81ED-4DB2-BD59-A6C34878D82A}">
                    <a16:rowId xmlns:a16="http://schemas.microsoft.com/office/drawing/2014/main" val="2656352536"/>
                  </a:ext>
                </a:extLst>
              </a:tr>
              <a:tr h="285802">
                <a:tc>
                  <a:txBody>
                    <a:bodyPr/>
                    <a:lstStyle/>
                    <a:p>
                      <a:r>
                        <a:rPr lang="en-IN" sz="1200" b="1" dirty="0"/>
                        <a:t>Total Target 2021</a:t>
                      </a:r>
                      <a:endParaRPr lang="en-IN" sz="1200" dirty="0"/>
                    </a:p>
                  </a:txBody>
                  <a:tcPr marL="60435" marR="60435" marT="30218" marB="30218" anchor="ctr"/>
                </a:tc>
                <a:tc>
                  <a:txBody>
                    <a:bodyPr/>
                    <a:lstStyle/>
                    <a:p>
                      <a:r>
                        <a:rPr lang="en-US" sz="1200" dirty="0"/>
                        <a:t>SUM(ns_targets_2021[ns_target]</a:t>
                      </a:r>
                    </a:p>
                  </a:txBody>
                  <a:tcPr marL="60435" marR="60435" marT="30218" marB="30218" anchor="ctr"/>
                </a:tc>
                <a:extLst>
                  <a:ext uri="{0D108BD9-81ED-4DB2-BD59-A6C34878D82A}">
                    <a16:rowId xmlns:a16="http://schemas.microsoft.com/office/drawing/2014/main" val="1504555640"/>
                  </a:ext>
                </a:extLst>
              </a:tr>
            </a:tbl>
          </a:graphicData>
        </a:graphic>
      </p:graphicFrame>
    </p:spTree>
    <p:extLst>
      <p:ext uri="{BB962C8B-B14F-4D97-AF65-F5344CB8AC3E}">
        <p14:creationId xmlns:p14="http://schemas.microsoft.com/office/powerpoint/2010/main" val="14557098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B1887B-8CCE-3969-385D-9A279D7F5DAE}"/>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C5EE70A3-AFC9-F98C-AF26-527F807A8249}"/>
              </a:ext>
            </a:extLst>
          </p:cNvPr>
          <p:cNvSpPr/>
          <p:nvPr/>
        </p:nvSpPr>
        <p:spPr>
          <a:xfrm>
            <a:off x="0" y="6341806"/>
            <a:ext cx="12192000" cy="516194"/>
          </a:xfrm>
          <a:prstGeom prst="rect">
            <a:avLst/>
          </a:prstGeom>
          <a:solidFill>
            <a:schemeClr val="bg2">
              <a:lumMod val="50000"/>
            </a:schemeClr>
          </a:solidFill>
          <a:ln>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ectangle 1">
            <a:extLst>
              <a:ext uri="{FF2B5EF4-FFF2-40B4-BE49-F238E27FC236}">
                <a16:creationId xmlns:a16="http://schemas.microsoft.com/office/drawing/2014/main" id="{4C7D679B-0EE3-4D8C-F535-C3BFF8DCD8DE}"/>
              </a:ext>
            </a:extLst>
          </p:cNvPr>
          <p:cNvSpPr/>
          <p:nvPr/>
        </p:nvSpPr>
        <p:spPr>
          <a:xfrm>
            <a:off x="383458" y="921425"/>
            <a:ext cx="5643715" cy="5159825"/>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
            </a:pPr>
            <a:r>
              <a:rPr lang="en-US" dirty="0">
                <a:solidFill>
                  <a:schemeClr val="tx1"/>
                </a:solidFill>
              </a:rPr>
              <a:t>Sales analysis is crucial for understanding business performance, identifying top-performing channels, and uncovering areas for growth or improvement. </a:t>
            </a:r>
          </a:p>
          <a:p>
            <a:pPr marL="285750" indent="-285750">
              <a:buFont typeface="Wingdings" panose="05000000000000000000" pitchFamily="2" charset="2"/>
              <a:buChar char="§"/>
            </a:pPr>
            <a:r>
              <a:rPr lang="en-US" dirty="0">
                <a:solidFill>
                  <a:schemeClr val="tx1"/>
                </a:solidFill>
              </a:rPr>
              <a:t>It enables data-driven decisions that guide strategic planning and resource allocation.</a:t>
            </a:r>
          </a:p>
          <a:p>
            <a:pPr marL="285750" indent="-285750">
              <a:buFont typeface="Wingdings" panose="05000000000000000000" pitchFamily="2" charset="2"/>
              <a:buChar char="§"/>
            </a:pPr>
            <a:r>
              <a:rPr lang="en-US" dirty="0">
                <a:solidFill>
                  <a:schemeClr val="tx1"/>
                </a:solidFill>
              </a:rPr>
              <a:t>AtliQ Hardware saw a remarkable </a:t>
            </a:r>
            <a:r>
              <a:rPr lang="en-US" b="1" dirty="0">
                <a:solidFill>
                  <a:schemeClr val="tx1"/>
                </a:solidFill>
              </a:rPr>
              <a:t>304.5% increase in net sales from 2020 to 2021</a:t>
            </a:r>
            <a:r>
              <a:rPr lang="en-US" dirty="0">
                <a:solidFill>
                  <a:schemeClr val="tx1"/>
                </a:solidFill>
              </a:rPr>
              <a:t>, with major contributions from </a:t>
            </a:r>
            <a:r>
              <a:rPr lang="en-US" b="1" dirty="0">
                <a:solidFill>
                  <a:schemeClr val="tx1"/>
                </a:solidFill>
              </a:rPr>
              <a:t>Amazon, AtliQ Exclusive, and AtliQ e-Store</a:t>
            </a:r>
            <a:r>
              <a:rPr lang="en-US" dirty="0">
                <a:solidFill>
                  <a:schemeClr val="tx1"/>
                </a:solidFill>
              </a:rPr>
              <a:t>. </a:t>
            </a:r>
          </a:p>
          <a:p>
            <a:pPr marL="285750" indent="-285750">
              <a:buFont typeface="Wingdings" panose="05000000000000000000" pitchFamily="2" charset="2"/>
              <a:buChar char="§"/>
            </a:pPr>
            <a:r>
              <a:rPr lang="en-US" dirty="0">
                <a:solidFill>
                  <a:schemeClr val="tx1"/>
                </a:solidFill>
              </a:rPr>
              <a:t>Emerging outlets like </a:t>
            </a:r>
            <a:r>
              <a:rPr lang="en-US" b="1" dirty="0">
                <a:solidFill>
                  <a:schemeClr val="tx1"/>
                </a:solidFill>
              </a:rPr>
              <a:t>Nova</a:t>
            </a:r>
            <a:r>
              <a:rPr lang="en-US" dirty="0">
                <a:solidFill>
                  <a:schemeClr val="tx1"/>
                </a:solidFill>
              </a:rPr>
              <a:t> and </a:t>
            </a:r>
            <a:r>
              <a:rPr lang="en-US" b="1" dirty="0">
                <a:solidFill>
                  <a:schemeClr val="tx1"/>
                </a:solidFill>
              </a:rPr>
              <a:t>Integration Stores</a:t>
            </a:r>
            <a:r>
              <a:rPr lang="en-US" dirty="0">
                <a:solidFill>
                  <a:schemeClr val="tx1"/>
                </a:solidFill>
              </a:rPr>
              <a:t> posted the highest growth percentages, highlighting strong expansion potential. </a:t>
            </a:r>
          </a:p>
          <a:p>
            <a:pPr marL="285750" indent="-285750">
              <a:buFont typeface="Wingdings" panose="05000000000000000000" pitchFamily="2" charset="2"/>
              <a:buChar char="§"/>
            </a:pPr>
            <a:r>
              <a:rPr lang="en-US" dirty="0">
                <a:solidFill>
                  <a:schemeClr val="tx1"/>
                </a:solidFill>
              </a:rPr>
              <a:t>The company demonstrated balanced success across both </a:t>
            </a:r>
            <a:r>
              <a:rPr lang="en-US" b="1" dirty="0">
                <a:solidFill>
                  <a:schemeClr val="tx1"/>
                </a:solidFill>
              </a:rPr>
              <a:t>retail and e-commerce channels</a:t>
            </a:r>
            <a:r>
              <a:rPr lang="en-US" dirty="0">
                <a:solidFill>
                  <a:schemeClr val="tx1"/>
                </a:solidFill>
              </a:rPr>
              <a:t>, with reliable performance from key partners like </a:t>
            </a:r>
            <a:r>
              <a:rPr lang="en-US" b="1" dirty="0">
                <a:solidFill>
                  <a:schemeClr val="tx1"/>
                </a:solidFill>
              </a:rPr>
              <a:t>Reliance Digital and Walmart</a:t>
            </a:r>
            <a:endParaRPr lang="en-IN" dirty="0">
              <a:solidFill>
                <a:schemeClr val="tx1"/>
              </a:solidFill>
            </a:endParaRPr>
          </a:p>
        </p:txBody>
      </p:sp>
      <p:sp>
        <p:nvSpPr>
          <p:cNvPr id="3" name="TextBox 2">
            <a:extLst>
              <a:ext uri="{FF2B5EF4-FFF2-40B4-BE49-F238E27FC236}">
                <a16:creationId xmlns:a16="http://schemas.microsoft.com/office/drawing/2014/main" id="{835E4BD4-8519-C64A-202D-0CAC7D851753}"/>
              </a:ext>
            </a:extLst>
          </p:cNvPr>
          <p:cNvSpPr txBox="1"/>
          <p:nvPr/>
        </p:nvSpPr>
        <p:spPr>
          <a:xfrm>
            <a:off x="383458" y="521315"/>
            <a:ext cx="5643715" cy="400110"/>
          </a:xfrm>
          <a:prstGeom prst="rect">
            <a:avLst/>
          </a:prstGeom>
          <a:noFill/>
        </p:spPr>
        <p:txBody>
          <a:bodyPr wrap="square" rtlCol="0">
            <a:spAutoFit/>
          </a:bodyPr>
          <a:lstStyle/>
          <a:p>
            <a:pPr algn="ctr"/>
            <a:r>
              <a:rPr lang="en-IN" sz="2000" dirty="0">
                <a:latin typeface="Cambria Math" panose="02040503050406030204" pitchFamily="18" charset="0"/>
                <a:ea typeface="Cambria Math" panose="02040503050406030204" pitchFamily="18" charset="0"/>
                <a:cs typeface="Arial" panose="020B0604020202020204" pitchFamily="34" charset="0"/>
              </a:rPr>
              <a:t>Sales Analytics Report key insights</a:t>
            </a:r>
          </a:p>
        </p:txBody>
      </p:sp>
      <p:pic>
        <p:nvPicPr>
          <p:cNvPr id="5" name="Picture 4">
            <a:extLst>
              <a:ext uri="{FF2B5EF4-FFF2-40B4-BE49-F238E27FC236}">
                <a16:creationId xmlns:a16="http://schemas.microsoft.com/office/drawing/2014/main" id="{E5A9BEDB-418D-4820-B598-6D060F1A48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41807" y="344129"/>
            <a:ext cx="5466735" cy="5737121"/>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4135425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B8ECED-4B3F-C2F7-DCA1-49C5FA8BAC1F}"/>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319A0C9C-EC88-F263-8491-B0F655788E87}"/>
              </a:ext>
            </a:extLst>
          </p:cNvPr>
          <p:cNvSpPr/>
          <p:nvPr/>
        </p:nvSpPr>
        <p:spPr>
          <a:xfrm>
            <a:off x="0" y="6341806"/>
            <a:ext cx="12192000" cy="516194"/>
          </a:xfrm>
          <a:prstGeom prst="rect">
            <a:avLst/>
          </a:prstGeom>
          <a:solidFill>
            <a:schemeClr val="bg2">
              <a:lumMod val="50000"/>
            </a:schemeClr>
          </a:solidFill>
          <a:ln>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ectangle 1">
            <a:extLst>
              <a:ext uri="{FF2B5EF4-FFF2-40B4-BE49-F238E27FC236}">
                <a16:creationId xmlns:a16="http://schemas.microsoft.com/office/drawing/2014/main" id="{DE30838B-60E0-DB01-3622-5C93BF7CB65D}"/>
              </a:ext>
            </a:extLst>
          </p:cNvPr>
          <p:cNvSpPr/>
          <p:nvPr/>
        </p:nvSpPr>
        <p:spPr>
          <a:xfrm>
            <a:off x="521114" y="921425"/>
            <a:ext cx="5643715" cy="5159825"/>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
            </a:pPr>
            <a:r>
              <a:rPr lang="en-US" sz="1600" dirty="0">
                <a:solidFill>
                  <a:schemeClr val="tx1"/>
                </a:solidFill>
              </a:rPr>
              <a:t>Analyzing sales and market performance is essential for understanding how well business objectives are being met, identifying strong and weak markets, and guiding strategic decisions. </a:t>
            </a:r>
          </a:p>
          <a:p>
            <a:pPr marL="285750" indent="-285750">
              <a:buFont typeface="Wingdings" panose="05000000000000000000" pitchFamily="2" charset="2"/>
              <a:buChar char="§"/>
            </a:pPr>
            <a:r>
              <a:rPr lang="en-US" sz="1600" dirty="0">
                <a:solidFill>
                  <a:schemeClr val="tx1"/>
                </a:solidFill>
              </a:rPr>
              <a:t>This analysis reveals that while </a:t>
            </a:r>
            <a:r>
              <a:rPr lang="en-US" sz="1600" b="1" dirty="0">
                <a:solidFill>
                  <a:schemeClr val="tx1"/>
                </a:solidFill>
              </a:rPr>
              <a:t>overall net sales in 2021 reached 598.9M</a:t>
            </a:r>
            <a:r>
              <a:rPr lang="en-US" sz="1600" dirty="0">
                <a:solidFill>
                  <a:schemeClr val="tx1"/>
                </a:solidFill>
              </a:rPr>
              <a:t>, showing strong year-over-year growth, the company still </a:t>
            </a:r>
            <a:r>
              <a:rPr lang="en-US" sz="1600" b="1" dirty="0">
                <a:solidFill>
                  <a:schemeClr val="tx1"/>
                </a:solidFill>
              </a:rPr>
              <a:t>fell short of its 2021 sales target by 54.9M (−9.17%)</a:t>
            </a:r>
            <a:r>
              <a:rPr lang="en-US" sz="1600" dirty="0">
                <a:solidFill>
                  <a:schemeClr val="tx1"/>
                </a:solidFill>
              </a:rPr>
              <a:t>. </a:t>
            </a:r>
          </a:p>
          <a:p>
            <a:pPr marL="285750" indent="-285750">
              <a:buFont typeface="Wingdings" panose="05000000000000000000" pitchFamily="2" charset="2"/>
              <a:buChar char="§"/>
            </a:pPr>
            <a:r>
              <a:rPr lang="en-US" sz="1600" dirty="0">
                <a:solidFill>
                  <a:schemeClr val="tx1"/>
                </a:solidFill>
              </a:rPr>
              <a:t>Major markets such as the </a:t>
            </a:r>
            <a:r>
              <a:rPr lang="en-US" sz="1600" b="1" dirty="0">
                <a:solidFill>
                  <a:schemeClr val="tx1"/>
                </a:solidFill>
              </a:rPr>
              <a:t>USA, India, and Canada</a:t>
            </a:r>
            <a:r>
              <a:rPr lang="en-US" sz="1600" dirty="0">
                <a:solidFill>
                  <a:schemeClr val="tx1"/>
                </a:solidFill>
              </a:rPr>
              <a:t> delivered high sales volumes but </a:t>
            </a:r>
            <a:r>
              <a:rPr lang="en-US" sz="1600" b="1" dirty="0">
                <a:solidFill>
                  <a:schemeClr val="tx1"/>
                </a:solidFill>
              </a:rPr>
              <a:t>underperformed against their targets</a:t>
            </a:r>
            <a:r>
              <a:rPr lang="en-US" sz="1600" dirty="0">
                <a:solidFill>
                  <a:schemeClr val="tx1"/>
                </a:solidFill>
              </a:rPr>
              <a:t>, highlighting the need for improved forecasting and execution.</a:t>
            </a:r>
          </a:p>
          <a:p>
            <a:pPr marL="285750" indent="-285750">
              <a:buFont typeface="Wingdings" panose="05000000000000000000" pitchFamily="2" charset="2"/>
              <a:buChar char="§"/>
            </a:pPr>
            <a:r>
              <a:rPr lang="en-US" sz="1600" dirty="0">
                <a:solidFill>
                  <a:schemeClr val="tx1"/>
                </a:solidFill>
              </a:rPr>
              <a:t> Meanwhile, markets like </a:t>
            </a:r>
            <a:r>
              <a:rPr lang="en-US" sz="1600" b="1" dirty="0">
                <a:solidFill>
                  <a:schemeClr val="tx1"/>
                </a:solidFill>
              </a:rPr>
              <a:t>Poland, Austria, and Indonesia</a:t>
            </a:r>
            <a:r>
              <a:rPr lang="en-US" sz="1600" dirty="0">
                <a:solidFill>
                  <a:schemeClr val="tx1"/>
                </a:solidFill>
              </a:rPr>
              <a:t> showed significant shortfalls, suggesting a need for localized strategy reviews. Despite strong top-line growth, the gap between performance and targets underlines the importance of </a:t>
            </a:r>
            <a:r>
              <a:rPr lang="en-US" sz="1600" b="1" dirty="0">
                <a:solidFill>
                  <a:schemeClr val="tx1"/>
                </a:solidFill>
              </a:rPr>
              <a:t>aligning sales strategies with realistic market potential</a:t>
            </a:r>
            <a:endParaRPr lang="en-IN" sz="1600" dirty="0">
              <a:solidFill>
                <a:schemeClr val="tx1"/>
              </a:solidFill>
            </a:endParaRPr>
          </a:p>
        </p:txBody>
      </p:sp>
      <p:sp>
        <p:nvSpPr>
          <p:cNvPr id="3" name="TextBox 2">
            <a:extLst>
              <a:ext uri="{FF2B5EF4-FFF2-40B4-BE49-F238E27FC236}">
                <a16:creationId xmlns:a16="http://schemas.microsoft.com/office/drawing/2014/main" id="{A901A67E-28CE-B2D3-C1D8-CBF62C397B11}"/>
              </a:ext>
            </a:extLst>
          </p:cNvPr>
          <p:cNvSpPr txBox="1"/>
          <p:nvPr/>
        </p:nvSpPr>
        <p:spPr>
          <a:xfrm>
            <a:off x="383458" y="521315"/>
            <a:ext cx="5643715" cy="400110"/>
          </a:xfrm>
          <a:prstGeom prst="rect">
            <a:avLst/>
          </a:prstGeom>
          <a:noFill/>
        </p:spPr>
        <p:txBody>
          <a:bodyPr wrap="square" rtlCol="0">
            <a:spAutoFit/>
          </a:bodyPr>
          <a:lstStyle/>
          <a:p>
            <a:pPr algn="ctr"/>
            <a:r>
              <a:rPr lang="en-IN" sz="2000" dirty="0">
                <a:latin typeface="Cambria Math" panose="02040503050406030204" pitchFamily="18" charset="0"/>
                <a:ea typeface="Cambria Math" panose="02040503050406030204" pitchFamily="18" charset="0"/>
                <a:cs typeface="Arial" panose="020B0604020202020204" pitchFamily="34" charset="0"/>
              </a:rPr>
              <a:t> Market performance Vs Target key insights</a:t>
            </a:r>
          </a:p>
        </p:txBody>
      </p:sp>
      <p:pic>
        <p:nvPicPr>
          <p:cNvPr id="7" name="Picture 6">
            <a:extLst>
              <a:ext uri="{FF2B5EF4-FFF2-40B4-BE49-F238E27FC236}">
                <a16:creationId xmlns:a16="http://schemas.microsoft.com/office/drawing/2014/main" id="{DA155D76-CD2F-A3AD-24F2-AE27A7638D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4714" y="632190"/>
            <a:ext cx="5142654" cy="544906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6614941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TotalTime>
  <Words>1265</Words>
  <Application>Microsoft Office PowerPoint</Application>
  <PresentationFormat>Widescreen</PresentationFormat>
  <Paragraphs>89</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Aptos Narrow</vt:lpstr>
      <vt:lpstr>Arial</vt:lpstr>
      <vt:lpstr>Calibri</vt:lpstr>
      <vt:lpstr>Calibri Light</vt:lpstr>
      <vt:lpstr>Cambria Math</vt:lpstr>
      <vt:lpstr>Garamond</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Dhanshree Kharat</dc:creator>
  <cp:lastModifiedBy>Dhanshree Kharat</cp:lastModifiedBy>
  <cp:revision>1</cp:revision>
  <dcterms:created xsi:type="dcterms:W3CDTF">2025-04-11T09:34:56Z</dcterms:created>
  <dcterms:modified xsi:type="dcterms:W3CDTF">2025-04-11T11:17:41Z</dcterms:modified>
</cp:coreProperties>
</file>