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6" r:id="rId11"/>
    <p:sldId id="271" r:id="rId12"/>
    <p:sldId id="272"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66F32-8682-4E62-97C5-166D0F80D873}" v="91" dt="2024-07-10T07:28:24.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Title Slide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Project Name: The title of the AWS-based project.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Team Members: Names and roles of all team members.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Date: Presentation date.</a:t>
            </a:r>
            <a:endParaRPr sz="1100">
              <a:latin typeface="Arial"/>
              <a:ea typeface="Arial"/>
              <a:cs typeface="Arial"/>
              <a:sym typeface="Arial"/>
            </a:endParaRPr>
          </a:p>
        </p:txBody>
      </p:sp>
      <p:sp>
        <p:nvSpPr>
          <p:cNvPr id="113" name="Google Shape;11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ceb41713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5ceb41713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04" name="Google Shape;204;g25ceb417138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ceb41713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5ceb41713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04" name="Google Shape;204;g25ceb417138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7117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ceb41713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5ceb41713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04" name="Google Shape;204;g25ceb417138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095989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9197220ddd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9197220ddd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Future Scope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Improvements: Potential updates or add-ons.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Next Steps: Future phases or expansions.</a:t>
            </a:r>
            <a:endParaRPr sz="1300" b="1">
              <a:latin typeface="Arial"/>
              <a:ea typeface="Arial"/>
              <a:cs typeface="Arial"/>
              <a:sym typeface="Arial"/>
            </a:endParaRPr>
          </a:p>
        </p:txBody>
      </p:sp>
      <p:sp>
        <p:nvSpPr>
          <p:cNvPr id="213" name="Google Shape;213;g29197220ddd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197220ddd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9197220ddd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Q&amp;A</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Questions: Opening the floor for any questions from the audience.</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222" name="Google Shape;222;g29197220ddd_0_1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Thank You</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Acknowledgments: Thanks to those who contributed.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Contact Info: How to reach the team for further queries.</a:t>
            </a:r>
            <a:endParaRPr sz="1300" b="1">
              <a:latin typeface="Arial"/>
              <a:ea typeface="Arial"/>
              <a:cs typeface="Arial"/>
              <a:sym typeface="Arial"/>
            </a:endParaRPr>
          </a:p>
          <a:p>
            <a:pPr marL="0" lvl="0" indent="0" algn="l" rtl="0">
              <a:spcBef>
                <a:spcPts val="1200"/>
              </a:spcBef>
              <a:spcAft>
                <a:spcPts val="0"/>
              </a:spcAft>
              <a:buNone/>
            </a:pPr>
            <a:endParaRPr/>
          </a:p>
        </p:txBody>
      </p:sp>
      <p:sp>
        <p:nvSpPr>
          <p:cNvPr id="231" name="Google Shape;2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197220ddd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29197220ddd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Live Demo</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Demonstration: Real-time showcase of the project's functionality and features.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A specific example or scenario illustrating the project in action.</a:t>
            </a:r>
            <a:endParaRPr sz="1300" b="1">
              <a:latin typeface="Arial"/>
              <a:ea typeface="Arial"/>
              <a:cs typeface="Arial"/>
              <a:sym typeface="Arial"/>
            </a:endParaRPr>
          </a:p>
        </p:txBody>
      </p:sp>
      <p:sp>
        <p:nvSpPr>
          <p:cNvPr id="241" name="Google Shape;241;g29197220ddd_0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Introduction</a:t>
            </a:r>
            <a:endParaRPr sz="13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dirty="0">
                <a:latin typeface="Arial"/>
                <a:ea typeface="Arial"/>
                <a:cs typeface="Arial"/>
                <a:sym typeface="Arial"/>
              </a:rPr>
              <a:t>Brief Outline: A summary of what the project is about.</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dirty="0">
                <a:latin typeface="Arial"/>
                <a:ea typeface="Arial"/>
                <a:cs typeface="Arial"/>
                <a:sym typeface="Arial"/>
              </a:rPr>
              <a:t>Objectives: High-level goals to be covered in the presentation.</a:t>
            </a:r>
            <a:endParaRPr sz="1100" dirty="0">
              <a:latin typeface="Arial"/>
              <a:ea typeface="Arial"/>
              <a:cs typeface="Arial"/>
              <a:sym typeface="Arial"/>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197220ddd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29197220ddd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dirty="0">
                <a:latin typeface="Arial"/>
                <a:ea typeface="Arial"/>
                <a:cs typeface="Arial"/>
                <a:sym typeface="Arial"/>
              </a:rPr>
              <a:t>Project Objectives</a:t>
            </a:r>
            <a:endParaRPr sz="13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dirty="0">
                <a:latin typeface="Arial"/>
                <a:ea typeface="Arial"/>
                <a:cs typeface="Arial"/>
                <a:sym typeface="Arial"/>
              </a:rPr>
              <a:t>Goals: Specific milestones or deliverables.</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dirty="0">
                <a:latin typeface="Arial"/>
                <a:ea typeface="Arial"/>
                <a:cs typeface="Arial"/>
                <a:sym typeface="Arial"/>
              </a:rPr>
              <a:t>Expected Outcomes: What the project aims to achieve.</a:t>
            </a:r>
            <a:endParaRPr sz="1100" dirty="0">
              <a:latin typeface="Arial"/>
              <a:ea typeface="Arial"/>
              <a:cs typeface="Arial"/>
              <a:sym typeface="Arial"/>
            </a:endParaRPr>
          </a:p>
        </p:txBody>
      </p:sp>
      <p:sp>
        <p:nvSpPr>
          <p:cNvPr id="132" name="Google Shape;132;g29197220ddd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197220ddd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9197220ddd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dirty="0">
                <a:latin typeface="Arial"/>
                <a:ea typeface="Arial"/>
                <a:cs typeface="Arial"/>
                <a:sym typeface="Arial"/>
              </a:rPr>
              <a:t>Project Scope</a:t>
            </a:r>
            <a:endParaRPr sz="13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dirty="0">
                <a:latin typeface="Arial"/>
                <a:ea typeface="Arial"/>
                <a:cs typeface="Arial"/>
                <a:sym typeface="Arial"/>
              </a:rPr>
              <a:t>Statement: The project statement as provided by the instructor.</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dirty="0">
                <a:latin typeface="Arial"/>
                <a:ea typeface="Arial"/>
                <a:cs typeface="Arial"/>
                <a:sym typeface="Arial"/>
              </a:rPr>
              <a:t>Scope Boundaries: What is and isn't covered by the project.</a:t>
            </a:r>
            <a:endParaRPr sz="1300" b="1" dirty="0">
              <a:latin typeface="Arial"/>
              <a:ea typeface="Arial"/>
              <a:cs typeface="Arial"/>
              <a:sym typeface="Arial"/>
            </a:endParaRPr>
          </a:p>
        </p:txBody>
      </p:sp>
      <p:sp>
        <p:nvSpPr>
          <p:cNvPr id="141" name="Google Shape;141;g29197220ddd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197220ddd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9197220ddd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dirty="0">
                <a:latin typeface="Arial"/>
                <a:ea typeface="Arial"/>
                <a:cs typeface="Arial"/>
                <a:sym typeface="Arial"/>
              </a:rPr>
              <a:t>Key Concepts</a:t>
            </a:r>
            <a:endParaRPr sz="13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dirty="0">
                <a:latin typeface="Arial"/>
                <a:ea typeface="Arial"/>
                <a:cs typeface="Arial"/>
                <a:sym typeface="Arial"/>
              </a:rPr>
              <a:t>Features: Important AWS features utilized.</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dirty="0">
                <a:latin typeface="Arial"/>
                <a:ea typeface="Arial"/>
                <a:cs typeface="Arial"/>
                <a:sym typeface="Arial"/>
              </a:rPr>
              <a:t>Services: Key AWS services employed and their significance.</a:t>
            </a:r>
            <a:endParaRPr sz="1100" dirty="0">
              <a:latin typeface="Arial"/>
              <a:ea typeface="Arial"/>
              <a:cs typeface="Arial"/>
              <a:sym typeface="Arial"/>
            </a:endParaRPr>
          </a:p>
          <a:p>
            <a:pPr marL="0" lvl="0" indent="0" algn="l" rtl="0">
              <a:lnSpc>
                <a:spcPct val="115000"/>
              </a:lnSpc>
              <a:spcBef>
                <a:spcPts val="1200"/>
              </a:spcBef>
              <a:spcAft>
                <a:spcPts val="1200"/>
              </a:spcAft>
              <a:buNone/>
            </a:pPr>
            <a:endParaRPr sz="1300" b="1" dirty="0">
              <a:latin typeface="Arial"/>
              <a:ea typeface="Arial"/>
              <a:cs typeface="Arial"/>
              <a:sym typeface="Arial"/>
            </a:endParaRPr>
          </a:p>
        </p:txBody>
      </p:sp>
      <p:sp>
        <p:nvSpPr>
          <p:cNvPr id="159" name="Google Shape;159;g29197220ddd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197220ddd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9197220ddd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Challenges and Solutions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Problem 1: Description and resolution.</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Problem 2: Description and resolution.</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68" name="Google Shape;168;g29197220ddd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197220d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29197220ddd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Lessons Learned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Technical Insights: What was learned technically.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Process Insights: What was learned about team collaboration.</a:t>
            </a:r>
            <a:endParaRPr sz="1300" b="1">
              <a:latin typeface="Arial"/>
              <a:ea typeface="Arial"/>
              <a:cs typeface="Arial"/>
              <a:sym typeface="Arial"/>
            </a:endParaRPr>
          </a:p>
        </p:txBody>
      </p:sp>
      <p:sp>
        <p:nvSpPr>
          <p:cNvPr id="177" name="Google Shape;177;g29197220ddd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186" name="Google Shape;186;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ceb41713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5ceb417138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195" name="Google Shape;195;g25ceb417138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584579" y="0"/>
            <a:ext cx="7820167" cy="1787856"/>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a:spLocks noGrp="1"/>
          </p:cNvSpPr>
          <p:nvPr>
            <p:ph type="pic" idx="3"/>
          </p:nvPr>
        </p:nvSpPr>
        <p:spPr>
          <a:xfrm>
            <a:off x="4494664" y="4237630"/>
            <a:ext cx="7697336" cy="262037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2" name="Google Shape;22;p3"/>
          <p:cNvGrpSpPr/>
          <p:nvPr/>
        </p:nvGrpSpPr>
        <p:grpSpPr>
          <a:xfrm>
            <a:off x="-491" y="105"/>
            <a:ext cx="12191606" cy="6858056"/>
            <a:chOff x="15811498" y="12560299"/>
            <a:chExt cx="12250408" cy="6889749"/>
          </a:xfrm>
        </p:grpSpPr>
        <p:sp>
          <p:nvSpPr>
            <p:cNvPr id="23" name="Google Shape;23;p3"/>
            <p:cNvSpPr/>
            <p:nvPr/>
          </p:nvSpPr>
          <p:spPr>
            <a:xfrm>
              <a:off x="15811498" y="14681200"/>
              <a:ext cx="12247902" cy="4768848"/>
            </a:xfrm>
            <a:custGeom>
              <a:avLst/>
              <a:gdLst/>
              <a:ahLst/>
              <a:cxnLst/>
              <a:rect l="l" t="t" r="r" b="b"/>
              <a:pathLst>
                <a:path w="21600" h="21600" extrusionOk="0">
                  <a:moveTo>
                    <a:pt x="21600" y="8404"/>
                  </a:moveTo>
                  <a:lnTo>
                    <a:pt x="21600" y="0"/>
                  </a:lnTo>
                  <a:lnTo>
                    <a:pt x="19719" y="15882"/>
                  </a:lnTo>
                  <a:cubicBezTo>
                    <a:pt x="19674" y="16262"/>
                    <a:pt x="19533" y="16515"/>
                    <a:pt x="19378" y="16498"/>
                  </a:cubicBezTo>
                  <a:lnTo>
                    <a:pt x="2806" y="14369"/>
                  </a:lnTo>
                  <a:cubicBezTo>
                    <a:pt x="2730" y="14358"/>
                    <a:pt x="2659" y="14283"/>
                    <a:pt x="2600" y="14156"/>
                  </a:cubicBezTo>
                  <a:lnTo>
                    <a:pt x="0" y="8318"/>
                  </a:lnTo>
                  <a:lnTo>
                    <a:pt x="0" y="11568"/>
                  </a:lnTo>
                  <a:lnTo>
                    <a:pt x="423" y="12517"/>
                  </a:lnTo>
                  <a:cubicBezTo>
                    <a:pt x="665" y="13058"/>
                    <a:pt x="504" y="14076"/>
                    <a:pt x="184" y="14036"/>
                  </a:cubicBezTo>
                  <a:lnTo>
                    <a:pt x="0" y="14013"/>
                  </a:lnTo>
                  <a:lnTo>
                    <a:pt x="0" y="16463"/>
                  </a:lnTo>
                  <a:lnTo>
                    <a:pt x="2193" y="16745"/>
                  </a:lnTo>
                  <a:cubicBezTo>
                    <a:pt x="2269" y="16757"/>
                    <a:pt x="2341" y="16831"/>
                    <a:pt x="2399" y="16958"/>
                  </a:cubicBezTo>
                  <a:lnTo>
                    <a:pt x="4466" y="21600"/>
                  </a:lnTo>
                  <a:lnTo>
                    <a:pt x="5913" y="21600"/>
                  </a:lnTo>
                  <a:lnTo>
                    <a:pt x="4576" y="18597"/>
                  </a:lnTo>
                  <a:cubicBezTo>
                    <a:pt x="4334" y="18057"/>
                    <a:pt x="4495" y="17038"/>
                    <a:pt x="4815" y="17079"/>
                  </a:cubicBezTo>
                  <a:lnTo>
                    <a:pt x="18924" y="18891"/>
                  </a:lnTo>
                  <a:cubicBezTo>
                    <a:pt x="19143" y="18919"/>
                    <a:pt x="19293" y="19472"/>
                    <a:pt x="19230" y="20007"/>
                  </a:cubicBezTo>
                  <a:lnTo>
                    <a:pt x="19042" y="21594"/>
                  </a:lnTo>
                  <a:lnTo>
                    <a:pt x="20037" y="21594"/>
                  </a:lnTo>
                  <a:lnTo>
                    <a:pt x="20258" y="19719"/>
                  </a:lnTo>
                  <a:cubicBezTo>
                    <a:pt x="20303" y="19339"/>
                    <a:pt x="20444" y="19086"/>
                    <a:pt x="20599" y="19103"/>
                  </a:cubicBezTo>
                  <a:lnTo>
                    <a:pt x="21598" y="19230"/>
                  </a:lnTo>
                  <a:lnTo>
                    <a:pt x="21598" y="16780"/>
                  </a:lnTo>
                  <a:lnTo>
                    <a:pt x="21054" y="16711"/>
                  </a:lnTo>
                  <a:cubicBezTo>
                    <a:pt x="20834" y="16682"/>
                    <a:pt x="20684" y="16130"/>
                    <a:pt x="20747" y="15595"/>
                  </a:cubicBezTo>
                  <a:lnTo>
                    <a:pt x="21600" y="8404"/>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3"/>
            <p:cNvSpPr/>
            <p:nvPr/>
          </p:nvSpPr>
          <p:spPr>
            <a:xfrm>
              <a:off x="25920698" y="12560299"/>
              <a:ext cx="2141208" cy="1497312"/>
            </a:xfrm>
            <a:custGeom>
              <a:avLst/>
              <a:gdLst/>
              <a:ahLst/>
              <a:cxnLst/>
              <a:rect l="l" t="t" r="r" b="b"/>
              <a:pathLst>
                <a:path w="21600" h="21600" extrusionOk="0">
                  <a:moveTo>
                    <a:pt x="0" y="0"/>
                  </a:moveTo>
                  <a:lnTo>
                    <a:pt x="21600" y="21600"/>
                  </a:lnTo>
                  <a:lnTo>
                    <a:pt x="21600" y="12092"/>
                  </a:lnTo>
                  <a:lnTo>
                    <a:pt x="9506" y="0"/>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 name="Google Shape;25;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200"/>
              </a:spcBef>
              <a:spcAft>
                <a:spcPts val="0"/>
              </a:spcAft>
              <a:buClr>
                <a:schemeClr val="lt1"/>
              </a:buClr>
              <a:buSzPts val="180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42900" algn="l" rtl="0">
              <a:lnSpc>
                <a:spcPct val="90000"/>
              </a:lnSpc>
              <a:spcBef>
                <a:spcPts val="1200"/>
              </a:spcBef>
              <a:spcAft>
                <a:spcPts val="0"/>
              </a:spcAft>
              <a:buClr>
                <a:schemeClr val="lt1"/>
              </a:buClr>
              <a:buSzPts val="180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8200" y="1825625"/>
            <a:ext cx="8316549"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sldNum" idx="12"/>
          </p:nvPr>
        </p:nvSpPr>
        <p:spPr>
          <a:xfrm>
            <a:off x="8271850" y="6356350"/>
            <a:ext cx="5441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txBox="1">
            <a:spLocks noGrp="1"/>
          </p:cNvSpPr>
          <p:nvPr>
            <p:ph type="body" idx="2"/>
          </p:nvPr>
        </p:nvSpPr>
        <p:spPr>
          <a:xfrm>
            <a:off x="6785500" y="1690700"/>
            <a:ext cx="5406600" cy="5132700"/>
          </a:xfrm>
          <a:prstGeom prst="rect">
            <a:avLst/>
          </a:prstGeom>
        </p:spPr>
        <p:txBody>
          <a:bodyPr spcFirstLastPara="1" wrap="square" lIns="91425" tIns="45700" rIns="91425" bIns="45700" anchor="t" anchorCtr="0">
            <a:noAutofit/>
          </a:bodyPr>
          <a:lstStyle>
            <a:lvl1pPr marL="457200" lvl="0" indent="-406400">
              <a:spcBef>
                <a:spcPts val="1000"/>
              </a:spcBef>
              <a:spcAft>
                <a:spcPts val="0"/>
              </a:spcAft>
              <a:buSzPts val="2800"/>
              <a:buChar char="•"/>
              <a:defRPr/>
            </a:lvl1pPr>
            <a:lvl2pPr marL="914400" lvl="1" indent="-381000">
              <a:spcBef>
                <a:spcPts val="1200"/>
              </a:spcBef>
              <a:spcAft>
                <a:spcPts val="0"/>
              </a:spcAft>
              <a:buSzPts val="2400"/>
              <a:buChar char="•"/>
              <a:defRPr/>
            </a:lvl2pPr>
            <a:lvl3pPr marL="1371600" lvl="2" indent="-355600">
              <a:spcBef>
                <a:spcPts val="1200"/>
              </a:spcBef>
              <a:spcAft>
                <a:spcPts val="0"/>
              </a:spcAft>
              <a:buSzPts val="2000"/>
              <a:buChar char="•"/>
              <a:defRPr/>
            </a:lvl3pPr>
            <a:lvl4pPr marL="1828800" lvl="3" indent="-342900">
              <a:spcBef>
                <a:spcPts val="1200"/>
              </a:spcBef>
              <a:spcAft>
                <a:spcPts val="0"/>
              </a:spcAft>
              <a:buSzPts val="1800"/>
              <a:buChar char="•"/>
              <a:defRPr/>
            </a:lvl4pPr>
            <a:lvl5pPr marL="2286000" lvl="4" indent="-342900">
              <a:spcBef>
                <a:spcPts val="1200"/>
              </a:spcBef>
              <a:spcAft>
                <a:spcPts val="0"/>
              </a:spcAft>
              <a:buSzPts val="1800"/>
              <a:buChar char="•"/>
              <a:defRPr/>
            </a:lvl5pPr>
            <a:lvl6pPr marL="2743200" lvl="5" indent="-342900">
              <a:spcBef>
                <a:spcPts val="1200"/>
              </a:spcBef>
              <a:spcAft>
                <a:spcPts val="0"/>
              </a:spcAft>
              <a:buSzPts val="1800"/>
              <a:buChar char="•"/>
              <a:defRPr/>
            </a:lvl6pPr>
            <a:lvl7pPr marL="3200400" lvl="6" indent="-342900">
              <a:spcBef>
                <a:spcPts val="500"/>
              </a:spcBef>
              <a:spcAft>
                <a:spcPts val="0"/>
              </a:spcAft>
              <a:buSzPts val="1800"/>
              <a:buChar char="•"/>
              <a:defRPr/>
            </a:lvl7pPr>
            <a:lvl8pPr marL="3657600" lvl="7" indent="-342900">
              <a:spcBef>
                <a:spcPts val="500"/>
              </a:spcBef>
              <a:spcAft>
                <a:spcPts val="0"/>
              </a:spcAft>
              <a:buSzPts val="1800"/>
              <a:buChar char="•"/>
              <a:defRPr/>
            </a:lvl8pPr>
            <a:lvl9pPr marL="4114800" lvl="8" indent="-342900">
              <a:spcBef>
                <a:spcPts val="500"/>
              </a:spcBef>
              <a:spcAft>
                <a:spcPts val="0"/>
              </a:spcAft>
              <a:buSzPts val="1800"/>
              <a:buChar char="•"/>
              <a:defRPr/>
            </a:lvl9pPr>
          </a:lstStyle>
          <a:p>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34"/>
        <p:cNvGrpSpPr/>
        <p:nvPr/>
      </p:nvGrpSpPr>
      <p:grpSpPr>
        <a:xfrm>
          <a:off x="0" y="0"/>
          <a:ext cx="0" cy="0"/>
          <a:chOff x="0" y="0"/>
          <a:chExt cx="0" cy="0"/>
        </a:xfrm>
      </p:grpSpPr>
      <p:sp>
        <p:nvSpPr>
          <p:cNvPr id="35" name="Google Shape;35;p5"/>
          <p:cNvSpPr>
            <a:spLocks noGrp="1"/>
          </p:cNvSpPr>
          <p:nvPr>
            <p:ph type="pic" idx="2"/>
          </p:nvPr>
        </p:nvSpPr>
        <p:spPr>
          <a:xfrm>
            <a:off x="7538114" y="515203"/>
            <a:ext cx="4653886" cy="5827594"/>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title"/>
          </p:nvPr>
        </p:nvSpPr>
        <p:spPr>
          <a:xfrm>
            <a:off x="831850" y="1075899"/>
            <a:ext cx="6442500" cy="1924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1850" y="3098517"/>
            <a:ext cx="6442500" cy="10071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39"/>
        <p:cNvGrpSpPr/>
        <p:nvPr/>
      </p:nvGrpSpPr>
      <p:grpSpPr>
        <a:xfrm>
          <a:off x="0" y="0"/>
          <a:ext cx="0" cy="0"/>
          <a:chOff x="0" y="0"/>
          <a:chExt cx="0" cy="0"/>
        </a:xfrm>
      </p:grpSpPr>
      <p:sp>
        <p:nvSpPr>
          <p:cNvPr id="40" name="Google Shape;40;p6"/>
          <p:cNvSpPr>
            <a:spLocks noGrp="1"/>
          </p:cNvSpPr>
          <p:nvPr>
            <p:ph type="pic" idx="2"/>
          </p:nvPr>
        </p:nvSpPr>
        <p:spPr>
          <a:xfrm>
            <a:off x="0" y="-2901"/>
            <a:ext cx="11546006" cy="3398293"/>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title"/>
          </p:nvPr>
        </p:nvSpPr>
        <p:spPr>
          <a:xfrm>
            <a:off x="838200" y="3598400"/>
            <a:ext cx="7602600" cy="1992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2688608" y="2762250"/>
            <a:ext cx="5855317" cy="21832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24163"/>
            </a:gs>
            <a:gs pos="50000">
              <a:srgbClr val="1482AB"/>
            </a:gs>
            <a:gs pos="100000">
              <a:srgbClr val="124163"/>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D8D8D8"/>
                </a:solidFill>
                <a:latin typeface="Calibri"/>
                <a:ea typeface="Calibri"/>
                <a:cs typeface="Calibri"/>
                <a:sym typeface="Calibri"/>
              </a:defRPr>
            </a:lvl1pPr>
            <a:lvl2pPr marL="0" marR="0" lvl="1" indent="0" algn="r" rtl="0">
              <a:spcBef>
                <a:spcPts val="0"/>
              </a:spcBef>
              <a:buNone/>
              <a:defRPr sz="1200" b="0" i="0" u="none" strike="noStrike" cap="none">
                <a:solidFill>
                  <a:srgbClr val="D8D8D8"/>
                </a:solidFill>
                <a:latin typeface="Calibri"/>
                <a:ea typeface="Calibri"/>
                <a:cs typeface="Calibri"/>
                <a:sym typeface="Calibri"/>
              </a:defRPr>
            </a:lvl2pPr>
            <a:lvl3pPr marL="0" marR="0" lvl="2" indent="0" algn="r" rtl="0">
              <a:spcBef>
                <a:spcPts val="0"/>
              </a:spcBef>
              <a:buNone/>
              <a:defRPr sz="1200" b="0" i="0" u="none" strike="noStrike" cap="none">
                <a:solidFill>
                  <a:srgbClr val="D8D8D8"/>
                </a:solidFill>
                <a:latin typeface="Calibri"/>
                <a:ea typeface="Calibri"/>
                <a:cs typeface="Calibri"/>
                <a:sym typeface="Calibri"/>
              </a:defRPr>
            </a:lvl3pPr>
            <a:lvl4pPr marL="0" marR="0" lvl="3" indent="0" algn="r" rtl="0">
              <a:spcBef>
                <a:spcPts val="0"/>
              </a:spcBef>
              <a:buNone/>
              <a:defRPr sz="1200" b="0" i="0" u="none" strike="noStrike" cap="none">
                <a:solidFill>
                  <a:srgbClr val="D8D8D8"/>
                </a:solidFill>
                <a:latin typeface="Calibri"/>
                <a:ea typeface="Calibri"/>
                <a:cs typeface="Calibri"/>
                <a:sym typeface="Calibri"/>
              </a:defRPr>
            </a:lvl4pPr>
            <a:lvl5pPr marL="0" marR="0" lvl="4" indent="0" algn="r" rtl="0">
              <a:spcBef>
                <a:spcPts val="0"/>
              </a:spcBef>
              <a:buNone/>
              <a:defRPr sz="1200" b="0" i="0" u="none" strike="noStrike" cap="none">
                <a:solidFill>
                  <a:srgbClr val="D8D8D8"/>
                </a:solidFill>
                <a:latin typeface="Calibri"/>
                <a:ea typeface="Calibri"/>
                <a:cs typeface="Calibri"/>
                <a:sym typeface="Calibri"/>
              </a:defRPr>
            </a:lvl5pPr>
            <a:lvl6pPr marL="0" marR="0" lvl="5" indent="0" algn="r" rtl="0">
              <a:spcBef>
                <a:spcPts val="0"/>
              </a:spcBef>
              <a:buNone/>
              <a:defRPr sz="1200" b="0" i="0" u="none" strike="noStrike" cap="none">
                <a:solidFill>
                  <a:srgbClr val="D8D8D8"/>
                </a:solidFill>
                <a:latin typeface="Calibri"/>
                <a:ea typeface="Calibri"/>
                <a:cs typeface="Calibri"/>
                <a:sym typeface="Calibri"/>
              </a:defRPr>
            </a:lvl6pPr>
            <a:lvl7pPr marL="0" marR="0" lvl="6" indent="0" algn="r" rtl="0">
              <a:spcBef>
                <a:spcPts val="0"/>
              </a:spcBef>
              <a:buNone/>
              <a:defRPr sz="1200" b="0" i="0" u="none" strike="noStrike" cap="none">
                <a:solidFill>
                  <a:srgbClr val="D8D8D8"/>
                </a:solidFill>
                <a:latin typeface="Calibri"/>
                <a:ea typeface="Calibri"/>
                <a:cs typeface="Calibri"/>
                <a:sym typeface="Calibri"/>
              </a:defRPr>
            </a:lvl7pPr>
            <a:lvl8pPr marL="0" marR="0" lvl="7" indent="0" algn="r" rtl="0">
              <a:spcBef>
                <a:spcPts val="0"/>
              </a:spcBef>
              <a:buNone/>
              <a:defRPr sz="1200" b="0" i="0" u="none" strike="noStrike" cap="none">
                <a:solidFill>
                  <a:srgbClr val="D8D8D8"/>
                </a:solidFill>
                <a:latin typeface="Calibri"/>
                <a:ea typeface="Calibri"/>
                <a:cs typeface="Calibri"/>
                <a:sym typeface="Calibri"/>
              </a:defRPr>
            </a:lvl8pPr>
            <a:lvl9pPr marL="0" marR="0" lvl="8" indent="0" algn="r" rtl="0">
              <a:spcBef>
                <a:spcPts val="0"/>
              </a:spcBef>
              <a:buNone/>
              <a:defRPr sz="1200" b="0" i="0" u="none" strike="noStrike" cap="none">
                <a:solidFill>
                  <a:srgbClr val="D8D8D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spd="med">
    <p:pull/>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9.sv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0"/>
          <p:cNvSpPr/>
          <p:nvPr/>
        </p:nvSpPr>
        <p:spPr>
          <a:xfrm>
            <a:off x="0" y="0"/>
            <a:ext cx="12192012" cy="6858000"/>
          </a:xfrm>
          <a:custGeom>
            <a:avLst/>
            <a:gdLst/>
            <a:ahLst/>
            <a:cxnLst/>
            <a:rect l="l" t="t" r="r" b="b"/>
            <a:pathLst>
              <a:path w="21600" h="21600" extrusionOk="0">
                <a:moveTo>
                  <a:pt x="21600" y="12537"/>
                </a:moveTo>
                <a:lnTo>
                  <a:pt x="20240" y="12808"/>
                </a:lnTo>
                <a:cubicBezTo>
                  <a:pt x="19936" y="12868"/>
                  <a:pt x="19696" y="12354"/>
                  <a:pt x="19785" y="11833"/>
                </a:cubicBezTo>
                <a:lnTo>
                  <a:pt x="20393" y="8287"/>
                </a:lnTo>
                <a:cubicBezTo>
                  <a:pt x="20451" y="7940"/>
                  <a:pt x="20641" y="7717"/>
                  <a:pt x="20843" y="7753"/>
                </a:cubicBezTo>
                <a:lnTo>
                  <a:pt x="21472" y="7865"/>
                </a:lnTo>
                <a:cubicBezTo>
                  <a:pt x="21517" y="7873"/>
                  <a:pt x="21560" y="7869"/>
                  <a:pt x="21600" y="7853"/>
                </a:cubicBezTo>
                <a:lnTo>
                  <a:pt x="21600" y="6189"/>
                </a:lnTo>
                <a:cubicBezTo>
                  <a:pt x="21589" y="6185"/>
                  <a:pt x="21580" y="6181"/>
                  <a:pt x="21569" y="6181"/>
                </a:cubicBezTo>
                <a:lnTo>
                  <a:pt x="21293" y="6133"/>
                </a:lnTo>
                <a:cubicBezTo>
                  <a:pt x="21027" y="6086"/>
                  <a:pt x="20850" y="5616"/>
                  <a:pt x="20928" y="5158"/>
                </a:cubicBezTo>
                <a:lnTo>
                  <a:pt x="21600" y="1230"/>
                </a:lnTo>
                <a:lnTo>
                  <a:pt x="21600" y="0"/>
                </a:lnTo>
                <a:lnTo>
                  <a:pt x="20816" y="0"/>
                </a:lnTo>
                <a:lnTo>
                  <a:pt x="19913" y="5270"/>
                </a:lnTo>
                <a:cubicBezTo>
                  <a:pt x="19855" y="5616"/>
                  <a:pt x="19664" y="5839"/>
                  <a:pt x="19463" y="5803"/>
                </a:cubicBezTo>
                <a:lnTo>
                  <a:pt x="15619" y="5114"/>
                </a:lnTo>
                <a:cubicBezTo>
                  <a:pt x="15444" y="5083"/>
                  <a:pt x="15298" y="4864"/>
                  <a:pt x="15251" y="4565"/>
                </a:cubicBezTo>
                <a:lnTo>
                  <a:pt x="14534" y="0"/>
                </a:lnTo>
                <a:lnTo>
                  <a:pt x="13546" y="0"/>
                </a:lnTo>
                <a:lnTo>
                  <a:pt x="14145" y="3809"/>
                </a:lnTo>
                <a:cubicBezTo>
                  <a:pt x="14225" y="4322"/>
                  <a:pt x="13990" y="4820"/>
                  <a:pt x="13692" y="4768"/>
                </a:cubicBezTo>
                <a:lnTo>
                  <a:pt x="6591" y="3495"/>
                </a:lnTo>
                <a:cubicBezTo>
                  <a:pt x="6237" y="3431"/>
                  <a:pt x="6080" y="2671"/>
                  <a:pt x="6326" y="2217"/>
                </a:cubicBezTo>
                <a:lnTo>
                  <a:pt x="7523" y="0"/>
                </a:lnTo>
                <a:lnTo>
                  <a:pt x="6199" y="0"/>
                </a:lnTo>
                <a:lnTo>
                  <a:pt x="4657" y="2854"/>
                </a:lnTo>
                <a:cubicBezTo>
                  <a:pt x="4566" y="3021"/>
                  <a:pt x="4438" y="3108"/>
                  <a:pt x="4306" y="3085"/>
                </a:cubicBezTo>
                <a:lnTo>
                  <a:pt x="2198" y="2706"/>
                </a:lnTo>
                <a:cubicBezTo>
                  <a:pt x="2023" y="2675"/>
                  <a:pt x="1877" y="2456"/>
                  <a:pt x="1830" y="2157"/>
                </a:cubicBezTo>
                <a:lnTo>
                  <a:pt x="1492" y="0"/>
                </a:lnTo>
                <a:lnTo>
                  <a:pt x="504" y="0"/>
                </a:lnTo>
                <a:lnTo>
                  <a:pt x="724" y="1401"/>
                </a:lnTo>
                <a:cubicBezTo>
                  <a:pt x="804" y="1914"/>
                  <a:pt x="569" y="2412"/>
                  <a:pt x="271" y="2360"/>
                </a:cubicBezTo>
                <a:lnTo>
                  <a:pt x="0" y="2312"/>
                </a:lnTo>
                <a:lnTo>
                  <a:pt x="0" y="4012"/>
                </a:lnTo>
                <a:lnTo>
                  <a:pt x="880" y="4171"/>
                </a:lnTo>
                <a:cubicBezTo>
                  <a:pt x="1055" y="4203"/>
                  <a:pt x="1201" y="4422"/>
                  <a:pt x="1248" y="4720"/>
                </a:cubicBezTo>
                <a:lnTo>
                  <a:pt x="1725" y="7753"/>
                </a:lnTo>
                <a:cubicBezTo>
                  <a:pt x="1765" y="8012"/>
                  <a:pt x="1727" y="8287"/>
                  <a:pt x="1622" y="8482"/>
                </a:cubicBezTo>
                <a:lnTo>
                  <a:pt x="0" y="11487"/>
                </a:lnTo>
                <a:lnTo>
                  <a:pt x="0" y="13930"/>
                </a:lnTo>
                <a:lnTo>
                  <a:pt x="1570" y="11021"/>
                </a:lnTo>
                <a:cubicBezTo>
                  <a:pt x="1799" y="10599"/>
                  <a:pt x="2200" y="10778"/>
                  <a:pt x="2289" y="11343"/>
                </a:cubicBezTo>
                <a:lnTo>
                  <a:pt x="2919" y="15347"/>
                </a:lnTo>
                <a:cubicBezTo>
                  <a:pt x="2991" y="15797"/>
                  <a:pt x="2816" y="16251"/>
                  <a:pt x="2556" y="16302"/>
                </a:cubicBezTo>
                <a:lnTo>
                  <a:pt x="0" y="16808"/>
                </a:lnTo>
                <a:lnTo>
                  <a:pt x="0" y="18511"/>
                </a:lnTo>
                <a:lnTo>
                  <a:pt x="2953" y="17926"/>
                </a:lnTo>
                <a:cubicBezTo>
                  <a:pt x="3161" y="17887"/>
                  <a:pt x="3354" y="18117"/>
                  <a:pt x="3410" y="18476"/>
                </a:cubicBezTo>
                <a:lnTo>
                  <a:pt x="3900" y="21592"/>
                </a:lnTo>
                <a:lnTo>
                  <a:pt x="4888" y="21592"/>
                </a:lnTo>
                <a:lnTo>
                  <a:pt x="4406" y="18523"/>
                </a:lnTo>
                <a:cubicBezTo>
                  <a:pt x="4335" y="18074"/>
                  <a:pt x="4510" y="17620"/>
                  <a:pt x="4769" y="17568"/>
                </a:cubicBezTo>
                <a:lnTo>
                  <a:pt x="7265" y="17075"/>
                </a:lnTo>
                <a:cubicBezTo>
                  <a:pt x="7538" y="17019"/>
                  <a:pt x="7769" y="17437"/>
                  <a:pt x="7735" y="17922"/>
                </a:cubicBezTo>
                <a:lnTo>
                  <a:pt x="7491" y="21357"/>
                </a:lnTo>
                <a:cubicBezTo>
                  <a:pt x="7485" y="21441"/>
                  <a:pt x="7487" y="21520"/>
                  <a:pt x="7496" y="21596"/>
                </a:cubicBezTo>
                <a:lnTo>
                  <a:pt x="8434" y="21596"/>
                </a:lnTo>
                <a:cubicBezTo>
                  <a:pt x="8434" y="21588"/>
                  <a:pt x="8437" y="21580"/>
                  <a:pt x="8437" y="21568"/>
                </a:cubicBezTo>
                <a:lnTo>
                  <a:pt x="8737" y="17365"/>
                </a:lnTo>
                <a:cubicBezTo>
                  <a:pt x="8761" y="17019"/>
                  <a:pt x="8916" y="16748"/>
                  <a:pt x="9113" y="16708"/>
                </a:cubicBezTo>
                <a:lnTo>
                  <a:pt x="17624" y="15025"/>
                </a:lnTo>
                <a:cubicBezTo>
                  <a:pt x="17928" y="14965"/>
                  <a:pt x="18168" y="15479"/>
                  <a:pt x="18078" y="16000"/>
                </a:cubicBezTo>
                <a:lnTo>
                  <a:pt x="17133" y="21520"/>
                </a:lnTo>
                <a:cubicBezTo>
                  <a:pt x="17129" y="21548"/>
                  <a:pt x="17124" y="21572"/>
                  <a:pt x="17122" y="21600"/>
                </a:cubicBezTo>
                <a:lnTo>
                  <a:pt x="18114" y="21600"/>
                </a:lnTo>
                <a:lnTo>
                  <a:pt x="19214" y="15176"/>
                </a:lnTo>
                <a:cubicBezTo>
                  <a:pt x="19263" y="14886"/>
                  <a:pt x="19405" y="14679"/>
                  <a:pt x="19575" y="14643"/>
                </a:cubicBezTo>
                <a:lnTo>
                  <a:pt x="21600" y="14241"/>
                </a:lnTo>
                <a:lnTo>
                  <a:pt x="21600" y="12537"/>
                </a:lnTo>
                <a:close/>
                <a:moveTo>
                  <a:pt x="2354" y="5473"/>
                </a:moveTo>
                <a:lnTo>
                  <a:pt x="2354" y="5473"/>
                </a:lnTo>
                <a:cubicBezTo>
                  <a:pt x="2274" y="4959"/>
                  <a:pt x="2509" y="4462"/>
                  <a:pt x="2807" y="4513"/>
                </a:cubicBezTo>
                <a:lnTo>
                  <a:pt x="2807" y="4513"/>
                </a:lnTo>
                <a:cubicBezTo>
                  <a:pt x="3161" y="4577"/>
                  <a:pt x="3318" y="5337"/>
                  <a:pt x="3071" y="5791"/>
                </a:cubicBezTo>
                <a:lnTo>
                  <a:pt x="3071" y="5791"/>
                </a:lnTo>
                <a:cubicBezTo>
                  <a:pt x="2843" y="6217"/>
                  <a:pt x="2442" y="6038"/>
                  <a:pt x="2354" y="5473"/>
                </a:cubicBezTo>
                <a:close/>
                <a:moveTo>
                  <a:pt x="19378" y="8398"/>
                </a:moveTo>
                <a:lnTo>
                  <a:pt x="18650" y="12657"/>
                </a:lnTo>
                <a:cubicBezTo>
                  <a:pt x="18600" y="12947"/>
                  <a:pt x="18459" y="13154"/>
                  <a:pt x="18289" y="13190"/>
                </a:cubicBezTo>
                <a:lnTo>
                  <a:pt x="4373" y="15944"/>
                </a:lnTo>
                <a:cubicBezTo>
                  <a:pt x="4165" y="15984"/>
                  <a:pt x="3972" y="15753"/>
                  <a:pt x="3916" y="15395"/>
                </a:cubicBezTo>
                <a:lnTo>
                  <a:pt x="2919" y="9059"/>
                </a:lnTo>
                <a:cubicBezTo>
                  <a:pt x="2879" y="8800"/>
                  <a:pt x="2917" y="8525"/>
                  <a:pt x="3022" y="8330"/>
                </a:cubicBezTo>
                <a:lnTo>
                  <a:pt x="4738" y="5150"/>
                </a:lnTo>
                <a:cubicBezTo>
                  <a:pt x="4830" y="4983"/>
                  <a:pt x="4958" y="4896"/>
                  <a:pt x="5090" y="4919"/>
                </a:cubicBezTo>
                <a:lnTo>
                  <a:pt x="19017" y="7419"/>
                </a:lnTo>
                <a:cubicBezTo>
                  <a:pt x="19281" y="7475"/>
                  <a:pt x="19456" y="7944"/>
                  <a:pt x="19378" y="8398"/>
                </a:cubicBez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dirty="0">
              <a:solidFill>
                <a:schemeClr val="dk1"/>
              </a:solidFill>
              <a:latin typeface="Algerian" panose="04020705040A02060702" pitchFamily="82" charset="0"/>
              <a:ea typeface="Calibri"/>
              <a:cs typeface="Calibri"/>
              <a:sym typeface="Calibri"/>
            </a:endParaRPr>
          </a:p>
        </p:txBody>
      </p:sp>
      <p:sp>
        <p:nvSpPr>
          <p:cNvPr id="115" name="Google Shape;115;p10"/>
          <p:cNvSpPr txBox="1">
            <a:spLocks noGrp="1"/>
          </p:cNvSpPr>
          <p:nvPr>
            <p:ph type="ctrTitle"/>
          </p:nvPr>
        </p:nvSpPr>
        <p:spPr>
          <a:xfrm>
            <a:off x="958645" y="2015862"/>
            <a:ext cx="9783097" cy="1316100"/>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chemeClr val="lt1"/>
              </a:buClr>
              <a:buSzPts val="6000"/>
              <a:buFont typeface="Calibri"/>
              <a:buNone/>
            </a:pPr>
            <a:r>
              <a:rPr lang="en-US" sz="4800" dirty="0">
                <a:latin typeface="Bahnschrift" panose="020B0502040204020203" pitchFamily="34" charset="0"/>
              </a:rPr>
              <a:t>Online Library Management System</a:t>
            </a:r>
          </a:p>
        </p:txBody>
      </p:sp>
      <p:pic>
        <p:nvPicPr>
          <p:cNvPr id="7" name="Graphic 6" descr="Books on shelf with solid fill">
            <a:extLst>
              <a:ext uri="{FF2B5EF4-FFF2-40B4-BE49-F238E27FC236}">
                <a16:creationId xmlns:a16="http://schemas.microsoft.com/office/drawing/2014/main" id="{8C212CB2-263E-8B28-85D7-8B3FFA9322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3942" y="1934277"/>
            <a:ext cx="1155290" cy="115529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9" name="Google Shape;191;p18">
            <a:extLst>
              <a:ext uri="{FF2B5EF4-FFF2-40B4-BE49-F238E27FC236}">
                <a16:creationId xmlns:a16="http://schemas.microsoft.com/office/drawing/2014/main" id="{0494C81C-13BE-82EE-7D83-D44B4092A1D2}"/>
              </a:ext>
            </a:extLst>
          </p:cNvPr>
          <p:cNvSpPr txBox="1">
            <a:spLocks noGrp="1"/>
          </p:cNvSpPr>
          <p:nvPr>
            <p:ph type="title"/>
          </p:nvPr>
        </p:nvSpPr>
        <p:spPr>
          <a:xfrm>
            <a:off x="184200" y="133508"/>
            <a:ext cx="10515600" cy="6648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600" dirty="0"/>
              <a:t>Screenshots</a:t>
            </a:r>
            <a:endParaRPr sz="3600" dirty="0"/>
          </a:p>
        </p:txBody>
      </p:sp>
      <p:sp>
        <p:nvSpPr>
          <p:cNvPr id="207" name="Google Shape;207;p20"/>
          <p:cNvSpPr txBox="1">
            <a:spLocks noGrp="1"/>
          </p:cNvSpPr>
          <p:nvPr>
            <p:ph type="ftr" idx="11"/>
          </p:nvPr>
        </p:nvSpPr>
        <p:spPr>
          <a:xfrm>
            <a:off x="4021424" y="64421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208" name="Google Shape;208;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0" name="Graphic 9" descr="Laptop with phone and calculator">
            <a:extLst>
              <a:ext uri="{FF2B5EF4-FFF2-40B4-BE49-F238E27FC236}">
                <a16:creationId xmlns:a16="http://schemas.microsoft.com/office/drawing/2014/main" id="{CBEC5898-D585-E666-C295-6822106172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9657" y="-110346"/>
            <a:ext cx="987468" cy="987468"/>
          </a:xfrm>
          <a:prstGeom prst="rect">
            <a:avLst/>
          </a:prstGeom>
        </p:spPr>
      </p:pic>
      <p:pic>
        <p:nvPicPr>
          <p:cNvPr id="12" name="Picture 11">
            <a:extLst>
              <a:ext uri="{FF2B5EF4-FFF2-40B4-BE49-F238E27FC236}">
                <a16:creationId xmlns:a16="http://schemas.microsoft.com/office/drawing/2014/main" id="{74AEEF76-D2DF-1668-05BC-F5BF48BB0390}"/>
              </a:ext>
            </a:extLst>
          </p:cNvPr>
          <p:cNvPicPr>
            <a:picLocks noChangeAspect="1"/>
          </p:cNvPicPr>
          <p:nvPr/>
        </p:nvPicPr>
        <p:blipFill>
          <a:blip r:embed="rId5"/>
          <a:stretch>
            <a:fillRect/>
          </a:stretch>
        </p:blipFill>
        <p:spPr>
          <a:xfrm>
            <a:off x="29399" y="798397"/>
            <a:ext cx="7275451" cy="3897428"/>
          </a:xfrm>
          <a:prstGeom prst="rect">
            <a:avLst/>
          </a:prstGeom>
        </p:spPr>
      </p:pic>
      <p:pic>
        <p:nvPicPr>
          <p:cNvPr id="14" name="Picture 13">
            <a:extLst>
              <a:ext uri="{FF2B5EF4-FFF2-40B4-BE49-F238E27FC236}">
                <a16:creationId xmlns:a16="http://schemas.microsoft.com/office/drawing/2014/main" id="{CCBF170B-A113-2A25-A742-99C3E594361B}"/>
              </a:ext>
            </a:extLst>
          </p:cNvPr>
          <p:cNvPicPr>
            <a:picLocks noChangeAspect="1"/>
          </p:cNvPicPr>
          <p:nvPr/>
        </p:nvPicPr>
        <p:blipFill>
          <a:blip r:embed="rId6"/>
          <a:stretch>
            <a:fillRect/>
          </a:stretch>
        </p:blipFill>
        <p:spPr>
          <a:xfrm>
            <a:off x="7304850" y="1341512"/>
            <a:ext cx="4857751" cy="3354313"/>
          </a:xfrm>
          <a:prstGeom prst="rect">
            <a:avLst/>
          </a:prstGeom>
        </p:spPr>
      </p:pic>
      <p:sp>
        <p:nvSpPr>
          <p:cNvPr id="15" name="TextBox 14">
            <a:extLst>
              <a:ext uri="{FF2B5EF4-FFF2-40B4-BE49-F238E27FC236}">
                <a16:creationId xmlns:a16="http://schemas.microsoft.com/office/drawing/2014/main" id="{131713F7-8B61-AEE0-30CB-56F2E0237B34}"/>
              </a:ext>
            </a:extLst>
          </p:cNvPr>
          <p:cNvSpPr txBox="1"/>
          <p:nvPr/>
        </p:nvSpPr>
        <p:spPr>
          <a:xfrm>
            <a:off x="70424" y="4981009"/>
            <a:ext cx="12016801" cy="1477328"/>
          </a:xfrm>
          <a:prstGeom prst="rect">
            <a:avLst/>
          </a:prstGeom>
          <a:solidFill>
            <a:schemeClr val="accent2">
              <a:lumMod val="50000"/>
            </a:schemeClr>
          </a:solidFill>
        </p:spPr>
        <p:txBody>
          <a:bodyPr wrap="square">
            <a:spAutoFit/>
          </a:bodyPr>
          <a:lstStyle/>
          <a:p>
            <a:r>
              <a:rPr lang="en-US" sz="1800" b="1" dirty="0">
                <a:solidFill>
                  <a:schemeClr val="bg1"/>
                </a:solidFill>
              </a:rPr>
              <a:t>Genre's Section Screenshot Description:</a:t>
            </a:r>
            <a:endParaRPr lang="en-US" sz="1800" dirty="0">
              <a:solidFill>
                <a:schemeClr val="bg1"/>
              </a:solidFill>
            </a:endParaRPr>
          </a:p>
          <a:p>
            <a:r>
              <a:rPr lang="en-US" sz="1800" dirty="0">
                <a:solidFill>
                  <a:schemeClr val="bg1"/>
                </a:solidFill>
              </a:rPr>
              <a:t>This screenshot highlights the "Genre's Section" of our Library Management System. It showcases different genres along with a brief description of each. Librarians have the functionality to add new genres by entering the genre name and its description. This section helps users easily navigate and discover books based on their preferred genres, making the library's extensive collection more accessible.</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9" name="Google Shape;191;p18">
            <a:extLst>
              <a:ext uri="{FF2B5EF4-FFF2-40B4-BE49-F238E27FC236}">
                <a16:creationId xmlns:a16="http://schemas.microsoft.com/office/drawing/2014/main" id="{0494C81C-13BE-82EE-7D83-D44B4092A1D2}"/>
              </a:ext>
            </a:extLst>
          </p:cNvPr>
          <p:cNvSpPr txBox="1">
            <a:spLocks noGrp="1"/>
          </p:cNvSpPr>
          <p:nvPr>
            <p:ph type="title"/>
          </p:nvPr>
        </p:nvSpPr>
        <p:spPr>
          <a:xfrm>
            <a:off x="184200" y="133508"/>
            <a:ext cx="10515600" cy="6648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600" dirty="0"/>
              <a:t>Screenshots</a:t>
            </a:r>
            <a:endParaRPr sz="3600" dirty="0"/>
          </a:p>
        </p:txBody>
      </p:sp>
      <p:sp>
        <p:nvSpPr>
          <p:cNvPr id="207" name="Google Shape;207;p20"/>
          <p:cNvSpPr txBox="1">
            <a:spLocks noGrp="1"/>
          </p:cNvSpPr>
          <p:nvPr>
            <p:ph type="ftr" idx="11"/>
          </p:nvPr>
        </p:nvSpPr>
        <p:spPr>
          <a:xfrm>
            <a:off x="4038599"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208" name="Google Shape;208;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0" name="Graphic 9" descr="Laptop with phone and calculator">
            <a:extLst>
              <a:ext uri="{FF2B5EF4-FFF2-40B4-BE49-F238E27FC236}">
                <a16:creationId xmlns:a16="http://schemas.microsoft.com/office/drawing/2014/main" id="{CBEC5898-D585-E666-C295-6822106172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9657" y="-110346"/>
            <a:ext cx="987468" cy="987468"/>
          </a:xfrm>
          <a:prstGeom prst="rect">
            <a:avLst/>
          </a:prstGeom>
        </p:spPr>
      </p:pic>
      <p:pic>
        <p:nvPicPr>
          <p:cNvPr id="5" name="Picture 4">
            <a:extLst>
              <a:ext uri="{FF2B5EF4-FFF2-40B4-BE49-F238E27FC236}">
                <a16:creationId xmlns:a16="http://schemas.microsoft.com/office/drawing/2014/main" id="{ADF1B667-AD0F-59D2-04B8-7704677FBA03}"/>
              </a:ext>
            </a:extLst>
          </p:cNvPr>
          <p:cNvPicPr>
            <a:picLocks noChangeAspect="1"/>
          </p:cNvPicPr>
          <p:nvPr/>
        </p:nvPicPr>
        <p:blipFill>
          <a:blip r:embed="rId5"/>
          <a:stretch>
            <a:fillRect/>
          </a:stretch>
        </p:blipFill>
        <p:spPr>
          <a:xfrm>
            <a:off x="0" y="798397"/>
            <a:ext cx="7362825" cy="3944234"/>
          </a:xfrm>
          <a:prstGeom prst="rect">
            <a:avLst/>
          </a:prstGeom>
        </p:spPr>
      </p:pic>
      <p:pic>
        <p:nvPicPr>
          <p:cNvPr id="7" name="Picture 6">
            <a:extLst>
              <a:ext uri="{FF2B5EF4-FFF2-40B4-BE49-F238E27FC236}">
                <a16:creationId xmlns:a16="http://schemas.microsoft.com/office/drawing/2014/main" id="{A2407F3F-E49B-7132-9CF6-650DD81E2FDF}"/>
              </a:ext>
            </a:extLst>
          </p:cNvPr>
          <p:cNvPicPr>
            <a:picLocks noChangeAspect="1"/>
          </p:cNvPicPr>
          <p:nvPr/>
        </p:nvPicPr>
        <p:blipFill>
          <a:blip r:embed="rId6"/>
          <a:stretch>
            <a:fillRect/>
          </a:stretch>
        </p:blipFill>
        <p:spPr>
          <a:xfrm>
            <a:off x="7362825" y="1369078"/>
            <a:ext cx="4817229" cy="3373553"/>
          </a:xfrm>
          <a:prstGeom prst="rect">
            <a:avLst/>
          </a:prstGeom>
        </p:spPr>
      </p:pic>
      <p:sp>
        <p:nvSpPr>
          <p:cNvPr id="8" name="TextBox 7">
            <a:extLst>
              <a:ext uri="{FF2B5EF4-FFF2-40B4-BE49-F238E27FC236}">
                <a16:creationId xmlns:a16="http://schemas.microsoft.com/office/drawing/2014/main" id="{DA9F92B0-260C-0C07-E592-57FC3F24CEBB}"/>
              </a:ext>
            </a:extLst>
          </p:cNvPr>
          <p:cNvSpPr txBox="1"/>
          <p:nvPr/>
        </p:nvSpPr>
        <p:spPr>
          <a:xfrm>
            <a:off x="87599" y="4784574"/>
            <a:ext cx="12016801" cy="1754326"/>
          </a:xfrm>
          <a:prstGeom prst="rect">
            <a:avLst/>
          </a:prstGeom>
          <a:solidFill>
            <a:schemeClr val="accent2">
              <a:lumMod val="50000"/>
            </a:schemeClr>
          </a:solidFill>
        </p:spPr>
        <p:txBody>
          <a:bodyPr wrap="square">
            <a:spAutoFit/>
          </a:bodyPr>
          <a:lstStyle/>
          <a:p>
            <a:r>
              <a:rPr lang="en-US" sz="1800" b="1" dirty="0" err="1">
                <a:solidFill>
                  <a:schemeClr val="bg1"/>
                </a:solidFill>
              </a:rPr>
              <a:t>Borrowals</a:t>
            </a:r>
            <a:r>
              <a:rPr lang="en-US" sz="1800" b="1" dirty="0">
                <a:solidFill>
                  <a:schemeClr val="bg1"/>
                </a:solidFill>
              </a:rPr>
              <a:t> Section Screenshot Description:</a:t>
            </a:r>
            <a:endParaRPr lang="en-US" sz="1800" dirty="0">
              <a:solidFill>
                <a:schemeClr val="bg1"/>
              </a:solidFill>
            </a:endParaRPr>
          </a:p>
          <a:p>
            <a:r>
              <a:rPr lang="en-US" sz="1800" dirty="0">
                <a:solidFill>
                  <a:schemeClr val="bg1"/>
                </a:solidFill>
              </a:rPr>
              <a:t>This screenshot depicts the "</a:t>
            </a:r>
            <a:r>
              <a:rPr lang="en-US" sz="1800" dirty="0" err="1">
                <a:solidFill>
                  <a:schemeClr val="bg1"/>
                </a:solidFill>
              </a:rPr>
              <a:t>Borrowals</a:t>
            </a:r>
            <a:r>
              <a:rPr lang="en-US" sz="1800" dirty="0">
                <a:solidFill>
                  <a:schemeClr val="bg1"/>
                </a:solidFill>
              </a:rPr>
              <a:t> Section" of our Library Management System. It includes details such as the member's name, the name of the borrowed book, the date it was borrowed, the due date, and the current status. Librarians have exclusive access to edit the return and due dates, ensuring proper management and timely returns of borrowed books. This section provides a clear overview of all active </a:t>
            </a:r>
            <a:r>
              <a:rPr lang="en-US" sz="1800" dirty="0" err="1">
                <a:solidFill>
                  <a:schemeClr val="bg1"/>
                </a:solidFill>
              </a:rPr>
              <a:t>borrowals</a:t>
            </a:r>
            <a:r>
              <a:rPr lang="en-US" sz="1800" dirty="0">
                <a:solidFill>
                  <a:schemeClr val="bg1"/>
                </a:solidFill>
              </a:rPr>
              <a:t>, streamlining the process of tracking and managing book loans.</a:t>
            </a:r>
          </a:p>
        </p:txBody>
      </p:sp>
    </p:spTree>
    <p:extLst>
      <p:ext uri="{BB962C8B-B14F-4D97-AF65-F5344CB8AC3E}">
        <p14:creationId xmlns:p14="http://schemas.microsoft.com/office/powerpoint/2010/main" val="98512120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9" name="Google Shape;191;p18">
            <a:extLst>
              <a:ext uri="{FF2B5EF4-FFF2-40B4-BE49-F238E27FC236}">
                <a16:creationId xmlns:a16="http://schemas.microsoft.com/office/drawing/2014/main" id="{0494C81C-13BE-82EE-7D83-D44B4092A1D2}"/>
              </a:ext>
            </a:extLst>
          </p:cNvPr>
          <p:cNvSpPr txBox="1">
            <a:spLocks noGrp="1"/>
          </p:cNvSpPr>
          <p:nvPr>
            <p:ph type="title"/>
          </p:nvPr>
        </p:nvSpPr>
        <p:spPr>
          <a:xfrm>
            <a:off x="288372" y="197168"/>
            <a:ext cx="10515600" cy="6648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4000" dirty="0"/>
              <a:t>Screenshots</a:t>
            </a:r>
            <a:endParaRPr sz="4000" dirty="0"/>
          </a:p>
        </p:txBody>
      </p:sp>
      <p:sp>
        <p:nvSpPr>
          <p:cNvPr id="207" name="Google Shape;207;p20"/>
          <p:cNvSpPr txBox="1">
            <a:spLocks noGrp="1"/>
          </p:cNvSpPr>
          <p:nvPr>
            <p:ph type="ftr" idx="11"/>
          </p:nvPr>
        </p:nvSpPr>
        <p:spPr>
          <a:xfrm>
            <a:off x="4038600" y="6393529"/>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208" name="Google Shape;208;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0" name="Graphic 9" descr="Laptop with phone and calculator">
            <a:extLst>
              <a:ext uri="{FF2B5EF4-FFF2-40B4-BE49-F238E27FC236}">
                <a16:creationId xmlns:a16="http://schemas.microsoft.com/office/drawing/2014/main" id="{CBEC5898-D585-E666-C295-6822106172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0598" y="-115617"/>
            <a:ext cx="1290460" cy="1290460"/>
          </a:xfrm>
          <a:prstGeom prst="rect">
            <a:avLst/>
          </a:prstGeom>
        </p:spPr>
      </p:pic>
      <p:pic>
        <p:nvPicPr>
          <p:cNvPr id="3" name="Picture 2">
            <a:extLst>
              <a:ext uri="{FF2B5EF4-FFF2-40B4-BE49-F238E27FC236}">
                <a16:creationId xmlns:a16="http://schemas.microsoft.com/office/drawing/2014/main" id="{06BD12D5-460F-F3C1-2BF7-94D84C8A2A12}"/>
              </a:ext>
            </a:extLst>
          </p:cNvPr>
          <p:cNvPicPr>
            <a:picLocks noChangeAspect="1"/>
          </p:cNvPicPr>
          <p:nvPr/>
        </p:nvPicPr>
        <p:blipFill>
          <a:blip r:embed="rId5"/>
          <a:stretch>
            <a:fillRect/>
          </a:stretch>
        </p:blipFill>
        <p:spPr>
          <a:xfrm>
            <a:off x="1" y="1042251"/>
            <a:ext cx="8511706" cy="5351278"/>
          </a:xfrm>
          <a:prstGeom prst="rect">
            <a:avLst/>
          </a:prstGeom>
        </p:spPr>
      </p:pic>
      <p:sp>
        <p:nvSpPr>
          <p:cNvPr id="5" name="TextBox 4">
            <a:extLst>
              <a:ext uri="{FF2B5EF4-FFF2-40B4-BE49-F238E27FC236}">
                <a16:creationId xmlns:a16="http://schemas.microsoft.com/office/drawing/2014/main" id="{E1C22498-B000-6F46-3EC6-E51154C98D85}"/>
              </a:ext>
            </a:extLst>
          </p:cNvPr>
          <p:cNvSpPr txBox="1"/>
          <p:nvPr/>
        </p:nvSpPr>
        <p:spPr>
          <a:xfrm>
            <a:off x="8511707" y="1038217"/>
            <a:ext cx="3699077" cy="5355312"/>
          </a:xfrm>
          <a:prstGeom prst="rect">
            <a:avLst/>
          </a:prstGeom>
          <a:solidFill>
            <a:schemeClr val="accent2">
              <a:lumMod val="50000"/>
            </a:schemeClr>
          </a:solidFill>
        </p:spPr>
        <p:txBody>
          <a:bodyPr wrap="square">
            <a:spAutoFit/>
          </a:bodyPr>
          <a:lstStyle/>
          <a:p>
            <a:r>
              <a:rPr lang="en-US" sz="1800" b="1" dirty="0">
                <a:solidFill>
                  <a:schemeClr val="bg1"/>
                </a:solidFill>
              </a:rPr>
              <a:t>User's Section Screenshot Description:</a:t>
            </a:r>
          </a:p>
          <a:p>
            <a:endParaRPr lang="en-US" sz="1600" dirty="0">
              <a:solidFill>
                <a:schemeClr val="bg1"/>
              </a:solidFill>
            </a:endParaRPr>
          </a:p>
          <a:p>
            <a:pPr algn="just"/>
            <a:r>
              <a:rPr lang="en-US" sz="1800" dirty="0">
                <a:solidFill>
                  <a:schemeClr val="bg1"/>
                </a:solidFill>
              </a:rPr>
              <a:t>This screenshot features the "User's Section" of our Library Management System. It displays detailed information about each member, including their picture, name, date of birth, email, phone number, and role (librarian or member). This section is exclusively visible to librarians, allowing them to manage and view member details efficiently. By having access to comprehensive member profiles, librarians can ensure better service and personalized assistance to each user.</a:t>
            </a:r>
          </a:p>
        </p:txBody>
      </p:sp>
    </p:spTree>
    <p:extLst>
      <p:ext uri="{BB962C8B-B14F-4D97-AF65-F5344CB8AC3E}">
        <p14:creationId xmlns:p14="http://schemas.microsoft.com/office/powerpoint/2010/main" val="47323369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Future Scope</a:t>
            </a:r>
            <a:endParaRPr/>
          </a:p>
        </p:txBody>
      </p:sp>
      <p:sp>
        <p:nvSpPr>
          <p:cNvPr id="215" name="Google Shape;215;p21"/>
          <p:cNvSpPr txBox="1">
            <a:spLocks noGrp="1"/>
          </p:cNvSpPr>
          <p:nvPr>
            <p:ph type="body" idx="1"/>
          </p:nvPr>
        </p:nvSpPr>
        <p:spPr>
          <a:xfrm>
            <a:off x="351191" y="905032"/>
            <a:ext cx="10515600" cy="5816417"/>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2200"/>
              </a:spcBef>
              <a:spcAft>
                <a:spcPts val="0"/>
              </a:spcAft>
              <a:buSzPts val="1800"/>
              <a:buNone/>
            </a:pPr>
            <a:r>
              <a:rPr lang="en-US" sz="2000" b="1" dirty="0"/>
              <a:t>Enhanced User Experience:                                                                                                                  </a:t>
            </a:r>
            <a:r>
              <a:rPr lang="en-US" sz="2000" dirty="0"/>
              <a:t>Optimize the application for better performance on mobile devices and tablets. User Personalization: Implement personalized dashboards, reading recommendations based on user history, and user-specific notifications.   </a:t>
            </a:r>
          </a:p>
          <a:p>
            <a:pPr marL="114300" lvl="0" indent="0" algn="l" rtl="0">
              <a:lnSpc>
                <a:spcPct val="90000"/>
              </a:lnSpc>
              <a:spcBef>
                <a:spcPts val="2200"/>
              </a:spcBef>
              <a:spcAft>
                <a:spcPts val="0"/>
              </a:spcAft>
              <a:buSzPts val="1800"/>
              <a:buNone/>
            </a:pPr>
            <a:r>
              <a:rPr lang="en-US" sz="2000" b="1" dirty="0"/>
              <a:t>Multi-Language Support: </a:t>
            </a:r>
            <a:r>
              <a:rPr lang="en-US" sz="2000" dirty="0"/>
              <a:t>Add support for multiple languages to cater to a diverse user base.</a:t>
            </a:r>
          </a:p>
          <a:p>
            <a:pPr marL="114300" lvl="0" indent="0" algn="l" rtl="0">
              <a:lnSpc>
                <a:spcPct val="90000"/>
              </a:lnSpc>
              <a:spcBef>
                <a:spcPts val="2200"/>
              </a:spcBef>
              <a:spcAft>
                <a:spcPts val="0"/>
              </a:spcAft>
              <a:buSzPts val="1800"/>
              <a:buNone/>
            </a:pPr>
            <a:r>
              <a:rPr lang="en-US" sz="2000" b="1" dirty="0"/>
              <a:t>Advanced Search and Filtering: </a:t>
            </a:r>
            <a:r>
              <a:rPr lang="en-US" sz="2000" dirty="0"/>
              <a:t>Implement a full-text search feature for better search accuracy and relevance &amp; Allow users to filter search results by multiple criteria such as author, genre, publication date, and availability.</a:t>
            </a:r>
          </a:p>
          <a:p>
            <a:pPr marL="114300" lvl="0" indent="0" algn="l" rtl="0">
              <a:lnSpc>
                <a:spcPct val="90000"/>
              </a:lnSpc>
              <a:spcBef>
                <a:spcPts val="2200"/>
              </a:spcBef>
              <a:spcAft>
                <a:spcPts val="0"/>
              </a:spcAft>
              <a:buSzPts val="1800"/>
              <a:buNone/>
            </a:pPr>
            <a:r>
              <a:rPr lang="en-US" sz="2000" b="1" dirty="0"/>
              <a:t>Community Features:  </a:t>
            </a:r>
            <a:r>
              <a:rPr lang="en-US" sz="2000" dirty="0"/>
              <a:t>Allow users to leave reviews and ratings for books, fostering a community of readers. &amp;  Create forums where users can discuss books, authors, and genres.8. </a:t>
            </a:r>
          </a:p>
          <a:p>
            <a:pPr marL="114300" lvl="0" indent="0" algn="l" rtl="0">
              <a:lnSpc>
                <a:spcPct val="90000"/>
              </a:lnSpc>
              <a:spcBef>
                <a:spcPts val="2200"/>
              </a:spcBef>
              <a:spcAft>
                <a:spcPts val="0"/>
              </a:spcAft>
              <a:buSzPts val="1800"/>
              <a:buNone/>
            </a:pPr>
            <a:r>
              <a:rPr lang="en-US" sz="2000" b="1" dirty="0"/>
              <a:t>Integration with Other Systems:</a:t>
            </a:r>
            <a:r>
              <a:rPr lang="en-US" sz="2000" dirty="0"/>
              <a:t> Learning Management Systems (LMS)-Integrate with educational institutions' LMS for seamless access to course materials and library resources.   </a:t>
            </a:r>
          </a:p>
          <a:p>
            <a:pPr marL="114300" lvl="0" indent="0" algn="l" rtl="0">
              <a:lnSpc>
                <a:spcPct val="90000"/>
              </a:lnSpc>
              <a:spcBef>
                <a:spcPts val="2200"/>
              </a:spcBef>
              <a:spcAft>
                <a:spcPts val="0"/>
              </a:spcAft>
              <a:buSzPts val="1800"/>
              <a:buNone/>
            </a:pPr>
            <a:r>
              <a:rPr lang="en-US" sz="2000" b="1" dirty="0"/>
              <a:t>Payment Gateways: </a:t>
            </a:r>
            <a:r>
              <a:rPr lang="en-US" sz="2000" dirty="0"/>
              <a:t>Add support for online payments for fines, membership fees, and other transactions.</a:t>
            </a:r>
            <a:endParaRPr sz="2000" dirty="0"/>
          </a:p>
        </p:txBody>
      </p:sp>
      <p:sp>
        <p:nvSpPr>
          <p:cNvPr id="216" name="Google Shape;216;p21"/>
          <p:cNvSpPr txBox="1">
            <a:spLocks noGrp="1"/>
          </p:cNvSpPr>
          <p:nvPr>
            <p:ph type="ftr" idx="11"/>
          </p:nvPr>
        </p:nvSpPr>
        <p:spPr>
          <a:xfrm>
            <a:off x="4194242"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217" name="Google Shape;217;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dirty="0"/>
          </a:p>
        </p:txBody>
      </p:sp>
      <p:pic>
        <p:nvPicPr>
          <p:cNvPr id="3" name="Graphic 2" descr="Presentation with bar chart with solid fill">
            <a:extLst>
              <a:ext uri="{FF2B5EF4-FFF2-40B4-BE49-F238E27FC236}">
                <a16:creationId xmlns:a16="http://schemas.microsoft.com/office/drawing/2014/main" id="{73F5F77E-86EC-9261-4EB7-440876C6EC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7958" y="265974"/>
            <a:ext cx="1026797" cy="1026797"/>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7" name="Google Shape;227;p22"/>
          <p:cNvSpPr txBox="1">
            <a:spLocks noGrp="1"/>
          </p:cNvSpPr>
          <p:nvPr>
            <p:ph type="title"/>
          </p:nvPr>
        </p:nvSpPr>
        <p:spPr>
          <a:xfrm>
            <a:off x="838200" y="223974"/>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Questions</a:t>
            </a:r>
            <a:endParaRPr dirty="0"/>
          </a:p>
        </p:txBody>
      </p:sp>
      <p:sp>
        <p:nvSpPr>
          <p:cNvPr id="224" name="Google Shape;224;p22"/>
          <p:cNvSpPr txBox="1">
            <a:spLocks noGrp="1"/>
          </p:cNvSpPr>
          <p:nvPr>
            <p:ph type="body" idx="1"/>
          </p:nvPr>
        </p:nvSpPr>
        <p:spPr>
          <a:xfrm>
            <a:off x="838200" y="1674587"/>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2200"/>
              </a:spcBef>
              <a:spcAft>
                <a:spcPts val="0"/>
              </a:spcAft>
              <a:buSzPts val="1800"/>
              <a:buChar char="•"/>
            </a:pPr>
            <a:r>
              <a:rPr lang="en-US" dirty="0"/>
              <a:t>Questions: Opening the floor for any questions from the audience.</a:t>
            </a:r>
            <a:endParaRPr dirty="0"/>
          </a:p>
        </p:txBody>
      </p:sp>
      <p:sp>
        <p:nvSpPr>
          <p:cNvPr id="225" name="Google Shape;225;p2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226" name="Google Shape;226;p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Graphic 2" descr="Questions with solid fill">
            <a:extLst>
              <a:ext uri="{FF2B5EF4-FFF2-40B4-BE49-F238E27FC236}">
                <a16:creationId xmlns:a16="http://schemas.microsoft.com/office/drawing/2014/main" id="{9B4FA0FF-A497-74E5-3D9E-0ACE72C90D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81399" y="223974"/>
            <a:ext cx="1029929" cy="1029929"/>
          </a:xfrm>
          <a:prstGeom prst="rect">
            <a:avLst/>
          </a:prstGeom>
        </p:spPr>
      </p:pic>
      <p:pic>
        <p:nvPicPr>
          <p:cNvPr id="5" name="Graphic 4" descr="An open book">
            <a:extLst>
              <a:ext uri="{FF2B5EF4-FFF2-40B4-BE49-F238E27FC236}">
                <a16:creationId xmlns:a16="http://schemas.microsoft.com/office/drawing/2014/main" id="{F831E45F-0410-3209-BEA1-87FD8C834C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1399" y="1795450"/>
            <a:ext cx="4743450" cy="4743450"/>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35" name="Google Shape;235;p23"/>
          <p:cNvSpPr/>
          <p:nvPr/>
        </p:nvSpPr>
        <p:spPr>
          <a:xfrm>
            <a:off x="0" y="0"/>
            <a:ext cx="12192001" cy="6858000"/>
          </a:xfrm>
          <a:custGeom>
            <a:avLst/>
            <a:gdLst/>
            <a:ahLst/>
            <a:cxnLst/>
            <a:rect l="l" t="t" r="r" b="b"/>
            <a:pathLst>
              <a:path w="21600" h="21600" extrusionOk="0">
                <a:moveTo>
                  <a:pt x="21598" y="14626"/>
                </a:moveTo>
                <a:cubicBezTo>
                  <a:pt x="21593" y="14630"/>
                  <a:pt x="21591" y="14630"/>
                  <a:pt x="21587" y="14634"/>
                </a:cubicBezTo>
                <a:lnTo>
                  <a:pt x="17103" y="17452"/>
                </a:lnTo>
                <a:cubicBezTo>
                  <a:pt x="16767" y="17663"/>
                  <a:pt x="16424" y="17165"/>
                  <a:pt x="16473" y="16540"/>
                </a:cubicBezTo>
                <a:lnTo>
                  <a:pt x="16865" y="11449"/>
                </a:lnTo>
                <a:cubicBezTo>
                  <a:pt x="16899" y="11011"/>
                  <a:pt x="17118" y="10693"/>
                  <a:pt x="17367" y="10720"/>
                </a:cubicBezTo>
                <a:lnTo>
                  <a:pt x="21600" y="11198"/>
                </a:lnTo>
                <a:lnTo>
                  <a:pt x="21600" y="9502"/>
                </a:lnTo>
                <a:lnTo>
                  <a:pt x="17566" y="9048"/>
                </a:lnTo>
                <a:cubicBezTo>
                  <a:pt x="17291" y="9017"/>
                  <a:pt x="17087" y="8575"/>
                  <a:pt x="17125" y="8089"/>
                </a:cubicBezTo>
                <a:lnTo>
                  <a:pt x="17710" y="498"/>
                </a:lnTo>
                <a:cubicBezTo>
                  <a:pt x="17723" y="322"/>
                  <a:pt x="17705" y="151"/>
                  <a:pt x="17663" y="4"/>
                </a:cubicBezTo>
                <a:lnTo>
                  <a:pt x="16811" y="4"/>
                </a:lnTo>
                <a:cubicBezTo>
                  <a:pt x="16789" y="84"/>
                  <a:pt x="16773" y="175"/>
                  <a:pt x="16764" y="267"/>
                </a:cubicBezTo>
                <a:lnTo>
                  <a:pt x="16160" y="8105"/>
                </a:lnTo>
                <a:cubicBezTo>
                  <a:pt x="16126" y="8543"/>
                  <a:pt x="15907" y="8861"/>
                  <a:pt x="15658" y="8833"/>
                </a:cubicBezTo>
                <a:lnTo>
                  <a:pt x="3055" y="7412"/>
                </a:lnTo>
                <a:cubicBezTo>
                  <a:pt x="2853" y="7388"/>
                  <a:pt x="2681" y="7142"/>
                  <a:pt x="2627" y="6795"/>
                </a:cubicBezTo>
                <a:lnTo>
                  <a:pt x="1559" y="0"/>
                </a:lnTo>
                <a:lnTo>
                  <a:pt x="641" y="0"/>
                </a:lnTo>
                <a:cubicBezTo>
                  <a:pt x="618" y="143"/>
                  <a:pt x="618" y="299"/>
                  <a:pt x="641" y="450"/>
                </a:cubicBezTo>
                <a:lnTo>
                  <a:pt x="1530" y="6115"/>
                </a:lnTo>
                <a:cubicBezTo>
                  <a:pt x="1617" y="6676"/>
                  <a:pt x="1368" y="7225"/>
                  <a:pt x="1041" y="7185"/>
                </a:cubicBezTo>
                <a:lnTo>
                  <a:pt x="0" y="7066"/>
                </a:lnTo>
                <a:lnTo>
                  <a:pt x="0" y="8762"/>
                </a:lnTo>
                <a:lnTo>
                  <a:pt x="1646" y="8949"/>
                </a:lnTo>
                <a:cubicBezTo>
                  <a:pt x="1848" y="8973"/>
                  <a:pt x="2020" y="9220"/>
                  <a:pt x="2074" y="9566"/>
                </a:cubicBezTo>
                <a:lnTo>
                  <a:pt x="3964" y="21600"/>
                </a:lnTo>
                <a:lnTo>
                  <a:pt x="4894" y="21600"/>
                </a:lnTo>
                <a:cubicBezTo>
                  <a:pt x="4910" y="21469"/>
                  <a:pt x="4910" y="21325"/>
                  <a:pt x="4887" y="21186"/>
                </a:cubicBezTo>
                <a:lnTo>
                  <a:pt x="3169" y="10247"/>
                </a:lnTo>
                <a:cubicBezTo>
                  <a:pt x="3082" y="9685"/>
                  <a:pt x="3330" y="9136"/>
                  <a:pt x="3657" y="9176"/>
                </a:cubicBezTo>
                <a:lnTo>
                  <a:pt x="15459" y="10505"/>
                </a:lnTo>
                <a:cubicBezTo>
                  <a:pt x="15734" y="10537"/>
                  <a:pt x="15938" y="10979"/>
                  <a:pt x="15900" y="11465"/>
                </a:cubicBezTo>
                <a:lnTo>
                  <a:pt x="15394" y="18037"/>
                </a:lnTo>
                <a:cubicBezTo>
                  <a:pt x="15369" y="18352"/>
                  <a:pt x="15248" y="18614"/>
                  <a:pt x="15080" y="18722"/>
                </a:cubicBezTo>
                <a:lnTo>
                  <a:pt x="10502" y="21600"/>
                </a:lnTo>
                <a:lnTo>
                  <a:pt x="13358" y="21600"/>
                </a:lnTo>
                <a:lnTo>
                  <a:pt x="14471" y="20899"/>
                </a:lnTo>
                <a:cubicBezTo>
                  <a:pt x="14769" y="20712"/>
                  <a:pt x="15069" y="21079"/>
                  <a:pt x="15103" y="21600"/>
                </a:cubicBezTo>
                <a:lnTo>
                  <a:pt x="16079" y="21600"/>
                </a:lnTo>
                <a:lnTo>
                  <a:pt x="16178" y="20314"/>
                </a:lnTo>
                <a:cubicBezTo>
                  <a:pt x="16202" y="20000"/>
                  <a:pt x="16323" y="19737"/>
                  <a:pt x="16491" y="19629"/>
                </a:cubicBezTo>
                <a:lnTo>
                  <a:pt x="21596" y="16421"/>
                </a:lnTo>
                <a:lnTo>
                  <a:pt x="21596" y="14626"/>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 name="Graphic 4" descr="Handshake with solid fill">
            <a:extLst>
              <a:ext uri="{FF2B5EF4-FFF2-40B4-BE49-F238E27FC236}">
                <a16:creationId xmlns:a16="http://schemas.microsoft.com/office/drawing/2014/main" id="{040B8837-255C-2054-0DC3-F011360CF4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3195" y="1088576"/>
            <a:ext cx="1155291" cy="1155291"/>
          </a:xfrm>
          <a:prstGeom prst="rect">
            <a:avLst/>
          </a:prstGeom>
        </p:spPr>
      </p:pic>
      <p:sp>
        <p:nvSpPr>
          <p:cNvPr id="233" name="Google Shape;233;p23"/>
          <p:cNvSpPr txBox="1">
            <a:spLocks noGrp="1"/>
          </p:cNvSpPr>
          <p:nvPr>
            <p:ph type="title"/>
          </p:nvPr>
        </p:nvSpPr>
        <p:spPr>
          <a:xfrm>
            <a:off x="1995025" y="1195522"/>
            <a:ext cx="5855400" cy="9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Calibri"/>
              <a:buNone/>
            </a:pPr>
            <a:r>
              <a:rPr lang="en-US" dirty="0"/>
              <a:t>Thank You!</a:t>
            </a:r>
            <a:endParaRPr dirty="0"/>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6" name="Google Shape;246;p24"/>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Live Demo</a:t>
            </a:r>
            <a:endParaRPr dirty="0"/>
          </a:p>
        </p:txBody>
      </p:sp>
      <p:sp>
        <p:nvSpPr>
          <p:cNvPr id="243" name="Google Shape;243;p24"/>
          <p:cNvSpPr txBox="1">
            <a:spLocks noGrp="1"/>
          </p:cNvSpPr>
          <p:nvPr>
            <p:ph type="body" idx="1"/>
          </p:nvPr>
        </p:nvSpPr>
        <p:spPr>
          <a:xfrm>
            <a:off x="457200" y="1386025"/>
            <a:ext cx="10515600" cy="4351200"/>
          </a:xfrm>
          <a:prstGeom prst="rect">
            <a:avLst/>
          </a:prstGeom>
          <a:noFill/>
          <a:ln>
            <a:noFill/>
          </a:ln>
        </p:spPr>
        <p:txBody>
          <a:bodyPr spcFirstLastPara="1" wrap="square" lIns="91425" tIns="45700" rIns="91425" bIns="45700" anchor="t" anchorCtr="0">
            <a:noAutofit/>
          </a:bodyPr>
          <a:lstStyle/>
          <a:p>
            <a:pPr marL="114300" lvl="0" indent="0" algn="ctr" rtl="0">
              <a:lnSpc>
                <a:spcPct val="90000"/>
              </a:lnSpc>
              <a:spcBef>
                <a:spcPts val="2200"/>
              </a:spcBef>
              <a:spcAft>
                <a:spcPts val="0"/>
              </a:spcAft>
              <a:buSzPts val="1800"/>
              <a:buNone/>
            </a:pPr>
            <a:r>
              <a:rPr lang="en-IN" dirty="0"/>
              <a:t>In-Session</a:t>
            </a:r>
            <a:endParaRPr dirty="0"/>
          </a:p>
        </p:txBody>
      </p:sp>
      <p:sp>
        <p:nvSpPr>
          <p:cNvPr id="244" name="Google Shape;244;p24"/>
          <p:cNvSpPr txBox="1">
            <a:spLocks noGrp="1"/>
          </p:cNvSpPr>
          <p:nvPr>
            <p:ph type="ftr" idx="11"/>
          </p:nvPr>
        </p:nvSpPr>
        <p:spPr>
          <a:xfrm>
            <a:off x="4038600" y="6210373"/>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245" name="Google Shape;245;p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 name="Graphic 2" descr="Teacher with solid fill">
            <a:extLst>
              <a:ext uri="{FF2B5EF4-FFF2-40B4-BE49-F238E27FC236}">
                <a16:creationId xmlns:a16="http://schemas.microsoft.com/office/drawing/2014/main" id="{1EA10FCA-EDCB-A014-3B84-A0DB9867E1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8722" y="160278"/>
            <a:ext cx="1125794" cy="1125794"/>
          </a:xfrm>
          <a:prstGeom prst="rect">
            <a:avLst/>
          </a:prstGeom>
        </p:spPr>
      </p:pic>
      <p:pic>
        <p:nvPicPr>
          <p:cNvPr id="10" name="Picture 9">
            <a:extLst>
              <a:ext uri="{FF2B5EF4-FFF2-40B4-BE49-F238E27FC236}">
                <a16:creationId xmlns:a16="http://schemas.microsoft.com/office/drawing/2014/main" id="{3A5D0265-8736-2C1E-86DD-46BDA4DB3E45}"/>
              </a:ext>
            </a:extLst>
          </p:cNvPr>
          <p:cNvPicPr>
            <a:picLocks noChangeAspect="1"/>
          </p:cNvPicPr>
          <p:nvPr/>
        </p:nvPicPr>
        <p:blipFill>
          <a:blip r:embed="rId5"/>
          <a:stretch>
            <a:fillRect/>
          </a:stretch>
        </p:blipFill>
        <p:spPr>
          <a:xfrm>
            <a:off x="2954593" y="2307444"/>
            <a:ext cx="6097389" cy="3429781"/>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8" name="Google Shape;128;p11"/>
          <p:cNvSpPr txBox="1">
            <a:spLocks noGrp="1"/>
          </p:cNvSpPr>
          <p:nvPr>
            <p:ph type="title"/>
          </p:nvPr>
        </p:nvSpPr>
        <p:spPr>
          <a:xfrm>
            <a:off x="184245" y="-1612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dirty="0"/>
              <a:t>Introduction</a:t>
            </a:r>
            <a:endParaRPr dirty="0"/>
          </a:p>
        </p:txBody>
      </p:sp>
      <p:sp>
        <p:nvSpPr>
          <p:cNvPr id="125" name="Google Shape;125;p11"/>
          <p:cNvSpPr txBox="1">
            <a:spLocks noGrp="1"/>
          </p:cNvSpPr>
          <p:nvPr>
            <p:ph type="body" idx="1"/>
          </p:nvPr>
        </p:nvSpPr>
        <p:spPr>
          <a:xfrm>
            <a:off x="310055" y="834383"/>
            <a:ext cx="10515600" cy="5704517"/>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a:t>Brief Outline:</a:t>
            </a:r>
            <a:r>
              <a:rPr lang="en-US" sz="2000" dirty="0"/>
              <a:t> The Library Management App is a full-stack web application designed to streamline library operations. Built using the MERN stack (MongoDB, Express.js, React, Node.js), this application allows both librarians and members to efficiently manage and access library resources. Librarians have the capability to manage authors, genres, books, </a:t>
            </a:r>
            <a:r>
              <a:rPr lang="en-US" sz="2000" dirty="0" err="1"/>
              <a:t>borrowals</a:t>
            </a:r>
            <a:r>
              <a:rPr lang="en-US" sz="2000" dirty="0"/>
              <a:t>, and user accounts, while members can view available resources and manage their own </a:t>
            </a:r>
            <a:r>
              <a:rPr lang="en-US" sz="2000" dirty="0" err="1"/>
              <a:t>borrowals</a:t>
            </a:r>
            <a:r>
              <a:rPr lang="en-US" sz="2000" dirty="0"/>
              <a:t>.</a:t>
            </a:r>
          </a:p>
          <a:p>
            <a:pPr marL="114300" indent="0">
              <a:buNone/>
            </a:pPr>
            <a:r>
              <a:rPr lang="en-US" sz="2000" b="1" dirty="0"/>
              <a:t>Objectives:</a:t>
            </a:r>
          </a:p>
          <a:p>
            <a:pPr>
              <a:buFont typeface="Arial" panose="020B0604020202020204" pitchFamily="34" charset="0"/>
              <a:buChar char="•"/>
            </a:pPr>
            <a:r>
              <a:rPr lang="en-US" sz="2000" b="1" dirty="0"/>
              <a:t>Digitize Library Operations:</a:t>
            </a:r>
            <a:r>
              <a:rPr lang="en-US" sz="2000" dirty="0"/>
              <a:t> Transform traditional library management into a digital format for ease of access and management.</a:t>
            </a:r>
          </a:p>
          <a:p>
            <a:pPr>
              <a:buFont typeface="Arial" panose="020B0604020202020204" pitchFamily="34" charset="0"/>
              <a:buChar char="•"/>
            </a:pPr>
            <a:r>
              <a:rPr lang="en-US" sz="2000" b="1" dirty="0"/>
              <a:t>Enhance User Experience:</a:t>
            </a:r>
            <a:r>
              <a:rPr lang="en-US" sz="2000" dirty="0"/>
              <a:t> Provide an intuitive and user-friendly interface for both librarians and members.</a:t>
            </a:r>
          </a:p>
          <a:p>
            <a:pPr>
              <a:buFont typeface="Arial" panose="020B0604020202020204" pitchFamily="34" charset="0"/>
              <a:buChar char="•"/>
            </a:pPr>
            <a:r>
              <a:rPr lang="en-US" sz="2000" b="1" dirty="0"/>
              <a:t>Streamline Resource Management:</a:t>
            </a:r>
            <a:r>
              <a:rPr lang="en-US" sz="2000" dirty="0"/>
              <a:t> Enable efficient management of authors, genres, books, and </a:t>
            </a:r>
            <a:r>
              <a:rPr lang="en-US" sz="2000" dirty="0" err="1"/>
              <a:t>borrowals</a:t>
            </a:r>
            <a:r>
              <a:rPr lang="en-US" sz="2000" dirty="0"/>
              <a:t> by librarians.</a:t>
            </a:r>
          </a:p>
          <a:p>
            <a:pPr>
              <a:buFont typeface="Arial" panose="020B0604020202020204" pitchFamily="34" charset="0"/>
              <a:buChar char="•"/>
            </a:pPr>
            <a:r>
              <a:rPr lang="en-US" sz="2000" b="1" dirty="0"/>
              <a:t>Simplify Member Access:</a:t>
            </a:r>
            <a:r>
              <a:rPr lang="en-US" sz="2000" dirty="0"/>
              <a:t> Allow members to easily view available resources and manage their own </a:t>
            </a:r>
            <a:r>
              <a:rPr lang="en-US" sz="2000" dirty="0" err="1"/>
              <a:t>borrowals</a:t>
            </a:r>
            <a:r>
              <a:rPr lang="en-US" sz="2000" dirty="0"/>
              <a:t>.</a:t>
            </a:r>
          </a:p>
          <a:p>
            <a:pPr>
              <a:buFont typeface="Arial" panose="020B0604020202020204" pitchFamily="34" charset="0"/>
              <a:buChar char="•"/>
            </a:pPr>
            <a:r>
              <a:rPr lang="en-US" sz="2000" b="1" dirty="0"/>
              <a:t>Ensure Secure Access:</a:t>
            </a:r>
            <a:r>
              <a:rPr lang="en-US" sz="2000" dirty="0"/>
              <a:t> Implement user authentication to ensure secure access to the system for both librarians and members.</a:t>
            </a:r>
          </a:p>
        </p:txBody>
      </p:sp>
      <p:sp>
        <p:nvSpPr>
          <p:cNvPr id="126" name="Google Shape;126;p1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27" name="Google Shape;127;p1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5" name="Graphic 4" descr="Classroom with solid fill">
            <a:extLst>
              <a:ext uri="{FF2B5EF4-FFF2-40B4-BE49-F238E27FC236}">
                <a16:creationId xmlns:a16="http://schemas.microsoft.com/office/drawing/2014/main" id="{398A3E2B-2B5F-FE3E-E63A-9555827D69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7544" y="136550"/>
            <a:ext cx="804041" cy="804041"/>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7" name="Google Shape;137;p12"/>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Objectives</a:t>
            </a:r>
            <a:endParaRPr dirty="0"/>
          </a:p>
        </p:txBody>
      </p:sp>
      <p:sp>
        <p:nvSpPr>
          <p:cNvPr id="134" name="Google Shape;134;p12"/>
          <p:cNvSpPr txBox="1">
            <a:spLocks noGrp="1"/>
          </p:cNvSpPr>
          <p:nvPr>
            <p:ph type="body" idx="1"/>
          </p:nvPr>
        </p:nvSpPr>
        <p:spPr>
          <a:xfrm>
            <a:off x="383628" y="1007284"/>
            <a:ext cx="10515600" cy="5531616"/>
          </a:xfrm>
          <a:prstGeom prst="rect">
            <a:avLst/>
          </a:prstGeom>
          <a:noFill/>
          <a:ln>
            <a:noFill/>
          </a:ln>
        </p:spPr>
        <p:txBody>
          <a:bodyPr spcFirstLastPara="1" wrap="square" lIns="91425" tIns="45700" rIns="91425" bIns="45700" anchor="t" anchorCtr="0">
            <a:noAutofit/>
          </a:bodyPr>
          <a:lstStyle/>
          <a:p>
            <a:pPr marL="114300" indent="0">
              <a:buNone/>
            </a:pPr>
            <a:r>
              <a:rPr lang="en-US" sz="2700" b="1" dirty="0"/>
              <a:t>Goals:</a:t>
            </a:r>
            <a:endParaRPr lang="en-US" sz="2700" dirty="0"/>
          </a:p>
          <a:p>
            <a:pPr marL="114300" indent="0">
              <a:buNone/>
            </a:pPr>
            <a:r>
              <a:rPr lang="en-US" sz="2000" b="1" dirty="0"/>
              <a:t>Develop a User Authentication System:</a:t>
            </a:r>
            <a:endParaRPr lang="en-US" sz="2000" dirty="0"/>
          </a:p>
          <a:p>
            <a:pPr marL="457200" lvl="1" indent="0">
              <a:buNone/>
            </a:pPr>
            <a:r>
              <a:rPr lang="en-US" sz="1800" dirty="0"/>
              <a:t>Implement secure login and registration functionalities for both librarians and members.</a:t>
            </a:r>
          </a:p>
          <a:p>
            <a:pPr marL="114300" indent="0">
              <a:buNone/>
            </a:pPr>
            <a:r>
              <a:rPr lang="en-US" sz="2000" b="1" dirty="0"/>
              <a:t>Create CRUD Operations for Library Resources:</a:t>
            </a:r>
            <a:endParaRPr lang="en-US" sz="2000" dirty="0"/>
          </a:p>
          <a:p>
            <a:pPr marL="457200" lvl="1" indent="0">
              <a:buNone/>
            </a:pPr>
            <a:r>
              <a:rPr lang="en-US" sz="1800" dirty="0"/>
              <a:t>Enable librarians to create, read, update, and delete (CRUD) authors, genres, books, and </a:t>
            </a:r>
            <a:r>
              <a:rPr lang="en-US" sz="1800" dirty="0" err="1"/>
              <a:t>borrowals</a:t>
            </a:r>
            <a:r>
              <a:rPr lang="en-US" sz="1800" dirty="0"/>
              <a:t>.</a:t>
            </a:r>
          </a:p>
          <a:p>
            <a:pPr marL="114300" indent="0">
              <a:buNone/>
            </a:pPr>
            <a:r>
              <a:rPr lang="en-US" sz="2000" b="1" dirty="0"/>
              <a:t>Set Up Database Integration:</a:t>
            </a:r>
            <a:endParaRPr lang="en-US" sz="2000" dirty="0"/>
          </a:p>
          <a:p>
            <a:pPr marL="114300" indent="0">
              <a:buNone/>
            </a:pPr>
            <a:r>
              <a:rPr lang="en-US" sz="1800" dirty="0"/>
              <a:t>       Integrate MongoDB for efficient data storage and retrieval.</a:t>
            </a:r>
          </a:p>
          <a:p>
            <a:pPr marL="114300" indent="0">
              <a:buNone/>
            </a:pPr>
            <a:r>
              <a:rPr lang="en-US" sz="2700" b="1" dirty="0"/>
              <a:t>Expected Outcomes:</a:t>
            </a:r>
            <a:endParaRPr lang="en-US" sz="2700" dirty="0"/>
          </a:p>
          <a:p>
            <a:pPr marL="114300" indent="0">
              <a:buNone/>
            </a:pPr>
            <a:r>
              <a:rPr lang="en-US" sz="2000" b="1" dirty="0"/>
              <a:t>Enhanced Library Management Efficiency:</a:t>
            </a:r>
          </a:p>
          <a:p>
            <a:pPr marL="114300" indent="0">
              <a:buNone/>
            </a:pPr>
            <a:r>
              <a:rPr lang="en-US" sz="1800" dirty="0"/>
              <a:t>       Reduced manual effort and errors in library operations.</a:t>
            </a:r>
          </a:p>
          <a:p>
            <a:pPr marL="114300" indent="0">
              <a:buNone/>
            </a:pPr>
            <a:r>
              <a:rPr lang="en-US" sz="2000" b="1" dirty="0"/>
              <a:t>Increased Accessibility to Library Resources:</a:t>
            </a:r>
            <a:r>
              <a:rPr lang="en-US" sz="2000" dirty="0"/>
              <a:t>  </a:t>
            </a:r>
          </a:p>
          <a:p>
            <a:pPr marL="114300" indent="0">
              <a:buNone/>
            </a:pPr>
            <a:r>
              <a:rPr lang="en-US" sz="1800" dirty="0"/>
              <a:t>       Members can easily access and manage their </a:t>
            </a:r>
            <a:r>
              <a:rPr lang="en-US" sz="1800" dirty="0" err="1"/>
              <a:t>borrowals</a:t>
            </a:r>
            <a:r>
              <a:rPr lang="en-US" sz="1800" dirty="0"/>
              <a:t> online.</a:t>
            </a:r>
          </a:p>
          <a:p>
            <a:pPr marL="114300" indent="0">
              <a:buNone/>
            </a:pPr>
            <a:r>
              <a:rPr lang="en-US" sz="1800" dirty="0"/>
              <a:t>       Greater visibility into available authors, genres, and books for members.</a:t>
            </a:r>
          </a:p>
          <a:p>
            <a:pPr marL="114300" indent="0">
              <a:buNone/>
            </a:pPr>
            <a:r>
              <a:rPr lang="en-US" sz="2000" b="1" dirty="0"/>
              <a:t> </a:t>
            </a:r>
          </a:p>
          <a:p>
            <a:pPr marL="114300" indent="0">
              <a:buNone/>
            </a:pPr>
            <a:endParaRPr lang="en-US" sz="1800" dirty="0"/>
          </a:p>
        </p:txBody>
      </p:sp>
      <p:sp>
        <p:nvSpPr>
          <p:cNvPr id="135" name="Google Shape;135;p1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36" name="Google Shape;136;p1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Graphic 2" descr="Target with solid fill">
            <a:extLst>
              <a:ext uri="{FF2B5EF4-FFF2-40B4-BE49-F238E27FC236}">
                <a16:creationId xmlns:a16="http://schemas.microsoft.com/office/drawing/2014/main" id="{6A18F696-C374-F178-BD07-42225AB77F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97669" y="265975"/>
            <a:ext cx="914400" cy="914400"/>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6" name="Google Shape;146;p13"/>
          <p:cNvSpPr txBox="1">
            <a:spLocks noGrp="1"/>
          </p:cNvSpPr>
          <p:nvPr>
            <p:ph type="title"/>
          </p:nvPr>
        </p:nvSpPr>
        <p:spPr>
          <a:xfrm>
            <a:off x="436179" y="134510"/>
            <a:ext cx="10515600" cy="73642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Scope</a:t>
            </a:r>
            <a:endParaRPr dirty="0"/>
          </a:p>
        </p:txBody>
      </p:sp>
      <p:sp>
        <p:nvSpPr>
          <p:cNvPr id="143" name="Google Shape;143;p13"/>
          <p:cNvSpPr txBox="1">
            <a:spLocks noGrp="1"/>
          </p:cNvSpPr>
          <p:nvPr>
            <p:ph type="body" idx="1"/>
          </p:nvPr>
        </p:nvSpPr>
        <p:spPr>
          <a:xfrm>
            <a:off x="362607" y="639091"/>
            <a:ext cx="10515600" cy="5822605"/>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2200"/>
              </a:spcBef>
              <a:spcAft>
                <a:spcPts val="0"/>
              </a:spcAft>
              <a:buSzPts val="1800"/>
              <a:buNone/>
            </a:pPr>
            <a:r>
              <a:rPr lang="en-US" sz="2100" b="1" dirty="0"/>
              <a:t>Project Scope Statement</a:t>
            </a:r>
            <a:r>
              <a:rPr lang="en-US" sz="2100" dirty="0"/>
              <a:t>: </a:t>
            </a:r>
            <a:r>
              <a:rPr lang="en-US" sz="1800" dirty="0"/>
              <a:t>Digitize library operations, allowing users to borrow and access books and digital resources online.</a:t>
            </a:r>
          </a:p>
          <a:p>
            <a:pPr marL="114300" indent="0">
              <a:buNone/>
            </a:pPr>
            <a:r>
              <a:rPr lang="en-US" sz="1800" b="1" dirty="0"/>
              <a:t>What's Included?</a:t>
            </a:r>
            <a:endParaRPr lang="en-US" sz="1800" dirty="0"/>
          </a:p>
          <a:p>
            <a:pPr marL="114300" indent="0">
              <a:buNone/>
            </a:pPr>
            <a:r>
              <a:rPr lang="en-US" sz="1800" b="1" dirty="0"/>
              <a:t>User Management &amp; User UI/UX:</a:t>
            </a:r>
            <a:endParaRPr lang="en-US" sz="1800" dirty="0"/>
          </a:p>
          <a:p>
            <a:pPr marL="457200" lvl="1" indent="0">
              <a:buNone/>
            </a:pPr>
            <a:r>
              <a:rPr lang="en-US" sz="1800" dirty="0"/>
              <a:t>We'll have two user roles: Librarians and Members.</a:t>
            </a:r>
          </a:p>
          <a:p>
            <a:pPr marL="457200" lvl="1" indent="0">
              <a:buNone/>
            </a:pPr>
            <a:r>
              <a:rPr lang="en-US" sz="1800" dirty="0"/>
              <a:t>Librarians can manage everything - adding, editing, and deleting authors, genres, books, user accounts, and borrowing records.</a:t>
            </a:r>
          </a:p>
          <a:p>
            <a:pPr marL="457200" lvl="1" indent="0">
              <a:buNone/>
            </a:pPr>
            <a:r>
              <a:rPr lang="en-US" sz="1800" dirty="0"/>
              <a:t>Members can view authors, genres, and books available in the library. They can also keep track of their own borrowings, including borrowing and returning books.</a:t>
            </a:r>
          </a:p>
          <a:p>
            <a:pPr marL="114300" indent="0">
              <a:buNone/>
            </a:pPr>
            <a:r>
              <a:rPr lang="en-US" sz="1800" b="1" dirty="0"/>
              <a:t>What's Excluded?</a:t>
            </a:r>
            <a:endParaRPr lang="en-US" sz="1800" dirty="0"/>
          </a:p>
          <a:p>
            <a:pPr marL="114300" indent="0">
              <a:buNone/>
            </a:pPr>
            <a:r>
              <a:rPr lang="en-US" sz="1800" dirty="0"/>
              <a:t>Now, to keep things manageable, there are some features we won't be including in this initial version. These might include:</a:t>
            </a:r>
          </a:p>
          <a:p>
            <a:pPr marL="114300" indent="0">
              <a:buNone/>
            </a:pPr>
            <a:r>
              <a:rPr lang="en-US" sz="1800" dirty="0"/>
              <a:t>Advanced search functionalities for books or users.</a:t>
            </a:r>
          </a:p>
          <a:p>
            <a:pPr marL="114300" indent="0">
              <a:buNone/>
            </a:pPr>
            <a:r>
              <a:rPr lang="en-US" sz="1800" dirty="0"/>
              <a:t>User account registration for members (Librarians will create accounts).</a:t>
            </a:r>
          </a:p>
          <a:p>
            <a:pPr marL="114300" indent="0">
              <a:buNone/>
            </a:pPr>
            <a:r>
              <a:rPr lang="en-US" sz="1800" dirty="0"/>
              <a:t>Integration with external library systems or databases.</a:t>
            </a:r>
          </a:p>
          <a:p>
            <a:pPr marL="114300" indent="0">
              <a:buNone/>
            </a:pPr>
            <a:r>
              <a:rPr lang="en-US" sz="1800" dirty="0"/>
              <a:t>Fancy features like mobile app compatibility or notifications.</a:t>
            </a:r>
          </a:p>
          <a:p>
            <a:pPr marL="114300" lvl="0" indent="0" algn="l" rtl="0">
              <a:lnSpc>
                <a:spcPct val="90000"/>
              </a:lnSpc>
              <a:spcBef>
                <a:spcPts val="2200"/>
              </a:spcBef>
              <a:spcAft>
                <a:spcPts val="0"/>
              </a:spcAft>
              <a:buSzPts val="1800"/>
              <a:buNone/>
            </a:pPr>
            <a:endParaRPr sz="1800" dirty="0"/>
          </a:p>
        </p:txBody>
      </p:sp>
      <p:sp>
        <p:nvSpPr>
          <p:cNvPr id="144" name="Google Shape;144;p13"/>
          <p:cNvSpPr txBox="1">
            <a:spLocks noGrp="1"/>
          </p:cNvSpPr>
          <p:nvPr>
            <p:ph type="ftr" idx="11"/>
          </p:nvPr>
        </p:nvSpPr>
        <p:spPr>
          <a:xfrm>
            <a:off x="3859925" y="6409023"/>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45" name="Google Shape;145;p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 name="Graphic 2" descr="Bar graph with upward trend with solid fill">
            <a:extLst>
              <a:ext uri="{FF2B5EF4-FFF2-40B4-BE49-F238E27FC236}">
                <a16:creationId xmlns:a16="http://schemas.microsoft.com/office/drawing/2014/main" id="{418C6C99-C52A-0030-A5BF-8A75FD1496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9925" y="83877"/>
            <a:ext cx="825411" cy="825411"/>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15"/>
          <p:cNvSpPr txBox="1">
            <a:spLocks noGrp="1"/>
          </p:cNvSpPr>
          <p:nvPr>
            <p:ph type="title"/>
          </p:nvPr>
        </p:nvSpPr>
        <p:spPr>
          <a:xfrm>
            <a:off x="184200" y="130062"/>
            <a:ext cx="10515600" cy="87050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Key Concepts</a:t>
            </a:r>
            <a:endParaRPr dirty="0"/>
          </a:p>
        </p:txBody>
      </p:sp>
      <p:sp>
        <p:nvSpPr>
          <p:cNvPr id="162" name="Google Shape;162;p1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63" name="Google Shape;163;p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Graphic 2" descr="Braille with solid fill">
            <a:extLst>
              <a:ext uri="{FF2B5EF4-FFF2-40B4-BE49-F238E27FC236}">
                <a16:creationId xmlns:a16="http://schemas.microsoft.com/office/drawing/2014/main" id="{69ADB551-60D5-47C0-A1E8-F9FB3FAD4F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6315" y="0"/>
            <a:ext cx="1056290" cy="1056290"/>
          </a:xfrm>
          <a:prstGeom prst="rect">
            <a:avLst/>
          </a:prstGeom>
        </p:spPr>
      </p:pic>
      <p:sp>
        <p:nvSpPr>
          <p:cNvPr id="7" name="TextBox 6">
            <a:extLst>
              <a:ext uri="{FF2B5EF4-FFF2-40B4-BE49-F238E27FC236}">
                <a16:creationId xmlns:a16="http://schemas.microsoft.com/office/drawing/2014/main" id="{D0B2314B-7EF6-3009-5C12-B4277501DB74}"/>
              </a:ext>
            </a:extLst>
          </p:cNvPr>
          <p:cNvSpPr txBox="1"/>
          <p:nvPr/>
        </p:nvSpPr>
        <p:spPr>
          <a:xfrm>
            <a:off x="184200" y="1062991"/>
            <a:ext cx="11297886" cy="4842351"/>
          </a:xfrm>
          <a:prstGeom prst="rect">
            <a:avLst/>
          </a:prstGeom>
          <a:noFill/>
        </p:spPr>
        <p:txBody>
          <a:bodyPr wrap="square">
            <a:spAutoFit/>
          </a:bodyPr>
          <a:lstStyle/>
          <a:p>
            <a:pPr eaLnBrk="0" fontAlgn="base" hangingPunct="0">
              <a:lnSpc>
                <a:spcPct val="150000"/>
              </a:lnSpc>
              <a:spcBef>
                <a:spcPct val="0"/>
              </a:spcBef>
              <a:spcAft>
                <a:spcPct val="0"/>
              </a:spcAft>
              <a:buClrTx/>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Additional Features and Tools Utilized:</a:t>
            </a:r>
            <a:endParaRPr kumimoji="0" lang="en-US" altLang="en-US" sz="24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React Hooks</a:t>
            </a:r>
            <a:r>
              <a:rPr kumimoji="0" lang="en-US" altLang="en-US" sz="1800" b="0" i="0" u="none" strike="noStrike" cap="none" normalizeH="0" baseline="0" dirty="0">
                <a:ln>
                  <a:noFill/>
                </a:ln>
                <a:solidFill>
                  <a:schemeClr val="bg1"/>
                </a:solidFill>
                <a:effectLst/>
                <a:latin typeface="Arial" panose="020B0604020202020204" pitchFamily="34" charset="0"/>
              </a:rPr>
              <a:t>: Utilized for building reusable components.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React Context</a:t>
            </a:r>
            <a:r>
              <a:rPr kumimoji="0" lang="en-US" altLang="en-US" sz="1800" b="0" i="0" u="none" strike="noStrike" cap="none" normalizeH="0" baseline="0" dirty="0">
                <a:ln>
                  <a:noFill/>
                </a:ln>
                <a:solidFill>
                  <a:schemeClr val="bg1"/>
                </a:solidFill>
                <a:effectLst/>
                <a:latin typeface="Arial" panose="020B0604020202020204" pitchFamily="34" charset="0"/>
              </a:rPr>
              <a:t>: Employed for state management across components.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Material-UI (MUI)</a:t>
            </a:r>
            <a:r>
              <a:rPr kumimoji="0" lang="en-US" altLang="en-US" sz="1800" b="0" i="0" u="none" strike="noStrike" cap="none" normalizeH="0" baseline="0" dirty="0">
                <a:ln>
                  <a:noFill/>
                </a:ln>
                <a:solidFill>
                  <a:schemeClr val="bg1"/>
                </a:solidFill>
                <a:effectLst/>
                <a:latin typeface="Arial" panose="020B0604020202020204" pitchFamily="34" charset="0"/>
              </a:rPr>
              <a:t>: Used for applying consistent CSS and styling.</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React Router DOM</a:t>
            </a:r>
            <a:r>
              <a:rPr kumimoji="0" lang="en-US" altLang="en-US" sz="1800" b="0" i="0" u="none" strike="noStrike" cap="none" normalizeH="0" baseline="0" dirty="0">
                <a:ln>
                  <a:noFill/>
                </a:ln>
                <a:solidFill>
                  <a:schemeClr val="bg1"/>
                </a:solidFill>
                <a:effectLst/>
                <a:latin typeface="Arial" panose="020B0604020202020204" pitchFamily="34" charset="0"/>
              </a:rPr>
              <a:t>: Implemented for client-side routing.</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MongoDB</a:t>
            </a:r>
            <a:r>
              <a:rPr kumimoji="0" lang="en-US" altLang="en-US" sz="1800" b="0" i="0" u="none" strike="noStrike" cap="none" normalizeH="0" baseline="0" dirty="0">
                <a:ln>
                  <a:noFill/>
                </a:ln>
                <a:solidFill>
                  <a:schemeClr val="bg1"/>
                </a:solidFill>
                <a:effectLst/>
                <a:latin typeface="Arial" panose="020B0604020202020204" pitchFamily="34" charset="0"/>
              </a:rPr>
              <a:t>: Used as the database for storing all backend data.</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JWT (JSON Web Tokens)</a:t>
            </a:r>
            <a:r>
              <a:rPr kumimoji="0" lang="en-US" altLang="en-US" sz="1800" b="0" i="0" u="none" strike="noStrike" cap="none" normalizeH="0" baseline="0" dirty="0">
                <a:ln>
                  <a:noFill/>
                </a:ln>
                <a:solidFill>
                  <a:schemeClr val="bg1"/>
                </a:solidFill>
                <a:effectLst/>
                <a:latin typeface="Arial" panose="020B0604020202020204" pitchFamily="34" charset="0"/>
              </a:rPr>
              <a:t>: Utilized for secure user authentication.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Express Server</a:t>
            </a:r>
            <a:r>
              <a:rPr kumimoji="0" lang="en-US" altLang="en-US" sz="1800" b="0" i="0" u="none" strike="noStrike" cap="none" normalizeH="0" baseline="0" dirty="0">
                <a:ln>
                  <a:noFill/>
                </a:ln>
                <a:solidFill>
                  <a:schemeClr val="bg1"/>
                </a:solidFill>
                <a:effectLst/>
                <a:latin typeface="Arial" panose="020B0604020202020204" pitchFamily="34" charset="0"/>
              </a:rPr>
              <a:t>: Set up to handle server-side operations.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CRUD Operations</a:t>
            </a:r>
            <a:r>
              <a:rPr kumimoji="0" lang="en-US" altLang="en-US" sz="1800" b="0" i="0" u="none" strike="noStrike" cap="none" normalizeH="0" baseline="0" dirty="0">
                <a:ln>
                  <a:noFill/>
                </a:ln>
                <a:solidFill>
                  <a:schemeClr val="bg1"/>
                </a:solidFill>
                <a:effectLst/>
                <a:latin typeface="Arial" panose="020B0604020202020204" pitchFamily="34" charset="0"/>
              </a:rPr>
              <a:t>: Implemented to allow Create, Read, Update, and Delete functionalities.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RESTful APIs</a:t>
            </a:r>
            <a:r>
              <a:rPr kumimoji="0" lang="en-US" altLang="en-US" sz="1800" b="0" i="0" u="none" strike="noStrike" cap="none" normalizeH="0" baseline="0" dirty="0">
                <a:ln>
                  <a:noFill/>
                </a:ln>
                <a:solidFill>
                  <a:schemeClr val="bg1"/>
                </a:solidFill>
                <a:effectLst/>
                <a:latin typeface="Arial" panose="020B0604020202020204" pitchFamily="34" charset="0"/>
              </a:rPr>
              <a:t>: Designed and integrated for efficient backend communication.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bg1"/>
                </a:solidFill>
                <a:effectLst/>
                <a:latin typeface="Arial" panose="020B0604020202020204" pitchFamily="34" charset="0"/>
              </a:rPr>
              <a:t>Axios</a:t>
            </a:r>
            <a:r>
              <a:rPr kumimoji="0" lang="en-US" altLang="en-US" sz="1800" b="0" i="0" u="none" strike="noStrike" cap="none" normalizeH="0" baseline="0" dirty="0">
                <a:ln>
                  <a:noFill/>
                </a:ln>
                <a:solidFill>
                  <a:schemeClr val="bg1"/>
                </a:solidFill>
                <a:effectLst/>
                <a:latin typeface="Arial" panose="020B0604020202020204" pitchFamily="34" charset="0"/>
              </a:rPr>
              <a:t>: Used for making HTTP requests to interact with APIs.</a:t>
            </a:r>
          </a:p>
        </p:txBody>
      </p:sp>
      <p:grpSp>
        <p:nvGrpSpPr>
          <p:cNvPr id="10" name="Group 9">
            <a:extLst>
              <a:ext uri="{FF2B5EF4-FFF2-40B4-BE49-F238E27FC236}">
                <a16:creationId xmlns:a16="http://schemas.microsoft.com/office/drawing/2014/main" id="{C67FC7DF-2D19-5771-FEBC-6819FB36E058}"/>
              </a:ext>
            </a:extLst>
          </p:cNvPr>
          <p:cNvGrpSpPr/>
          <p:nvPr/>
        </p:nvGrpSpPr>
        <p:grpSpPr>
          <a:xfrm>
            <a:off x="7934525" y="1156297"/>
            <a:ext cx="4960967" cy="2015416"/>
            <a:chOff x="8077200" y="1417171"/>
            <a:chExt cx="4960967" cy="2015416"/>
          </a:xfrm>
        </p:grpSpPr>
        <p:pic>
          <p:nvPicPr>
            <p:cNvPr id="8" name="Picture 7">
              <a:extLst>
                <a:ext uri="{FF2B5EF4-FFF2-40B4-BE49-F238E27FC236}">
                  <a16:creationId xmlns:a16="http://schemas.microsoft.com/office/drawing/2014/main" id="{8767B95A-5E55-481D-7C73-893072C6CF40}"/>
                </a:ext>
              </a:extLst>
            </p:cNvPr>
            <p:cNvPicPr>
              <a:picLocks noChangeAspect="1"/>
            </p:cNvPicPr>
            <p:nvPr/>
          </p:nvPicPr>
          <p:blipFill>
            <a:blip r:embed="rId5"/>
            <a:stretch>
              <a:fillRect/>
            </a:stretch>
          </p:blipFill>
          <p:spPr>
            <a:xfrm>
              <a:off x="8077200" y="1784736"/>
              <a:ext cx="4960967" cy="1647851"/>
            </a:xfrm>
            <a:prstGeom prst="rect">
              <a:avLst/>
            </a:prstGeom>
          </p:spPr>
        </p:pic>
        <p:sp>
          <p:nvSpPr>
            <p:cNvPr id="9" name="TextBox 8">
              <a:extLst>
                <a:ext uri="{FF2B5EF4-FFF2-40B4-BE49-F238E27FC236}">
                  <a16:creationId xmlns:a16="http://schemas.microsoft.com/office/drawing/2014/main" id="{88357AAE-789F-1829-2220-F8B559EC5743}"/>
                </a:ext>
              </a:extLst>
            </p:cNvPr>
            <p:cNvSpPr txBox="1"/>
            <p:nvPr/>
          </p:nvSpPr>
          <p:spPr>
            <a:xfrm>
              <a:off x="8077200" y="1417171"/>
              <a:ext cx="4114800" cy="461665"/>
            </a:xfrm>
            <a:prstGeom prst="rect">
              <a:avLst/>
            </a:prstGeom>
            <a:noFill/>
          </p:spPr>
          <p:txBody>
            <a:bodyPr wrap="square" rtlCol="0">
              <a:spAutoFit/>
            </a:bodyPr>
            <a:lstStyle/>
            <a:p>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Primarily Used Tech Stack:</a:t>
              </a:r>
            </a:p>
          </p:txBody>
        </p:sp>
      </p:gr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3" name="Google Shape;173;p16"/>
          <p:cNvSpPr txBox="1">
            <a:spLocks noGrp="1"/>
          </p:cNvSpPr>
          <p:nvPr>
            <p:ph type="title"/>
          </p:nvPr>
        </p:nvSpPr>
        <p:spPr>
          <a:xfrm>
            <a:off x="184200" y="-92598"/>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Challenges and Solutions</a:t>
            </a:r>
            <a:endParaRPr dirty="0"/>
          </a:p>
        </p:txBody>
      </p:sp>
      <p:sp>
        <p:nvSpPr>
          <p:cNvPr id="171" name="Google Shape;171;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72" name="Google Shape;172;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Graphic 2" descr="Playbook with solid fill">
            <a:extLst>
              <a:ext uri="{FF2B5EF4-FFF2-40B4-BE49-F238E27FC236}">
                <a16:creationId xmlns:a16="http://schemas.microsoft.com/office/drawing/2014/main" id="{B5BF43AA-CB4F-E3E9-45D7-827E2D28AB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72541"/>
            <a:ext cx="914400" cy="914400"/>
          </a:xfrm>
          <a:prstGeom prst="rect">
            <a:avLst/>
          </a:prstGeom>
        </p:spPr>
      </p:pic>
      <p:sp>
        <p:nvSpPr>
          <p:cNvPr id="5" name="TextBox 4">
            <a:extLst>
              <a:ext uri="{FF2B5EF4-FFF2-40B4-BE49-F238E27FC236}">
                <a16:creationId xmlns:a16="http://schemas.microsoft.com/office/drawing/2014/main" id="{902E34FD-F748-8585-C0DF-E6EB1053AE31}"/>
              </a:ext>
            </a:extLst>
          </p:cNvPr>
          <p:cNvSpPr txBox="1"/>
          <p:nvPr/>
        </p:nvSpPr>
        <p:spPr>
          <a:xfrm>
            <a:off x="241307" y="1202200"/>
            <a:ext cx="9525964" cy="2354491"/>
          </a:xfrm>
          <a:prstGeom prst="rect">
            <a:avLst/>
          </a:prstGeom>
          <a:noFill/>
        </p:spPr>
        <p:txBody>
          <a:bodyPr wrap="square" rtlCol="0">
            <a:spAutoFit/>
          </a:bodyPr>
          <a:lstStyle/>
          <a:p>
            <a:r>
              <a:rPr lang="en-US" sz="2100" b="1" dirty="0">
                <a:solidFill>
                  <a:schemeClr val="bg1"/>
                </a:solidFill>
                <a:latin typeface="Calibri" panose="020F0502020204030204" pitchFamily="34" charset="0"/>
                <a:ea typeface="Calibri" panose="020F0502020204030204" pitchFamily="34" charset="0"/>
                <a:cs typeface="Calibri" panose="020F0502020204030204" pitchFamily="34" charset="0"/>
              </a:rPr>
              <a:t>Problem1: Ensuring Secure User Authentication</a:t>
            </a:r>
            <a:endPar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2100" b="1" dirty="0">
                <a:solidFill>
                  <a:schemeClr val="bg1"/>
                </a:solidFill>
                <a:latin typeface="Calibri" panose="020F0502020204030204" pitchFamily="34" charset="0"/>
                <a:ea typeface="Calibri" panose="020F0502020204030204" pitchFamily="34" charset="0"/>
                <a:cs typeface="Calibri" panose="020F0502020204030204" pitchFamily="34" charset="0"/>
              </a:rPr>
              <a:t>Challenge</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Implementing a secure and reliable authentication mechanism to protect user data.</a:t>
            </a:r>
          </a:p>
          <a:p>
            <a:r>
              <a:rPr lang="en-US" sz="2100" b="1" dirty="0">
                <a:solidFill>
                  <a:schemeClr val="bg1"/>
                </a:solidFill>
                <a:latin typeface="Calibri" panose="020F0502020204030204" pitchFamily="34" charset="0"/>
                <a:ea typeface="Calibri" panose="020F0502020204030204" pitchFamily="34" charset="0"/>
                <a:cs typeface="Calibri" panose="020F0502020204030204" pitchFamily="34" charset="0"/>
              </a:rPr>
              <a:t>Solution</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Utilized JWT (JSON Web Tokens) to create a secure authentication system. Tokens are generated upon successful login and verified for each subsequent request, ensuring secure access to protected routes.</a:t>
            </a:r>
          </a:p>
          <a:p>
            <a:endParaRPr lang="en-IN" sz="2100" dirty="0">
              <a:solidFill>
                <a:schemeClr val="bg1"/>
              </a:solidFill>
            </a:endParaRPr>
          </a:p>
        </p:txBody>
      </p:sp>
      <p:sp>
        <p:nvSpPr>
          <p:cNvPr id="4" name="TextBox 3">
            <a:extLst>
              <a:ext uri="{FF2B5EF4-FFF2-40B4-BE49-F238E27FC236}">
                <a16:creationId xmlns:a16="http://schemas.microsoft.com/office/drawing/2014/main" id="{EF2FFF5D-E835-47A3-DE31-3EBF79731B5F}"/>
              </a:ext>
            </a:extLst>
          </p:cNvPr>
          <p:cNvSpPr txBox="1"/>
          <p:nvPr/>
        </p:nvSpPr>
        <p:spPr>
          <a:xfrm>
            <a:off x="119045" y="3771950"/>
            <a:ext cx="9648226" cy="1546577"/>
          </a:xfrm>
          <a:prstGeom prst="rect">
            <a:avLst/>
          </a:prstGeom>
          <a:noFill/>
        </p:spPr>
        <p:txBody>
          <a:bodyPr wrap="square">
            <a:spAutoFit/>
          </a:bodyPr>
          <a:lstStyle/>
          <a:p>
            <a:pPr marL="114300" lvl="0" indent="0" algn="l" rtl="0">
              <a:lnSpc>
                <a:spcPct val="90000"/>
              </a:lnSpc>
              <a:spcBef>
                <a:spcPts val="2200"/>
              </a:spcBef>
              <a:spcAft>
                <a:spcPts val="0"/>
              </a:spcAft>
              <a:buSzPts val="1800"/>
              <a:buNone/>
            </a:pPr>
            <a:r>
              <a:rPr lang="en-US" sz="2100" b="1" dirty="0">
                <a:solidFill>
                  <a:schemeClr val="bg1"/>
                </a:solidFill>
                <a:latin typeface="Calibri" panose="020F0502020204030204" pitchFamily="34" charset="0"/>
                <a:ea typeface="Calibri" panose="020F0502020204030204" pitchFamily="34" charset="0"/>
                <a:cs typeface="Calibri" panose="020F0502020204030204" pitchFamily="34" charset="0"/>
              </a:rPr>
              <a:t>Problem 2:</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2100" b="1" dirty="0">
                <a:solidFill>
                  <a:schemeClr val="bg1"/>
                </a:solidFill>
                <a:latin typeface="Calibri" panose="020F0502020204030204" pitchFamily="34" charset="0"/>
                <a:ea typeface="Calibri" panose="020F0502020204030204" pitchFamily="34" charset="0"/>
                <a:cs typeface="Calibri" panose="020F0502020204030204" pitchFamily="34" charset="0"/>
              </a:rPr>
              <a:t>Database Management:                                                                       Challenge: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Efficiently managing large volumes of data.                                                    </a:t>
            </a:r>
            <a:r>
              <a:rPr lang="en-US" sz="2100" b="1" dirty="0">
                <a:solidFill>
                  <a:schemeClr val="bg1"/>
                </a:solidFill>
                <a:latin typeface="Calibri" panose="020F0502020204030204" pitchFamily="34" charset="0"/>
                <a:ea typeface="Calibri" panose="020F0502020204030204" pitchFamily="34" charset="0"/>
                <a:cs typeface="Calibri" panose="020F0502020204030204" pitchFamily="34" charset="0"/>
              </a:rPr>
              <a:t>Solution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Use MongoDB for scalable and flexible data storage. Implement indexing on frequently queried fields. Use Mongoose for schema management and data validation.</a:t>
            </a:r>
            <a:endParaRPr lang="en-IN" sz="21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Lock with solid fill">
            <a:extLst>
              <a:ext uri="{FF2B5EF4-FFF2-40B4-BE49-F238E27FC236}">
                <a16:creationId xmlns:a16="http://schemas.microsoft.com/office/drawing/2014/main" id="{72A5A111-0C28-AF8A-BCEE-1EA2097869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59864" y="1472218"/>
            <a:ext cx="914400" cy="914400"/>
          </a:xfrm>
          <a:prstGeom prst="rect">
            <a:avLst/>
          </a:prstGeom>
        </p:spPr>
      </p:pic>
      <p:pic>
        <p:nvPicPr>
          <p:cNvPr id="9" name="Graphic 8" descr="Cloud Computing with solid fill">
            <a:extLst>
              <a:ext uri="{FF2B5EF4-FFF2-40B4-BE49-F238E27FC236}">
                <a16:creationId xmlns:a16="http://schemas.microsoft.com/office/drawing/2014/main" id="{E2D4620D-1516-4345-79AB-99764FB39B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8318" y="3866287"/>
            <a:ext cx="1135923" cy="1135923"/>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17"/>
          <p:cNvSpPr txBox="1">
            <a:spLocks noGrp="1"/>
          </p:cNvSpPr>
          <p:nvPr>
            <p:ph type="title"/>
          </p:nvPr>
        </p:nvSpPr>
        <p:spPr>
          <a:xfrm>
            <a:off x="184200" y="157151"/>
            <a:ext cx="10515600" cy="7219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Lessons Learned</a:t>
            </a:r>
            <a:endParaRPr dirty="0"/>
          </a:p>
        </p:txBody>
      </p:sp>
      <p:sp>
        <p:nvSpPr>
          <p:cNvPr id="179" name="Google Shape;179;p17"/>
          <p:cNvSpPr txBox="1">
            <a:spLocks noGrp="1"/>
          </p:cNvSpPr>
          <p:nvPr>
            <p:ph type="body" idx="1"/>
          </p:nvPr>
        </p:nvSpPr>
        <p:spPr>
          <a:xfrm>
            <a:off x="184200" y="864212"/>
            <a:ext cx="10718801" cy="5477204"/>
          </a:xfrm>
          <a:prstGeom prst="rect">
            <a:avLst/>
          </a:prstGeom>
          <a:noFill/>
          <a:ln>
            <a:noFill/>
          </a:ln>
        </p:spPr>
        <p:txBody>
          <a:bodyPr spcFirstLastPara="1" wrap="square" lIns="91425" tIns="45700" rIns="91425" bIns="45700" anchor="t" anchorCtr="0">
            <a:noAutofit/>
          </a:bodyPr>
          <a:lstStyle/>
          <a:p>
            <a:pPr marL="114300" indent="0">
              <a:spcBef>
                <a:spcPts val="2200"/>
              </a:spcBef>
              <a:buNone/>
            </a:pPr>
            <a:r>
              <a:rPr lang="en-US" sz="2500" b="1" dirty="0"/>
              <a:t>Technical Insights: </a:t>
            </a:r>
            <a:r>
              <a:rPr lang="en-US" sz="2400" b="1" dirty="0"/>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React Hooks and Context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Gained proficiency in using React Hooks and Context for efficient state management and component development.                                                                                              </a:t>
            </a: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React Router DOM</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Learned to implement seamless client-side routing.                                      </a:t>
            </a: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MongoDB</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Developed expertise in using MongoDB for backend data storage.                                        </a:t>
            </a: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JWT Authentication</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Implemented secure authentication mechanisms using JSON Web Tokens.</a:t>
            </a:r>
          </a:p>
          <a:p>
            <a:pPr marL="0" indent="0" eaLnBrk="0" fontAlgn="base" hangingPunct="0">
              <a:lnSpc>
                <a:spcPct val="100000"/>
              </a:lnSpc>
              <a:spcBef>
                <a:spcPct val="0"/>
              </a:spcBef>
              <a:spcAft>
                <a:spcPct val="0"/>
              </a:spcAft>
              <a:buClr>
                <a:schemeClr val="bg1"/>
              </a:buClr>
              <a:buSzTx/>
              <a:buNone/>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CRUD Operations </a:t>
            </a:r>
            <a:r>
              <a:rPr kumimoji="0" lang="en-US" altLang="en-US" sz="2000" b="1" i="0" u="none" strike="noStrike" cap="none" normalizeH="0" baseline="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and W</a:t>
            </a:r>
            <a:r>
              <a:rPr lang="en-US" altLang="en-US" sz="2000" b="1">
                <a:solidFill>
                  <a:schemeClr val="bg1"/>
                </a:solidFill>
                <a:latin typeface="Calibri" panose="020F0502020204030204" pitchFamily="34" charset="0"/>
                <a:ea typeface="Calibri" panose="020F0502020204030204" pitchFamily="34" charset="0"/>
                <a:cs typeface="Calibri" panose="020F0502020204030204" pitchFamily="34" charset="0"/>
              </a:rPr>
              <a:t>orking.</a:t>
            </a:r>
            <a:endParaRPr lang="en-US" alt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Clr>
                <a:schemeClr val="bg1"/>
              </a:buClr>
              <a:buSzTx/>
              <a:buNone/>
            </a:pPr>
            <a:r>
              <a:rPr lang="en-US" sz="2400" b="1" dirty="0"/>
              <a:t>Process Insights:</a:t>
            </a:r>
            <a:r>
              <a:rPr lang="en-US" sz="3200" b="1" dirty="0"/>
              <a:t>                                                                                                                                                                                                                                                   </a:t>
            </a: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 Communication</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Recognized the importance of regular and clear communication to align team efforts and goals.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Task Delegation</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Learned to distribute tasks according to individual strengths and expertise, leading to efficient project progress.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Version Control</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Enhanced skills in using version control systems (e.g., Git) for collaborative development and code management. </a:t>
            </a:r>
          </a:p>
          <a:p>
            <a:pPr marL="0" marR="0" lvl="0" indent="0" algn="l" defTabSz="914400" rtl="0" eaLnBrk="0" fontAlgn="base" latinLnBrk="0" hangingPunct="0">
              <a:lnSpc>
                <a:spcPct val="100000"/>
              </a:lnSpc>
              <a:spcBef>
                <a:spcPct val="0"/>
              </a:spcBef>
              <a:spcAft>
                <a:spcPct val="0"/>
              </a:spcAft>
              <a:buClrTx/>
              <a:buSzTx/>
              <a:buNone/>
              <a:tabLst/>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Time Management and Prioritization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Improved planning and prioritization skills, setting clear milestones and deadlines to ensure timely project completion.</a:t>
            </a: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spcBef>
                <a:spcPts val="2200"/>
              </a:spcBef>
              <a:buNone/>
            </a:pPr>
            <a:r>
              <a:rPr lang="en-US" sz="2400" b="1" dirty="0"/>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114300" lvl="0" indent="0" algn="l" rtl="0">
              <a:lnSpc>
                <a:spcPct val="90000"/>
              </a:lnSpc>
              <a:spcBef>
                <a:spcPts val="2200"/>
              </a:spcBef>
              <a:spcAft>
                <a:spcPts val="0"/>
              </a:spcAft>
              <a:buSzPts val="1800"/>
              <a:buNone/>
            </a:pPr>
            <a:endParaRPr lang="en-US" dirty="0"/>
          </a:p>
          <a:p>
            <a:pPr marL="114300" lvl="0" indent="0" algn="l" rtl="0">
              <a:lnSpc>
                <a:spcPct val="90000"/>
              </a:lnSpc>
              <a:spcBef>
                <a:spcPts val="2200"/>
              </a:spcBef>
              <a:spcAft>
                <a:spcPts val="0"/>
              </a:spcAft>
              <a:buSzPts val="1800"/>
              <a:buNone/>
            </a:pPr>
            <a:endParaRPr dirty="0"/>
          </a:p>
        </p:txBody>
      </p:sp>
      <p:sp>
        <p:nvSpPr>
          <p:cNvPr id="180" name="Google Shape;180;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81" name="Google Shape;181;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pic>
        <p:nvPicPr>
          <p:cNvPr id="3" name="Graphic 2" descr="Checklist with solid fill">
            <a:extLst>
              <a:ext uri="{FF2B5EF4-FFF2-40B4-BE49-F238E27FC236}">
                <a16:creationId xmlns:a16="http://schemas.microsoft.com/office/drawing/2014/main" id="{AA1F530C-A61E-8EE1-4D3A-4541679B1D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0314" y="157151"/>
            <a:ext cx="721995" cy="721995"/>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9" name="Picture 8">
            <a:extLst>
              <a:ext uri="{FF2B5EF4-FFF2-40B4-BE49-F238E27FC236}">
                <a16:creationId xmlns:a16="http://schemas.microsoft.com/office/drawing/2014/main" id="{B3342F3B-523F-AB1A-7A91-3D852CE81B78}"/>
              </a:ext>
            </a:extLst>
          </p:cNvPr>
          <p:cNvPicPr>
            <a:picLocks noChangeAspect="1"/>
          </p:cNvPicPr>
          <p:nvPr/>
        </p:nvPicPr>
        <p:blipFill>
          <a:blip r:embed="rId3"/>
          <a:stretch>
            <a:fillRect/>
          </a:stretch>
        </p:blipFill>
        <p:spPr>
          <a:xfrm>
            <a:off x="70426" y="877122"/>
            <a:ext cx="7554308" cy="4066493"/>
          </a:xfrm>
          <a:prstGeom prst="rect">
            <a:avLst/>
          </a:prstGeom>
        </p:spPr>
      </p:pic>
      <p:sp>
        <p:nvSpPr>
          <p:cNvPr id="191" name="Google Shape;191;p18"/>
          <p:cNvSpPr txBox="1">
            <a:spLocks noGrp="1"/>
          </p:cNvSpPr>
          <p:nvPr>
            <p:ph type="title"/>
          </p:nvPr>
        </p:nvSpPr>
        <p:spPr>
          <a:xfrm>
            <a:off x="184200" y="133508"/>
            <a:ext cx="10515600" cy="6648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600" dirty="0"/>
              <a:t>Screenshots</a:t>
            </a:r>
            <a:endParaRPr sz="3600" dirty="0"/>
          </a:p>
        </p:txBody>
      </p:sp>
      <p:sp>
        <p:nvSpPr>
          <p:cNvPr id="189" name="Google Shape;189;p18"/>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90" name="Google Shape;190;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dirty="0"/>
          </a:p>
        </p:txBody>
      </p:sp>
      <p:pic>
        <p:nvPicPr>
          <p:cNvPr id="3" name="Graphic 2" descr="Laptop with phone and calculator">
            <a:extLst>
              <a:ext uri="{FF2B5EF4-FFF2-40B4-BE49-F238E27FC236}">
                <a16:creationId xmlns:a16="http://schemas.microsoft.com/office/drawing/2014/main" id="{EF437D96-D935-59A8-35E0-A38CA30B59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79657" y="-110346"/>
            <a:ext cx="987468" cy="987468"/>
          </a:xfrm>
          <a:prstGeom prst="rect">
            <a:avLst/>
          </a:prstGeom>
        </p:spPr>
      </p:pic>
      <p:pic>
        <p:nvPicPr>
          <p:cNvPr id="7" name="Picture 6">
            <a:extLst>
              <a:ext uri="{FF2B5EF4-FFF2-40B4-BE49-F238E27FC236}">
                <a16:creationId xmlns:a16="http://schemas.microsoft.com/office/drawing/2014/main" id="{2051F11B-C042-1C06-E08E-80F2B5443A73}"/>
              </a:ext>
            </a:extLst>
          </p:cNvPr>
          <p:cNvPicPr>
            <a:picLocks noChangeAspect="1"/>
          </p:cNvPicPr>
          <p:nvPr/>
        </p:nvPicPr>
        <p:blipFill>
          <a:blip r:embed="rId6"/>
          <a:stretch>
            <a:fillRect/>
          </a:stretch>
        </p:blipFill>
        <p:spPr>
          <a:xfrm>
            <a:off x="70424" y="839728"/>
            <a:ext cx="7554307" cy="4062556"/>
          </a:xfrm>
          <a:prstGeom prst="rect">
            <a:avLst/>
          </a:prstGeom>
        </p:spPr>
      </p:pic>
      <p:pic>
        <p:nvPicPr>
          <p:cNvPr id="11" name="Picture 10">
            <a:extLst>
              <a:ext uri="{FF2B5EF4-FFF2-40B4-BE49-F238E27FC236}">
                <a16:creationId xmlns:a16="http://schemas.microsoft.com/office/drawing/2014/main" id="{FA65CB7A-E87C-02FB-16A2-A22FA9A8547E}"/>
              </a:ext>
            </a:extLst>
          </p:cNvPr>
          <p:cNvPicPr>
            <a:picLocks noChangeAspect="1"/>
          </p:cNvPicPr>
          <p:nvPr/>
        </p:nvPicPr>
        <p:blipFill>
          <a:blip r:embed="rId7"/>
          <a:stretch>
            <a:fillRect/>
          </a:stretch>
        </p:blipFill>
        <p:spPr>
          <a:xfrm>
            <a:off x="7624733" y="57386"/>
            <a:ext cx="4567267" cy="4886229"/>
          </a:xfrm>
          <a:prstGeom prst="rect">
            <a:avLst/>
          </a:prstGeom>
        </p:spPr>
      </p:pic>
      <p:sp>
        <p:nvSpPr>
          <p:cNvPr id="13" name="TextBox 12">
            <a:extLst>
              <a:ext uri="{FF2B5EF4-FFF2-40B4-BE49-F238E27FC236}">
                <a16:creationId xmlns:a16="http://schemas.microsoft.com/office/drawing/2014/main" id="{18915A0A-8CDE-1060-6D1F-2B16BBE125D6}"/>
              </a:ext>
            </a:extLst>
          </p:cNvPr>
          <p:cNvSpPr txBox="1"/>
          <p:nvPr/>
        </p:nvSpPr>
        <p:spPr>
          <a:xfrm>
            <a:off x="70424" y="4981009"/>
            <a:ext cx="12016801" cy="1569660"/>
          </a:xfrm>
          <a:prstGeom prst="rect">
            <a:avLst/>
          </a:prstGeom>
          <a:solidFill>
            <a:schemeClr val="accent2">
              <a:lumMod val="50000"/>
            </a:schemeClr>
          </a:solidFill>
        </p:spPr>
        <p:txBody>
          <a:bodyPr wrap="square">
            <a:spAutoFit/>
          </a:bodyPr>
          <a:lstStyle/>
          <a:p>
            <a:pPr algn="just"/>
            <a:r>
              <a:rPr lang="en-US" sz="1600" b="1" dirty="0">
                <a:solidFill>
                  <a:schemeClr val="bg1"/>
                </a:solidFill>
                <a:latin typeface="Bahnschrift" panose="020B0502040204020203" pitchFamily="34" charset="0"/>
              </a:rPr>
              <a:t>Books Section Screenshot Description:</a:t>
            </a:r>
            <a:endParaRPr lang="en-US" sz="1600" dirty="0">
              <a:solidFill>
                <a:schemeClr val="bg1"/>
              </a:solidFill>
              <a:latin typeface="Bahnschrift" panose="020B0502040204020203" pitchFamily="34" charset="0"/>
            </a:endParaRPr>
          </a:p>
          <a:p>
            <a:pPr algn="just"/>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This screenshot showcases the "Books" section of our Library Management System. It features a variety of categories including Science, Medicine, Novels, and the popular Harry Potter series. In the top right corner, there's an exclusive "Add Books" option accessible only to librarians. This feature allows librarians to efficiently manage the library's inventory by adding new books with detailed information such as the book name, book-cover page,  genre, author, ISBN, availability status, and a brief description. This ensures the library's catalog remains up-to-date and comprehensive, providing users with a wide range of reading materials.</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9" name="Google Shape;191;p18">
            <a:extLst>
              <a:ext uri="{FF2B5EF4-FFF2-40B4-BE49-F238E27FC236}">
                <a16:creationId xmlns:a16="http://schemas.microsoft.com/office/drawing/2014/main" id="{560F798B-CF38-498D-028E-5414D126CCE9}"/>
              </a:ext>
            </a:extLst>
          </p:cNvPr>
          <p:cNvSpPr txBox="1">
            <a:spLocks noGrp="1"/>
          </p:cNvSpPr>
          <p:nvPr>
            <p:ph type="title"/>
          </p:nvPr>
        </p:nvSpPr>
        <p:spPr>
          <a:xfrm>
            <a:off x="184200" y="133508"/>
            <a:ext cx="10515600" cy="6648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600" dirty="0"/>
              <a:t>Screenshots</a:t>
            </a:r>
            <a:endParaRPr sz="3600" dirty="0"/>
          </a:p>
        </p:txBody>
      </p:sp>
      <p:sp>
        <p:nvSpPr>
          <p:cNvPr id="198" name="Google Shape;198;p19"/>
          <p:cNvSpPr txBox="1">
            <a:spLocks noGrp="1"/>
          </p:cNvSpPr>
          <p:nvPr>
            <p:ph type="ftr" idx="11"/>
          </p:nvPr>
        </p:nvSpPr>
        <p:spPr>
          <a:xfrm>
            <a:off x="4038599" y="64350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Online Library Management System</a:t>
            </a:r>
          </a:p>
        </p:txBody>
      </p:sp>
      <p:sp>
        <p:nvSpPr>
          <p:cNvPr id="199" name="Google Shape;199;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6" name="Picture 5">
            <a:extLst>
              <a:ext uri="{FF2B5EF4-FFF2-40B4-BE49-F238E27FC236}">
                <a16:creationId xmlns:a16="http://schemas.microsoft.com/office/drawing/2014/main" id="{B2FCD6F8-0C4B-CB4E-A904-888F67A63960}"/>
              </a:ext>
            </a:extLst>
          </p:cNvPr>
          <p:cNvPicPr>
            <a:picLocks noChangeAspect="1"/>
          </p:cNvPicPr>
          <p:nvPr/>
        </p:nvPicPr>
        <p:blipFill>
          <a:blip r:embed="rId3"/>
          <a:stretch>
            <a:fillRect/>
          </a:stretch>
        </p:blipFill>
        <p:spPr>
          <a:xfrm>
            <a:off x="1" y="877121"/>
            <a:ext cx="7181850" cy="3878095"/>
          </a:xfrm>
          <a:prstGeom prst="rect">
            <a:avLst/>
          </a:prstGeom>
        </p:spPr>
      </p:pic>
      <p:pic>
        <p:nvPicPr>
          <p:cNvPr id="10" name="Graphic 9" descr="Laptop with phone and calculator">
            <a:extLst>
              <a:ext uri="{FF2B5EF4-FFF2-40B4-BE49-F238E27FC236}">
                <a16:creationId xmlns:a16="http://schemas.microsoft.com/office/drawing/2014/main" id="{55596535-21CB-257E-0EEE-76AA05AF0F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79657" y="-110346"/>
            <a:ext cx="987468" cy="987468"/>
          </a:xfrm>
          <a:prstGeom prst="rect">
            <a:avLst/>
          </a:prstGeom>
        </p:spPr>
      </p:pic>
      <p:pic>
        <p:nvPicPr>
          <p:cNvPr id="12" name="Picture 11">
            <a:extLst>
              <a:ext uri="{FF2B5EF4-FFF2-40B4-BE49-F238E27FC236}">
                <a16:creationId xmlns:a16="http://schemas.microsoft.com/office/drawing/2014/main" id="{0972562C-8354-6B23-73AB-E6E5DABC6A3F}"/>
              </a:ext>
            </a:extLst>
          </p:cNvPr>
          <p:cNvPicPr>
            <a:picLocks noChangeAspect="1"/>
          </p:cNvPicPr>
          <p:nvPr/>
        </p:nvPicPr>
        <p:blipFill>
          <a:blip r:embed="rId6"/>
          <a:stretch>
            <a:fillRect/>
          </a:stretch>
        </p:blipFill>
        <p:spPr>
          <a:xfrm>
            <a:off x="7181851" y="1197158"/>
            <a:ext cx="5004194" cy="3558058"/>
          </a:xfrm>
          <a:prstGeom prst="rect">
            <a:avLst/>
          </a:prstGeom>
        </p:spPr>
      </p:pic>
      <p:sp>
        <p:nvSpPr>
          <p:cNvPr id="15" name="TextBox 14">
            <a:extLst>
              <a:ext uri="{FF2B5EF4-FFF2-40B4-BE49-F238E27FC236}">
                <a16:creationId xmlns:a16="http://schemas.microsoft.com/office/drawing/2014/main" id="{FF4DE6A1-699E-E931-594D-CCEE52D9603C}"/>
              </a:ext>
            </a:extLst>
          </p:cNvPr>
          <p:cNvSpPr txBox="1"/>
          <p:nvPr/>
        </p:nvSpPr>
        <p:spPr>
          <a:xfrm>
            <a:off x="87599" y="4957747"/>
            <a:ext cx="12016801" cy="1477328"/>
          </a:xfrm>
          <a:prstGeom prst="rect">
            <a:avLst/>
          </a:prstGeom>
          <a:solidFill>
            <a:schemeClr val="accent2">
              <a:lumMod val="50000"/>
            </a:schemeClr>
          </a:solidFill>
        </p:spPr>
        <p:txBody>
          <a:bodyPr wrap="square">
            <a:spAutoFit/>
          </a:bodyPr>
          <a:lstStyle/>
          <a:p>
            <a:pPr algn="just"/>
            <a:r>
              <a:rPr lang="en-US" sz="1800" dirty="0">
                <a:solidFill>
                  <a:schemeClr val="bg1"/>
                </a:solidFill>
              </a:rPr>
              <a:t>This screenshot presents the "Author's Section" of our Library Management System. It displays the names, pictures, and descriptions of various authors. Librarians have the ability to add new authors through an intuitive interface by providing the author's name, picture, and a brief description. Users can browse and view the displayed authors, gaining insights into their favorite writers and discovering new ones. This section ensures that the library's collection is enriched with detailed author information, enhancing the overall user experience.</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med">
    <p:pull/>
  </p:transition>
</p:sld>
</file>

<file path=ppt/theme/theme1.xml><?xml version="1.0" encoding="utf-8"?>
<a:theme xmlns:a="http://schemas.openxmlformats.org/drawingml/2006/main" name="PresentationGO">
  <a:themeElements>
    <a:clrScheme name="PGO - Blue Web">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1910</Words>
  <Application>Microsoft Office PowerPoint</Application>
  <PresentationFormat>Widescreen</PresentationFormat>
  <Paragraphs>183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Bahnschrift</vt:lpstr>
      <vt:lpstr>Calibri</vt:lpstr>
      <vt:lpstr>PresentationGO</vt:lpstr>
      <vt:lpstr>Online Library Management System</vt:lpstr>
      <vt:lpstr>Introduction</vt:lpstr>
      <vt:lpstr>Project Objectives</vt:lpstr>
      <vt:lpstr>Project Scope</vt:lpstr>
      <vt:lpstr>Key Concepts</vt:lpstr>
      <vt:lpstr>Challenges and Solutions</vt:lpstr>
      <vt:lpstr>Lessons Learned</vt:lpstr>
      <vt:lpstr>Screenshots</vt:lpstr>
      <vt:lpstr>Screenshots</vt:lpstr>
      <vt:lpstr>Screenshots</vt:lpstr>
      <vt:lpstr>Screenshots</vt:lpstr>
      <vt:lpstr>Screenshots</vt:lpstr>
      <vt:lpstr>Future Scope</vt:lpstr>
      <vt:lpstr>Questions</vt:lpstr>
      <vt:lpstr>Thank You!</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DKSai</dc:creator>
  <cp:lastModifiedBy>Dk Sai</cp:lastModifiedBy>
  <cp:revision>2</cp:revision>
  <dcterms:modified xsi:type="dcterms:W3CDTF">2024-07-10T08:56:04Z</dcterms:modified>
</cp:coreProperties>
</file>