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8" r:id="rId3"/>
    <p:sldId id="259" r:id="rId4"/>
    <p:sldId id="260" r:id="rId5"/>
    <p:sldId id="261" r:id="rId6"/>
    <p:sldId id="263" r:id="rId7"/>
    <p:sldId id="264" r:id="rId8"/>
    <p:sldId id="265" r:id="rId9"/>
    <p:sldId id="266" r:id="rId10"/>
    <p:sldId id="274" r:id="rId11"/>
    <p:sldId id="267" r:id="rId12"/>
    <p:sldId id="275" r:id="rId13"/>
    <p:sldId id="277"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g1apVX3KFR3ZDZ1YKhV2l3ufZV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14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0460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6406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6717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8942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3016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4568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4775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4213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7030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6120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259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4414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4" name="Google Shape;84;p14"/>
          <p:cNvPicPr preferRelativeResize="0"/>
          <p:nvPr/>
        </p:nvPicPr>
        <p:blipFill rotWithShape="1">
          <a:blip r:embed="rId2">
            <a:alphaModFix/>
          </a:blip>
          <a:srcRect/>
          <a:stretch/>
        </p:blipFill>
        <p:spPr>
          <a:xfrm>
            <a:off x="6807238" y="145796"/>
            <a:ext cx="2162125" cy="40782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5"/>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8" name="Google Shape;88;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91" name="Google Shape;91;p15"/>
          <p:cNvPicPr preferRelativeResize="0"/>
          <p:nvPr/>
        </p:nvPicPr>
        <p:blipFill rotWithShape="1">
          <a:blip r:embed="rId2">
            <a:alphaModFix/>
          </a:blip>
          <a:srcRect/>
          <a:stretch/>
        </p:blipFill>
        <p:spPr>
          <a:xfrm>
            <a:off x="6807238" y="145796"/>
            <a:ext cx="2162125" cy="40782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6"/>
          <p:cNvPicPr preferRelativeResize="0"/>
          <p:nvPr/>
        </p:nvPicPr>
        <p:blipFill rotWithShape="1">
          <a:blip r:embed="rId2">
            <a:alphaModFix/>
          </a:blip>
          <a:srcRect/>
          <a:stretch/>
        </p:blipFill>
        <p:spPr>
          <a:xfrm>
            <a:off x="6807238" y="145796"/>
            <a:ext cx="2162125" cy="40782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7"/>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1" name="Google Shape;3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8"/>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8"/>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8" name="Google Shape;38;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1" name="Google Shape;41;p8"/>
          <p:cNvPicPr preferRelativeResize="0"/>
          <p:nvPr/>
        </p:nvPicPr>
        <p:blipFill rotWithShape="1">
          <a:blip r:embed="rId2">
            <a:alphaModFix/>
          </a:blip>
          <a:srcRect/>
          <a:stretch/>
        </p:blipFill>
        <p:spPr>
          <a:xfrm>
            <a:off x="6807238" y="145796"/>
            <a:ext cx="2162125" cy="40782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6" name="Google Shape;56;p10"/>
          <p:cNvPicPr preferRelativeResize="0"/>
          <p:nvPr/>
        </p:nvPicPr>
        <p:blipFill rotWithShape="1">
          <a:blip r:embed="rId2">
            <a:alphaModFix/>
          </a:blip>
          <a:srcRect/>
          <a:stretch/>
        </p:blipFill>
        <p:spPr>
          <a:xfrm>
            <a:off x="6807238" y="145796"/>
            <a:ext cx="2162125" cy="40782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1" name="Google Shape;61;p11"/>
          <p:cNvPicPr preferRelativeResize="0"/>
          <p:nvPr/>
        </p:nvPicPr>
        <p:blipFill rotWithShape="1">
          <a:blip r:embed="rId2">
            <a:alphaModFix/>
          </a:blip>
          <a:srcRect/>
          <a:stretch/>
        </p:blipFill>
        <p:spPr>
          <a:xfrm>
            <a:off x="6807238" y="145796"/>
            <a:ext cx="2162125" cy="40782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2"/>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5" name="Google Shape;65;p1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6" name="Google Shape;66;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9" name="Google Shape;69;p12"/>
          <p:cNvPicPr preferRelativeResize="0"/>
          <p:nvPr/>
        </p:nvPicPr>
        <p:blipFill rotWithShape="1">
          <a:blip r:embed="rId2">
            <a:alphaModFix/>
          </a:blip>
          <a:srcRect/>
          <a:stretch/>
        </p:blipFill>
        <p:spPr>
          <a:xfrm>
            <a:off x="6807238" y="145796"/>
            <a:ext cx="2162125" cy="40782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3"/>
          <p:cNvSpPr>
            <a:spLocks noGrp="1"/>
          </p:cNvSpPr>
          <p:nvPr>
            <p:ph type="pic" idx="2"/>
          </p:nvPr>
        </p:nvSpPr>
        <p:spPr>
          <a:xfrm>
            <a:off x="3887391" y="987426"/>
            <a:ext cx="4629150" cy="4873625"/>
          </a:xfrm>
          <a:prstGeom prst="rect">
            <a:avLst/>
          </a:prstGeom>
          <a:noFill/>
          <a:ln>
            <a:noFill/>
          </a:ln>
        </p:spPr>
      </p:sp>
      <p:sp>
        <p:nvSpPr>
          <p:cNvPr id="73" name="Google Shape;73;p1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4" name="Google Shape;74;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7" name="Google Shape;77;p13"/>
          <p:cNvPicPr preferRelativeResize="0"/>
          <p:nvPr/>
        </p:nvPicPr>
        <p:blipFill rotWithShape="1">
          <a:blip r:embed="rId2">
            <a:alphaModFix/>
          </a:blip>
          <a:srcRect/>
          <a:stretch/>
        </p:blipFill>
        <p:spPr>
          <a:xfrm>
            <a:off x="6807238" y="145796"/>
            <a:ext cx="2162125" cy="40782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
          <p:cNvPicPr preferRelativeResize="0"/>
          <p:nvPr/>
        </p:nvPicPr>
        <p:blipFill rotWithShape="1">
          <a:blip r:embed="rId3">
            <a:alphaModFix/>
          </a:blip>
          <a:srcRect/>
          <a:stretch/>
        </p:blipFill>
        <p:spPr>
          <a:xfrm>
            <a:off x="3028950" y="2219208"/>
            <a:ext cx="3344638" cy="1359787"/>
          </a:xfrm>
          <a:prstGeom prst="rect">
            <a:avLst/>
          </a:prstGeom>
          <a:noFill/>
          <a:ln>
            <a:noFill/>
          </a:ln>
        </p:spPr>
      </p:pic>
      <p:sp>
        <p:nvSpPr>
          <p:cNvPr id="97" name="Google Shape;97;p1"/>
          <p:cNvSpPr txBox="1"/>
          <p:nvPr/>
        </p:nvSpPr>
        <p:spPr>
          <a:xfrm>
            <a:off x="1447800" y="206827"/>
            <a:ext cx="62592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i="0" u="none" strike="noStrike" cap="none">
                <a:solidFill>
                  <a:schemeClr val="dk1"/>
                </a:solidFill>
                <a:latin typeface="Times New Roman"/>
                <a:ea typeface="Times New Roman"/>
                <a:cs typeface="Times New Roman"/>
                <a:sym typeface="Times New Roman"/>
              </a:rPr>
              <a:t>B. Tech. Project AY 2024-25</a:t>
            </a:r>
            <a:endParaRPr/>
          </a:p>
        </p:txBody>
      </p:sp>
      <p:sp>
        <p:nvSpPr>
          <p:cNvPr id="98" name="Google Shape;98;p1"/>
          <p:cNvSpPr txBox="1"/>
          <p:nvPr/>
        </p:nvSpPr>
        <p:spPr>
          <a:xfrm>
            <a:off x="1436914" y="829881"/>
            <a:ext cx="625928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i="0" u="none" strike="noStrike" cap="none">
                <a:solidFill>
                  <a:schemeClr val="dk1"/>
                </a:solidFill>
                <a:latin typeface="Times New Roman"/>
                <a:ea typeface="Times New Roman"/>
                <a:cs typeface="Times New Roman"/>
                <a:sym typeface="Times New Roman"/>
              </a:rPr>
              <a:t>First Presentation (CA-1)</a:t>
            </a:r>
            <a:endParaRPr/>
          </a:p>
        </p:txBody>
      </p:sp>
      <p:sp>
        <p:nvSpPr>
          <p:cNvPr id="99" name="Google Shape;99;p1"/>
          <p:cNvSpPr txBox="1"/>
          <p:nvPr/>
        </p:nvSpPr>
        <p:spPr>
          <a:xfrm>
            <a:off x="1447800" y="1508924"/>
            <a:ext cx="625928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dirty="0">
                <a:solidFill>
                  <a:schemeClr val="dk1"/>
                </a:solidFill>
                <a:latin typeface="Times New Roman"/>
                <a:ea typeface="Times New Roman"/>
                <a:cs typeface="Times New Roman"/>
                <a:sym typeface="Times New Roman"/>
              </a:rPr>
              <a:t>Title of the Project: </a:t>
            </a:r>
            <a:r>
              <a:rPr lang="en-IN" sz="1800" dirty="0">
                <a:solidFill>
                  <a:schemeClr val="dk1"/>
                </a:solidFill>
                <a:latin typeface="Times New Roman"/>
                <a:ea typeface="Times New Roman"/>
                <a:cs typeface="Times New Roman"/>
                <a:sym typeface="Times New Roman"/>
              </a:rPr>
              <a:t>Text Generation in Gujarati Language</a:t>
            </a:r>
            <a:endParaRPr dirty="0"/>
          </a:p>
        </p:txBody>
      </p:sp>
      <p:sp>
        <p:nvSpPr>
          <p:cNvPr id="100" name="Google Shape;100;p1"/>
          <p:cNvSpPr txBox="1"/>
          <p:nvPr/>
        </p:nvSpPr>
        <p:spPr>
          <a:xfrm>
            <a:off x="-364672" y="4871507"/>
            <a:ext cx="3222172" cy="19697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dirty="0">
                <a:solidFill>
                  <a:schemeClr val="dk1"/>
                </a:solidFill>
                <a:latin typeface="Times New Roman"/>
                <a:ea typeface="Times New Roman"/>
                <a:cs typeface="Times New Roman"/>
                <a:sym typeface="Times New Roman"/>
              </a:rPr>
              <a:t>Group Members:</a:t>
            </a:r>
            <a:endParaRPr dirty="0"/>
          </a:p>
          <a:p>
            <a:pPr marL="342900" marR="0" lvl="0" indent="-342900" algn="ctr" rtl="0">
              <a:spcBef>
                <a:spcPts val="0"/>
              </a:spcBef>
              <a:spcAft>
                <a:spcPts val="0"/>
              </a:spcAft>
              <a:buClr>
                <a:schemeClr val="dk1"/>
              </a:buClr>
              <a:buSzPts val="1800"/>
              <a:buFont typeface="Times New Roman"/>
              <a:buAutoNum type="arabicPeriod"/>
            </a:pPr>
            <a:r>
              <a:rPr lang="en-IN" sz="1800" dirty="0" err="1">
                <a:solidFill>
                  <a:schemeClr val="dk1"/>
                </a:solidFill>
                <a:latin typeface="Times New Roman"/>
                <a:ea typeface="Times New Roman"/>
                <a:cs typeface="Times New Roman"/>
                <a:sym typeface="Times New Roman"/>
              </a:rPr>
              <a:t>Darshil</a:t>
            </a:r>
            <a:r>
              <a:rPr lang="en-IN" sz="1800" dirty="0">
                <a:solidFill>
                  <a:schemeClr val="dk1"/>
                </a:solidFill>
                <a:latin typeface="Times New Roman"/>
                <a:ea typeface="Times New Roman"/>
                <a:cs typeface="Times New Roman"/>
                <a:sym typeface="Times New Roman"/>
              </a:rPr>
              <a:t> Kotecha</a:t>
            </a:r>
            <a:r>
              <a:rPr lang="en-IN" sz="1800" b="0" i="0" strike="noStrike" cap="none" dirty="0">
                <a:solidFill>
                  <a:schemeClr val="dk1"/>
                </a:solidFill>
                <a:latin typeface="Times New Roman"/>
                <a:ea typeface="Times New Roman"/>
                <a:cs typeface="Times New Roman"/>
                <a:sym typeface="Times New Roman"/>
              </a:rPr>
              <a:t> (21070126051)</a:t>
            </a:r>
            <a:endParaRPr lang="en-IN" dirty="0"/>
          </a:p>
          <a:p>
            <a:pPr marL="342900" marR="0" lvl="0" indent="-342900" algn="ctr" rtl="0">
              <a:spcBef>
                <a:spcPts val="0"/>
              </a:spcBef>
              <a:spcAft>
                <a:spcPts val="0"/>
              </a:spcAft>
              <a:buClr>
                <a:schemeClr val="dk1"/>
              </a:buClr>
              <a:buSzPts val="1800"/>
              <a:buFont typeface="Times New Roman"/>
              <a:buAutoNum type="arabicPeriod"/>
            </a:pPr>
            <a:r>
              <a:rPr lang="en-IN" sz="1800" dirty="0" err="1">
                <a:solidFill>
                  <a:schemeClr val="dk1"/>
                </a:solidFill>
                <a:latin typeface="Times New Roman"/>
                <a:ea typeface="Times New Roman"/>
                <a:cs typeface="Times New Roman"/>
                <a:sym typeface="Times New Roman"/>
              </a:rPr>
              <a:t>Naman</a:t>
            </a:r>
            <a:r>
              <a:rPr lang="en-IN" sz="1800" dirty="0">
                <a:solidFill>
                  <a:schemeClr val="dk1"/>
                </a:solidFill>
                <a:latin typeface="Times New Roman"/>
                <a:ea typeface="Times New Roman"/>
                <a:cs typeface="Times New Roman"/>
                <a:sym typeface="Times New Roman"/>
              </a:rPr>
              <a:t> </a:t>
            </a:r>
            <a:r>
              <a:rPr lang="en-IN" sz="1800" dirty="0" err="1">
                <a:solidFill>
                  <a:schemeClr val="dk1"/>
                </a:solidFill>
                <a:latin typeface="Times New Roman"/>
                <a:ea typeface="Times New Roman"/>
                <a:cs typeface="Times New Roman"/>
                <a:sym typeface="Times New Roman"/>
              </a:rPr>
              <a:t>Shishangiya</a:t>
            </a:r>
            <a:r>
              <a:rPr lang="en-IN" sz="1800" b="0" i="0" u="none" strike="noStrike" cap="none" dirty="0">
                <a:solidFill>
                  <a:schemeClr val="dk1"/>
                </a:solidFill>
                <a:latin typeface="Times New Roman"/>
                <a:ea typeface="Times New Roman"/>
                <a:cs typeface="Times New Roman"/>
                <a:sym typeface="Times New Roman"/>
              </a:rPr>
              <a:t> (21070126084)</a:t>
            </a:r>
            <a:endParaRPr lang="en-IN" dirty="0"/>
          </a:p>
          <a:p>
            <a:pPr marR="0" lvl="0" algn="ctr" rtl="0">
              <a:spcBef>
                <a:spcPts val="0"/>
              </a:spcBef>
              <a:spcAft>
                <a:spcPts val="0"/>
              </a:spcAft>
              <a:buClr>
                <a:schemeClr val="dk1"/>
              </a:buClr>
              <a:buSzPts val="1800"/>
            </a:pPr>
            <a:endParaRPr lang="en-IN" dirty="0"/>
          </a:p>
          <a:p>
            <a:pPr marL="342900" marR="0" lvl="0" indent="-228600" algn="ctr" rtl="0">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p:txBody>
      </p:sp>
      <p:sp>
        <p:nvSpPr>
          <p:cNvPr id="101" name="Google Shape;101;p1"/>
          <p:cNvSpPr txBox="1"/>
          <p:nvPr/>
        </p:nvSpPr>
        <p:spPr>
          <a:xfrm>
            <a:off x="2431597" y="3793858"/>
            <a:ext cx="4528457"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dirty="0">
                <a:solidFill>
                  <a:schemeClr val="dk1"/>
                </a:solidFill>
                <a:latin typeface="Times New Roman"/>
                <a:ea typeface="Times New Roman"/>
                <a:cs typeface="Times New Roman"/>
                <a:sym typeface="Times New Roman"/>
              </a:rPr>
              <a:t>Name of the Guide: </a:t>
            </a:r>
            <a:r>
              <a:rPr lang="en-IN" sz="1800" b="0" i="0" u="none" strike="noStrike" cap="none" dirty="0" err="1">
                <a:solidFill>
                  <a:schemeClr val="dk1"/>
                </a:solidFill>
                <a:latin typeface="Times New Roman"/>
                <a:ea typeface="Times New Roman"/>
                <a:cs typeface="Times New Roman"/>
                <a:sym typeface="Times New Roman"/>
              </a:rPr>
              <a:t>Dr.</a:t>
            </a:r>
            <a:r>
              <a:rPr lang="en-IN" sz="1800" b="0" i="0" u="none" strike="noStrike" cap="none" dirty="0">
                <a:solidFill>
                  <a:schemeClr val="dk1"/>
                </a:solidFill>
                <a:latin typeface="Times New Roman"/>
                <a:ea typeface="Times New Roman"/>
                <a:cs typeface="Times New Roman"/>
                <a:sym typeface="Times New Roman"/>
              </a:rPr>
              <a:t> Sheetal </a:t>
            </a:r>
            <a:r>
              <a:rPr lang="en-IN" sz="1800" b="0" i="0" u="none" strike="noStrike" cap="none" dirty="0" err="1">
                <a:solidFill>
                  <a:schemeClr val="dk1"/>
                </a:solidFill>
                <a:latin typeface="Times New Roman"/>
                <a:ea typeface="Times New Roman"/>
                <a:cs typeface="Times New Roman"/>
                <a:sym typeface="Times New Roman"/>
              </a:rPr>
              <a:t>Borhade</a:t>
            </a:r>
            <a:endParaRPr dirty="0"/>
          </a:p>
          <a:p>
            <a:pPr marL="342900" marR="0" lvl="0" indent="-228600" algn="ctr" rtl="0">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p:txBody>
      </p:sp>
      <p:sp>
        <p:nvSpPr>
          <p:cNvPr id="102" name="Google Shape;102;p1"/>
          <p:cNvSpPr txBox="1"/>
          <p:nvPr/>
        </p:nvSpPr>
        <p:spPr>
          <a:xfrm>
            <a:off x="2431597" y="4090295"/>
            <a:ext cx="4528457"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dirty="0">
                <a:solidFill>
                  <a:schemeClr val="dk1"/>
                </a:solidFill>
                <a:latin typeface="Times New Roman"/>
                <a:ea typeface="Times New Roman"/>
                <a:cs typeface="Times New Roman"/>
                <a:sym typeface="Times New Roman"/>
              </a:rPr>
              <a:t>Name of the Co-guide: </a:t>
            </a:r>
            <a:r>
              <a:rPr lang="en-IN" sz="1800" dirty="0">
                <a:solidFill>
                  <a:schemeClr val="dk1"/>
                </a:solidFill>
                <a:latin typeface="Times New Roman"/>
                <a:ea typeface="Times New Roman"/>
                <a:cs typeface="Times New Roman"/>
                <a:sym typeface="Times New Roman"/>
              </a:rPr>
              <a:t>Mayur Gaikwad</a:t>
            </a:r>
            <a:endParaRPr dirty="0"/>
          </a:p>
          <a:p>
            <a:pPr marL="342900" marR="0" lvl="0" indent="-228600" algn="ctr" rtl="0">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p:txBody>
      </p:sp>
      <p:sp>
        <p:nvSpPr>
          <p:cNvPr id="103" name="Google Shape;103;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02-09-2024</a:t>
            </a:r>
            <a:endParaRPr lang="en-IN" dirty="0"/>
          </a:p>
        </p:txBody>
      </p:sp>
      <p:sp>
        <p:nvSpPr>
          <p:cNvPr id="104" name="Google Shape;104;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Department of Artificial Intelligence &amp; Machine Learning </a:t>
            </a:r>
            <a:endParaRPr dirty="0"/>
          </a:p>
        </p:txBody>
      </p:sp>
      <p:sp>
        <p:nvSpPr>
          <p:cNvPr id="105" name="Google Shape;105;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a:buSzPts val="3300"/>
            </a:pPr>
            <a:r>
              <a:rPr lang="en-IN" sz="3600" b="1" dirty="0">
                <a:latin typeface="Times New Roman"/>
                <a:ea typeface="Times New Roman"/>
                <a:cs typeface="Times New Roman"/>
                <a:sym typeface="Times New Roman"/>
              </a:rPr>
              <a:t>Development/ Implementation</a:t>
            </a:r>
            <a:br>
              <a:rPr lang="en-IN" sz="3600" dirty="0">
                <a:latin typeface="Times New Roman"/>
                <a:ea typeface="Times New Roman"/>
                <a:cs typeface="Times New Roman"/>
                <a:sym typeface="Times New Roman"/>
              </a:rPr>
            </a:br>
            <a:endParaRPr dirty="0"/>
          </a:p>
        </p:txBody>
      </p:sp>
      <p:sp>
        <p:nvSpPr>
          <p:cNvPr id="121" name="Google Shape;121;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r>
              <a:rPr lang="en-US" sz="3200" dirty="0"/>
              <a:t>The development phase involved generating word embeddings for the Gujarati dataset, followed by creating a BERT model specifically for the language. The NER model development is ongoing, with data pre-processed according to NSP, and the model is being trained on additional data with more epochs to improve its performance.</a:t>
            </a:r>
            <a:endParaRPr sz="3200" dirty="0"/>
          </a:p>
        </p:txBody>
      </p:sp>
      <p:sp>
        <p:nvSpPr>
          <p:cNvPr id="122" name="Google Shape;122;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12-08-2024</a:t>
            </a:r>
            <a:endParaRPr/>
          </a:p>
        </p:txBody>
      </p:sp>
      <p:sp>
        <p:nvSpPr>
          <p:cNvPr id="123" name="Google Shape;123;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Computer Science and Engineering</a:t>
            </a:r>
            <a:endParaRPr/>
          </a:p>
        </p:txBody>
      </p:sp>
      <p:sp>
        <p:nvSpPr>
          <p:cNvPr id="124" name="Google Shape;12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Tree>
    <p:extLst>
      <p:ext uri="{BB962C8B-B14F-4D97-AF65-F5344CB8AC3E}">
        <p14:creationId xmlns:p14="http://schemas.microsoft.com/office/powerpoint/2010/main" val="383473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a:buSzPts val="3300"/>
            </a:pPr>
            <a:r>
              <a:rPr lang="en-IN" sz="3600" b="1" dirty="0">
                <a:latin typeface="Times New Roman"/>
                <a:cs typeface="Times New Roman"/>
                <a:sym typeface="Times New Roman"/>
              </a:rPr>
              <a:t>Project Outcome</a:t>
            </a:r>
            <a:br>
              <a:rPr lang="en-IN" sz="3600" b="1" dirty="0">
                <a:latin typeface="Times New Roman"/>
                <a:cs typeface="Times New Roman"/>
                <a:sym typeface="Times New Roman"/>
              </a:rPr>
            </a:br>
            <a:endParaRPr lang="en-IN" dirty="0"/>
          </a:p>
        </p:txBody>
      </p:sp>
      <p:sp>
        <p:nvSpPr>
          <p:cNvPr id="121" name="Google Shape;121;p3"/>
          <p:cNvSpPr txBox="1">
            <a:spLocks noGrp="1"/>
          </p:cNvSpPr>
          <p:nvPr>
            <p:ph type="body" idx="1"/>
          </p:nvPr>
        </p:nvSpPr>
        <p:spPr>
          <a:xfrm>
            <a:off x="617220" y="2986229"/>
            <a:ext cx="2308860" cy="295463"/>
          </a:xfrm>
          <a:prstGeom prst="rect">
            <a:avLst/>
          </a:prstGeom>
          <a:noFill/>
          <a:ln>
            <a:noFill/>
          </a:ln>
        </p:spPr>
        <p:txBody>
          <a:bodyPr spcFirstLastPara="1" wrap="square" lIns="91425" tIns="45700" rIns="91425" bIns="45700" anchor="t" anchorCtr="0">
            <a:normAutofit fontScale="92500" lnSpcReduction="20000"/>
          </a:bodyPr>
          <a:lstStyle/>
          <a:p>
            <a:pPr marL="171450" lvl="0" indent="-38100" algn="l" rtl="0">
              <a:lnSpc>
                <a:spcPct val="90000"/>
              </a:lnSpc>
              <a:spcBef>
                <a:spcPts val="0"/>
              </a:spcBef>
              <a:spcAft>
                <a:spcPts val="0"/>
              </a:spcAft>
              <a:buClr>
                <a:schemeClr val="dk1"/>
              </a:buClr>
              <a:buSzPts val="2100"/>
              <a:buNone/>
            </a:pPr>
            <a:r>
              <a:rPr lang="en-US" dirty="0"/>
              <a:t>Word Embedding</a:t>
            </a:r>
            <a:endParaRPr dirty="0"/>
          </a:p>
        </p:txBody>
      </p:sp>
      <p:sp>
        <p:nvSpPr>
          <p:cNvPr id="122" name="Google Shape;122;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12-08-2024</a:t>
            </a:r>
            <a:endParaRPr/>
          </a:p>
        </p:txBody>
      </p:sp>
      <p:sp>
        <p:nvSpPr>
          <p:cNvPr id="123" name="Google Shape;123;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Computer Science and Engineering</a:t>
            </a:r>
            <a:endParaRPr/>
          </a:p>
        </p:txBody>
      </p:sp>
      <p:sp>
        <p:nvSpPr>
          <p:cNvPr id="124" name="Google Shape;12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pic>
        <p:nvPicPr>
          <p:cNvPr id="3" name="Picture 2">
            <a:extLst>
              <a:ext uri="{FF2B5EF4-FFF2-40B4-BE49-F238E27FC236}">
                <a16:creationId xmlns:a16="http://schemas.microsoft.com/office/drawing/2014/main" id="{032836B0-C010-B8ED-65EB-6AB2661577CB}"/>
              </a:ext>
            </a:extLst>
          </p:cNvPr>
          <p:cNvPicPr>
            <a:picLocks noChangeAspect="1"/>
          </p:cNvPicPr>
          <p:nvPr/>
        </p:nvPicPr>
        <p:blipFill>
          <a:blip r:embed="rId3"/>
          <a:stretch>
            <a:fillRect/>
          </a:stretch>
        </p:blipFill>
        <p:spPr>
          <a:xfrm>
            <a:off x="857250" y="1690688"/>
            <a:ext cx="1828800" cy="978409"/>
          </a:xfrm>
          <a:prstGeom prst="rect">
            <a:avLst/>
          </a:prstGeom>
        </p:spPr>
      </p:pic>
      <p:pic>
        <p:nvPicPr>
          <p:cNvPr id="5" name="Picture 4">
            <a:extLst>
              <a:ext uri="{FF2B5EF4-FFF2-40B4-BE49-F238E27FC236}">
                <a16:creationId xmlns:a16="http://schemas.microsoft.com/office/drawing/2014/main" id="{A111FA13-7E40-F7D2-B233-7EEA450096A8}"/>
              </a:ext>
            </a:extLst>
          </p:cNvPr>
          <p:cNvPicPr>
            <a:picLocks noChangeAspect="1"/>
          </p:cNvPicPr>
          <p:nvPr/>
        </p:nvPicPr>
        <p:blipFill>
          <a:blip r:embed="rId4"/>
          <a:stretch>
            <a:fillRect/>
          </a:stretch>
        </p:blipFill>
        <p:spPr>
          <a:xfrm>
            <a:off x="3470021" y="1696833"/>
            <a:ext cx="1728470" cy="972264"/>
          </a:xfrm>
          <a:prstGeom prst="rect">
            <a:avLst/>
          </a:prstGeom>
        </p:spPr>
      </p:pic>
      <p:pic>
        <p:nvPicPr>
          <p:cNvPr id="7" name="Picture 6">
            <a:extLst>
              <a:ext uri="{FF2B5EF4-FFF2-40B4-BE49-F238E27FC236}">
                <a16:creationId xmlns:a16="http://schemas.microsoft.com/office/drawing/2014/main" id="{45C63F4D-5FF7-DB1B-5653-2A9F54979399}"/>
              </a:ext>
            </a:extLst>
          </p:cNvPr>
          <p:cNvPicPr>
            <a:picLocks noChangeAspect="1"/>
          </p:cNvPicPr>
          <p:nvPr/>
        </p:nvPicPr>
        <p:blipFill>
          <a:blip r:embed="rId5"/>
          <a:stretch>
            <a:fillRect/>
          </a:stretch>
        </p:blipFill>
        <p:spPr>
          <a:xfrm>
            <a:off x="6457950" y="1696833"/>
            <a:ext cx="1728470" cy="972264"/>
          </a:xfrm>
          <a:prstGeom prst="rect">
            <a:avLst/>
          </a:prstGeom>
        </p:spPr>
      </p:pic>
      <p:sp>
        <p:nvSpPr>
          <p:cNvPr id="8" name="TextBox 7">
            <a:extLst>
              <a:ext uri="{FF2B5EF4-FFF2-40B4-BE49-F238E27FC236}">
                <a16:creationId xmlns:a16="http://schemas.microsoft.com/office/drawing/2014/main" id="{F8C79961-3233-614B-03A0-FC3D7D86C005}"/>
              </a:ext>
            </a:extLst>
          </p:cNvPr>
          <p:cNvSpPr txBox="1"/>
          <p:nvPr/>
        </p:nvSpPr>
        <p:spPr>
          <a:xfrm>
            <a:off x="3521583" y="2949294"/>
            <a:ext cx="2100834" cy="369332"/>
          </a:xfrm>
          <a:prstGeom prst="rect">
            <a:avLst/>
          </a:prstGeom>
          <a:noFill/>
        </p:spPr>
        <p:txBody>
          <a:bodyPr wrap="square" rtlCol="0">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Cosine Similarity</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F6FAC39-FF2E-38B0-98A0-891EE1C91DD1}"/>
              </a:ext>
            </a:extLst>
          </p:cNvPr>
          <p:cNvSpPr txBox="1"/>
          <p:nvPr/>
        </p:nvSpPr>
        <p:spPr>
          <a:xfrm>
            <a:off x="3828288" y="4038600"/>
            <a:ext cx="1143000" cy="972264"/>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84152BA0-6592-5247-3CBA-9A9A670C9720}"/>
              </a:ext>
            </a:extLst>
          </p:cNvPr>
          <p:cNvSpPr txBox="1"/>
          <p:nvPr/>
        </p:nvSpPr>
        <p:spPr>
          <a:xfrm>
            <a:off x="6414516" y="2944110"/>
            <a:ext cx="2100834" cy="369332"/>
          </a:xfrm>
          <a:prstGeom prst="rect">
            <a:avLst/>
          </a:prstGeom>
          <a:noFill/>
        </p:spPr>
        <p:txBody>
          <a:bodyPr wrap="square" rtlCol="0">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Word </a:t>
            </a:r>
            <a:r>
              <a:rPr lang="en-US" sz="1800" dirty="0" err="1">
                <a:latin typeface="Calibri" panose="020F0502020204030204" pitchFamily="34" charset="0"/>
                <a:ea typeface="Calibri" panose="020F0502020204030204" pitchFamily="34" charset="0"/>
                <a:cs typeface="Calibri" panose="020F0502020204030204" pitchFamily="34" charset="0"/>
              </a:rPr>
              <a:t>Tokenisation</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51A4B1BF-8088-40DC-B7B7-8DE0613419EB}"/>
              </a:ext>
            </a:extLst>
          </p:cNvPr>
          <p:cNvPicPr>
            <a:picLocks noChangeAspect="1"/>
          </p:cNvPicPr>
          <p:nvPr/>
        </p:nvPicPr>
        <p:blipFill>
          <a:blip r:embed="rId6"/>
          <a:stretch>
            <a:fillRect/>
          </a:stretch>
        </p:blipFill>
        <p:spPr>
          <a:xfrm flipV="1">
            <a:off x="485778" y="3577654"/>
            <a:ext cx="3476244" cy="1955387"/>
          </a:xfrm>
          <a:prstGeom prst="rect">
            <a:avLst/>
          </a:prstGeom>
        </p:spPr>
      </p:pic>
      <p:sp>
        <p:nvSpPr>
          <p:cNvPr id="13" name="TextBox 12">
            <a:extLst>
              <a:ext uri="{FF2B5EF4-FFF2-40B4-BE49-F238E27FC236}">
                <a16:creationId xmlns:a16="http://schemas.microsoft.com/office/drawing/2014/main" id="{048B8313-15A2-2CC8-C5DC-28409B9A235E}"/>
              </a:ext>
            </a:extLst>
          </p:cNvPr>
          <p:cNvSpPr txBox="1"/>
          <p:nvPr/>
        </p:nvSpPr>
        <p:spPr>
          <a:xfrm>
            <a:off x="1444879" y="5706822"/>
            <a:ext cx="2100834" cy="369332"/>
          </a:xfrm>
          <a:prstGeom prst="rect">
            <a:avLst/>
          </a:prstGeom>
          <a:noFill/>
        </p:spPr>
        <p:txBody>
          <a:bodyPr wrap="square" rtlCol="0">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BERT Model</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DBD0573B-4B77-B324-ECCB-D4114AF987B2}"/>
              </a:ext>
            </a:extLst>
          </p:cNvPr>
          <p:cNvPicPr>
            <a:picLocks noChangeAspect="1"/>
          </p:cNvPicPr>
          <p:nvPr/>
        </p:nvPicPr>
        <p:blipFill>
          <a:blip r:embed="rId7"/>
          <a:stretch>
            <a:fillRect/>
          </a:stretch>
        </p:blipFill>
        <p:spPr>
          <a:xfrm>
            <a:off x="5403596" y="3598823"/>
            <a:ext cx="3476244" cy="1955387"/>
          </a:xfrm>
          <a:prstGeom prst="rect">
            <a:avLst/>
          </a:prstGeom>
        </p:spPr>
      </p:pic>
      <p:sp>
        <p:nvSpPr>
          <p:cNvPr id="16" name="TextBox 15">
            <a:extLst>
              <a:ext uri="{FF2B5EF4-FFF2-40B4-BE49-F238E27FC236}">
                <a16:creationId xmlns:a16="http://schemas.microsoft.com/office/drawing/2014/main" id="{29D5FB07-D97B-ACF2-7262-874A7BB0BD3F}"/>
              </a:ext>
            </a:extLst>
          </p:cNvPr>
          <p:cNvSpPr txBox="1"/>
          <p:nvPr/>
        </p:nvSpPr>
        <p:spPr>
          <a:xfrm>
            <a:off x="6457950" y="5706822"/>
            <a:ext cx="2100834" cy="369332"/>
          </a:xfrm>
          <a:prstGeom prst="rect">
            <a:avLst/>
          </a:prstGeom>
          <a:noFill/>
        </p:spPr>
        <p:txBody>
          <a:bodyPr wrap="square" rtlCol="0">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NSP Model</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30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628650" y="0"/>
            <a:ext cx="7886700" cy="1325563"/>
          </a:xfrm>
          <a:prstGeom prst="rect">
            <a:avLst/>
          </a:prstGeom>
          <a:noFill/>
          <a:ln>
            <a:noFill/>
          </a:ln>
        </p:spPr>
        <p:txBody>
          <a:bodyPr spcFirstLastPara="1" wrap="square" lIns="91425" tIns="45700" rIns="91425" bIns="45700" anchor="ctr" anchorCtr="0">
            <a:normAutofit/>
          </a:bodyPr>
          <a:lstStyle/>
          <a:p>
            <a:pPr>
              <a:buSzPts val="3300"/>
            </a:pPr>
            <a:r>
              <a:rPr lang="en-IN" sz="3600" b="1" dirty="0">
                <a:latin typeface="Times New Roman"/>
                <a:ea typeface="Times New Roman"/>
                <a:cs typeface="Times New Roman"/>
                <a:sym typeface="Times New Roman"/>
              </a:rPr>
              <a:t>Literature Review :</a:t>
            </a:r>
            <a:br>
              <a:rPr lang="en-IN" sz="3600" dirty="0">
                <a:latin typeface="Times New Roman"/>
                <a:ea typeface="Times New Roman"/>
                <a:cs typeface="Times New Roman"/>
                <a:sym typeface="Times New Roman"/>
              </a:rPr>
            </a:br>
            <a:endParaRPr lang="en-IN" dirty="0"/>
          </a:p>
        </p:txBody>
      </p:sp>
      <p:sp>
        <p:nvSpPr>
          <p:cNvPr id="122" name="Google Shape;122;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12-08-2024</a:t>
            </a:r>
            <a:endParaRPr/>
          </a:p>
        </p:txBody>
      </p:sp>
      <p:sp>
        <p:nvSpPr>
          <p:cNvPr id="123" name="Google Shape;123;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Computer Science and Engineering</a:t>
            </a:r>
            <a:endParaRPr/>
          </a:p>
        </p:txBody>
      </p:sp>
      <p:sp>
        <p:nvSpPr>
          <p:cNvPr id="124" name="Google Shape;12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
        <p:nvSpPr>
          <p:cNvPr id="2" name="Rectangle 1">
            <a:extLst>
              <a:ext uri="{FF2B5EF4-FFF2-40B4-BE49-F238E27FC236}">
                <a16:creationId xmlns:a16="http://schemas.microsoft.com/office/drawing/2014/main" id="{BA0F6939-9ACF-8DB0-E4C5-637A6A0FF58D}"/>
              </a:ext>
            </a:extLst>
          </p:cNvPr>
          <p:cNvSpPr>
            <a:spLocks noChangeArrowheads="1"/>
          </p:cNvSpPr>
          <p:nvPr/>
        </p:nvSpPr>
        <p:spPr bwMode="auto">
          <a:xfrm>
            <a:off x="301752" y="1278334"/>
            <a:ext cx="884224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1" indent="-342900" eaLnBrk="0" fontAlgn="base" hangingPunct="0">
              <a:spcBef>
                <a:spcPct val="0"/>
              </a:spcBef>
              <a:spcAft>
                <a:spcPct val="0"/>
              </a:spcAft>
              <a:buClrTx/>
              <a:buFont typeface="+mj-lt"/>
              <a:buAutoNum type="arabicPeriod"/>
            </a:pPr>
            <a:r>
              <a:rPr kumimoji="0" lang="en-US" altLang="en-US" sz="1200" b="1" i="0" u="none" strike="noStrike" cap="none" normalizeH="0" baseline="0" dirty="0">
                <a:ln>
                  <a:noFill/>
                </a:ln>
                <a:solidFill>
                  <a:schemeClr val="tx1"/>
                </a:solidFill>
                <a:effectLst/>
                <a:latin typeface="Arial" panose="020B0604020202020204" pitchFamily="34" charset="0"/>
              </a:rPr>
              <a:t>BERT: Pre-training of Deep Bidirectional Transformers for Language Understanding</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Authors: </a:t>
            </a:r>
            <a:r>
              <a:rPr kumimoji="0" lang="en-US" altLang="en-US" sz="1200" b="0" i="0" u="none" strike="noStrike" cap="none" normalizeH="0" baseline="0" dirty="0">
                <a:ln>
                  <a:noFill/>
                </a:ln>
                <a:solidFill>
                  <a:schemeClr val="tx1"/>
                </a:solidFill>
                <a:effectLst/>
                <a:latin typeface="Arial" panose="020B0604020202020204" pitchFamily="34" charset="0"/>
              </a:rPr>
              <a:t>Devlin et al.</a:t>
            </a:r>
          </a:p>
          <a:p>
            <a:pPr marL="0" marR="0" lvl="0" indent="0" algn="l" defTabSz="914400" rtl="0" eaLnBrk="0" fontAlgn="base" latinLnBrk="0" hangingPunct="0">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Year: </a:t>
            </a:r>
            <a:r>
              <a:rPr kumimoji="0" lang="en-US" altLang="en-US" sz="1200" b="0" i="0" u="none" strike="noStrike" cap="none" normalizeH="0" baseline="0" dirty="0">
                <a:ln>
                  <a:noFill/>
                </a:ln>
                <a:solidFill>
                  <a:schemeClr val="tx1"/>
                </a:solidFill>
                <a:effectLst/>
                <a:latin typeface="Arial" panose="020B0604020202020204" pitchFamily="34" charset="0"/>
              </a:rPr>
              <a:t>2018</a:t>
            </a:r>
          </a:p>
          <a:p>
            <a:pPr marL="0" marR="0" lvl="0" indent="0" algn="l" defTabSz="914400" rtl="0" eaLnBrk="0" fontAlgn="base" latinLnBrk="0" hangingPunct="0">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Key Focus: </a:t>
            </a:r>
            <a:r>
              <a:rPr kumimoji="0" lang="en-US" altLang="en-US" sz="1200" b="0" i="0" u="none" strike="noStrike" cap="none" normalizeH="0" baseline="0" dirty="0">
                <a:ln>
                  <a:noFill/>
                </a:ln>
                <a:solidFill>
                  <a:schemeClr val="tx1"/>
                </a:solidFill>
                <a:effectLst/>
                <a:latin typeface="Arial" panose="020B0604020202020204" pitchFamily="34" charset="0"/>
              </a:rPr>
              <a:t>Introduces BERT, its Transformer-based architecture, and its applications in NLP tasks</a:t>
            </a:r>
          </a:p>
          <a:p>
            <a:pPr marL="0" marR="0" lvl="0" indent="0" algn="l" defTabSz="914400" rtl="0" eaLnBrk="0" fontAlgn="base" latinLnBrk="0" hangingPunct="0">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Methodology:</a:t>
            </a:r>
          </a:p>
          <a:p>
            <a:pPr marL="457200" marR="0" lvl="1" indent="0" algn="l" defTabSz="914400" rtl="0" eaLnBrk="0" fontAlgn="base" latinLnBrk="0" hangingPunct="0">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BERT uses a transformer-based architecture with self-attention mechanisms</a:t>
            </a:r>
          </a:p>
          <a:p>
            <a:pPr marL="457200" marR="0" lvl="1" indent="0" algn="l" defTabSz="914400" rtl="0" eaLnBrk="0" fontAlgn="base" latinLnBrk="0" hangingPunct="0">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Pre-trained using masked language modeling (MLM) and next sentence prediction (NSP) tasks on large corpora</a:t>
            </a:r>
          </a:p>
          <a:p>
            <a:pPr marL="457200" marR="0" lvl="1" indent="0" algn="l" defTabSz="914400" rtl="0" eaLnBrk="0" fontAlgn="base" latinLnBrk="0" hangingPunct="0">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2.    Multilingual BERT for Named Entity Recognition in Indian Languages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Authors: </a:t>
            </a:r>
            <a:r>
              <a:rPr kumimoji="0" lang="en-US" altLang="en-US" sz="1200" b="0" i="0" u="none" strike="noStrike" cap="none" normalizeH="0" baseline="0" dirty="0">
                <a:ln>
                  <a:noFill/>
                </a:ln>
                <a:solidFill>
                  <a:schemeClr val="tx1"/>
                </a:solidFill>
                <a:effectLst/>
                <a:latin typeface="Arial" panose="020B0604020202020204" pitchFamily="34" charset="0"/>
              </a:rPr>
              <a:t>Shrivastava et al.</a:t>
            </a:r>
          </a:p>
          <a:p>
            <a:pPr marL="0" marR="0" lvl="0" indent="0" algn="l" defTabSz="914400" rtl="0" eaLnBrk="0" fontAlgn="base" latinLnBrk="0" hangingPunct="0">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Year: </a:t>
            </a:r>
            <a:r>
              <a:rPr kumimoji="0" lang="en-US" altLang="en-US" sz="1200" b="0" i="0" u="none" strike="noStrike" cap="none" normalizeH="0" baseline="0" dirty="0">
                <a:ln>
                  <a:noFill/>
                </a:ln>
                <a:solidFill>
                  <a:schemeClr val="tx1"/>
                </a:solidFill>
                <a:effectLst/>
                <a:latin typeface="Arial" panose="020B0604020202020204" pitchFamily="34" charset="0"/>
              </a:rPr>
              <a:t>2020</a:t>
            </a:r>
          </a:p>
          <a:p>
            <a:pPr marL="0" marR="0" lvl="0" indent="0" algn="l" defTabSz="914400" rtl="0" eaLnBrk="0" fontAlgn="base" latinLnBrk="0" hangingPunct="0">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Key Focus: </a:t>
            </a:r>
            <a:r>
              <a:rPr kumimoji="0" lang="en-US" altLang="en-US" sz="1200" b="0" i="0" u="none" strike="noStrike" cap="none" normalizeH="0" baseline="0" dirty="0">
                <a:ln>
                  <a:noFill/>
                </a:ln>
                <a:solidFill>
                  <a:schemeClr val="tx1"/>
                </a:solidFill>
                <a:effectLst/>
                <a:latin typeface="Arial" panose="020B0604020202020204" pitchFamily="34" charset="0"/>
              </a:rPr>
              <a:t>Explores the use of </a:t>
            </a:r>
            <a:r>
              <a:rPr kumimoji="0" lang="en-US" altLang="en-US" sz="1200" b="0" i="0" u="none" strike="noStrike" cap="none" normalizeH="0" baseline="0" dirty="0" err="1">
                <a:ln>
                  <a:noFill/>
                </a:ln>
                <a:solidFill>
                  <a:schemeClr val="tx1"/>
                </a:solidFill>
                <a:effectLst/>
                <a:latin typeface="Arial" panose="020B0604020202020204" pitchFamily="34" charset="0"/>
              </a:rPr>
              <a:t>mBERT</a:t>
            </a:r>
            <a:r>
              <a:rPr kumimoji="0" lang="en-US" altLang="en-US" sz="1200" b="0" i="0" u="none" strike="noStrike" cap="none" normalizeH="0" baseline="0" dirty="0">
                <a:ln>
                  <a:noFill/>
                </a:ln>
                <a:solidFill>
                  <a:schemeClr val="tx1"/>
                </a:solidFill>
                <a:effectLst/>
                <a:latin typeface="Arial" panose="020B0604020202020204" pitchFamily="34" charset="0"/>
              </a:rPr>
              <a:t> for NER in Indian language</a:t>
            </a:r>
          </a:p>
          <a:p>
            <a:pPr marL="0" marR="0" lvl="0" indent="0" algn="l" defTabSz="914400" rtl="0" eaLnBrk="0" fontAlgn="base" latinLnBrk="0" hangingPunct="0">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Methodology:</a:t>
            </a:r>
          </a:p>
          <a:p>
            <a:pPr marL="457200" marR="0" lvl="1" indent="0" algn="l" defTabSz="914400" rtl="0" eaLnBrk="0" fontAlgn="base" latinLnBrk="0" hangingPunct="0">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Used multilingual BERT (</a:t>
            </a:r>
            <a:r>
              <a:rPr kumimoji="0" lang="en-US" altLang="en-US" sz="1200" b="0" i="0" u="none" strike="noStrike" cap="none" normalizeH="0" baseline="0" dirty="0" err="1">
                <a:ln>
                  <a:noFill/>
                </a:ln>
                <a:solidFill>
                  <a:schemeClr val="tx1"/>
                </a:solidFill>
                <a:effectLst/>
                <a:latin typeface="Arial" panose="020B0604020202020204" pitchFamily="34" charset="0"/>
              </a:rPr>
              <a:t>mBERT</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Fine-tuned </a:t>
            </a:r>
            <a:r>
              <a:rPr kumimoji="0" lang="en-US" altLang="en-US" sz="1200" b="0" i="0" u="none" strike="noStrike" cap="none" normalizeH="0" baseline="0" dirty="0" err="1">
                <a:ln>
                  <a:noFill/>
                </a:ln>
                <a:solidFill>
                  <a:schemeClr val="tx1"/>
                </a:solidFill>
                <a:effectLst/>
                <a:latin typeface="Arial" panose="020B0604020202020204" pitchFamily="34" charset="0"/>
              </a:rPr>
              <a:t>mBERT</a:t>
            </a:r>
            <a:r>
              <a:rPr kumimoji="0" lang="en-US" altLang="en-US" sz="1200" b="0" i="0" u="none" strike="noStrike" cap="none" normalizeH="0" baseline="0" dirty="0">
                <a:ln>
                  <a:noFill/>
                </a:ln>
                <a:solidFill>
                  <a:schemeClr val="tx1"/>
                </a:solidFill>
                <a:effectLst/>
                <a:latin typeface="Arial" panose="020B0604020202020204" pitchFamily="34" charset="0"/>
              </a:rPr>
              <a:t> for NER tasks on Indian language datasets</a:t>
            </a:r>
          </a:p>
          <a:p>
            <a:pPr marL="457200" marR="0" lvl="1" indent="0" algn="l" defTabSz="914400" rtl="0" eaLnBrk="0" fontAlgn="base" latinLnBrk="0" hangingPunct="0">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Evaluated performance using precision, recall, and F1 scores</a:t>
            </a:r>
          </a:p>
          <a:p>
            <a:pPr marL="457200" marR="0" lvl="1" indent="0" algn="l" defTabSz="914400" rtl="0" eaLnBrk="0" fontAlgn="base" latinLnBrk="0" hangingPunct="0">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spcBef>
                <a:spcPct val="0"/>
              </a:spcBef>
              <a:spcAft>
                <a:spcPct val="0"/>
              </a:spcAft>
              <a:buClrTx/>
              <a:buSzTx/>
              <a:buAutoNum type="arabicPeriod" startAt="3"/>
              <a:tabLst/>
            </a:pPr>
            <a:r>
              <a:rPr kumimoji="0" lang="en-US" altLang="en-US" sz="1200" b="1" i="0" u="none" strike="noStrike" cap="none" normalizeH="0" baseline="0" dirty="0" err="1">
                <a:ln>
                  <a:noFill/>
                </a:ln>
                <a:solidFill>
                  <a:schemeClr val="tx1"/>
                </a:solidFill>
                <a:effectLst/>
                <a:latin typeface="Arial" panose="020B0604020202020204" pitchFamily="34" charset="0"/>
              </a:rPr>
              <a:t>IndicBERT</a:t>
            </a:r>
            <a:r>
              <a:rPr kumimoji="0" lang="en-US" altLang="en-US" sz="1200" b="1" i="0" u="none" strike="noStrike" cap="none" normalizeH="0" baseline="0" dirty="0">
                <a:ln>
                  <a:noFill/>
                </a:ln>
                <a:solidFill>
                  <a:schemeClr val="tx1"/>
                </a:solidFill>
                <a:effectLst/>
                <a:latin typeface="Arial" panose="020B0604020202020204" pitchFamily="34" charset="0"/>
              </a:rPr>
              <a:t>: A Pretrained Model for Indic Languages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Authors: </a:t>
            </a:r>
            <a:r>
              <a:rPr kumimoji="0" lang="en-US" altLang="en-US" sz="1200" b="0" i="0" u="none" strike="noStrike" cap="none" normalizeH="0" baseline="0" dirty="0" err="1">
                <a:ln>
                  <a:noFill/>
                </a:ln>
                <a:solidFill>
                  <a:schemeClr val="tx1"/>
                </a:solidFill>
                <a:effectLst/>
                <a:latin typeface="Arial" panose="020B0604020202020204" pitchFamily="34" charset="0"/>
              </a:rPr>
              <a:t>Kakwani</a:t>
            </a:r>
            <a:r>
              <a:rPr kumimoji="0" lang="en-US" altLang="en-US" sz="1200" b="0" i="0" u="none" strike="noStrike" cap="none" normalizeH="0" baseline="0" dirty="0">
                <a:ln>
                  <a:noFill/>
                </a:ln>
                <a:solidFill>
                  <a:schemeClr val="tx1"/>
                </a:solidFill>
                <a:effectLst/>
                <a:latin typeface="Arial" panose="020B0604020202020204" pitchFamily="34" charset="0"/>
              </a:rPr>
              <a:t> et al.</a:t>
            </a:r>
          </a:p>
          <a:p>
            <a:pPr lvl="1" eaLnBrk="0" fontAlgn="base" hangingPunct="0">
              <a:spcBef>
                <a:spcPct val="0"/>
              </a:spcBef>
              <a:spcAft>
                <a:spcPct val="0"/>
              </a:spcAft>
              <a:buClrTx/>
              <a:buFontTx/>
              <a:buChar char="•"/>
            </a:pPr>
            <a:r>
              <a:rPr kumimoji="0" lang="en-US" altLang="en-US" sz="1200" i="0" u="none" strike="noStrike" cap="none" normalizeH="0" baseline="0" dirty="0">
                <a:ln>
                  <a:noFill/>
                </a:ln>
                <a:solidFill>
                  <a:schemeClr val="tx1"/>
                </a:solidFill>
                <a:effectLst/>
                <a:latin typeface="Arial" panose="020B0604020202020204" pitchFamily="34" charset="0"/>
              </a:rPr>
              <a:t>Year: </a:t>
            </a:r>
            <a:r>
              <a:rPr kumimoji="0" lang="en-US" altLang="en-US" sz="1200" b="0" i="0" u="none" strike="noStrike" cap="none" normalizeH="0" baseline="0" dirty="0">
                <a:ln>
                  <a:noFill/>
                </a:ln>
                <a:solidFill>
                  <a:schemeClr val="tx1"/>
                </a:solidFill>
                <a:effectLst/>
                <a:latin typeface="Arial" panose="020B0604020202020204" pitchFamily="34" charset="0"/>
              </a:rPr>
              <a:t>2020</a:t>
            </a:r>
          </a:p>
          <a:p>
            <a:pPr marL="0" marR="0" lvl="0" indent="0" algn="l" defTabSz="914400" rtl="0" eaLnBrk="0" fontAlgn="base" latinLnBrk="0" hangingPunct="0">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Key Focus: </a:t>
            </a:r>
            <a:r>
              <a:rPr kumimoji="0" lang="en-US" altLang="en-US" sz="1200" b="0" i="0" u="none" strike="noStrike" cap="none" normalizeH="0" baseline="0" dirty="0">
                <a:ln>
                  <a:noFill/>
                </a:ln>
                <a:solidFill>
                  <a:schemeClr val="tx1"/>
                </a:solidFill>
                <a:effectLst/>
                <a:latin typeface="Arial" panose="020B0604020202020204" pitchFamily="34" charset="0"/>
              </a:rPr>
              <a:t>Development of </a:t>
            </a:r>
            <a:r>
              <a:rPr kumimoji="0" lang="en-US" altLang="en-US" sz="1200" b="0" i="0" u="none" strike="noStrike" cap="none" normalizeH="0" baseline="0" dirty="0" err="1">
                <a:ln>
                  <a:noFill/>
                </a:ln>
                <a:solidFill>
                  <a:schemeClr val="tx1"/>
                </a:solidFill>
                <a:effectLst/>
                <a:latin typeface="Arial" panose="020B0604020202020204" pitchFamily="34" charset="0"/>
              </a:rPr>
              <a:t>IndicBERT</a:t>
            </a:r>
            <a:r>
              <a:rPr kumimoji="0" lang="en-US" altLang="en-US" sz="1200" b="0" i="0" u="none" strike="noStrike" cap="none" normalizeH="0" baseline="0" dirty="0">
                <a:ln>
                  <a:noFill/>
                </a:ln>
                <a:solidFill>
                  <a:schemeClr val="tx1"/>
                </a:solidFill>
                <a:effectLst/>
                <a:latin typeface="Arial" panose="020B0604020202020204" pitchFamily="34" charset="0"/>
              </a:rPr>
              <a:t>, a model pre-trained on 12 major Indian languages</a:t>
            </a:r>
          </a:p>
          <a:p>
            <a:pPr marL="0" marR="0" lvl="0" indent="0" algn="l" defTabSz="914400" rtl="0" eaLnBrk="0" fontAlgn="base" latinLnBrk="0" hangingPunct="0">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Methodology:</a:t>
            </a:r>
          </a:p>
          <a:p>
            <a:pPr marL="457200" marR="0" lvl="1" indent="0" algn="l" defTabSz="914400" rtl="0" eaLnBrk="0" fontAlgn="base" latinLnBrk="0" hangingPunct="0">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Arial" panose="020B0604020202020204" pitchFamily="34" charset="0"/>
              </a:rPr>
              <a:t>IndicBERT</a:t>
            </a:r>
            <a:r>
              <a:rPr kumimoji="0" lang="en-US" altLang="en-US" sz="1200" b="0" i="0" u="none" strike="noStrike" cap="none" normalizeH="0" baseline="0" dirty="0">
                <a:ln>
                  <a:noFill/>
                </a:ln>
                <a:solidFill>
                  <a:schemeClr val="tx1"/>
                </a:solidFill>
                <a:effectLst/>
                <a:latin typeface="Arial" panose="020B0604020202020204" pitchFamily="34" charset="0"/>
              </a:rPr>
              <a:t> uses a smaller pre-trained BERT model</a:t>
            </a:r>
          </a:p>
          <a:p>
            <a:pPr marL="457200" marR="0" lvl="1" indent="0" algn="l" defTabSz="914400" rtl="0" eaLnBrk="0" fontAlgn="base" latinLnBrk="0" hangingPunct="0">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Fine-tuned on Indian languages</a:t>
            </a:r>
          </a:p>
          <a:p>
            <a:pPr marL="457200" marR="0" lvl="1" indent="0" algn="l" defTabSz="914400" rtl="0" eaLnBrk="0" fontAlgn="base" latinLnBrk="0" hangingPunct="0">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Utilized masked language modeling (MLM) and next sentence prediction (NSP) on Indic text corpora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0233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628650" y="0"/>
            <a:ext cx="7886700" cy="1325563"/>
          </a:xfrm>
          <a:prstGeom prst="rect">
            <a:avLst/>
          </a:prstGeom>
          <a:noFill/>
          <a:ln>
            <a:noFill/>
          </a:ln>
        </p:spPr>
        <p:txBody>
          <a:bodyPr spcFirstLastPara="1" wrap="square" lIns="91425" tIns="45700" rIns="91425" bIns="45700" anchor="ctr" anchorCtr="0">
            <a:normAutofit/>
          </a:bodyPr>
          <a:lstStyle/>
          <a:p>
            <a:pPr>
              <a:buSzPts val="3300"/>
            </a:pPr>
            <a:r>
              <a:rPr lang="en-IN" sz="3600" b="1" dirty="0">
                <a:latin typeface="Times New Roman"/>
                <a:ea typeface="Times New Roman"/>
                <a:cs typeface="Times New Roman"/>
                <a:sym typeface="Times New Roman"/>
              </a:rPr>
              <a:t>Literature Review :</a:t>
            </a:r>
            <a:br>
              <a:rPr lang="en-IN" sz="3600" dirty="0">
                <a:latin typeface="Times New Roman"/>
                <a:ea typeface="Times New Roman"/>
                <a:cs typeface="Times New Roman"/>
                <a:sym typeface="Times New Roman"/>
              </a:rPr>
            </a:br>
            <a:endParaRPr lang="en-IN" dirty="0"/>
          </a:p>
        </p:txBody>
      </p:sp>
      <p:sp>
        <p:nvSpPr>
          <p:cNvPr id="122" name="Google Shape;122;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12-08-2024</a:t>
            </a:r>
            <a:endParaRPr/>
          </a:p>
        </p:txBody>
      </p:sp>
      <p:sp>
        <p:nvSpPr>
          <p:cNvPr id="123" name="Google Shape;123;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Computer Science and Engineering</a:t>
            </a:r>
            <a:endParaRPr/>
          </a:p>
        </p:txBody>
      </p:sp>
      <p:sp>
        <p:nvSpPr>
          <p:cNvPr id="124" name="Google Shape;12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
        <p:nvSpPr>
          <p:cNvPr id="5" name="Rectangle 3">
            <a:extLst>
              <a:ext uri="{FF2B5EF4-FFF2-40B4-BE49-F238E27FC236}">
                <a16:creationId xmlns:a16="http://schemas.microsoft.com/office/drawing/2014/main" id="{51A8FCC2-B885-C1B3-75F5-0313B416F942}"/>
              </a:ext>
            </a:extLst>
          </p:cNvPr>
          <p:cNvSpPr>
            <a:spLocks noChangeArrowheads="1"/>
          </p:cNvSpPr>
          <p:nvPr/>
        </p:nvSpPr>
        <p:spPr bwMode="auto">
          <a:xfrm>
            <a:off x="628650" y="978635"/>
            <a:ext cx="8515350"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4.   A Comprehensive Study of Named Entity Recognition in the Hindi Language</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Authors: </a:t>
            </a:r>
            <a:r>
              <a:rPr kumimoji="0" lang="en-US" altLang="en-US" sz="1200" b="0" i="0" u="none" strike="noStrike" cap="none" normalizeH="0" baseline="0" dirty="0">
                <a:ln>
                  <a:noFill/>
                </a:ln>
                <a:solidFill>
                  <a:schemeClr val="tx1"/>
                </a:solidFill>
                <a:effectLst/>
                <a:latin typeface="Arial" panose="020B0604020202020204" pitchFamily="34" charset="0"/>
              </a:rPr>
              <a:t>Mishra et 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Year: </a:t>
            </a:r>
            <a:r>
              <a:rPr kumimoji="0" lang="en-US" altLang="en-US" sz="1200" b="0" i="0" u="none" strike="noStrike" cap="none" normalizeH="0" baseline="0" dirty="0">
                <a:ln>
                  <a:noFill/>
                </a:ln>
                <a:solidFill>
                  <a:schemeClr val="tx1"/>
                </a:solidFill>
                <a:effectLst/>
                <a:latin typeface="Arial" panose="020B0604020202020204" pitchFamily="34" charset="0"/>
              </a:rPr>
              <a:t>2018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Key Focus</a:t>
            </a:r>
            <a:r>
              <a:rPr kumimoji="0" lang="en-US" altLang="en-US" sz="1200" b="0" i="0" u="none" strike="noStrike" cap="none" normalizeH="0" baseline="0" dirty="0">
                <a:ln>
                  <a:noFill/>
                </a:ln>
                <a:solidFill>
                  <a:schemeClr val="tx1"/>
                </a:solidFill>
                <a:effectLst/>
                <a:latin typeface="Arial" panose="020B0604020202020204" pitchFamily="34" charset="0"/>
              </a:rPr>
              <a:t>: NER techniques in Hindi and insights for low-resource languages like Gujarati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Methodology</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Used </a:t>
            </a:r>
            <a:r>
              <a:rPr kumimoji="0" lang="en-US" altLang="en-US" sz="1200" b="0" i="0" u="none" strike="noStrike" cap="none" normalizeH="0" baseline="0" dirty="0" err="1">
                <a:ln>
                  <a:noFill/>
                </a:ln>
                <a:solidFill>
                  <a:schemeClr val="tx1"/>
                </a:solidFill>
                <a:effectLst/>
                <a:latin typeface="Arial" panose="020B0604020202020204" pitchFamily="34" charset="0"/>
              </a:rPr>
              <a:t>BiLSTM</a:t>
            </a:r>
            <a:r>
              <a:rPr kumimoji="0" lang="en-US" altLang="en-US" sz="1200" b="0" i="0" u="none" strike="noStrike" cap="none" normalizeH="0" baseline="0" dirty="0">
                <a:ln>
                  <a:noFill/>
                </a:ln>
                <a:solidFill>
                  <a:schemeClr val="tx1"/>
                </a:solidFill>
                <a:effectLst/>
                <a:latin typeface="Arial" panose="020B0604020202020204" pitchFamily="34" charset="0"/>
              </a:rPr>
              <a:t>-CRF and hybrid approaches combining rule-based and statistical methods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Explored transfer learning from high-resource to low-resource languages</a:t>
            </a:r>
          </a:p>
          <a:p>
            <a:pPr marL="0" marR="0" lvl="0" indent="0" algn="l" defTabSz="914400" rtl="0" eaLnBrk="0" fontAlgn="base" latinLnBrk="0" hangingPunct="0">
              <a:lnSpc>
                <a:spcPct val="100000"/>
              </a:lnSpc>
              <a:spcBef>
                <a:spcPct val="0"/>
              </a:spcBef>
              <a:spcAft>
                <a:spcPct val="0"/>
              </a:spcAft>
              <a:buClrTx/>
              <a:buSzTx/>
              <a:tabLst/>
            </a:pPr>
            <a:r>
              <a:rPr lang="en-US" altLang="en-US" sz="1200" b="1" dirty="0">
                <a:solidFill>
                  <a:schemeClr val="tx1"/>
                </a:solidFill>
                <a:latin typeface="Arial" panose="020B0604020202020204" pitchFamily="34" charset="0"/>
              </a:rPr>
              <a:t>5.   </a:t>
            </a:r>
            <a:r>
              <a:rPr kumimoji="0" lang="en-US" altLang="en-US" sz="1200" b="1" i="0" u="none" strike="noStrike" cap="none" normalizeH="0" baseline="0" dirty="0">
                <a:ln>
                  <a:noFill/>
                </a:ln>
                <a:solidFill>
                  <a:schemeClr val="tx1"/>
                </a:solidFill>
                <a:effectLst/>
                <a:latin typeface="Arial" panose="020B0604020202020204" pitchFamily="34" charset="0"/>
              </a:rPr>
              <a:t>NLP for Low Resource Indian Languages: A Survey</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Authors</a:t>
            </a:r>
            <a:r>
              <a:rPr kumimoji="0" lang="en-US" altLang="en-US" sz="1200" b="0" i="0" u="none" strike="noStrike" cap="none" normalizeH="0" baseline="0" dirty="0">
                <a:ln>
                  <a:noFill/>
                </a:ln>
                <a:solidFill>
                  <a:schemeClr val="tx1"/>
                </a:solidFill>
                <a:effectLst/>
                <a:latin typeface="Arial" panose="020B0604020202020204" pitchFamily="34" charset="0"/>
              </a:rPr>
              <a:t>: Gupta et 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Year</a:t>
            </a:r>
            <a:r>
              <a:rPr kumimoji="0" lang="en-US" altLang="en-US" sz="1200" b="0" i="0" u="none" strike="noStrike" cap="none" normalizeH="0" baseline="0" dirty="0">
                <a:ln>
                  <a:noFill/>
                </a:ln>
                <a:solidFill>
                  <a:schemeClr val="tx1"/>
                </a:solidFill>
                <a:effectLst/>
                <a:latin typeface="Arial" panose="020B0604020202020204" pitchFamily="34" charset="0"/>
              </a:rPr>
              <a:t>: 2021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Key Focus</a:t>
            </a:r>
            <a:r>
              <a:rPr kumimoji="0" lang="en-US" altLang="en-US" sz="1200" b="0" i="0" u="none" strike="noStrike" cap="none" normalizeH="0" baseline="0" dirty="0">
                <a:ln>
                  <a:noFill/>
                </a:ln>
                <a:solidFill>
                  <a:schemeClr val="tx1"/>
                </a:solidFill>
                <a:effectLst/>
                <a:latin typeface="Arial" panose="020B0604020202020204" pitchFamily="34" charset="0"/>
              </a:rPr>
              <a:t>: Survey of NLP advancements in low-resource Indian languages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Methodology</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Reviewed methodologies like supervised learning, semi-supervised learning, and transfer learning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Highlighted the importance of labeled datasets and pre-trained models for low-resource languages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6.   Towards Gujarati Language Understanding: Developing BERT for Gujarati</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Authors</a:t>
            </a:r>
            <a:r>
              <a:rPr kumimoji="0" lang="en-US" altLang="en-US" sz="1200" b="0" i="0" u="none" strike="noStrike" cap="none" normalizeH="0" baseline="0" dirty="0">
                <a:ln>
                  <a:noFill/>
                </a:ln>
                <a:solidFill>
                  <a:schemeClr val="tx1"/>
                </a:solidFill>
                <a:effectLst/>
                <a:latin typeface="Arial" panose="020B0604020202020204" pitchFamily="34" charset="0"/>
              </a:rPr>
              <a:t>: Kulkarni et 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Year</a:t>
            </a:r>
            <a:r>
              <a:rPr kumimoji="0" lang="en-US" altLang="en-US" sz="1200" b="0" i="0" u="none" strike="noStrike" cap="none" normalizeH="0" baseline="0" dirty="0">
                <a:ln>
                  <a:noFill/>
                </a:ln>
                <a:solidFill>
                  <a:schemeClr val="tx1"/>
                </a:solidFill>
                <a:effectLst/>
                <a:latin typeface="Arial" panose="020B0604020202020204" pitchFamily="34" charset="0"/>
              </a:rPr>
              <a:t>: 2021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Key Focus</a:t>
            </a:r>
            <a:r>
              <a:rPr kumimoji="0" lang="en-US" altLang="en-US" sz="1200" b="0" i="0" u="none" strike="noStrike" cap="none" normalizeH="0" baseline="0" dirty="0">
                <a:ln>
                  <a:noFill/>
                </a:ln>
                <a:solidFill>
                  <a:schemeClr val="tx1"/>
                </a:solidFill>
                <a:effectLst/>
                <a:latin typeface="Arial" panose="020B0604020202020204" pitchFamily="34" charset="0"/>
              </a:rPr>
              <a:t>: Development of a Gujarati BERT model using local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Methodology</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Fine-tuned BERT on a corpus of Gujarati text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Used masked language modeling (MLM) for pre-training on domain-specific Gujarati datasets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7.   A Deep Learning Approach for Named Entity Recognition in Sanskrit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Authors</a:t>
            </a:r>
            <a:r>
              <a:rPr kumimoji="0" lang="en-US" altLang="en-US" sz="1200" b="0" i="0" u="none" strike="noStrike" cap="none" normalizeH="0" baseline="0" dirty="0">
                <a:ln>
                  <a:noFill/>
                </a:ln>
                <a:solidFill>
                  <a:schemeClr val="tx1"/>
                </a:solidFill>
                <a:effectLst/>
                <a:latin typeface="Arial" panose="020B0604020202020204" pitchFamily="34" charset="0"/>
              </a:rPr>
              <a:t>: Patil et 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Year: </a:t>
            </a:r>
            <a:r>
              <a:rPr kumimoji="0" lang="en-US" altLang="en-US" sz="1200" b="0" i="0" u="none" strike="noStrike" cap="none" normalizeH="0" baseline="0" dirty="0">
                <a:ln>
                  <a:noFill/>
                </a:ln>
                <a:solidFill>
                  <a:schemeClr val="tx1"/>
                </a:solidFill>
                <a:effectLst/>
                <a:latin typeface="Arial" panose="020B0604020202020204" pitchFamily="34" charset="0"/>
              </a:rPr>
              <a:t>2019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Key Focus</a:t>
            </a:r>
            <a:r>
              <a:rPr kumimoji="0" lang="en-US" altLang="en-US" sz="1200" b="0" i="0" u="none" strike="noStrike" cap="none" normalizeH="0" baseline="0" dirty="0">
                <a:ln>
                  <a:noFill/>
                </a:ln>
                <a:solidFill>
                  <a:schemeClr val="tx1"/>
                </a:solidFill>
                <a:effectLst/>
                <a:latin typeface="Arial" panose="020B0604020202020204" pitchFamily="34" charset="0"/>
              </a:rPr>
              <a:t>: Deep learning NER models applied to low-resource languages like Sanskrit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Methodology</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Used </a:t>
            </a:r>
            <a:r>
              <a:rPr kumimoji="0" lang="en-US" altLang="en-US" sz="1200" b="0" i="0" u="none" strike="noStrike" cap="none" normalizeH="0" baseline="0" dirty="0" err="1">
                <a:ln>
                  <a:noFill/>
                </a:ln>
                <a:solidFill>
                  <a:schemeClr val="tx1"/>
                </a:solidFill>
                <a:effectLst/>
                <a:latin typeface="Arial" panose="020B0604020202020204" pitchFamily="34" charset="0"/>
              </a:rPr>
              <a:t>BiLSTM</a:t>
            </a:r>
            <a:r>
              <a:rPr kumimoji="0" lang="en-US" altLang="en-US" sz="1200" b="0" i="0" u="none" strike="noStrike" cap="none" normalizeH="0" baseline="0" dirty="0">
                <a:ln>
                  <a:noFill/>
                </a:ln>
                <a:solidFill>
                  <a:schemeClr val="tx1"/>
                </a:solidFill>
                <a:effectLst/>
                <a:latin typeface="Arial" panose="020B0604020202020204" pitchFamily="34" charset="0"/>
              </a:rPr>
              <a:t> with CRF layers for NER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Experimented with word embeddings generated from Sanskrit corpora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Used a character-level CNN for better word representation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58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a:buSzPts val="3300"/>
            </a:pPr>
            <a:r>
              <a:rPr lang="en-IN" sz="3600" b="1" dirty="0">
                <a:latin typeface="Times New Roman"/>
                <a:ea typeface="Times New Roman"/>
                <a:cs typeface="Times New Roman"/>
                <a:sym typeface="Times New Roman"/>
              </a:rPr>
              <a:t>Conclusion:</a:t>
            </a:r>
            <a:br>
              <a:rPr lang="en-IN" sz="3600" dirty="0">
                <a:latin typeface="Times New Roman"/>
                <a:ea typeface="Times New Roman"/>
                <a:cs typeface="Times New Roman"/>
                <a:sym typeface="Times New Roman"/>
              </a:rPr>
            </a:br>
            <a:endParaRPr lang="en-IN" dirty="0"/>
          </a:p>
        </p:txBody>
      </p:sp>
      <p:sp>
        <p:nvSpPr>
          <p:cNvPr id="121" name="Google Shape;121;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r>
              <a:rPr lang="en-US" sz="3200" dirty="0"/>
              <a:t>This study shows the possibility and usefulness of developing advanced NLP models like as BERT and NER for regional languages. By focusing on Gujarati, this research adds important assets and insights to the area of NLP, perhaps supporting future development in other regional languages as well</a:t>
            </a:r>
            <a:endParaRPr sz="3200" dirty="0"/>
          </a:p>
        </p:txBody>
      </p:sp>
      <p:sp>
        <p:nvSpPr>
          <p:cNvPr id="122" name="Google Shape;122;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12-08-2024</a:t>
            </a:r>
            <a:endParaRPr/>
          </a:p>
        </p:txBody>
      </p:sp>
      <p:sp>
        <p:nvSpPr>
          <p:cNvPr id="123" name="Google Shape;123;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Computer Science and Engineering</a:t>
            </a:r>
            <a:endParaRPr/>
          </a:p>
        </p:txBody>
      </p:sp>
      <p:sp>
        <p:nvSpPr>
          <p:cNvPr id="124" name="Google Shape;12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Tree>
    <p:extLst>
      <p:ext uri="{BB962C8B-B14F-4D97-AF65-F5344CB8AC3E}">
        <p14:creationId xmlns:p14="http://schemas.microsoft.com/office/powerpoint/2010/main" val="86865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a:buSzPts val="3300"/>
            </a:pPr>
            <a:r>
              <a:rPr lang="en-IN" sz="3600" b="1" dirty="0">
                <a:latin typeface="Times New Roman"/>
                <a:ea typeface="Times New Roman"/>
                <a:cs typeface="Times New Roman"/>
                <a:sym typeface="Times New Roman"/>
              </a:rPr>
              <a:t>Introduction</a:t>
            </a:r>
            <a:br>
              <a:rPr lang="en-IN" sz="3600" dirty="0">
                <a:latin typeface="Times New Roman"/>
                <a:ea typeface="Times New Roman"/>
                <a:cs typeface="Times New Roman"/>
                <a:sym typeface="Times New Roman"/>
              </a:rPr>
            </a:br>
            <a:endParaRPr dirty="0"/>
          </a:p>
        </p:txBody>
      </p:sp>
      <p:sp>
        <p:nvSpPr>
          <p:cNvPr id="121" name="Google Shape;121;p3"/>
          <p:cNvSpPr txBox="1">
            <a:spLocks noGrp="1"/>
          </p:cNvSpPr>
          <p:nvPr>
            <p:ph type="body" idx="1"/>
          </p:nvPr>
        </p:nvSpPr>
        <p:spPr>
          <a:xfrm>
            <a:off x="628650" y="1825625"/>
            <a:ext cx="7886700" cy="2558116"/>
          </a:xfrm>
          <a:prstGeom prst="rect">
            <a:avLst/>
          </a:prstGeom>
          <a:noFill/>
          <a:ln>
            <a:noFill/>
          </a:ln>
        </p:spPr>
        <p:txBody>
          <a:bodyPr spcFirstLastPara="1" wrap="square" lIns="91425" tIns="45700" rIns="91425" bIns="45700" anchor="t" anchorCtr="0">
            <a:normAutofit/>
          </a:bodyPr>
          <a:lstStyle/>
          <a:p>
            <a:pPr marL="171450" lvl="0" indent="-38100">
              <a:spcBef>
                <a:spcPts val="0"/>
              </a:spcBef>
              <a:buSzPts val="2100"/>
              <a:buNone/>
            </a:pPr>
            <a:r>
              <a:rPr lang="en-US" dirty="0"/>
              <a:t>Significant progress has been made in the understanding and processing of many languages due to the wide adoption of Natural Language Processing (NLP) techniques. Yet there is a clear lack of models and resources for regional languages such as Gujarati. By creating a BERT model and a NER (Named Entity Recognition) system especially for the Gujarati language, this project seeks to address that problem.</a:t>
            </a:r>
            <a:endParaRPr dirty="0"/>
          </a:p>
        </p:txBody>
      </p:sp>
      <p:sp>
        <p:nvSpPr>
          <p:cNvPr id="122" name="Google Shape;122;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12-08-2024</a:t>
            </a:r>
            <a:endParaRPr/>
          </a:p>
        </p:txBody>
      </p:sp>
      <p:sp>
        <p:nvSpPr>
          <p:cNvPr id="123" name="Google Shape;123;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Computer Science and Engineering</a:t>
            </a:r>
            <a:endParaRPr/>
          </a:p>
        </p:txBody>
      </p:sp>
      <p:sp>
        <p:nvSpPr>
          <p:cNvPr id="124" name="Google Shape;12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lvl="0">
              <a:lnSpc>
                <a:spcPct val="100000"/>
              </a:lnSpc>
              <a:spcBef>
                <a:spcPts val="750"/>
              </a:spcBef>
              <a:buSzPts val="1200"/>
            </a:pPr>
            <a:r>
              <a:rPr lang="en-IN" sz="3600" b="1" dirty="0">
                <a:latin typeface="Times New Roman"/>
                <a:ea typeface="Times New Roman"/>
                <a:cs typeface="Times New Roman"/>
                <a:sym typeface="Times New Roman"/>
              </a:rPr>
              <a:t>Problem Statement</a:t>
            </a:r>
            <a:endParaRPr lang="en-IN" sz="3600" dirty="0">
              <a:latin typeface="Times New Roman"/>
              <a:ea typeface="Times New Roman"/>
              <a:cs typeface="Times New Roman"/>
              <a:sym typeface="Times New Roman"/>
            </a:endParaRPr>
          </a:p>
        </p:txBody>
      </p:sp>
      <p:sp>
        <p:nvSpPr>
          <p:cNvPr id="121" name="Google Shape;121;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spcBef>
                <a:spcPts val="0"/>
              </a:spcBef>
              <a:buSzPts val="2100"/>
              <a:buNone/>
            </a:pPr>
            <a:r>
              <a:rPr lang="en-US" sz="3200" dirty="0"/>
              <a:t>Whereas there are many models available for commonly used languages such as English, there is a scarcity of robust models for regional languages like Gujarati. This study targets the difficulty of developing an effective BERT model and NER system capable of effectively understanding and processing Gujarati language</a:t>
            </a:r>
            <a:endParaRPr sz="3200" dirty="0"/>
          </a:p>
        </p:txBody>
      </p:sp>
      <p:sp>
        <p:nvSpPr>
          <p:cNvPr id="122" name="Google Shape;122;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12-08-2024</a:t>
            </a:r>
            <a:endParaRPr/>
          </a:p>
        </p:txBody>
      </p:sp>
      <p:sp>
        <p:nvSpPr>
          <p:cNvPr id="123" name="Google Shape;123;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Computer Science and Engineering</a:t>
            </a:r>
            <a:endParaRPr/>
          </a:p>
        </p:txBody>
      </p:sp>
      <p:sp>
        <p:nvSpPr>
          <p:cNvPr id="124" name="Google Shape;12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Tree>
    <p:extLst>
      <p:ext uri="{BB962C8B-B14F-4D97-AF65-F5344CB8AC3E}">
        <p14:creationId xmlns:p14="http://schemas.microsoft.com/office/powerpoint/2010/main" val="192267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a:buSzPts val="3300"/>
            </a:pPr>
            <a:r>
              <a:rPr lang="en-IN" sz="3600" b="1" dirty="0">
                <a:latin typeface="Times New Roman"/>
                <a:ea typeface="Times New Roman"/>
                <a:cs typeface="Times New Roman"/>
                <a:sym typeface="Times New Roman"/>
              </a:rPr>
              <a:t>Objectives of the Project</a:t>
            </a:r>
            <a:br>
              <a:rPr lang="en-IN" sz="3600" dirty="0">
                <a:latin typeface="Times New Roman"/>
                <a:ea typeface="Times New Roman"/>
                <a:cs typeface="Times New Roman"/>
                <a:sym typeface="Times New Roman"/>
              </a:rPr>
            </a:br>
            <a:endParaRPr dirty="0"/>
          </a:p>
        </p:txBody>
      </p:sp>
      <p:sp>
        <p:nvSpPr>
          <p:cNvPr id="121" name="Google Shape;121;p3"/>
          <p:cNvSpPr txBox="1">
            <a:spLocks noGrp="1"/>
          </p:cNvSpPr>
          <p:nvPr>
            <p:ph type="body" idx="1"/>
          </p:nvPr>
        </p:nvSpPr>
        <p:spPr>
          <a:xfrm>
            <a:off x="628650" y="1560449"/>
            <a:ext cx="7886700" cy="4351338"/>
          </a:xfrm>
          <a:prstGeom prst="rect">
            <a:avLst/>
          </a:prstGeom>
          <a:noFill/>
          <a:ln>
            <a:noFill/>
          </a:ln>
        </p:spPr>
        <p:txBody>
          <a:bodyPr spcFirstLastPara="1" wrap="square" lIns="91425" tIns="45700" rIns="91425" bIns="45700" anchor="t" anchorCtr="0">
            <a:noAutofit/>
          </a:bodyPr>
          <a:lstStyle/>
          <a:p>
            <a:pPr marL="476250">
              <a:lnSpc>
                <a:spcPct val="150000"/>
              </a:lnSpc>
              <a:spcBef>
                <a:spcPts val="0"/>
              </a:spcBef>
              <a:buSzPts val="2100"/>
              <a:buFont typeface="Courier New" panose="02070309020205020404" pitchFamily="49" charset="0"/>
              <a:buChar char="o"/>
            </a:pPr>
            <a:r>
              <a:rPr lang="en-IN" sz="2400" dirty="0"/>
              <a:t>To generate word embeddings for the Gujarati language dataset.</a:t>
            </a:r>
          </a:p>
          <a:p>
            <a:pPr marL="476250">
              <a:lnSpc>
                <a:spcPct val="150000"/>
              </a:lnSpc>
              <a:spcBef>
                <a:spcPts val="0"/>
              </a:spcBef>
              <a:buSzPts val="2100"/>
              <a:buFont typeface="Courier New" panose="02070309020205020404" pitchFamily="49" charset="0"/>
              <a:buChar char="o"/>
            </a:pPr>
            <a:r>
              <a:rPr lang="en-IN" sz="2400" dirty="0"/>
              <a:t>To develop a BERT model trained on Gujarati language data.</a:t>
            </a:r>
          </a:p>
          <a:p>
            <a:pPr marL="476250">
              <a:lnSpc>
                <a:spcPct val="150000"/>
              </a:lnSpc>
              <a:spcBef>
                <a:spcPts val="0"/>
              </a:spcBef>
              <a:buSzPts val="2100"/>
              <a:buFont typeface="Courier New" panose="02070309020205020404" pitchFamily="49" charset="0"/>
              <a:buChar char="o"/>
            </a:pPr>
            <a:r>
              <a:rPr lang="en-IN" sz="2400" dirty="0"/>
              <a:t>To create an NER model for the Gujarati language using pre-processed data and advanced NLP techniques.</a:t>
            </a:r>
          </a:p>
          <a:p>
            <a:pPr marL="476250">
              <a:lnSpc>
                <a:spcPct val="150000"/>
              </a:lnSpc>
              <a:spcBef>
                <a:spcPts val="0"/>
              </a:spcBef>
              <a:buSzPts val="2100"/>
              <a:buFont typeface="Courier New" panose="02070309020205020404" pitchFamily="49" charset="0"/>
              <a:buChar char="o"/>
            </a:pPr>
            <a:r>
              <a:rPr lang="en-IN" sz="2400" dirty="0"/>
              <a:t>To optimize the NER model by training it on more data and extending the training epochs.</a:t>
            </a:r>
            <a:endParaRPr sz="2400" dirty="0"/>
          </a:p>
        </p:txBody>
      </p:sp>
      <p:sp>
        <p:nvSpPr>
          <p:cNvPr id="122" name="Google Shape;122;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12-08-2024</a:t>
            </a:r>
            <a:endParaRPr/>
          </a:p>
        </p:txBody>
      </p:sp>
      <p:sp>
        <p:nvSpPr>
          <p:cNvPr id="123" name="Google Shape;123;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Computer Science and Engineering</a:t>
            </a:r>
            <a:endParaRPr/>
          </a:p>
        </p:txBody>
      </p:sp>
      <p:sp>
        <p:nvSpPr>
          <p:cNvPr id="124" name="Google Shape;12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Tree>
    <p:extLst>
      <p:ext uri="{BB962C8B-B14F-4D97-AF65-F5344CB8AC3E}">
        <p14:creationId xmlns:p14="http://schemas.microsoft.com/office/powerpoint/2010/main" val="302205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a:buSzPts val="3300"/>
            </a:pPr>
            <a:r>
              <a:rPr lang="en-IN" sz="3600" b="1" dirty="0">
                <a:latin typeface="Times New Roman"/>
                <a:ea typeface="Times New Roman"/>
                <a:cs typeface="Times New Roman"/>
                <a:sym typeface="Times New Roman"/>
              </a:rPr>
              <a:t>Project plan with timeline</a:t>
            </a:r>
            <a:br>
              <a:rPr lang="en-IN" sz="3600" dirty="0">
                <a:latin typeface="Times New Roman"/>
                <a:ea typeface="Times New Roman"/>
                <a:cs typeface="Times New Roman"/>
                <a:sym typeface="Times New Roman"/>
              </a:rPr>
            </a:br>
            <a:endParaRPr dirty="0"/>
          </a:p>
        </p:txBody>
      </p:sp>
      <p:sp>
        <p:nvSpPr>
          <p:cNvPr id="122" name="Google Shape;122;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12-08-2024</a:t>
            </a:r>
            <a:endParaRPr/>
          </a:p>
        </p:txBody>
      </p:sp>
      <p:sp>
        <p:nvSpPr>
          <p:cNvPr id="123" name="Google Shape;123;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Computer Science and Engineering</a:t>
            </a:r>
            <a:endParaRPr/>
          </a:p>
        </p:txBody>
      </p:sp>
      <p:sp>
        <p:nvSpPr>
          <p:cNvPr id="124" name="Google Shape;12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2" name="Text Placeholder 1">
            <a:extLst>
              <a:ext uri="{FF2B5EF4-FFF2-40B4-BE49-F238E27FC236}">
                <a16:creationId xmlns:a16="http://schemas.microsoft.com/office/drawing/2014/main" id="{A16E9133-87F8-425D-BB14-80848AC199AA}"/>
              </a:ext>
            </a:extLst>
          </p:cNvPr>
          <p:cNvSpPr>
            <a:spLocks noGrp="1" noChangeArrowheads="1"/>
          </p:cNvSpPr>
          <p:nvPr>
            <p:ph type="body" idx="1"/>
          </p:nvPr>
        </p:nvSpPr>
        <p:spPr bwMode="auto">
          <a:xfrm>
            <a:off x="546354" y="1832035"/>
            <a:ext cx="850620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algn="l" defTabSz="914400" rtl="0" eaLnBrk="0" fontAlgn="base" latinLnBrk="0" hangingPunct="0">
              <a:lnSpc>
                <a:spcPct val="2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Arial" panose="020B0604020202020204" pitchFamily="34" charset="0"/>
              </a:rPr>
              <a:t>Data collection and generation of word embeddings.</a:t>
            </a:r>
          </a:p>
          <a:p>
            <a:pPr marL="342900" marR="0" lvl="0" algn="l" defTabSz="914400" rtl="0" eaLnBrk="0" fontAlgn="base" latinLnBrk="0" hangingPunct="0">
              <a:lnSpc>
                <a:spcPct val="2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Arial" panose="020B0604020202020204" pitchFamily="34" charset="0"/>
              </a:rPr>
              <a:t>Development of the BERT model for the Gujarati language.</a:t>
            </a:r>
          </a:p>
          <a:p>
            <a:pPr marL="342900" marR="0" lvl="0" algn="l" defTabSz="914400" rtl="0" eaLnBrk="0" fontAlgn="base" latinLnBrk="0" hangingPunct="0">
              <a:lnSpc>
                <a:spcPct val="2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Arial" panose="020B0604020202020204" pitchFamily="34" charset="0"/>
              </a:rPr>
              <a:t>Pre-processing of data for NER and initial model development.</a:t>
            </a:r>
          </a:p>
          <a:p>
            <a:pPr marL="342900" marR="0" lvl="0" algn="l" defTabSz="914400" rtl="0" eaLnBrk="0" fontAlgn="base" latinLnBrk="0" hangingPunct="0">
              <a:lnSpc>
                <a:spcPct val="2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Arial" panose="020B0604020202020204" pitchFamily="34" charset="0"/>
              </a:rPr>
              <a:t>Training of the NER model and further optimization.</a:t>
            </a:r>
          </a:p>
          <a:p>
            <a:pPr marL="342900" marR="0" lvl="0" algn="l" defTabSz="914400" rtl="0" eaLnBrk="0" fontAlgn="base" latinLnBrk="0" hangingPunct="0">
              <a:lnSpc>
                <a:spcPct val="2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Arial" panose="020B0604020202020204" pitchFamily="34" charset="0"/>
              </a:rPr>
              <a:t>Testing, debugging, and final adjustments to the models.</a:t>
            </a:r>
          </a:p>
          <a:p>
            <a:pPr marL="342900" marR="0" lvl="0" algn="l" defTabSz="914400" rtl="0" eaLnBrk="0" fontAlgn="base" latinLnBrk="0" hangingPunct="0">
              <a:lnSpc>
                <a:spcPct val="2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Arial" panose="020B0604020202020204" pitchFamily="34" charset="0"/>
              </a:rPr>
              <a:t>Documentation and preparation of the final report. </a:t>
            </a:r>
          </a:p>
        </p:txBody>
      </p:sp>
    </p:spTree>
    <p:extLst>
      <p:ext uri="{BB962C8B-B14F-4D97-AF65-F5344CB8AC3E}">
        <p14:creationId xmlns:p14="http://schemas.microsoft.com/office/powerpoint/2010/main" val="424229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fontScale="90000"/>
          </a:bodyPr>
          <a:lstStyle/>
          <a:p>
            <a:pPr>
              <a:buSzPts val="3300"/>
            </a:pPr>
            <a:r>
              <a:rPr lang="en-US" sz="3600" b="1" dirty="0">
                <a:latin typeface="Times New Roman"/>
                <a:ea typeface="Times New Roman"/>
                <a:cs typeface="Times New Roman"/>
                <a:sym typeface="Times New Roman"/>
              </a:rPr>
              <a:t>Gap in the Research/ Technology/ Methodology</a:t>
            </a:r>
            <a:br>
              <a:rPr lang="en-US" sz="3600" dirty="0">
                <a:latin typeface="Times New Roman"/>
                <a:ea typeface="Times New Roman"/>
                <a:cs typeface="Times New Roman"/>
                <a:sym typeface="Times New Roman"/>
              </a:rPr>
            </a:br>
            <a:endParaRPr dirty="0"/>
          </a:p>
        </p:txBody>
      </p:sp>
      <p:sp>
        <p:nvSpPr>
          <p:cNvPr id="121" name="Google Shape;121;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r>
              <a:rPr lang="en-US" sz="3200" dirty="0"/>
              <a:t>Despite their success in languages like English, there is a significant research gap concerning the application of BERT and NER models in regional languages like Gujarati. Lack of huge datasets, pre-trained models, and specialized tools hinders the effectiveness of NLP solutions for Gujarati</a:t>
            </a:r>
            <a:endParaRPr sz="3200" dirty="0"/>
          </a:p>
        </p:txBody>
      </p:sp>
      <p:sp>
        <p:nvSpPr>
          <p:cNvPr id="122" name="Google Shape;122;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12-08-2024</a:t>
            </a:r>
            <a:endParaRPr/>
          </a:p>
        </p:txBody>
      </p:sp>
      <p:sp>
        <p:nvSpPr>
          <p:cNvPr id="123" name="Google Shape;123;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Computer Science and Engineering</a:t>
            </a:r>
            <a:endParaRPr/>
          </a:p>
        </p:txBody>
      </p:sp>
      <p:sp>
        <p:nvSpPr>
          <p:cNvPr id="124" name="Google Shape;12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Tree>
    <p:extLst>
      <p:ext uri="{BB962C8B-B14F-4D97-AF65-F5344CB8AC3E}">
        <p14:creationId xmlns:p14="http://schemas.microsoft.com/office/powerpoint/2010/main" val="23686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a:buSzPts val="3300"/>
            </a:pPr>
            <a:r>
              <a:rPr lang="en-US" sz="3600" b="1" dirty="0">
                <a:latin typeface="Times New Roman"/>
                <a:ea typeface="Times New Roman"/>
                <a:cs typeface="Times New Roman"/>
                <a:sym typeface="Times New Roman"/>
              </a:rPr>
              <a:t>Description of the proposed solution</a:t>
            </a:r>
            <a:br>
              <a:rPr lang="en-US" sz="3600" dirty="0">
                <a:latin typeface="Times New Roman"/>
                <a:ea typeface="Times New Roman"/>
                <a:cs typeface="Times New Roman"/>
                <a:sym typeface="Times New Roman"/>
              </a:rPr>
            </a:br>
            <a:endParaRPr dirty="0"/>
          </a:p>
        </p:txBody>
      </p:sp>
      <p:sp>
        <p:nvSpPr>
          <p:cNvPr id="121" name="Google Shape;121;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r>
              <a:rPr lang="en-US" sz="3200" dirty="0"/>
              <a:t>This project proposes the development of a BERT model tailored to the Gujarati language by training it on a substantial Gujarati dataset. Additionally, an NER model will be created using data pre-processed for Next Sentence Prediction (NSP) to enhance its accuracy and reliability.</a:t>
            </a:r>
            <a:endParaRPr sz="3200" dirty="0"/>
          </a:p>
        </p:txBody>
      </p:sp>
      <p:sp>
        <p:nvSpPr>
          <p:cNvPr id="122" name="Google Shape;122;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12-08-2024</a:t>
            </a:r>
            <a:endParaRPr/>
          </a:p>
        </p:txBody>
      </p:sp>
      <p:sp>
        <p:nvSpPr>
          <p:cNvPr id="123" name="Google Shape;123;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Computer Science and Engineering</a:t>
            </a:r>
            <a:endParaRPr/>
          </a:p>
        </p:txBody>
      </p:sp>
      <p:sp>
        <p:nvSpPr>
          <p:cNvPr id="124" name="Google Shape;12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Tree>
    <p:extLst>
      <p:ext uri="{BB962C8B-B14F-4D97-AF65-F5344CB8AC3E}">
        <p14:creationId xmlns:p14="http://schemas.microsoft.com/office/powerpoint/2010/main" val="361379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a:buSzPts val="3300"/>
            </a:pPr>
            <a:r>
              <a:rPr lang="en-IN" sz="3600" b="1" dirty="0">
                <a:latin typeface="Times New Roman"/>
                <a:ea typeface="Times New Roman"/>
                <a:cs typeface="Times New Roman"/>
                <a:sym typeface="Times New Roman"/>
              </a:rPr>
              <a:t>Requirement Analysis</a:t>
            </a:r>
            <a:br>
              <a:rPr lang="en-IN" sz="3600" dirty="0">
                <a:latin typeface="Times New Roman"/>
                <a:ea typeface="Times New Roman"/>
                <a:cs typeface="Times New Roman"/>
                <a:sym typeface="Times New Roman"/>
              </a:rPr>
            </a:br>
            <a:endParaRPr dirty="0"/>
          </a:p>
        </p:txBody>
      </p:sp>
      <p:sp>
        <p:nvSpPr>
          <p:cNvPr id="122" name="Google Shape;122;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12-08-2024</a:t>
            </a:r>
            <a:endParaRPr/>
          </a:p>
        </p:txBody>
      </p:sp>
      <p:sp>
        <p:nvSpPr>
          <p:cNvPr id="123" name="Google Shape;123;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Computer Science and Engineering</a:t>
            </a:r>
            <a:endParaRPr/>
          </a:p>
        </p:txBody>
      </p:sp>
      <p:sp>
        <p:nvSpPr>
          <p:cNvPr id="124" name="Google Shape;12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
        <p:nvSpPr>
          <p:cNvPr id="2" name="Text Placeholder 1">
            <a:extLst>
              <a:ext uri="{FF2B5EF4-FFF2-40B4-BE49-F238E27FC236}">
                <a16:creationId xmlns:a16="http://schemas.microsoft.com/office/drawing/2014/main" id="{036B4F10-6649-0ACD-2625-7439D2125D06}"/>
              </a:ext>
            </a:extLst>
          </p:cNvPr>
          <p:cNvSpPr>
            <a:spLocks noGrp="1" noChangeArrowheads="1"/>
          </p:cNvSpPr>
          <p:nvPr>
            <p:ph type="body" idx="1"/>
          </p:nvPr>
        </p:nvSpPr>
        <p:spPr bwMode="auto">
          <a:xfrm>
            <a:off x="1005840" y="2379003"/>
            <a:ext cx="713232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Hardware:</a:t>
            </a:r>
            <a:r>
              <a:rPr kumimoji="0" lang="en-US" altLang="en-US" sz="2800" b="0" i="0" u="none" strike="noStrike" cap="none" normalizeH="0" baseline="0" dirty="0">
                <a:ln>
                  <a:noFill/>
                </a:ln>
                <a:solidFill>
                  <a:schemeClr val="tx1"/>
                </a:solidFill>
                <a:effectLst/>
                <a:latin typeface="Arial" panose="020B0604020202020204" pitchFamily="34" charset="0"/>
              </a:rPr>
              <a:t> High-performance computing resources for model training.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Data:</a:t>
            </a:r>
            <a:r>
              <a:rPr kumimoji="0" lang="en-US" altLang="en-US" sz="2800" b="0" i="0" u="none" strike="noStrike" cap="none" normalizeH="0" baseline="0" dirty="0">
                <a:ln>
                  <a:noFill/>
                </a:ln>
                <a:solidFill>
                  <a:schemeClr val="tx1"/>
                </a:solidFill>
                <a:effectLst/>
                <a:latin typeface="Arial" panose="020B0604020202020204" pitchFamily="34" charset="0"/>
              </a:rPr>
              <a:t> A large, diverse dataset in Gujarati language for training purposes. </a:t>
            </a:r>
          </a:p>
        </p:txBody>
      </p:sp>
    </p:spTree>
    <p:extLst>
      <p:ext uri="{BB962C8B-B14F-4D97-AF65-F5344CB8AC3E}">
        <p14:creationId xmlns:p14="http://schemas.microsoft.com/office/powerpoint/2010/main" val="126020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r>
              <a:rPr lang="en-IN" b="1" dirty="0"/>
              <a:t>Technology Stack:</a:t>
            </a:r>
            <a:endParaRPr dirty="0"/>
          </a:p>
        </p:txBody>
      </p:sp>
      <p:sp>
        <p:nvSpPr>
          <p:cNvPr id="121" name="Google Shape;121;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a:lnSpc>
                <a:spcPct val="150000"/>
              </a:lnSpc>
              <a:buFont typeface="Arial" panose="020B0604020202020204" pitchFamily="34" charset="0"/>
              <a:buChar char="•"/>
            </a:pPr>
            <a:r>
              <a:rPr lang="en-IN" sz="3200" b="1" dirty="0"/>
              <a:t>Programming Language:</a:t>
            </a:r>
            <a:r>
              <a:rPr lang="en-IN" sz="3200" dirty="0"/>
              <a:t> Python</a:t>
            </a:r>
          </a:p>
          <a:p>
            <a:pPr>
              <a:lnSpc>
                <a:spcPct val="150000"/>
              </a:lnSpc>
              <a:buFont typeface="Arial" panose="020B0604020202020204" pitchFamily="34" charset="0"/>
              <a:buChar char="•"/>
            </a:pPr>
            <a:r>
              <a:rPr lang="en-IN" sz="3200" b="1" dirty="0"/>
              <a:t>Libraries Used:</a:t>
            </a:r>
            <a:r>
              <a:rPr lang="en-IN" sz="3200" dirty="0"/>
              <a:t> TensorFlow, </a:t>
            </a:r>
            <a:r>
              <a:rPr lang="en-IN" sz="3200" dirty="0" err="1"/>
              <a:t>PyTorch</a:t>
            </a:r>
            <a:r>
              <a:rPr lang="en-IN" sz="3200" dirty="0"/>
              <a:t>, Hugging Face Transformers, NLTK</a:t>
            </a:r>
          </a:p>
          <a:p>
            <a:pPr>
              <a:lnSpc>
                <a:spcPct val="150000"/>
              </a:lnSpc>
              <a:buFont typeface="Arial" panose="020B0604020202020204" pitchFamily="34" charset="0"/>
              <a:buChar char="•"/>
            </a:pPr>
            <a:r>
              <a:rPr lang="en-IN" sz="3200" b="1" dirty="0"/>
              <a:t>Platform:</a:t>
            </a:r>
            <a:r>
              <a:rPr lang="en-IN" sz="3200" dirty="0"/>
              <a:t> Google </a:t>
            </a:r>
            <a:r>
              <a:rPr lang="en-IN" sz="3200" dirty="0" err="1"/>
              <a:t>Colab</a:t>
            </a:r>
            <a:r>
              <a:rPr lang="en-IN" sz="3200" dirty="0"/>
              <a:t> for model development and training.</a:t>
            </a:r>
          </a:p>
          <a:p>
            <a:pPr marL="171450" lvl="0" indent="-38100" algn="l" rtl="0">
              <a:lnSpc>
                <a:spcPct val="90000"/>
              </a:lnSpc>
              <a:spcBef>
                <a:spcPts val="0"/>
              </a:spcBef>
              <a:spcAft>
                <a:spcPts val="0"/>
              </a:spcAft>
              <a:buClr>
                <a:schemeClr val="dk1"/>
              </a:buClr>
              <a:buSzPts val="2100"/>
              <a:buNone/>
            </a:pPr>
            <a:endParaRPr dirty="0"/>
          </a:p>
        </p:txBody>
      </p:sp>
      <p:sp>
        <p:nvSpPr>
          <p:cNvPr id="122" name="Google Shape;122;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12-08-2024</a:t>
            </a:r>
            <a:endParaRPr/>
          </a:p>
        </p:txBody>
      </p:sp>
      <p:sp>
        <p:nvSpPr>
          <p:cNvPr id="123" name="Google Shape;123;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Computer Science and Engineering</a:t>
            </a:r>
            <a:endParaRPr/>
          </a:p>
        </p:txBody>
      </p:sp>
      <p:sp>
        <p:nvSpPr>
          <p:cNvPr id="124" name="Google Shape;12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Tree>
    <p:extLst>
      <p:ext uri="{BB962C8B-B14F-4D97-AF65-F5344CB8AC3E}">
        <p14:creationId xmlns:p14="http://schemas.microsoft.com/office/powerpoint/2010/main" val="426553185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1748</TotalTime>
  <Words>1120</Words>
  <Application>Microsoft Office PowerPoint</Application>
  <PresentationFormat>On-screen Show (4:3)</PresentationFormat>
  <Paragraphs>143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Times New Roman</vt:lpstr>
      <vt:lpstr>Office Theme</vt:lpstr>
      <vt:lpstr>PowerPoint Presentation</vt:lpstr>
      <vt:lpstr>Introduction </vt:lpstr>
      <vt:lpstr>Problem Statement</vt:lpstr>
      <vt:lpstr>Objectives of the Project </vt:lpstr>
      <vt:lpstr>Project plan with timeline </vt:lpstr>
      <vt:lpstr>Gap in the Research/ Technology/ Methodology </vt:lpstr>
      <vt:lpstr>Description of the proposed solution </vt:lpstr>
      <vt:lpstr>Requirement Analysis </vt:lpstr>
      <vt:lpstr>Technology Stack:</vt:lpstr>
      <vt:lpstr>Development/ Implementation </vt:lpstr>
      <vt:lpstr>Project Outcome </vt:lpstr>
      <vt:lpstr>Literature Review : </vt:lpstr>
      <vt:lpstr>Literature Review :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Jitendra Rajpurohit</dc:creator>
  <cp:lastModifiedBy>Harshil Kotecha</cp:lastModifiedBy>
  <cp:revision>6</cp:revision>
  <dcterms:created xsi:type="dcterms:W3CDTF">2024-07-20T13:31:42Z</dcterms:created>
  <dcterms:modified xsi:type="dcterms:W3CDTF">2024-09-05T19:17:22Z</dcterms:modified>
</cp:coreProperties>
</file>