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1" r:id="rId2"/>
    <p:sldId id="294" r:id="rId3"/>
    <p:sldId id="256" r:id="rId4"/>
    <p:sldId id="257" r:id="rId5"/>
    <p:sldId id="262" r:id="rId6"/>
    <p:sldId id="259" r:id="rId7"/>
    <p:sldId id="263" r:id="rId8"/>
    <p:sldId id="261" r:id="rId9"/>
    <p:sldId id="258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66" r:id="rId18"/>
    <p:sldId id="267" r:id="rId19"/>
    <p:sldId id="270" r:id="rId20"/>
    <p:sldId id="268" r:id="rId21"/>
    <p:sldId id="277" r:id="rId22"/>
    <p:sldId id="286" r:id="rId23"/>
    <p:sldId id="287" r:id="rId24"/>
    <p:sldId id="278" r:id="rId25"/>
    <p:sldId id="288" r:id="rId26"/>
    <p:sldId id="282" r:id="rId27"/>
    <p:sldId id="289" r:id="rId28"/>
    <p:sldId id="290" r:id="rId29"/>
    <p:sldId id="291" r:id="rId30"/>
    <p:sldId id="293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B6B6-FE37-4494-BDEB-E9A0674A7A1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B778-986C-4587-8B5C-8B71C29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99A1C-B630-4810-BF2B-17933646EA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4B778-986C-4587-8B5C-8B71C29052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FD53-AC1A-040D-E8B3-82A41680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5CCC-635C-5571-26F6-6573EDF8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38B4-E9CE-286C-6D9B-403359C1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3DA9-409D-63B4-A808-BF85B14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6733-D491-6D28-8DDF-3E745623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F9FC-E510-1B8F-5A2C-6AB67D5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1D4A4-1B44-395C-D7D8-AB7247335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9110-46FB-C490-0D72-9D87DC38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5B66-EA0F-2069-A748-B1396E8D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FAF6-4315-F7A1-C5E0-8D2024A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53C70-E421-9BF7-42E3-C496542E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76E06-87A3-9880-D447-61CBFF4D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FC41-A3E0-DECB-9EBF-40F0280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ECFC-073C-A481-406B-DF9A0B8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FB60-5E62-1555-5EA6-AB4AFDF4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FE2-92C2-A356-CB6A-0E03E514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4F5D-F0B4-3F06-0364-E8C2F1B2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2A25-BA7A-DBBA-05DD-9C9357EA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8CB14-2CC6-6795-BB7B-BE98A71E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0535-67C7-24FE-B16B-4DF444CC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B785-2A3D-D516-99B3-5EF37323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B3D3-48A1-1EF6-407A-B20B3B17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1CED-C570-3C2C-220C-09ACCD0C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DAA5-A91F-CDF7-B6C5-9E75A8E5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4F36-A78A-BD72-9336-C82899F7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0E7-59FE-92F5-BFA9-F38B61D5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C067-4124-40D8-E64C-EBA3BF6A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59862-4215-472A-6293-EECE5846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C715-4795-4A12-A903-74E73355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1392-5A10-0BED-986D-3F5D8F1C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49F1-97D1-EADD-455E-796CAE03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9D85-EA76-032D-1A1A-EFA392A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AFEC-B763-3CA9-4392-63AB42A0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BF35-5FA1-1F45-F98E-95B3D761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BE509-834F-646C-5644-D9224A631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A9774-3D57-F0C0-FC11-A5284270A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6BB28-F4B1-6C10-A7F4-383D481B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0D0A6-4F04-6CB3-F110-94039046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2BB4D-5105-9352-A095-E79B3BD1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EAF4-3964-3C3F-1FEE-D5429CD9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5C361-4021-F135-2607-A1361A72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E718-710B-CEEC-A180-56F1DD64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A315B-0986-D023-4DB2-72DEC560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2354-710A-52C6-F3E6-41A06D82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6ECF7-CCDB-4B17-6279-047B924C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EE50C-F91B-1C73-8DD4-86113D4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5933-0041-32BB-EA7D-CD1E7D4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4BAC-E018-E14B-3204-BFA2A826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90DBA-BE28-60E5-966F-A017CCA0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EFB6-A63D-573C-175F-D1216CF6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EE7FA-D92D-49C3-2887-58ECA1D0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51BEB-ADE5-1479-27A7-F3C4335B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9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CE2B-2D05-6A88-E162-ED255680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F4A0-F619-C003-304D-7933FD608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8405C-057E-A8AB-2050-51D6982DF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29ED-A72F-BA11-6851-1886151E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E440-97CA-E5B3-D3AF-C49F49E7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3D54-3004-B1BD-0C48-F36A0988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6AB72-D037-D264-CAB5-4F99513D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1C97C-50E2-FB40-CDC8-E36B39242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02D0-24F3-3A71-05D4-88252298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4D64-A5F1-49DD-9E78-F55D0E7F642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DD49-459A-5CB7-A15F-33E14384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5ACE-4462-D740-FAE2-7E6B4634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F7FD-946E-4630-8AE9-0665CA28B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9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g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ebp"/><Relationship Id="rId2" Type="http://schemas.openxmlformats.org/officeDocument/2006/relationships/image" Target="../media/image30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eb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ebp"/><Relationship Id="rId2" Type="http://schemas.openxmlformats.org/officeDocument/2006/relationships/image" Target="../media/image33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7.web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B2E7-6508-98FC-3D1F-D7AF7F37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2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F0000"/>
                </a:solidFill>
                <a:latin typeface="Bahnschrift" panose="020B0502040204020203" pitchFamily="34" charset="0"/>
              </a:rPr>
              <a:t>Geometric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2E73-0BE0-8DF2-53E8-84BAAAF144FD}"/>
              </a:ext>
            </a:extLst>
          </p:cNvPr>
          <p:cNvSpPr txBox="1"/>
          <p:nvPr/>
        </p:nvSpPr>
        <p:spPr>
          <a:xfrm>
            <a:off x="4307840" y="4419600"/>
            <a:ext cx="357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 </a:t>
            </a:r>
          </a:p>
          <a:p>
            <a:pPr algn="ctr"/>
            <a:r>
              <a:rPr lang="en-US" sz="2400" dirty="0"/>
              <a:t>Nasima Islam Bithi</a:t>
            </a:r>
          </a:p>
          <a:p>
            <a:pPr algn="ctr"/>
            <a:r>
              <a:rPr lang="en-US" sz="2400" dirty="0"/>
              <a:t>0421312032</a:t>
            </a:r>
          </a:p>
        </p:txBody>
      </p:sp>
    </p:spTree>
    <p:extLst>
      <p:ext uri="{BB962C8B-B14F-4D97-AF65-F5344CB8AC3E}">
        <p14:creationId xmlns:p14="http://schemas.microsoft.com/office/powerpoint/2010/main" val="377715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7595-62F0-664E-AB5A-4570EFE2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Zooming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38895-8C7B-8B5E-1A53-FDEC7656675E}"/>
              </a:ext>
            </a:extLst>
          </p:cNvPr>
          <p:cNvSpPr/>
          <p:nvPr/>
        </p:nvSpPr>
        <p:spPr>
          <a:xfrm>
            <a:off x="4310671" y="1690688"/>
            <a:ext cx="1569868" cy="854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1BC23C-0845-415A-595D-0AD1B832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44" y="2037463"/>
            <a:ext cx="945929" cy="8251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4969E-B299-8A5B-87E6-E004B2B14DD7}"/>
              </a:ext>
            </a:extLst>
          </p:cNvPr>
          <p:cNvSpPr txBox="1"/>
          <p:nvPr/>
        </p:nvSpPr>
        <p:spPr>
          <a:xfrm>
            <a:off x="6949971" y="2778915"/>
            <a:ext cx="127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2*2 Input image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376622-ABF4-6074-ECF5-BBB2BDA3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584" y="1745743"/>
            <a:ext cx="2084906" cy="1624448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AF6C06-4EEC-84BF-0F1A-2441029A2E2B}"/>
              </a:ext>
            </a:extLst>
          </p:cNvPr>
          <p:cNvSpPr/>
          <p:nvPr/>
        </p:nvSpPr>
        <p:spPr>
          <a:xfrm>
            <a:off x="8226979" y="2383561"/>
            <a:ext cx="375744" cy="1943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99AE4-8170-101D-513C-E8E6C0D20BCC}"/>
              </a:ext>
            </a:extLst>
          </p:cNvPr>
          <p:cNvSpPr txBox="1"/>
          <p:nvPr/>
        </p:nvSpPr>
        <p:spPr>
          <a:xfrm>
            <a:off x="8856317" y="3294304"/>
            <a:ext cx="191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4*4 scaled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D26628-AF96-45A1-C05C-8B7D709B72E8}"/>
                  </a:ext>
                </a:extLst>
              </p:cNvPr>
              <p:cNvSpPr/>
              <p:nvPr/>
            </p:nvSpPr>
            <p:spPr>
              <a:xfrm>
                <a:off x="8748584" y="4087004"/>
                <a:ext cx="3201678" cy="1610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Given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&gt; 1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. 2 </a:t>
                </a:r>
                <a:r>
                  <a:rPr lang="en-US" sz="2000" b="0" dirty="0"/>
                  <a:t>= 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sz="2000" dirty="0"/>
                  <a:t> 2 = 2</a:t>
                </a:r>
              </a:p>
              <a:p>
                <a:r>
                  <a:rPr lang="en-US" sz="2000" dirty="0"/>
                  <a:t>pt(0,1) mapped into pt(0,2)</a:t>
                </a:r>
              </a:p>
              <a:p>
                <a:r>
                  <a:rPr lang="en-US" sz="2000" dirty="0"/>
                  <a:t>image size is increased.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D26628-AF96-45A1-C05C-8B7D709B7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84" y="4087004"/>
                <a:ext cx="3201678" cy="1610436"/>
              </a:xfrm>
              <a:prstGeom prst="rect">
                <a:avLst/>
              </a:prstGeom>
              <a:blipFill>
                <a:blip r:embed="rId5"/>
                <a:stretch>
                  <a:fillRect l="-1905" t="-12075" b="-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948FABE-2874-3D95-C4DD-CCB690A3079C}"/>
              </a:ext>
            </a:extLst>
          </p:cNvPr>
          <p:cNvSpPr/>
          <p:nvPr/>
        </p:nvSpPr>
        <p:spPr>
          <a:xfrm>
            <a:off x="7657052" y="2110751"/>
            <a:ext cx="252248" cy="248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A2461FF-B808-D5E6-965A-A6D1EBB5DC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68191" y="848651"/>
            <a:ext cx="331064" cy="2011742"/>
          </a:xfrm>
          <a:prstGeom prst="curvedConnector3">
            <a:avLst>
              <a:gd name="adj1" fmla="val 1690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06E87416-1026-BE79-87C6-30F38AE841DA}"/>
              </a:ext>
            </a:extLst>
          </p:cNvPr>
          <p:cNvSpPr/>
          <p:nvPr/>
        </p:nvSpPr>
        <p:spPr>
          <a:xfrm>
            <a:off x="9859331" y="1854522"/>
            <a:ext cx="252248" cy="248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2F5EDB36-DDE9-5F60-4978-6829859E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63" y="5470338"/>
            <a:ext cx="54807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Fig. Methods of zooming.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 Replication of a single pixel value (Nearest Interpolation).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 Interpolation (Bilinear).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3E37E6B3-040D-888C-CF5A-612D0647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4" y="1803874"/>
            <a:ext cx="5149659" cy="366646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D8B0387-7726-D819-99A4-14002977C5CA}"/>
              </a:ext>
            </a:extLst>
          </p:cNvPr>
          <p:cNvSpPr/>
          <p:nvPr/>
        </p:nvSpPr>
        <p:spPr>
          <a:xfrm>
            <a:off x="3012850" y="2081492"/>
            <a:ext cx="635870" cy="51952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769368-A75A-30B6-E1FC-1E24211116D8}"/>
                  </a:ext>
                </a:extLst>
              </p:cNvPr>
              <p:cNvSpPr txBox="1"/>
              <p:nvPr/>
            </p:nvSpPr>
            <p:spPr>
              <a:xfrm>
                <a:off x="9602531" y="966155"/>
                <a:ext cx="1493783" cy="38760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solidFill>
                      <a:schemeClr val="bg2">
                        <a:lumMod val="25000"/>
                      </a:schemeClr>
                    </a:solidFill>
                  </a:rPr>
                  <a:t>= 2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solidFill>
                      <a:schemeClr val="bg2">
                        <a:lumMod val="25000"/>
                      </a:schemeClr>
                    </a:solidFill>
                  </a:rPr>
                  <a:t>= 2</a:t>
                </a:r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769368-A75A-30B6-E1FC-1E2421111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531" y="966155"/>
                <a:ext cx="1493783" cy="387607"/>
              </a:xfrm>
              <a:prstGeom prst="rect">
                <a:avLst/>
              </a:prstGeom>
              <a:blipFill>
                <a:blip r:embed="rId7"/>
                <a:stretch>
                  <a:fillRect t="-4545" b="-181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0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1424-45D8-7971-17F2-826A03D2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2248-8B95-FE67-725B-FB92B426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4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Interpolation is the process of estimating unknown values that fall between known values.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For zooming images, it is best to use the Nearest neighbor, Linear, Cubic, or LANCZOS4 interpolation methods. For shrinking images, it is best to use Area interpolation.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82820-D311-0AAE-8B70-DCA55599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85" y="3429000"/>
            <a:ext cx="3158815" cy="22792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BDBD52-F2A4-B0CD-A9BA-80A0B0CFDBE5}"/>
              </a:ext>
            </a:extLst>
          </p:cNvPr>
          <p:cNvSpPr/>
          <p:nvPr/>
        </p:nvSpPr>
        <p:spPr>
          <a:xfrm>
            <a:off x="4359112" y="5904590"/>
            <a:ext cx="2448560" cy="3755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Fig: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7154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DF8-3493-091D-D158-CFCE12FE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Nearest Neighbor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A0B7-9917-F7DC-F405-C26106B6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6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Nearest algorithm takes the known value of the </a:t>
            </a:r>
            <a:r>
              <a:rPr lang="en-US" sz="2400" b="1" dirty="0"/>
              <a:t>one</a:t>
            </a:r>
            <a:r>
              <a:rPr lang="en-US" sz="2400" dirty="0"/>
              <a:t> nearest pixel without paying attention to other pixels.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It retains the sharpness of the edges though the overall image may be blurred.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Suppose we have a 2x2 image and want to zoom it 2 times (so the size of the matrix becomes 4x4).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11761-4AA3-9430-9CF4-F45811D12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89" y="4056329"/>
            <a:ext cx="982329" cy="6723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D8B35-B230-7809-EE51-55A0D72CF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01" y="3911176"/>
            <a:ext cx="1738162" cy="14165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7DB7C-0748-D3BE-968B-6D93138E5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94" y="3912299"/>
            <a:ext cx="1812998" cy="1416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A6CFC-5BAD-67A0-E686-FF448BB21FED}"/>
              </a:ext>
            </a:extLst>
          </p:cNvPr>
          <p:cNvSpPr txBox="1"/>
          <p:nvPr/>
        </p:nvSpPr>
        <p:spPr>
          <a:xfrm>
            <a:off x="2003122" y="4728661"/>
            <a:ext cx="140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9AC76-B189-9397-9F38-DF001853DC28}"/>
              </a:ext>
            </a:extLst>
          </p:cNvPr>
          <p:cNvSpPr txBox="1"/>
          <p:nvPr/>
        </p:nvSpPr>
        <p:spPr>
          <a:xfrm>
            <a:off x="8306994" y="5341119"/>
            <a:ext cx="19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4x4 matrix after interpolation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65D239-78B6-2064-3E20-4337053777ED}"/>
              </a:ext>
            </a:extLst>
          </p:cNvPr>
          <p:cNvSpPr/>
          <p:nvPr/>
        </p:nvSpPr>
        <p:spPr>
          <a:xfrm>
            <a:off x="3631566" y="4409153"/>
            <a:ext cx="648586" cy="15948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B4B978-31D6-2E05-846B-ADF983D34C41}"/>
              </a:ext>
            </a:extLst>
          </p:cNvPr>
          <p:cNvSpPr/>
          <p:nvPr/>
        </p:nvSpPr>
        <p:spPr>
          <a:xfrm>
            <a:off x="7085085" y="4488897"/>
            <a:ext cx="648586" cy="15948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9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DF8-3493-091D-D158-CFCE12FE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Nearest Neighbor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A0B7-9917-F7DC-F405-C26106B6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5" y="1497879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Suppose we have a 4x4 image and we want to shrink it 2 times, so the new matrix is 2x2.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9EBAC-2A57-67B2-2B5D-DB6740C8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5" y="2842310"/>
            <a:ext cx="2275368" cy="176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E16F7-766E-F3E0-6B25-47D7D932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46" y="2842310"/>
            <a:ext cx="2275368" cy="176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DBB72D-8B49-7A4C-94B5-2C640EE4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06" y="3310310"/>
            <a:ext cx="1162809" cy="817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3302AD-5B30-D717-3BCB-AF31F5B5C570}"/>
              </a:ext>
            </a:extLst>
          </p:cNvPr>
          <p:cNvSpPr txBox="1"/>
          <p:nvPr/>
        </p:nvSpPr>
        <p:spPr>
          <a:xfrm>
            <a:off x="9200129" y="4256598"/>
            <a:ext cx="197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2x2 matrix after interpolation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3C3A0-267A-9662-21BB-E8CC55D04B74}"/>
              </a:ext>
            </a:extLst>
          </p:cNvPr>
          <p:cNvSpPr txBox="1"/>
          <p:nvPr/>
        </p:nvSpPr>
        <p:spPr>
          <a:xfrm>
            <a:off x="1836217" y="4665465"/>
            <a:ext cx="172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matrix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94108E-00E7-046D-6D4D-FC59D93185EC}"/>
              </a:ext>
            </a:extLst>
          </p:cNvPr>
          <p:cNvSpPr/>
          <p:nvPr/>
        </p:nvSpPr>
        <p:spPr>
          <a:xfrm>
            <a:off x="4306107" y="3639439"/>
            <a:ext cx="648586" cy="15948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0A5276E-FAF8-F555-CA3D-D25135010717}"/>
              </a:ext>
            </a:extLst>
          </p:cNvPr>
          <p:cNvSpPr/>
          <p:nvPr/>
        </p:nvSpPr>
        <p:spPr>
          <a:xfrm>
            <a:off x="8257717" y="3639439"/>
            <a:ext cx="648586" cy="15948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BAB1-DC4B-474D-E88E-BEE1FEF0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C9CC-64C0-EFAA-27D2-A36532AF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In Linear interpolation, we find the unknown value using the weighted average of its neighbors.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effective in handling visual distortions while zooming or enlarging an image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Linear (bilinear) interpolation slightly increases the computational burden but produces better results than the nearest-neighbor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F55CB-9582-267A-7720-707001D5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96" y="4199225"/>
            <a:ext cx="1306415" cy="458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6AC05-BA23-BE70-5D5B-2D5702D6B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3747504"/>
            <a:ext cx="3669654" cy="1204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49F69D-46E9-8AB3-362A-C5BE58FD83C7}"/>
                  </a:ext>
                </a:extLst>
              </p:cNvPr>
              <p:cNvSpPr txBox="1"/>
              <p:nvPr/>
            </p:nvSpPr>
            <p:spPr>
              <a:xfrm>
                <a:off x="4149630" y="5167312"/>
                <a:ext cx="3892740" cy="966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Pt(0,1)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∙10+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30=17 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Pt(0,2)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∙10+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30=23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49F69D-46E9-8AB3-362A-C5BE58FD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30" y="5167312"/>
                <a:ext cx="3892740" cy="966034"/>
              </a:xfrm>
              <a:prstGeom prst="rect">
                <a:avLst/>
              </a:prstGeom>
              <a:blipFill>
                <a:blip r:embed="rId5"/>
                <a:stretch>
                  <a:fillRect l="-1724" b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37E81D2-1705-9C17-4293-D51248ABE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62415"/>
              </p:ext>
            </p:extLst>
          </p:nvPr>
        </p:nvGraphicFramePr>
        <p:xfrm>
          <a:off x="8276618" y="4138107"/>
          <a:ext cx="2527056" cy="522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4">
                  <a:extLst>
                    <a:ext uri="{9D8B030D-6E8A-4147-A177-3AD203B41FA5}">
                      <a16:colId xmlns:a16="http://schemas.microsoft.com/office/drawing/2014/main" val="4188483051"/>
                    </a:ext>
                  </a:extLst>
                </a:gridCol>
                <a:gridCol w="631764">
                  <a:extLst>
                    <a:ext uri="{9D8B030D-6E8A-4147-A177-3AD203B41FA5}">
                      <a16:colId xmlns:a16="http://schemas.microsoft.com/office/drawing/2014/main" val="3255885186"/>
                    </a:ext>
                  </a:extLst>
                </a:gridCol>
                <a:gridCol w="631764">
                  <a:extLst>
                    <a:ext uri="{9D8B030D-6E8A-4147-A177-3AD203B41FA5}">
                      <a16:colId xmlns:a16="http://schemas.microsoft.com/office/drawing/2014/main" val="948937852"/>
                    </a:ext>
                  </a:extLst>
                </a:gridCol>
                <a:gridCol w="631764">
                  <a:extLst>
                    <a:ext uri="{9D8B030D-6E8A-4147-A177-3AD203B41FA5}">
                      <a16:colId xmlns:a16="http://schemas.microsoft.com/office/drawing/2014/main" val="1166337067"/>
                    </a:ext>
                  </a:extLst>
                </a:gridCol>
              </a:tblGrid>
              <a:tr h="52246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2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73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515-F017-E002-EF3F-165ADA12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Cubic, Area and Lanczos4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099A-9E02-9257-C6D4-6C4082EF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Cubic interpolation </a:t>
            </a:r>
            <a:r>
              <a:rPr lang="en-US" sz="2400" dirty="0"/>
              <a:t>uses the 16</a:t>
            </a:r>
            <a:r>
              <a:rPr lang="en-US" sz="2400" b="1" dirty="0"/>
              <a:t> </a:t>
            </a:r>
            <a:r>
              <a:rPr lang="en-US" sz="2400" dirty="0"/>
              <a:t>nearest neighbors (4x4neighborhood) to calculate the unknown pixel’s value. It preserves more details than the Nearest or Linear methods but also comes with a higher computational cost.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Area interpolation </a:t>
            </a:r>
            <a:r>
              <a:rPr lang="en-US" sz="2400" dirty="0"/>
              <a:t>is commonly exploited in geographic research. This method uses the values of known geographical points to predict values of unknown points.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LANCZOS4 interpolation </a:t>
            </a:r>
            <a:r>
              <a:rPr lang="en-US" sz="2400" dirty="0"/>
              <a:t>uses the values of the </a:t>
            </a:r>
            <a:r>
              <a:rPr lang="en-US" sz="2400" b="1" dirty="0"/>
              <a:t>64</a:t>
            </a:r>
            <a:r>
              <a:rPr lang="en-US" sz="2400" dirty="0"/>
              <a:t> nearest pixels (8x8 neighborhood) to estimate the unknown value of the pixel. It is suited for images with large number of small size details.</a:t>
            </a:r>
          </a:p>
        </p:txBody>
      </p:sp>
    </p:spTree>
    <p:extLst>
      <p:ext uri="{BB962C8B-B14F-4D97-AF65-F5344CB8AC3E}">
        <p14:creationId xmlns:p14="http://schemas.microsoft.com/office/powerpoint/2010/main" val="70318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641B-8DC9-B05E-2AFC-5B5EABB3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80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Different Interpolation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8C6D1-79A6-2BDE-EF64-CCF435C7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994" y="1889404"/>
            <a:ext cx="1219200" cy="628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CBD93-B9DE-CDBB-A285-EFF0CBB9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51" y="1773475"/>
            <a:ext cx="187642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B0019-70C5-63B6-425B-B05CB7DD7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333" y="1870224"/>
            <a:ext cx="1819275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9E9A8-275C-586C-FE52-7F5C4044D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965" y="1868802"/>
            <a:ext cx="1724025" cy="112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888C2-22BD-F7DD-F5B2-DEC55D30D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347" y="1889404"/>
            <a:ext cx="1695450" cy="1076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A1CBFF-9674-025B-643F-A72669BF1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92" y="3359069"/>
            <a:ext cx="1838325" cy="11430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C05B609-6DFD-7E9B-04A2-A9CE3F74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4" y="4245030"/>
            <a:ext cx="7352082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5570F7-6AB4-57CB-A0BB-2EB3C45B3C0D}"/>
              </a:ext>
            </a:extLst>
          </p:cNvPr>
          <p:cNvSpPr txBox="1"/>
          <p:nvPr/>
        </p:nvSpPr>
        <p:spPr>
          <a:xfrm>
            <a:off x="6204542" y="5555202"/>
            <a:ext cx="416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Different methods of interpolation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8F69A-812E-DE7E-7095-04DB2156CE95}"/>
              </a:ext>
            </a:extLst>
          </p:cNvPr>
          <p:cNvSpPr txBox="1"/>
          <p:nvPr/>
        </p:nvSpPr>
        <p:spPr>
          <a:xfrm>
            <a:off x="970331" y="2426480"/>
            <a:ext cx="138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D96F8-2454-3342-15D7-B101E9C2CD2B}"/>
              </a:ext>
            </a:extLst>
          </p:cNvPr>
          <p:cNvSpPr txBox="1"/>
          <p:nvPr/>
        </p:nvSpPr>
        <p:spPr>
          <a:xfrm>
            <a:off x="2994008" y="2882551"/>
            <a:ext cx="18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Nearest Neighbor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7CA59-A5FD-9670-7A17-68AFFE863072}"/>
              </a:ext>
            </a:extLst>
          </p:cNvPr>
          <p:cNvSpPr txBox="1"/>
          <p:nvPr/>
        </p:nvSpPr>
        <p:spPr>
          <a:xfrm>
            <a:off x="5903894" y="2882551"/>
            <a:ext cx="14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05AFB-1DC2-43F3-AD9F-9A2C2A13AB53}"/>
              </a:ext>
            </a:extLst>
          </p:cNvPr>
          <p:cNvSpPr txBox="1"/>
          <p:nvPr/>
        </p:nvSpPr>
        <p:spPr>
          <a:xfrm>
            <a:off x="8289410" y="2882551"/>
            <a:ext cx="14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Cubic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5B4B-1570-1E57-B32B-668E09983802}"/>
              </a:ext>
            </a:extLst>
          </p:cNvPr>
          <p:cNvSpPr txBox="1"/>
          <p:nvPr/>
        </p:nvSpPr>
        <p:spPr>
          <a:xfrm>
            <a:off x="10674926" y="2882551"/>
            <a:ext cx="14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46E96-0879-52DC-72DB-8F72831EF7A1}"/>
              </a:ext>
            </a:extLst>
          </p:cNvPr>
          <p:cNvSpPr txBox="1"/>
          <p:nvPr/>
        </p:nvSpPr>
        <p:spPr>
          <a:xfrm>
            <a:off x="1173017" y="4464193"/>
            <a:ext cx="14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Lanczos4</a:t>
            </a:r>
          </a:p>
        </p:txBody>
      </p:sp>
    </p:spTree>
    <p:extLst>
      <p:ext uri="{BB962C8B-B14F-4D97-AF65-F5344CB8AC3E}">
        <p14:creationId xmlns:p14="http://schemas.microsoft.com/office/powerpoint/2010/main" val="366512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FD55-4DDC-31F8-3ACD-5ACAEE7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96C5-9646-60C9-D1DD-B38A90FA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1469204"/>
            <a:ext cx="10614061" cy="470775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It </a:t>
            </a:r>
            <a:r>
              <a:rPr lang="en-US" sz="2400" b="0" i="0" dirty="0">
                <a:effectLst/>
              </a:rPr>
              <a:t>turns an image in the clockwise or counter-clockwise direction by the specified number of degrees.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Angle of Rotation</a:t>
            </a:r>
            <a:r>
              <a:rPr lang="en-US" sz="2400" b="1" dirty="0"/>
              <a:t> (θ): </a:t>
            </a:r>
            <a:r>
              <a:rPr lang="en-US" sz="2400" dirty="0"/>
              <a:t>The angle is positive for anti-clockwise and negative for clockwise. The rotation matrix along the specific axis is defined by as follows:</a:t>
            </a:r>
          </a:p>
          <a:p>
            <a:pPr marL="0" indent="0" algn="just">
              <a:buNone/>
            </a:pPr>
            <a:endParaRPr lang="en-US" sz="2400" b="0" i="0" dirty="0">
              <a:effectLst/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1FB3F-7987-A2AD-F9EF-267853945F86}"/>
                  </a:ext>
                </a:extLst>
              </p:cNvPr>
              <p:cNvSpPr txBox="1"/>
              <p:nvPr/>
            </p:nvSpPr>
            <p:spPr>
              <a:xfrm>
                <a:off x="4350248" y="3327657"/>
                <a:ext cx="3393041" cy="2849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Rx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cos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800" dirty="0"/>
                                      <m:t>θ</m:t>
                                    </m:r>
                                  </m: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θ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θ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θ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b="0" dirty="0">
                  <a:latin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Ry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l-GR" sz="18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θ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θ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θ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b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Rz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l-GR" sz="18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sin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800" dirty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sin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800" dirty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/>
                                      <m:t>cos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800" dirty="0"/>
                                      <m:t>θ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1FB3F-7987-A2AD-F9EF-26785394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48" y="3327657"/>
                <a:ext cx="3393041" cy="28493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0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AF0-3AEB-9B04-1958-F3AF9D67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Rotation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7BDB78-3D4E-B89C-23DA-62FD8696F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884"/>
                <a:ext cx="10515600" cy="4582079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Suppose we have a point P(</a:t>
                </a:r>
                <a:r>
                  <a:rPr lang="en-US" dirty="0" err="1"/>
                  <a:t>x,y</a:t>
                </a:r>
                <a:r>
                  <a:rPr lang="en-US" dirty="0"/>
                  <a:t>) at </a:t>
                </a:r>
                <a:r>
                  <a:rPr lang="el-GR" dirty="0"/>
                  <a:t>α</a:t>
                </a:r>
                <a:r>
                  <a:rPr lang="en-US" dirty="0"/>
                  <a:t> and distance r from the origin. Now we rotate the point P about the origin by </a:t>
                </a:r>
                <a:r>
                  <a:rPr lang="el-GR" dirty="0"/>
                  <a:t>θ</a:t>
                </a:r>
                <a:r>
                  <a:rPr lang="en-US" dirty="0"/>
                  <a:t>  in the clockwise direction. The rotated coordinates can be obtained as shown below.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2600" dirty="0"/>
              </a:p>
              <a:p>
                <a:pPr marL="0" indent="0" algn="just">
                  <a:buNone/>
                </a:pPr>
                <a:r>
                  <a:rPr lang="en-US" sz="2600" dirty="0"/>
                  <a:t>        x = </a:t>
                </a:r>
                <a:r>
                  <a:rPr lang="en-US" sz="2600" dirty="0" err="1"/>
                  <a:t>rcos</a:t>
                </a:r>
                <a:r>
                  <a:rPr lang="el-GR" sz="2600" dirty="0"/>
                  <a:t>α</a:t>
                </a:r>
                <a:r>
                  <a:rPr lang="en-US" sz="2600" dirty="0"/>
                  <a:t> and y = </a:t>
                </a:r>
                <a:r>
                  <a:rPr lang="en-US" sz="2600" dirty="0" err="1"/>
                  <a:t>rsin</a:t>
                </a:r>
                <a:r>
                  <a:rPr lang="el-GR" sz="2600" dirty="0"/>
                  <a:t>α</a:t>
                </a:r>
                <a:endParaRPr lang="en-US" sz="2600" dirty="0"/>
              </a:p>
              <a:p>
                <a:pPr marL="457200" lvl="1" indent="0" algn="just">
                  <a:buNone/>
                </a:pPr>
                <a:r>
                  <a:rPr lang="en-US" sz="2600" dirty="0"/>
                  <a:t>x’= </a:t>
                </a:r>
                <a:r>
                  <a:rPr lang="en-US" sz="2600" dirty="0" err="1"/>
                  <a:t>rcos</a:t>
                </a:r>
                <a:r>
                  <a:rPr lang="en-US" sz="2600" dirty="0"/>
                  <a:t>(</a:t>
                </a:r>
                <a:r>
                  <a:rPr lang="el-GR" sz="2600" dirty="0"/>
                  <a:t>α</a:t>
                </a:r>
                <a:r>
                  <a:rPr lang="en-US" sz="2600" dirty="0"/>
                  <a:t>+</a:t>
                </a:r>
                <a:r>
                  <a:rPr lang="el-GR" sz="2600" dirty="0"/>
                  <a:t>θ</a:t>
                </a:r>
                <a:r>
                  <a:rPr lang="en-US" sz="2600" dirty="0"/>
                  <a:t>)</a:t>
                </a:r>
              </a:p>
              <a:p>
                <a:pPr marL="457200" lvl="1" indent="0" algn="just">
                  <a:buNone/>
                </a:pPr>
                <a:r>
                  <a:rPr lang="en-US" sz="2600" dirty="0"/>
                  <a:t>x’= </a:t>
                </a:r>
                <a:r>
                  <a:rPr lang="en-US" sz="2600" dirty="0" err="1"/>
                  <a:t>rcos</a:t>
                </a:r>
                <a:r>
                  <a:rPr lang="el-GR" sz="2600" dirty="0"/>
                  <a:t>α</a:t>
                </a:r>
                <a:r>
                  <a:rPr lang="en-US" sz="2600" dirty="0"/>
                  <a:t>cos</a:t>
                </a:r>
                <a:r>
                  <a:rPr lang="el-GR" sz="2600" dirty="0"/>
                  <a:t>θ</a:t>
                </a:r>
                <a:r>
                  <a:rPr lang="en-US" sz="2600" dirty="0"/>
                  <a:t> - </a:t>
                </a:r>
                <a:r>
                  <a:rPr lang="en-US" sz="2600" dirty="0" err="1"/>
                  <a:t>rsin</a:t>
                </a:r>
                <a:r>
                  <a:rPr lang="el-GR" sz="2600" dirty="0"/>
                  <a:t>α</a:t>
                </a:r>
                <a:r>
                  <a:rPr lang="en-US" sz="2600" dirty="0"/>
                  <a:t>sin</a:t>
                </a:r>
                <a:r>
                  <a:rPr lang="el-GR" sz="2600" dirty="0"/>
                  <a:t>θ</a:t>
                </a:r>
                <a:r>
                  <a:rPr lang="en-US" sz="2600" dirty="0"/>
                  <a:t> </a:t>
                </a:r>
              </a:p>
              <a:p>
                <a:pPr marL="457200" lvl="1" indent="0" algn="just">
                  <a:buNone/>
                </a:pPr>
                <a:r>
                  <a:rPr lang="en-US" sz="2600" dirty="0"/>
                  <a:t>x’= </a:t>
                </a:r>
                <a:r>
                  <a:rPr lang="en-US" sz="2600" dirty="0" err="1"/>
                  <a:t>xcos</a:t>
                </a:r>
                <a:r>
                  <a:rPr lang="el-GR" sz="2600" dirty="0"/>
                  <a:t>θ</a:t>
                </a:r>
                <a:r>
                  <a:rPr lang="en-US" sz="2600" dirty="0"/>
                  <a:t> - </a:t>
                </a:r>
                <a:r>
                  <a:rPr lang="en-US" sz="2600" dirty="0" err="1"/>
                  <a:t>ysin</a:t>
                </a:r>
                <a:r>
                  <a:rPr lang="el-GR" sz="2600" dirty="0"/>
                  <a:t>θ</a:t>
                </a:r>
                <a:endParaRPr lang="en-US" sz="2600" dirty="0"/>
              </a:p>
              <a:p>
                <a:pPr marL="457200" lvl="1" indent="0" algn="just">
                  <a:buNone/>
                </a:pPr>
                <a:endParaRPr lang="en-US" sz="2600" dirty="0"/>
              </a:p>
              <a:p>
                <a:pPr marL="457200" lvl="1" indent="0" algn="just">
                  <a:buNone/>
                </a:pPr>
                <a:r>
                  <a:rPr lang="en-US" sz="2600" dirty="0"/>
                  <a:t>y’= </a:t>
                </a:r>
                <a:r>
                  <a:rPr lang="en-US" sz="2600" dirty="0" err="1"/>
                  <a:t>rsin</a:t>
                </a:r>
                <a:r>
                  <a:rPr lang="en-US" sz="2600" dirty="0"/>
                  <a:t>(</a:t>
                </a:r>
                <a:r>
                  <a:rPr lang="el-GR" sz="2600" dirty="0"/>
                  <a:t>α</a:t>
                </a:r>
                <a:r>
                  <a:rPr lang="en-US" sz="2600" dirty="0"/>
                  <a:t>+</a:t>
                </a:r>
                <a:r>
                  <a:rPr lang="el-GR" sz="2600" dirty="0"/>
                  <a:t>θ</a:t>
                </a:r>
                <a:r>
                  <a:rPr lang="en-US" sz="2600" dirty="0"/>
                  <a:t>)</a:t>
                </a:r>
              </a:p>
              <a:p>
                <a:pPr marL="457200" lvl="1" indent="0" algn="just">
                  <a:buNone/>
                </a:pPr>
                <a:r>
                  <a:rPr lang="en-US" sz="2600" dirty="0"/>
                  <a:t>y’= </a:t>
                </a:r>
                <a:r>
                  <a:rPr lang="en-US" sz="2600" dirty="0" err="1"/>
                  <a:t>rsin</a:t>
                </a:r>
                <a:r>
                  <a:rPr lang="el-GR" sz="2600" dirty="0"/>
                  <a:t>α</a:t>
                </a:r>
                <a:r>
                  <a:rPr lang="en-US" sz="2600" dirty="0"/>
                  <a:t>cos</a:t>
                </a:r>
                <a:r>
                  <a:rPr lang="el-GR" sz="2600" dirty="0"/>
                  <a:t>θ</a:t>
                </a:r>
                <a:r>
                  <a:rPr lang="en-US" sz="2600" dirty="0"/>
                  <a:t> + </a:t>
                </a:r>
                <a:r>
                  <a:rPr lang="en-US" sz="2600" dirty="0" err="1"/>
                  <a:t>rsin</a:t>
                </a:r>
                <a:r>
                  <a:rPr lang="el-GR" sz="2600" dirty="0"/>
                  <a:t>θ</a:t>
                </a:r>
                <a:r>
                  <a:rPr lang="en-US" sz="2600" dirty="0"/>
                  <a:t>cos</a:t>
                </a:r>
                <a:r>
                  <a:rPr lang="el-GR" sz="2600" dirty="0"/>
                  <a:t>α</a:t>
                </a:r>
                <a:endParaRPr lang="en-US" sz="2600" dirty="0"/>
              </a:p>
              <a:p>
                <a:pPr marL="457200" lvl="1" indent="0" algn="just">
                  <a:buNone/>
                </a:pPr>
                <a:r>
                  <a:rPr lang="en-US" sz="2600" dirty="0"/>
                  <a:t>y’= </a:t>
                </a:r>
                <a:r>
                  <a:rPr lang="en-US" sz="2600" dirty="0" err="1"/>
                  <a:t>ycos</a:t>
                </a:r>
                <a:r>
                  <a:rPr lang="el-GR" sz="2600" dirty="0"/>
                  <a:t>θ</a:t>
                </a:r>
                <a:r>
                  <a:rPr lang="en-US" sz="2600" dirty="0"/>
                  <a:t> + </a:t>
                </a:r>
                <a:r>
                  <a:rPr lang="en-US" sz="2600" dirty="0" err="1"/>
                  <a:t>xsin</a:t>
                </a:r>
                <a:r>
                  <a:rPr lang="el-GR" sz="2600" dirty="0"/>
                  <a:t>θ</a:t>
                </a:r>
                <a:endParaRPr lang="en-US" sz="2600" dirty="0"/>
              </a:p>
              <a:p>
                <a:pPr marL="457200" lvl="1" indent="0" algn="just">
                  <a:buNone/>
                </a:pPr>
                <a:r>
                  <a:rPr lang="en-US" sz="2600" b="1" dirty="0"/>
                  <a:t>Rotation matrix , Rz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600" dirty="0"/>
                      <m:t>θ</m:t>
                    </m:r>
                  </m:oMath>
                </a14:m>
                <a:r>
                  <a:rPr lang="en-US" sz="2600" b="1" dirty="0"/>
                  <a:t>) 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l-GR" sz="2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600" b="0" smtClean="0"/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sin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2600" dirty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sin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2600" dirty="0"/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 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600" dirty="0"/>
                                      <m:t>cos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2600" dirty="0"/>
                                      <m:t>θ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7BDB78-3D4E-B89C-23DA-62FD8696F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884"/>
                <a:ext cx="10515600" cy="4582079"/>
              </a:xfrm>
              <a:blipFill>
                <a:blip r:embed="rId2"/>
                <a:stretch>
                  <a:fillRect l="-638" t="-932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0170E4-ECA3-4153-50D3-FE093B94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696" y="2686416"/>
            <a:ext cx="2475746" cy="19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56A9-92ED-A120-546E-1956FA94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06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Rotation of Matrix by </a:t>
            </a:r>
            <a:r>
              <a:rPr lang="el-GR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θ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 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E558E2D-424E-D10B-F8B7-20C3C334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42381"/>
              </p:ext>
            </p:extLst>
          </p:nvPr>
        </p:nvGraphicFramePr>
        <p:xfrm>
          <a:off x="1025703" y="2815118"/>
          <a:ext cx="2301410" cy="206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335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41335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513912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8789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416929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94665AC-4EDE-0D53-684D-1ED7A873A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55639"/>
              </p:ext>
            </p:extLst>
          </p:nvPr>
        </p:nvGraphicFramePr>
        <p:xfrm>
          <a:off x="4925602" y="1461942"/>
          <a:ext cx="2340795" cy="2070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888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48888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522706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9624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424064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875EE1C-2779-1237-5011-FA260DA30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5662"/>
              </p:ext>
            </p:extLst>
          </p:nvPr>
        </p:nvGraphicFramePr>
        <p:xfrm>
          <a:off x="4925602" y="4222678"/>
          <a:ext cx="2340795" cy="2070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888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48888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522706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9624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424064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0F043D8-2DCE-B9F7-F50A-EFAE4C4B0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4302"/>
              </p:ext>
            </p:extLst>
          </p:nvPr>
        </p:nvGraphicFramePr>
        <p:xfrm>
          <a:off x="8864886" y="1400039"/>
          <a:ext cx="2340795" cy="2070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888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48888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522706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9624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424064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DFC5DE5-6F35-A4CE-8394-55F2A39C6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68362"/>
              </p:ext>
            </p:extLst>
          </p:nvPr>
        </p:nvGraphicFramePr>
        <p:xfrm>
          <a:off x="8864885" y="4222678"/>
          <a:ext cx="2340795" cy="2070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643">
                  <a:extLst>
                    <a:ext uri="{9D8B030D-6E8A-4147-A177-3AD203B41FA5}">
                      <a16:colId xmlns:a16="http://schemas.microsoft.com/office/drawing/2014/main" val="2556284051"/>
                    </a:ext>
                  </a:extLst>
                </a:gridCol>
                <a:gridCol w="446133">
                  <a:extLst>
                    <a:ext uri="{9D8B030D-6E8A-4147-A177-3AD203B41FA5}">
                      <a16:colId xmlns:a16="http://schemas.microsoft.com/office/drawing/2014/main" val="3621279990"/>
                    </a:ext>
                  </a:extLst>
                </a:gridCol>
                <a:gridCol w="522706">
                  <a:extLst>
                    <a:ext uri="{9D8B030D-6E8A-4147-A177-3AD203B41FA5}">
                      <a16:colId xmlns:a16="http://schemas.microsoft.com/office/drawing/2014/main" val="724218755"/>
                    </a:ext>
                  </a:extLst>
                </a:gridCol>
                <a:gridCol w="496249">
                  <a:extLst>
                    <a:ext uri="{9D8B030D-6E8A-4147-A177-3AD203B41FA5}">
                      <a16:colId xmlns:a16="http://schemas.microsoft.com/office/drawing/2014/main" val="3269539363"/>
                    </a:ext>
                  </a:extLst>
                </a:gridCol>
                <a:gridCol w="424064">
                  <a:extLst>
                    <a:ext uri="{9D8B030D-6E8A-4147-A177-3AD203B41FA5}">
                      <a16:colId xmlns:a16="http://schemas.microsoft.com/office/drawing/2014/main" val="3810460133"/>
                    </a:ext>
                  </a:extLst>
                </a:gridCol>
              </a:tblGrid>
              <a:tr h="4310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586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87033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00806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02124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554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A831861-BB91-87A6-2DA6-80F90A06FD17}"/>
              </a:ext>
            </a:extLst>
          </p:cNvPr>
          <p:cNvSpPr txBox="1"/>
          <p:nvPr/>
        </p:nvSpPr>
        <p:spPr>
          <a:xfrm>
            <a:off x="1364747" y="4875158"/>
            <a:ext cx="16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A08E4F-0570-A42B-6618-3B64CF9D69AD}"/>
              </a:ext>
            </a:extLst>
          </p:cNvPr>
          <p:cNvSpPr txBox="1"/>
          <p:nvPr/>
        </p:nvSpPr>
        <p:spPr>
          <a:xfrm>
            <a:off x="5284338" y="3508135"/>
            <a:ext cx="16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Θ</a:t>
            </a:r>
            <a:r>
              <a:rPr lang="en-US" b="1" dirty="0"/>
              <a:t> = - 90°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75F64-0D28-8A46-A258-557B5AEC6FD0}"/>
              </a:ext>
            </a:extLst>
          </p:cNvPr>
          <p:cNvSpPr txBox="1"/>
          <p:nvPr/>
        </p:nvSpPr>
        <p:spPr>
          <a:xfrm>
            <a:off x="9223622" y="3470354"/>
            <a:ext cx="16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Θ</a:t>
            </a:r>
            <a:r>
              <a:rPr lang="en-US" b="1" dirty="0"/>
              <a:t> =  90°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7313-D51B-00D6-4EE1-77EFBC4C0D02}"/>
              </a:ext>
            </a:extLst>
          </p:cNvPr>
          <p:cNvSpPr txBox="1"/>
          <p:nvPr/>
        </p:nvSpPr>
        <p:spPr>
          <a:xfrm>
            <a:off x="5284338" y="6238573"/>
            <a:ext cx="16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Θ</a:t>
            </a:r>
            <a:r>
              <a:rPr lang="en-US" b="1" dirty="0"/>
              <a:t> = 180°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82512-6E3E-1D24-89A7-298C07AB68A3}"/>
              </a:ext>
            </a:extLst>
          </p:cNvPr>
          <p:cNvSpPr txBox="1"/>
          <p:nvPr/>
        </p:nvSpPr>
        <p:spPr>
          <a:xfrm>
            <a:off x="9284119" y="6238573"/>
            <a:ext cx="16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Θ</a:t>
            </a:r>
            <a:r>
              <a:rPr lang="en-US" b="1" dirty="0"/>
              <a:t> = - 45°</a:t>
            </a:r>
          </a:p>
        </p:txBody>
      </p:sp>
    </p:spTree>
    <p:extLst>
      <p:ext uri="{BB962C8B-B14F-4D97-AF65-F5344CB8AC3E}">
        <p14:creationId xmlns:p14="http://schemas.microsoft.com/office/powerpoint/2010/main" val="71880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0ED2-C9C3-7C32-135C-9D8DD6BE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8CD4-88B6-6254-9D02-14A19B82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Geometric Transformation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Translation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Scaling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Rotation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Cropping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Shearing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Affine Transformation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Projective Transformation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3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38BA-A0FE-6D81-E211-11DD29F9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Rotation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425FD-8708-CC17-7419-3E6C9772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8" y="1704787"/>
            <a:ext cx="1623323" cy="162332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9BAAAD-10BA-B786-B98E-50D63E46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00" y="1704787"/>
            <a:ext cx="1623323" cy="162332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03CE09-6939-2272-9355-D6FE142E0F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76" y="1704788"/>
            <a:ext cx="1623322" cy="162332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9A93A-9330-93BF-32B1-C0AE5C7D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76" y="4341245"/>
            <a:ext cx="1623322" cy="162332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25F79A0-1B34-0FC2-DEF0-0A0D880C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37" y="4335491"/>
            <a:ext cx="1623324" cy="16233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2E81ED-A9CB-5C8E-CC80-5130BCC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01" y="4386291"/>
            <a:ext cx="1623324" cy="16233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1AFA1-E8D6-BDE8-E77A-AE83D43492B6}"/>
              </a:ext>
            </a:extLst>
          </p:cNvPr>
          <p:cNvSpPr txBox="1"/>
          <p:nvPr/>
        </p:nvSpPr>
        <p:spPr>
          <a:xfrm>
            <a:off x="1612876" y="3292925"/>
            <a:ext cx="16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F2BE0-A735-3672-BC5F-8FB4D5CF72CC}"/>
              </a:ext>
            </a:extLst>
          </p:cNvPr>
          <p:cNvSpPr txBox="1"/>
          <p:nvPr/>
        </p:nvSpPr>
        <p:spPr>
          <a:xfrm>
            <a:off x="5284339" y="3283389"/>
            <a:ext cx="16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Θ</a:t>
            </a:r>
            <a:r>
              <a:rPr lang="en-US" dirty="0"/>
              <a:t> = 90° (anticlockwise)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79B6F-571F-D9D5-A4F8-5F7A19D34C6F}"/>
              </a:ext>
            </a:extLst>
          </p:cNvPr>
          <p:cNvSpPr txBox="1"/>
          <p:nvPr/>
        </p:nvSpPr>
        <p:spPr>
          <a:xfrm>
            <a:off x="8955800" y="3283388"/>
            <a:ext cx="16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Θ</a:t>
            </a:r>
            <a:r>
              <a:rPr lang="en-US" dirty="0"/>
              <a:t> = 180° (anticlockwise)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678B5-4244-F171-E60F-B37090A1CBEE}"/>
              </a:ext>
            </a:extLst>
          </p:cNvPr>
          <p:cNvSpPr txBox="1"/>
          <p:nvPr/>
        </p:nvSpPr>
        <p:spPr>
          <a:xfrm>
            <a:off x="1537531" y="5958815"/>
            <a:ext cx="16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Θ</a:t>
            </a:r>
            <a:r>
              <a:rPr lang="en-US" dirty="0"/>
              <a:t> = -90° (clockwise)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3F1E6-1362-984A-4A43-A6E251F7283B}"/>
              </a:ext>
            </a:extLst>
          </p:cNvPr>
          <p:cNvSpPr txBox="1"/>
          <p:nvPr/>
        </p:nvSpPr>
        <p:spPr>
          <a:xfrm>
            <a:off x="5284339" y="5958814"/>
            <a:ext cx="16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Θ</a:t>
            </a:r>
            <a:r>
              <a:rPr lang="en-US" dirty="0"/>
              <a:t> = 45° (anticlockwise)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FCBA8-1F20-9B29-2FFE-D1F7A4DDD157}"/>
              </a:ext>
            </a:extLst>
          </p:cNvPr>
          <p:cNvSpPr txBox="1"/>
          <p:nvPr/>
        </p:nvSpPr>
        <p:spPr>
          <a:xfrm>
            <a:off x="8955801" y="5958813"/>
            <a:ext cx="16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Θ</a:t>
            </a:r>
            <a:r>
              <a:rPr lang="en-US" dirty="0"/>
              <a:t> =270° (anticlockwise)</a:t>
            </a:r>
          </a:p>
        </p:txBody>
      </p:sp>
    </p:spTree>
    <p:extLst>
      <p:ext uri="{BB962C8B-B14F-4D97-AF65-F5344CB8AC3E}">
        <p14:creationId xmlns:p14="http://schemas.microsoft.com/office/powerpoint/2010/main" val="355653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6FA1-6B42-2D54-FC2C-4D9041C1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4615-86B8-5785-CDFC-CF2D85B8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48018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Image reflection </a:t>
            </a:r>
            <a:r>
              <a:rPr lang="en-US" sz="2400" dirty="0"/>
              <a:t>means</a:t>
            </a:r>
            <a:r>
              <a:rPr lang="en-US" sz="2400" dirty="0">
                <a:effectLst/>
              </a:rPr>
              <a:t> flipping an image. For reflection along the x-axis, we set the value of Sy to -1, and </a:t>
            </a:r>
            <a:r>
              <a:rPr lang="en-US" sz="2400" dirty="0" err="1">
                <a:effectLst/>
              </a:rPr>
              <a:t>Sx</a:t>
            </a:r>
            <a:r>
              <a:rPr lang="en-US" sz="2400" dirty="0">
                <a:effectLst/>
              </a:rPr>
              <a:t> to 1, and vice-versa for the y-axis reflection.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217E2-9BC5-049B-B9CD-931ABFD2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80" y="2417444"/>
            <a:ext cx="73456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8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08D9-36BF-6C2B-0CFC-B5154E84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4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Reflection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A6884-2FE7-53C7-8E87-DAF9460974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34" y="1392352"/>
            <a:ext cx="3204468" cy="20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2BBDA81-85D7-FFA2-0DF9-C031B81C2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098" y="1446848"/>
            <a:ext cx="3034034" cy="194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D388E5D-4896-F4CE-31A8-49A34596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981" y="4056502"/>
            <a:ext cx="3092268" cy="19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B438DE9-2A3B-D801-1A49-E57D0F5D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53" y="4091258"/>
            <a:ext cx="3092268" cy="19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CEA97-B2C3-E48B-6058-81171C87AFED}"/>
              </a:ext>
            </a:extLst>
          </p:cNvPr>
          <p:cNvSpPr txBox="1"/>
          <p:nvPr/>
        </p:nvSpPr>
        <p:spPr>
          <a:xfrm>
            <a:off x="2597274" y="335246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33D86-DBA5-3185-481B-22DDF0265D77}"/>
              </a:ext>
            </a:extLst>
          </p:cNvPr>
          <p:cNvSpPr txBox="1"/>
          <p:nvPr/>
        </p:nvSpPr>
        <p:spPr>
          <a:xfrm>
            <a:off x="7306631" y="3441586"/>
            <a:ext cx="239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Reflection about x 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DCEFD-AABE-E207-E065-B7BAC6E90215}"/>
              </a:ext>
            </a:extLst>
          </p:cNvPr>
          <p:cNvSpPr txBox="1"/>
          <p:nvPr/>
        </p:nvSpPr>
        <p:spPr>
          <a:xfrm>
            <a:off x="2406078" y="5992066"/>
            <a:ext cx="239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Reflection about y 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EF253-FC68-6929-2EEC-3EE7541A125B}"/>
              </a:ext>
            </a:extLst>
          </p:cNvPr>
          <p:cNvSpPr txBox="1"/>
          <p:nvPr/>
        </p:nvSpPr>
        <p:spPr>
          <a:xfrm>
            <a:off x="7340798" y="5992066"/>
            <a:ext cx="239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Reflection about </a:t>
            </a:r>
            <a:r>
              <a:rPr lang="en-US" dirty="0" err="1"/>
              <a:t>xy</a:t>
            </a:r>
            <a:r>
              <a:rPr lang="en-US" dirty="0"/>
              <a:t>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D53E9-D2C2-12BE-4FC3-EEE1C0DC8F31}"/>
              </a:ext>
            </a:extLst>
          </p:cNvPr>
          <p:cNvSpPr txBox="1"/>
          <p:nvPr/>
        </p:nvSpPr>
        <p:spPr>
          <a:xfrm>
            <a:off x="10495280" y="1778000"/>
            <a:ext cx="85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x’= x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</a:rPr>
              <a:t>y’= -y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20620-C52A-E3B3-8EEF-926C3C6CB6A0}"/>
              </a:ext>
            </a:extLst>
          </p:cNvPr>
          <p:cNvSpPr txBox="1"/>
          <p:nvPr/>
        </p:nvSpPr>
        <p:spPr>
          <a:xfrm>
            <a:off x="10495280" y="4433670"/>
            <a:ext cx="85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x’= -x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</a:rPr>
              <a:t>y’= -y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04C8F-3887-CE5E-5D63-354662AE7D7D}"/>
              </a:ext>
            </a:extLst>
          </p:cNvPr>
          <p:cNvSpPr txBox="1"/>
          <p:nvPr/>
        </p:nvSpPr>
        <p:spPr>
          <a:xfrm>
            <a:off x="838200" y="4433669"/>
            <a:ext cx="85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B050"/>
                </a:solidFill>
              </a:rPr>
              <a:t>x’= -x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</a:rPr>
              <a:t>y’= y</a:t>
            </a:r>
          </a:p>
        </p:txBody>
      </p:sp>
    </p:spTree>
    <p:extLst>
      <p:ext uri="{BB962C8B-B14F-4D97-AF65-F5344CB8AC3E}">
        <p14:creationId xmlns:p14="http://schemas.microsoft.com/office/powerpoint/2010/main" val="34504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4C20-EDA6-7C24-F60A-4AD6326E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Reflection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DEEF6-7280-EA1E-6CD7-82E63EB5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547" y="1785619"/>
            <a:ext cx="2240439" cy="16433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3304B-55C1-619C-5C20-39F642AB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99" y="4302261"/>
            <a:ext cx="2240438" cy="1565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96C9E-6238-7B50-EC4E-6971FD1C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640" y="4403861"/>
            <a:ext cx="2240438" cy="1565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39B28-7EF7-0BDB-1343-3583216F6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20" y="1785619"/>
            <a:ext cx="2240439" cy="1565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FCEE63-5872-624E-BDE0-8D099CEA432C}"/>
              </a:ext>
            </a:extLst>
          </p:cNvPr>
          <p:cNvSpPr txBox="1"/>
          <p:nvPr/>
        </p:nvSpPr>
        <p:spPr>
          <a:xfrm>
            <a:off x="6781640" y="3415345"/>
            <a:ext cx="225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Reflection along x 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07D8E-B38B-512C-0BCF-3718B5A2A08A}"/>
              </a:ext>
            </a:extLst>
          </p:cNvPr>
          <p:cNvSpPr txBox="1"/>
          <p:nvPr/>
        </p:nvSpPr>
        <p:spPr>
          <a:xfrm>
            <a:off x="3360499" y="5969135"/>
            <a:ext cx="2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Reflection along y axis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912B-A712-BE03-A3C7-0F0EAC5C8213}"/>
              </a:ext>
            </a:extLst>
          </p:cNvPr>
          <p:cNvSpPr txBox="1"/>
          <p:nvPr/>
        </p:nvSpPr>
        <p:spPr>
          <a:xfrm>
            <a:off x="3713638" y="3415345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7AFB5-9D62-C9FE-4ADD-BD5CB9CF3A1F}"/>
              </a:ext>
            </a:extLst>
          </p:cNvPr>
          <p:cNvSpPr txBox="1"/>
          <p:nvPr/>
        </p:nvSpPr>
        <p:spPr>
          <a:xfrm>
            <a:off x="6781640" y="5969135"/>
            <a:ext cx="24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Reflection along </a:t>
            </a:r>
            <a:r>
              <a:rPr lang="en-US" dirty="0" err="1"/>
              <a:t>xy</a:t>
            </a:r>
            <a:r>
              <a:rPr lang="en-US" dirty="0"/>
              <a:t> 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1B66A-E66D-A790-C37F-291DCEF803E7}"/>
              </a:ext>
            </a:extLst>
          </p:cNvPr>
          <p:cNvSpPr/>
          <p:nvPr/>
        </p:nvSpPr>
        <p:spPr>
          <a:xfrm>
            <a:off x="4013200" y="2092960"/>
            <a:ext cx="843280" cy="71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7211E-5534-9B19-DC01-C868472C1977}"/>
              </a:ext>
            </a:extLst>
          </p:cNvPr>
          <p:cNvSpPr/>
          <p:nvPr/>
        </p:nvSpPr>
        <p:spPr>
          <a:xfrm>
            <a:off x="7676038" y="4960299"/>
            <a:ext cx="843280" cy="71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DC56E-7492-4F42-761D-63BD2446D322}"/>
              </a:ext>
            </a:extLst>
          </p:cNvPr>
          <p:cNvSpPr/>
          <p:nvPr/>
        </p:nvSpPr>
        <p:spPr>
          <a:xfrm>
            <a:off x="4246880" y="4614859"/>
            <a:ext cx="843280" cy="71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3A491A-F07F-0767-24AA-4C02C79C6E8D}"/>
              </a:ext>
            </a:extLst>
          </p:cNvPr>
          <p:cNvSpPr/>
          <p:nvPr/>
        </p:nvSpPr>
        <p:spPr>
          <a:xfrm>
            <a:off x="7254240" y="2326640"/>
            <a:ext cx="843280" cy="71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34F120-66F9-3AD3-D2A0-5AF1BCA229AC}"/>
              </a:ext>
            </a:extLst>
          </p:cNvPr>
          <p:cNvSpPr/>
          <p:nvPr/>
        </p:nvSpPr>
        <p:spPr>
          <a:xfrm>
            <a:off x="5201920" y="2082800"/>
            <a:ext cx="257693" cy="208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600EB-EA03-C17C-1607-97261EC98C37}"/>
              </a:ext>
            </a:extLst>
          </p:cNvPr>
          <p:cNvSpPr/>
          <p:nvPr/>
        </p:nvSpPr>
        <p:spPr>
          <a:xfrm>
            <a:off x="8436506" y="2846813"/>
            <a:ext cx="257693" cy="208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E7010-79C8-4BF9-B50C-C22E195D312F}"/>
              </a:ext>
            </a:extLst>
          </p:cNvPr>
          <p:cNvSpPr/>
          <p:nvPr/>
        </p:nvSpPr>
        <p:spPr>
          <a:xfrm>
            <a:off x="6996547" y="5430894"/>
            <a:ext cx="257693" cy="208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EA4DC4-820F-EDAF-4F29-B79D06FE98F6}"/>
              </a:ext>
            </a:extLst>
          </p:cNvPr>
          <p:cNvSpPr/>
          <p:nvPr/>
        </p:nvSpPr>
        <p:spPr>
          <a:xfrm>
            <a:off x="3567092" y="4594611"/>
            <a:ext cx="257693" cy="208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4C77-D9BE-20E0-191C-24E7D543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E9AD-9C70-430C-E81E-231493C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0"/>
            <a:ext cx="10515600" cy="461232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Cropping is done by slicing the correct part out of the array.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827F3-6A3E-FDBA-68A3-9D7C5AAB7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2202766"/>
            <a:ext cx="4743450" cy="407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627B1-CF51-664A-BE5B-E9BB249A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52" y="2809875"/>
            <a:ext cx="188595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E7D1F-187B-2015-93EB-0A60CDA8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110" y="3061385"/>
            <a:ext cx="1277304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CC82E-3EF5-3263-B415-83C16E79CD5F}"/>
              </a:ext>
            </a:extLst>
          </p:cNvPr>
          <p:cNvSpPr txBox="1"/>
          <p:nvPr/>
        </p:nvSpPr>
        <p:spPr>
          <a:xfrm>
            <a:off x="6944039" y="3983593"/>
            <a:ext cx="168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149B1-EF30-F86B-23C4-C0F24DAD5D2D}"/>
              </a:ext>
            </a:extLst>
          </p:cNvPr>
          <p:cNvSpPr txBox="1"/>
          <p:nvPr/>
        </p:nvSpPr>
        <p:spPr>
          <a:xfrm>
            <a:off x="9146695" y="3594785"/>
            <a:ext cx="168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Cropped image</a:t>
            </a:r>
          </a:p>
          <a:p>
            <a:pPr algn="ctr"/>
            <a:r>
              <a:rPr lang="en-US" dirty="0"/>
              <a:t>from [1:3, 1:4]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37A25-71E0-2460-5508-4778654A242D}"/>
              </a:ext>
            </a:extLst>
          </p:cNvPr>
          <p:cNvSpPr/>
          <p:nvPr/>
        </p:nvSpPr>
        <p:spPr>
          <a:xfrm>
            <a:off x="7411325" y="3134861"/>
            <a:ext cx="914400" cy="5337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B140-E6B0-F097-2D66-A58374B78FDC}"/>
              </a:ext>
            </a:extLst>
          </p:cNvPr>
          <p:cNvSpPr txBox="1"/>
          <p:nvPr/>
        </p:nvSpPr>
        <p:spPr>
          <a:xfrm>
            <a:off x="6868160" y="24587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</p:spTree>
    <p:extLst>
      <p:ext uri="{BB962C8B-B14F-4D97-AF65-F5344CB8AC3E}">
        <p14:creationId xmlns:p14="http://schemas.microsoft.com/office/powerpoint/2010/main" val="55514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EFA3-C2FC-6694-5C89-2E82F594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Cropping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4CD18-1682-9E47-A0AA-3EBC6BABE5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02" y="2143534"/>
            <a:ext cx="3559173" cy="22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6874E8-0BF4-65BB-0EB9-37440228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3" y="2143535"/>
            <a:ext cx="3197545" cy="21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095BA-9A05-C4AF-2EC9-0827C769B5B7}"/>
              </a:ext>
            </a:extLst>
          </p:cNvPr>
          <p:cNvSpPr txBox="1"/>
          <p:nvPr/>
        </p:nvSpPr>
        <p:spPr>
          <a:xfrm>
            <a:off x="2772208" y="4419599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95061-D1D9-5DE9-A444-C9F4EE31509F}"/>
              </a:ext>
            </a:extLst>
          </p:cNvPr>
          <p:cNvSpPr txBox="1"/>
          <p:nvPr/>
        </p:nvSpPr>
        <p:spPr>
          <a:xfrm>
            <a:off x="7799590" y="4333969"/>
            <a:ext cx="191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Cropped Image by [50:150, 100:250]</a:t>
            </a:r>
          </a:p>
        </p:txBody>
      </p:sp>
    </p:spTree>
    <p:extLst>
      <p:ext uri="{BB962C8B-B14F-4D97-AF65-F5344CB8AC3E}">
        <p14:creationId xmlns:p14="http://schemas.microsoft.com/office/powerpoint/2010/main" val="408709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B10E-5EC7-D1D2-28C1-DCA1B68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Shearing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6F82-239B-4D36-E7EE-671396DC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626736"/>
            <a:ext cx="10749280" cy="4667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73239"/>
                </a:solidFill>
                <a:effectLst/>
              </a:rPr>
              <a:t>Shearing is an ideal technique to change the shape of an existing object in a two-dimensional plane.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73239"/>
                </a:solidFill>
              </a:rPr>
              <a:t>The number of rows and columns of output image is increased so that no pixels are deducted due to shear.</a:t>
            </a:r>
            <a:endParaRPr lang="en-US" sz="2400" b="0" i="0" dirty="0">
              <a:solidFill>
                <a:srgbClr val="273239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Lightbox">
            <a:extLst>
              <a:ext uri="{FF2B5EF4-FFF2-40B4-BE49-F238E27FC236}">
                <a16:creationId xmlns:a16="http://schemas.microsoft.com/office/drawing/2014/main" id="{77990A8F-C776-B3D3-4602-5DC33F96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28" y="3589150"/>
            <a:ext cx="2546535" cy="229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box">
            <a:extLst>
              <a:ext uri="{FF2B5EF4-FFF2-40B4-BE49-F238E27FC236}">
                <a16:creationId xmlns:a16="http://schemas.microsoft.com/office/drawing/2014/main" id="{CFBEA066-26DC-212C-A887-748015B8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30" y="3218314"/>
            <a:ext cx="2786076" cy="24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ghtbox">
            <a:extLst>
              <a:ext uri="{FF2B5EF4-FFF2-40B4-BE49-F238E27FC236}">
                <a16:creationId xmlns:a16="http://schemas.microsoft.com/office/drawing/2014/main" id="{1F33BDA2-5521-AD16-CD23-47B2D6864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85" y="3216775"/>
            <a:ext cx="2578772" cy="24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81FE90-BD5A-BA3D-EC8E-C363F175CD64}"/>
                  </a:ext>
                </a:extLst>
              </p:cNvPr>
              <p:cNvSpPr/>
              <p:nvPr/>
            </p:nvSpPr>
            <p:spPr>
              <a:xfrm>
                <a:off x="1274621" y="5666429"/>
                <a:ext cx="1932039" cy="2050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Shearing in x-axis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 = x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 = </a:t>
                </a:r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81FE90-BD5A-BA3D-EC8E-C363F175C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21" y="5666429"/>
                <a:ext cx="1932039" cy="205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67AD0F-9899-E90D-005F-9231BD510571}"/>
                  </a:ext>
                </a:extLst>
              </p:cNvPr>
              <p:cNvSpPr/>
              <p:nvPr/>
            </p:nvSpPr>
            <p:spPr>
              <a:xfrm>
                <a:off x="4964477" y="5639604"/>
                <a:ext cx="1932039" cy="2050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Shearing in y-axis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 = x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 = y + x 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67AD0F-9899-E90D-005F-9231BD510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77" y="5639604"/>
                <a:ext cx="1932039" cy="2050436"/>
              </a:xfrm>
              <a:prstGeom prst="rect">
                <a:avLst/>
              </a:prstGeom>
              <a:blipFill>
                <a:blip r:embed="rId6"/>
                <a:stretch>
                  <a:fillRect t="-1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555373-1BCC-82C6-9B67-00085263084D}"/>
                  </a:ext>
                </a:extLst>
              </p:cNvPr>
              <p:cNvSpPr/>
              <p:nvPr/>
            </p:nvSpPr>
            <p:spPr>
              <a:xfrm>
                <a:off x="8734919" y="5479700"/>
                <a:ext cx="1932039" cy="2050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Shearing in </a:t>
                </a:r>
                <a:r>
                  <a:rPr lang="en-US" dirty="0" err="1">
                    <a:solidFill>
                      <a:schemeClr val="tx1"/>
                    </a:solidFill>
                  </a:rPr>
                  <a:t>xy</a:t>
                </a:r>
                <a:r>
                  <a:rPr lang="en-US" dirty="0">
                    <a:solidFill>
                      <a:schemeClr val="tx1"/>
                    </a:solidFill>
                  </a:rPr>
                  <a:t>-axis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 = x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 = y + x 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555373-1BCC-82C6-9B67-00085263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19" y="5479700"/>
                <a:ext cx="1932039" cy="2050436"/>
              </a:xfrm>
              <a:prstGeom prst="rect">
                <a:avLst/>
              </a:prstGeom>
              <a:blipFill>
                <a:blip r:embed="rId7"/>
                <a:stretch>
                  <a:fillRect l="-1893" r="-1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920CA-1CD9-5670-C65F-ED9998299626}"/>
                  </a:ext>
                </a:extLst>
              </p:cNvPr>
              <p:cNvSpPr txBox="1"/>
              <p:nvPr/>
            </p:nvSpPr>
            <p:spPr>
              <a:xfrm>
                <a:off x="1798320" y="3767966"/>
                <a:ext cx="1854043" cy="11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1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920CA-1CD9-5670-C65F-ED9998299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3767966"/>
                <a:ext cx="1854043" cy="1114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19E725-FD58-3E21-3864-26979C3DA011}"/>
                  </a:ext>
                </a:extLst>
              </p:cNvPr>
              <p:cNvSpPr txBox="1"/>
              <p:nvPr/>
            </p:nvSpPr>
            <p:spPr>
              <a:xfrm>
                <a:off x="6337590" y="3824114"/>
                <a:ext cx="1854043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19E725-FD58-3E21-3864-26979C3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590" y="3824114"/>
                <a:ext cx="1854043" cy="12497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1C487-950F-63EF-34E6-234F8688DDD7}"/>
                  </a:ext>
                </a:extLst>
              </p:cNvPr>
              <p:cNvSpPr txBox="1"/>
              <p:nvPr/>
            </p:nvSpPr>
            <p:spPr>
              <a:xfrm>
                <a:off x="10231120" y="3810581"/>
                <a:ext cx="1617788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1C487-950F-63EF-34E6-234F8688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120" y="3810581"/>
                <a:ext cx="1617788" cy="12497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83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7BC2-239B-7448-62CC-536B6528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Shearing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4809D-DCC2-BB36-2F4B-1211FE2D2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90688"/>
            <a:ext cx="3133768" cy="20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60DE9BC-6162-FEAE-C384-F86D2B23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51" y="1703877"/>
            <a:ext cx="3133768" cy="20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4AEA467-D543-AC9C-07E7-ABDFDB13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03" y="4219878"/>
            <a:ext cx="3133768" cy="20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BC3890-ACD1-8816-D5B1-FB9244E36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055" y="4219879"/>
            <a:ext cx="3133768" cy="200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084D6C-21EE-5C0E-944B-BD9DC1B111C4}"/>
              </a:ext>
            </a:extLst>
          </p:cNvPr>
          <p:cNvSpPr txBox="1"/>
          <p:nvPr/>
        </p:nvSpPr>
        <p:spPr>
          <a:xfrm>
            <a:off x="2535121" y="3694710"/>
            <a:ext cx="13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4999F-74E4-8B12-459B-A9BED30F3C9E}"/>
              </a:ext>
            </a:extLst>
          </p:cNvPr>
          <p:cNvSpPr txBox="1"/>
          <p:nvPr/>
        </p:nvSpPr>
        <p:spPr>
          <a:xfrm>
            <a:off x="7279159" y="3694710"/>
            <a:ext cx="201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Shearing in x-axis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BB8D1-2BF6-F6FE-795B-AD472E92450C}"/>
              </a:ext>
            </a:extLst>
          </p:cNvPr>
          <p:cNvSpPr txBox="1"/>
          <p:nvPr/>
        </p:nvSpPr>
        <p:spPr>
          <a:xfrm>
            <a:off x="2234508" y="6223901"/>
            <a:ext cx="201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Shearing in 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5A91E-FF7B-37FD-78F0-2AA07AE86176}"/>
              </a:ext>
            </a:extLst>
          </p:cNvPr>
          <p:cNvSpPr txBox="1"/>
          <p:nvPr/>
        </p:nvSpPr>
        <p:spPr>
          <a:xfrm>
            <a:off x="7291831" y="6223901"/>
            <a:ext cx="201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Shearing in </a:t>
            </a:r>
            <a:r>
              <a:rPr lang="en-US" dirty="0" err="1">
                <a:solidFill>
                  <a:schemeClr val="tx1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-axis</a:t>
            </a:r>
          </a:p>
        </p:txBody>
      </p:sp>
    </p:spTree>
    <p:extLst>
      <p:ext uri="{BB962C8B-B14F-4D97-AF65-F5344CB8AC3E}">
        <p14:creationId xmlns:p14="http://schemas.microsoft.com/office/powerpoint/2010/main" val="2380368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1624-8AF7-0128-A8F1-A56FCDE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Shearing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635CF-666D-726B-0577-3A5C2937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46" y="1690688"/>
            <a:ext cx="2108199" cy="2383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2ED891-9825-0255-0EC6-9463A0F9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5" y="1871344"/>
            <a:ext cx="1548289" cy="1146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B311CD-DA68-329A-B1FC-7990E79DB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513" y="1871344"/>
            <a:ext cx="2397760" cy="22031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FB0C0C-D430-112D-C89A-787D6641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807" y="1847055"/>
            <a:ext cx="2486034" cy="22031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60AC7E-0729-860B-A8BD-C3C1CC721E76}"/>
              </a:ext>
            </a:extLst>
          </p:cNvPr>
          <p:cNvSpPr txBox="1"/>
          <p:nvPr/>
        </p:nvSpPr>
        <p:spPr>
          <a:xfrm>
            <a:off x="856481" y="3059668"/>
            <a:ext cx="13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67269F-1151-463D-6A00-EA344A7B3042}"/>
              </a:ext>
            </a:extLst>
          </p:cNvPr>
          <p:cNvSpPr txBox="1"/>
          <p:nvPr/>
        </p:nvSpPr>
        <p:spPr>
          <a:xfrm>
            <a:off x="3066021" y="4050187"/>
            <a:ext cx="201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Shearing in x-axis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1FFBC-33B3-BE4E-1C86-E75CCA031B8A}"/>
              </a:ext>
            </a:extLst>
          </p:cNvPr>
          <p:cNvSpPr txBox="1"/>
          <p:nvPr/>
        </p:nvSpPr>
        <p:spPr>
          <a:xfrm>
            <a:off x="6317617" y="4074475"/>
            <a:ext cx="201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Shearing in </a:t>
            </a:r>
            <a:r>
              <a:rPr lang="en-US" dirty="0"/>
              <a:t>y</a:t>
            </a:r>
            <a:r>
              <a:rPr lang="en-US" dirty="0">
                <a:solidFill>
                  <a:schemeClr val="tx1"/>
                </a:solidFill>
              </a:rPr>
              <a:t>-axis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E8308-A13F-59AF-1A80-0B2C70B90EFE}"/>
              </a:ext>
            </a:extLst>
          </p:cNvPr>
          <p:cNvSpPr txBox="1"/>
          <p:nvPr/>
        </p:nvSpPr>
        <p:spPr>
          <a:xfrm>
            <a:off x="9419593" y="4074475"/>
            <a:ext cx="201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Shearing in </a:t>
            </a:r>
            <a:r>
              <a:rPr lang="en-US" dirty="0" err="1">
                <a:solidFill>
                  <a:schemeClr val="tx1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-axis</a:t>
            </a:r>
          </a:p>
        </p:txBody>
      </p:sp>
    </p:spTree>
    <p:extLst>
      <p:ext uri="{BB962C8B-B14F-4D97-AF65-F5344CB8AC3E}">
        <p14:creationId xmlns:p14="http://schemas.microsoft.com/office/powerpoint/2010/main" val="221205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0D37-3319-BB3F-6C2B-170A4240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Affine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F8FE-8B8D-DFEF-60AE-8E7396F0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68"/>
            <a:ext cx="10515600" cy="448627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Affine transformation is a special case of projective transformation. It preserves parallel lines and ratios of distance but may be sheared.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transformation matrix can be rotated, translated, scaled and sheared. Only 3 points are needed for generating the matrix.</a:t>
            </a:r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3F5C6-3DB5-D3AE-42CA-A2E52C21FB20}"/>
                  </a:ext>
                </a:extLst>
              </p:cNvPr>
              <p:cNvSpPr txBox="1"/>
              <p:nvPr/>
            </p:nvSpPr>
            <p:spPr>
              <a:xfrm>
                <a:off x="4612640" y="3446915"/>
                <a:ext cx="2966720" cy="851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3F5C6-3DB5-D3AE-42CA-A2E52C21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640" y="3446915"/>
                <a:ext cx="2966720" cy="851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D50FE83-15CA-8AC4-66BB-64FB784F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4573496"/>
            <a:ext cx="5267325" cy="1590675"/>
          </a:xfrm>
          <a:prstGeom prst="rect">
            <a:avLst/>
          </a:prstGeom>
        </p:spPr>
      </p:pic>
      <p:sp>
        <p:nvSpPr>
          <p:cNvPr id="9" name="AutoShape 2" descr="a_{11}">
            <a:extLst>
              <a:ext uri="{FF2B5EF4-FFF2-40B4-BE49-F238E27FC236}">
                <a16:creationId xmlns:a16="http://schemas.microsoft.com/office/drawing/2014/main" id="{248A7529-E4DE-A732-DC79-DDA68A506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822325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x">
            <a:extLst>
              <a:ext uri="{FF2B5EF4-FFF2-40B4-BE49-F238E27FC236}">
                <a16:creationId xmlns:a16="http://schemas.microsoft.com/office/drawing/2014/main" id="{F761518A-7538-338E-377A-820878ACC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4388" y="-822325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a_{12}">
            <a:extLst>
              <a:ext uri="{FF2B5EF4-FFF2-40B4-BE49-F238E27FC236}">
                <a16:creationId xmlns:a16="http://schemas.microsoft.com/office/drawing/2014/main" id="{2595438F-20ED-6AE4-1882-CD9059C30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549275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x">
            <a:extLst>
              <a:ext uri="{FF2B5EF4-FFF2-40B4-BE49-F238E27FC236}">
                <a16:creationId xmlns:a16="http://schemas.microsoft.com/office/drawing/2014/main" id="{279A31CB-18E6-AC06-5C14-01579FAF2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9488" y="-549275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b_{1}">
            <a:extLst>
              <a:ext uri="{FF2B5EF4-FFF2-40B4-BE49-F238E27FC236}">
                <a16:creationId xmlns:a16="http://schemas.microsoft.com/office/drawing/2014/main" id="{1F9D5BDC-5E23-3F16-CC1A-BFE90382B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-274638"/>
            <a:ext cx="1333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7" descr="x">
            <a:extLst>
              <a:ext uri="{FF2B5EF4-FFF2-40B4-BE49-F238E27FC236}">
                <a16:creationId xmlns:a16="http://schemas.microsoft.com/office/drawing/2014/main" id="{044285DB-665E-ECAA-21C2-78AFC2B43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2525" y="-274638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a_{21}">
            <a:extLst>
              <a:ext uri="{FF2B5EF4-FFF2-40B4-BE49-F238E27FC236}">
                <a16:creationId xmlns:a16="http://schemas.microsoft.com/office/drawing/2014/main" id="{94D21E12-10BD-CDDF-5E42-CF1343868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9" descr="y">
            <a:extLst>
              <a:ext uri="{FF2B5EF4-FFF2-40B4-BE49-F238E27FC236}">
                <a16:creationId xmlns:a16="http://schemas.microsoft.com/office/drawing/2014/main" id="{65E659A1-B2BD-DE33-24AD-338D29B2A0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9488" y="0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0" descr="a_{22}">
            <a:extLst>
              <a:ext uri="{FF2B5EF4-FFF2-40B4-BE49-F238E27FC236}">
                <a16:creationId xmlns:a16="http://schemas.microsoft.com/office/drawing/2014/main" id="{E5A194F0-BDF8-D95C-96EF-33EABB56E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274638"/>
            <a:ext cx="2190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1" descr="y">
            <a:extLst>
              <a:ext uri="{FF2B5EF4-FFF2-40B4-BE49-F238E27FC236}">
                <a16:creationId xmlns:a16="http://schemas.microsoft.com/office/drawing/2014/main" id="{4BFF2077-BF80-3DD3-58D8-DC6532A19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4388" y="274638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2" descr="b_{2}">
            <a:extLst>
              <a:ext uri="{FF2B5EF4-FFF2-40B4-BE49-F238E27FC236}">
                <a16:creationId xmlns:a16="http://schemas.microsoft.com/office/drawing/2014/main" id="{7278DC4E-5F9A-A0E9-19E6-DCDB81FF90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75" y="549275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3" descr="y">
            <a:extLst>
              <a:ext uri="{FF2B5EF4-FFF2-40B4-BE49-F238E27FC236}">
                <a16:creationId xmlns:a16="http://schemas.microsoft.com/office/drawing/2014/main" id="{9170432D-FC3B-0655-7D66-EF8BF0FCA2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9025" y="549275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46C7B3-77C2-A286-7F64-293FE02FB40C}"/>
                  </a:ext>
                </a:extLst>
              </p:cNvPr>
              <p:cNvSpPr txBox="1"/>
              <p:nvPr/>
            </p:nvSpPr>
            <p:spPr>
              <a:xfrm flipH="1">
                <a:off x="9406730" y="3257907"/>
                <a:ext cx="120030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𝑠𝑥</m:t>
                      </m:r>
                    </m:oMath>
                  </m:oMathPara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1800" b="0" dirty="0"/>
                  <a:t> Shx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shy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46C7B3-77C2-A286-7F64-293FE02F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6730" y="3257907"/>
                <a:ext cx="1200309" cy="2031325"/>
              </a:xfrm>
              <a:prstGeom prst="rect">
                <a:avLst/>
              </a:prstGeom>
              <a:blipFill>
                <a:blip r:embed="rId4"/>
                <a:stretch>
                  <a:fillRect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3D3A-88DC-D6F9-F0A7-AEC21217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Geometric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C73E-A61E-7613-24D3-9B2885E6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ixel values are not changed, the positions of pixel values are changed.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U</a:t>
            </a:r>
            <a:r>
              <a:rPr lang="en-US" sz="2400" b="0" dirty="0">
                <a:effectLst/>
              </a:rPr>
              <a:t>sed to correct distortions, align images for panoramic stitching, or adjust images for better visualization.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Includes </a:t>
            </a:r>
            <a:r>
              <a:rPr lang="en-US" sz="2400" b="0" dirty="0">
                <a:effectLst/>
              </a:rPr>
              <a:t>operations such as </a:t>
            </a:r>
            <a:r>
              <a:rPr lang="en-US" sz="2400" b="1" dirty="0">
                <a:effectLst/>
              </a:rPr>
              <a:t>translation, rotation, scaling, and shearing.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5799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56D-68D9-9C45-1A50-E4B5CC90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Projective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0491-CC71-6267-ED66-986BBD86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projective transformation does not preserve parallelism, length, and angle. But it still preserves collinearity and incidence. Only 4 points needed for generating the matrix.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F4B83-1CCD-02AE-BEC2-62CE8FDA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1" y="4207957"/>
            <a:ext cx="5705475" cy="1676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7F991C-D326-071E-A7C7-DD9CEC2E2612}"/>
                  </a:ext>
                </a:extLst>
              </p:cNvPr>
              <p:cNvSpPr txBox="1"/>
              <p:nvPr/>
            </p:nvSpPr>
            <p:spPr>
              <a:xfrm>
                <a:off x="4688839" y="2942649"/>
                <a:ext cx="2814320" cy="851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7F991C-D326-071E-A7C7-DD9CEC2E2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39" y="2942649"/>
                <a:ext cx="2814320" cy="851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387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4B0F-6DBA-BE2A-BDFC-E372FAE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Affine &amp; Projective Transformation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083279-42AC-9539-6D99-E631593B44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33" y="2245189"/>
            <a:ext cx="2599877" cy="25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D34DD5A-90CA-47D5-5C0C-0DD4F934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19" y="2191794"/>
            <a:ext cx="2727361" cy="26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C3B48F-AF50-FD12-7D2C-1A8C6CC4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05" y="2138399"/>
            <a:ext cx="2727361" cy="26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372C7B-CBDA-F719-F32E-BBF78DFB7F98}"/>
              </a:ext>
            </a:extLst>
          </p:cNvPr>
          <p:cNvSpPr txBox="1"/>
          <p:nvPr/>
        </p:nvSpPr>
        <p:spPr>
          <a:xfrm>
            <a:off x="1926954" y="4893379"/>
            <a:ext cx="13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A2086-1596-7D1C-C022-2951250DAB18}"/>
              </a:ext>
            </a:extLst>
          </p:cNvPr>
          <p:cNvSpPr txBox="1"/>
          <p:nvPr/>
        </p:nvSpPr>
        <p:spPr>
          <a:xfrm>
            <a:off x="4846601" y="4939546"/>
            <a:ext cx="261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Affine transformed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E4033-7F2A-CD71-79A8-3BE9F1262F55}"/>
              </a:ext>
            </a:extLst>
          </p:cNvPr>
          <p:cNvSpPr txBox="1"/>
          <p:nvPr/>
        </p:nvSpPr>
        <p:spPr>
          <a:xfrm>
            <a:off x="8473721" y="4939546"/>
            <a:ext cx="261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Projective transformed Image</a:t>
            </a:r>
          </a:p>
        </p:txBody>
      </p:sp>
    </p:spTree>
    <p:extLst>
      <p:ext uri="{BB962C8B-B14F-4D97-AF65-F5344CB8AC3E}">
        <p14:creationId xmlns:p14="http://schemas.microsoft.com/office/powerpoint/2010/main" val="24607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02B5-E608-B755-2B5F-A75A8607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3D2F2-DA8B-4EE7-927E-52FB05A26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515600" cy="4351338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solidFill>
                      <a:srgbClr val="000000"/>
                    </a:solidFill>
                    <a:effectLst/>
                  </a:rPr>
                  <a:t>Translation </a:t>
                </a:r>
                <a:r>
                  <a:rPr lang="en-US" sz="2400" dirty="0">
                    <a:solidFill>
                      <a:srgbClr val="000000"/>
                    </a:solidFill>
                  </a:rPr>
                  <a:t>means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</a:rPr>
                  <a:t> shifting the object from one position (</a:t>
                </a:r>
                <a:r>
                  <a:rPr lang="en-US" sz="2400" b="0" dirty="0" err="1">
                    <a:solidFill>
                      <a:srgbClr val="000000"/>
                    </a:solidFill>
                    <a:effectLst/>
                  </a:rPr>
                  <a:t>x,y</a:t>
                </a:r>
                <a:r>
                  <a:rPr lang="en-US" sz="2400" b="0" dirty="0">
                    <a:solidFill>
                      <a:srgbClr val="000000"/>
                    </a:solidFill>
                    <a:effectLst/>
                  </a:rPr>
                  <a:t>) to another position (x’, y’) based on </a:t>
                </a:r>
                <a:r>
                  <a:rPr lang="en-US" sz="2400" dirty="0"/>
                  <a:t>the amount of shift in the horizontal and vertical direction, say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3D2F2-DA8B-4EE7-927E-52FB05A26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515600" cy="4351338"/>
              </a:xfrm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91F8BE0-AA2F-B356-6D56-9D4BA8D11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80" y="3094432"/>
            <a:ext cx="7609840" cy="3246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D311B0-C81B-0EA0-F1DB-80455922DB20}"/>
              </a:ext>
            </a:extLst>
          </p:cNvPr>
          <p:cNvSpPr txBox="1"/>
          <p:nvPr/>
        </p:nvSpPr>
        <p:spPr>
          <a:xfrm>
            <a:off x="7909560" y="389969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Shifted 40 pixels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22596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6895-66EF-85AD-F2FD-28B4409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93" y="1563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Translation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FFA03-BF21-F7D2-FE72-24C2DC8F2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1959"/>
                <a:ext cx="10515600" cy="46950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</a:rPr>
                  <a:t>Translation matrix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FFA03-BF21-F7D2-FE72-24C2DC8F2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1959"/>
                <a:ext cx="10515600" cy="4695004"/>
              </a:xfrm>
              <a:blipFill>
                <a:blip r:embed="rId2"/>
                <a:stretch>
                  <a:fillRect l="-638" t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250862-16B0-F944-EA63-76A037B77642}"/>
              </a:ext>
            </a:extLst>
          </p:cNvPr>
          <p:cNvSpPr txBox="1"/>
          <p:nvPr/>
        </p:nvSpPr>
        <p:spPr>
          <a:xfrm>
            <a:off x="5636172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84042D-A9D2-D57B-A306-132020A91373}"/>
                  </a:ext>
                </a:extLst>
              </p:cNvPr>
              <p:cNvSpPr/>
              <p:nvPr/>
            </p:nvSpPr>
            <p:spPr>
              <a:xfrm>
                <a:off x="6486820" y="1476616"/>
                <a:ext cx="1346540" cy="77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1" dirty="0"/>
                  <a:t>’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000" b="0" i="1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084042D-A9D2-D57B-A306-132020A91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20" y="1476616"/>
                <a:ext cx="1346540" cy="772510"/>
              </a:xfrm>
              <a:prstGeom prst="rect">
                <a:avLst/>
              </a:prstGeom>
              <a:blipFill>
                <a:blip r:embed="rId3"/>
                <a:stretch>
                  <a:fillRect t="-787" b="-8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24A962-77A0-C9C8-1890-C01738B5118C}"/>
                  </a:ext>
                </a:extLst>
              </p:cNvPr>
              <p:cNvSpPr/>
              <p:nvPr/>
            </p:nvSpPr>
            <p:spPr>
              <a:xfrm>
                <a:off x="2598676" y="2571708"/>
                <a:ext cx="1351661" cy="28234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/>
                  <a:t> =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 smtClean="0"/>
                      <m:t>= </m:t>
                    </m:r>
                    <m:r>
                      <m:rPr>
                        <m:nor/>
                      </m:rPr>
                      <a:rPr lang="en-US" sz="1400" b="0" i="0" dirty="0" smtClean="0"/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24A962-77A0-C9C8-1890-C01738B51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676" y="2571708"/>
                <a:ext cx="1351661" cy="282345"/>
              </a:xfrm>
              <a:prstGeom prst="rect">
                <a:avLst/>
              </a:prstGeom>
              <a:blipFill>
                <a:blip r:embed="rId4"/>
                <a:stretch>
                  <a:fillRect t="-6250" b="-229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B8C47EA-26A1-156A-DDA1-4424D1C76689}"/>
                  </a:ext>
                </a:extLst>
              </p:cNvPr>
              <p:cNvSpPr/>
              <p:nvPr/>
            </p:nvSpPr>
            <p:spPr>
              <a:xfrm>
                <a:off x="6805292" y="3980001"/>
                <a:ext cx="3832299" cy="1610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dirty="0"/>
                  <a:t>Pixels are shifted in x direction</a:t>
                </a:r>
                <a:endParaRPr lang="en-US" sz="2000" b="0" i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 + 2 </a:t>
                </a:r>
                <a:r>
                  <a:rPr lang="en-US" sz="2000" b="0" dirty="0"/>
                  <a:t>= 5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dirty="0" smtClean="0"/>
                      <m:t>+</m:t>
                    </m:r>
                  </m:oMath>
                </a14:m>
                <a:r>
                  <a:rPr lang="en-US" sz="2000" dirty="0"/>
                  <a:t> 0 = 2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B8C47EA-26A1-156A-DDA1-4424D1C7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292" y="3980001"/>
                <a:ext cx="3832299" cy="1610436"/>
              </a:xfrm>
              <a:prstGeom prst="rect">
                <a:avLst/>
              </a:prstGeom>
              <a:blipFill>
                <a:blip r:embed="rId5"/>
                <a:stretch>
                  <a:fillRect l="-1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4D5874-2982-B963-FF72-4184174783D2}"/>
              </a:ext>
            </a:extLst>
          </p:cNvPr>
          <p:cNvCxnSpPr/>
          <p:nvPr/>
        </p:nvCxnSpPr>
        <p:spPr>
          <a:xfrm>
            <a:off x="1383978" y="6176963"/>
            <a:ext cx="96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07748E-E16C-F585-505C-FFB745E0C209}"/>
              </a:ext>
            </a:extLst>
          </p:cNvPr>
          <p:cNvSpPr txBox="1"/>
          <p:nvPr/>
        </p:nvSpPr>
        <p:spPr>
          <a:xfrm>
            <a:off x="1117982" y="6192051"/>
            <a:ext cx="149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direction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D1288-ED87-EB31-8337-59AF8D83C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807" y="2571708"/>
            <a:ext cx="1648657" cy="123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B00767-58D4-FF36-9692-C2032C32C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9888" y="2592028"/>
            <a:ext cx="1648657" cy="12316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B8D57D6-24E6-04E2-065F-68DA58B6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" y="4179616"/>
            <a:ext cx="2036438" cy="185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0148D37-B91D-4B0E-1325-2FCA8078F9A3}"/>
              </a:ext>
            </a:extLst>
          </p:cNvPr>
          <p:cNvSpPr/>
          <p:nvPr/>
        </p:nvSpPr>
        <p:spPr>
          <a:xfrm>
            <a:off x="1623815" y="2941320"/>
            <a:ext cx="184665" cy="246202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8948BF2-621B-6BF6-FA28-4D168EA90E87}"/>
              </a:ext>
            </a:extLst>
          </p:cNvPr>
          <p:cNvSpPr/>
          <p:nvPr/>
        </p:nvSpPr>
        <p:spPr>
          <a:xfrm>
            <a:off x="5367724" y="2988378"/>
            <a:ext cx="219892" cy="219463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A3F9B0E-AEB3-B8F5-BDB9-8709928E3AD9}"/>
              </a:ext>
            </a:extLst>
          </p:cNvPr>
          <p:cNvCxnSpPr>
            <a:cxnSpLocks/>
          </p:cNvCxnSpPr>
          <p:nvPr/>
        </p:nvCxnSpPr>
        <p:spPr>
          <a:xfrm>
            <a:off x="1716146" y="3005527"/>
            <a:ext cx="3631257" cy="18199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6EA561-2FF4-2635-E5F9-693291E5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46" y="4178524"/>
            <a:ext cx="2036438" cy="185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7731FD-4FDE-3146-569F-A50C34CB2E99}"/>
              </a:ext>
            </a:extLst>
          </p:cNvPr>
          <p:cNvSpPr/>
          <p:nvPr/>
        </p:nvSpPr>
        <p:spPr>
          <a:xfrm>
            <a:off x="3144429" y="5026004"/>
            <a:ext cx="648586" cy="15948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8BA-DBAF-127E-EA66-9F837CC9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29F7-FB9C-4425-0446-C959F0687BB6}"/>
              </a:ext>
            </a:extLst>
          </p:cNvPr>
          <p:cNvSpPr txBox="1"/>
          <p:nvPr/>
        </p:nvSpPr>
        <p:spPr>
          <a:xfrm>
            <a:off x="8975196" y="1335088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(ty= 53,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 75)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B9BC9-2FE2-E641-940A-EFD5E590CF91}"/>
              </a:ext>
            </a:extLst>
          </p:cNvPr>
          <p:cNvSpPr txBox="1"/>
          <p:nvPr/>
        </p:nvSpPr>
        <p:spPr>
          <a:xfrm>
            <a:off x="2581806" y="4813663"/>
            <a:ext cx="1310640" cy="37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1F4A5-6255-6ACD-1C7B-3B9FAE27AF15}"/>
              </a:ext>
            </a:extLst>
          </p:cNvPr>
          <p:cNvSpPr txBox="1"/>
          <p:nvPr/>
        </p:nvSpPr>
        <p:spPr>
          <a:xfrm>
            <a:off x="8328872" y="4803504"/>
            <a:ext cx="18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Translated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EE311A-4819-5291-0174-CF608F42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811893"/>
            <a:ext cx="4213660" cy="305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92D05B-D692-6BF2-51D0-FE14B140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40" y="1862693"/>
            <a:ext cx="4213660" cy="305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C68787A-15C8-C631-09B3-86113EC247BF}"/>
              </a:ext>
            </a:extLst>
          </p:cNvPr>
          <p:cNvSpPr/>
          <p:nvPr/>
        </p:nvSpPr>
        <p:spPr>
          <a:xfrm>
            <a:off x="5771707" y="3338581"/>
            <a:ext cx="648586" cy="15948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0C68-E99A-845F-84F1-B2B67C8D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8F308-53E6-D21B-A3D6-34DF9582E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062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b="0" dirty="0">
                    <a:effectLst/>
                  </a:rPr>
                  <a:t>Scaling means resizing an image. </a:t>
                </a:r>
                <a:r>
                  <a:rPr lang="en-US" sz="2400" dirty="0"/>
                  <a:t>Shrinking or subsampling is performed by pixel </a:t>
                </a:r>
                <a:r>
                  <a:rPr lang="en-US" sz="2400" b="0" dirty="0">
                    <a:effectLst/>
                  </a:rPr>
                  <a:t>replacement or interpolation. Zooming </a:t>
                </a:r>
                <a:r>
                  <a:rPr lang="en-US" sz="2400" dirty="0"/>
                  <a:t>is performed by p</a:t>
                </a:r>
                <a:r>
                  <a:rPr lang="en-US" sz="2400" b="0" dirty="0">
                    <a:effectLst/>
                  </a:rPr>
                  <a:t>ixel replication or interpolation.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>
                  <a:effectLst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b="0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𝑟𝑒𝑚𝑎𝑖𝑛𝑠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pPr marL="457200" lvl="1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b="0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600" b="0" dirty="0"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𝑖𝑛𝑐𝑟𝑒𝑎𝑠𝑒𝑑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b="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b="0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600" b="0" dirty="0"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𝑑𝑒𝑐𝑟𝑒𝑎𝑠𝑒𝑑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b="0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b="0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𝑟𝑒𝑓𝑙𝑒𝑐𝑡𝑒𝑑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pPr marL="0" indent="0">
                  <a:buNone/>
                </a:pPr>
                <a:endParaRPr lang="en-US" sz="20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8F308-53E6-D21B-A3D6-34DF9582E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062" y="1690688"/>
                <a:ext cx="10515600" cy="4351338"/>
              </a:xfrm>
              <a:blipFill>
                <a:blip r:embed="rId2"/>
                <a:stretch>
                  <a:fillRect l="-754" t="-19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8F02CC-8AAC-672E-CF92-2C03BF34AA8F}"/>
                  </a:ext>
                </a:extLst>
              </p:cNvPr>
              <p:cNvSpPr/>
              <p:nvPr/>
            </p:nvSpPr>
            <p:spPr>
              <a:xfrm>
                <a:off x="4329557" y="3042745"/>
                <a:ext cx="1902014" cy="77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8F02CC-8AAC-672E-CF92-2C03BF34A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57" y="3042745"/>
                <a:ext cx="1902014" cy="772510"/>
              </a:xfrm>
              <a:prstGeom prst="rect">
                <a:avLst/>
              </a:prstGeom>
              <a:blipFill>
                <a:blip r:embed="rId3"/>
                <a:stretch>
                  <a:fillRect t="-787" b="-8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5F6759-5B21-2E34-FEB2-C8A1AAF9A926}"/>
                  </a:ext>
                </a:extLst>
              </p:cNvPr>
              <p:cNvSpPr/>
              <p:nvPr/>
            </p:nvSpPr>
            <p:spPr>
              <a:xfrm>
                <a:off x="6698931" y="3656330"/>
                <a:ext cx="4668007" cy="26130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width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output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image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width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image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just"/>
                <a:endParaRPr lang="en-US" sz="2000" b="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height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output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image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height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image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5F6759-5B21-2E34-FEB2-C8A1AAF9A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931" y="3656330"/>
                <a:ext cx="4668007" cy="2613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C0F7-A8A5-D3C7-8692-F0251225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Example: Scaling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6EFC028-7F36-8181-602F-37164784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65" y="1673134"/>
            <a:ext cx="5343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23A623-B109-D7EB-AC11-F6CFFE54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" y="1673134"/>
            <a:ext cx="3837940" cy="278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89E60C6-8FD8-57E8-C12F-EAD4125E34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080" y="1690688"/>
            <a:ext cx="2427840" cy="248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80429-DA09-0201-0E60-981A9B8297C3}"/>
              </a:ext>
            </a:extLst>
          </p:cNvPr>
          <p:cNvSpPr txBox="1"/>
          <p:nvPr/>
        </p:nvSpPr>
        <p:spPr>
          <a:xfrm>
            <a:off x="1545590" y="4454250"/>
            <a:ext cx="130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 (213 x 300)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04669-5B3D-2A76-B29E-C1AD4876FB3D}"/>
                  </a:ext>
                </a:extLst>
              </p:cNvPr>
              <p:cNvSpPr txBox="1"/>
              <p:nvPr/>
            </p:nvSpPr>
            <p:spPr>
              <a:xfrm>
                <a:off x="6223200" y="3992586"/>
                <a:ext cx="1528880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Scaled Image (1917 x 4800)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= 9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04669-5B3D-2A76-B29E-C1AD4876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200" y="3992586"/>
                <a:ext cx="1528880" cy="945259"/>
              </a:xfrm>
              <a:prstGeom prst="rect">
                <a:avLst/>
              </a:prstGeom>
              <a:blipFill>
                <a:blip r:embed="rId5"/>
                <a:stretch>
                  <a:fillRect l="-1195" t="-3871" r="-1992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3F9380-904D-0F24-F680-54DE0D65488D}"/>
                  </a:ext>
                </a:extLst>
              </p:cNvPr>
              <p:cNvSpPr txBox="1"/>
              <p:nvPr/>
            </p:nvSpPr>
            <p:spPr>
              <a:xfrm>
                <a:off x="10277040" y="4178181"/>
                <a:ext cx="1528880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Scaled Image (192 x 180)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.6,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=. 9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3F9380-904D-0F24-F680-54DE0D65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040" y="4178181"/>
                <a:ext cx="1528880" cy="945259"/>
              </a:xfrm>
              <a:prstGeom prst="rect">
                <a:avLst/>
              </a:prstGeom>
              <a:blipFill>
                <a:blip r:embed="rId6"/>
                <a:stretch>
                  <a:fillRect t="-3226" r="-2789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61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C31E-7D8C-77EB-74BF-5FE0C08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Subsampling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C3DB6-56D8-43E3-7585-9914F101CF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9" y="1690688"/>
            <a:ext cx="5149659" cy="33661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D97BC2-5AA8-7A9C-A4F2-9DE95BE9239E}"/>
              </a:ext>
            </a:extLst>
          </p:cNvPr>
          <p:cNvSpPr/>
          <p:nvPr/>
        </p:nvSpPr>
        <p:spPr>
          <a:xfrm>
            <a:off x="2569771" y="2009361"/>
            <a:ext cx="635870" cy="5195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71875-8D29-2195-5E1F-073036D206AA}"/>
              </a:ext>
            </a:extLst>
          </p:cNvPr>
          <p:cNvSpPr/>
          <p:nvPr/>
        </p:nvSpPr>
        <p:spPr>
          <a:xfrm>
            <a:off x="3305512" y="2598189"/>
            <a:ext cx="604338" cy="5195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E8DBF-B800-B934-EDF0-B9A7FEAB3A9B}"/>
              </a:ext>
            </a:extLst>
          </p:cNvPr>
          <p:cNvSpPr/>
          <p:nvPr/>
        </p:nvSpPr>
        <p:spPr>
          <a:xfrm>
            <a:off x="2569771" y="2582423"/>
            <a:ext cx="704209" cy="5202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BBAD1-356A-BE9D-FD62-37EB21633CF3}"/>
              </a:ext>
            </a:extLst>
          </p:cNvPr>
          <p:cNvSpPr/>
          <p:nvPr/>
        </p:nvSpPr>
        <p:spPr>
          <a:xfrm>
            <a:off x="3289746" y="2008622"/>
            <a:ext cx="635870" cy="5195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35487-1035-52A4-C25B-DD72EFE64963}"/>
              </a:ext>
            </a:extLst>
          </p:cNvPr>
          <p:cNvSpPr txBox="1"/>
          <p:nvPr/>
        </p:nvSpPr>
        <p:spPr>
          <a:xfrm>
            <a:off x="664787" y="5167312"/>
            <a:ext cx="5281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Fig. Methods of subsampling.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Replacement with upper left pixel.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Interpolation using the mean value.</a:t>
            </a:r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5E7D60F-FB98-3BB0-BE37-5375F6C0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17" y="1690687"/>
            <a:ext cx="1872134" cy="1566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60E9D-E3F7-EE42-E2D8-0307E520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841" y="2054841"/>
            <a:ext cx="870717" cy="813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08A1AB-CB72-F413-1199-B81D5540BFA6}"/>
              </a:ext>
            </a:extLst>
          </p:cNvPr>
          <p:cNvSpPr txBox="1"/>
          <p:nvPr/>
        </p:nvSpPr>
        <p:spPr>
          <a:xfrm>
            <a:off x="6987890" y="3196435"/>
            <a:ext cx="17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4*4 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8EFE9-5035-4C7A-4CE0-76ECE74A0C91}"/>
              </a:ext>
            </a:extLst>
          </p:cNvPr>
          <p:cNvSpPr txBox="1"/>
          <p:nvPr/>
        </p:nvSpPr>
        <p:spPr>
          <a:xfrm>
            <a:off x="9259035" y="2804217"/>
            <a:ext cx="127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2*2 scaled image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7A3D7B0-3077-2B75-2F88-9A14F788BBC5}"/>
              </a:ext>
            </a:extLst>
          </p:cNvPr>
          <p:cNvSpPr/>
          <p:nvPr/>
        </p:nvSpPr>
        <p:spPr>
          <a:xfrm>
            <a:off x="7844779" y="1775207"/>
            <a:ext cx="252248" cy="248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BBC5BAB-C34C-C63B-84E7-8A1E6ADBB022}"/>
              </a:ext>
            </a:extLst>
          </p:cNvPr>
          <p:cNvSpPr/>
          <p:nvPr/>
        </p:nvSpPr>
        <p:spPr>
          <a:xfrm>
            <a:off x="9889057" y="2164096"/>
            <a:ext cx="252248" cy="248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1456A96-803E-1A78-DF3C-FAD8C92248A5}"/>
              </a:ext>
            </a:extLst>
          </p:cNvPr>
          <p:cNvCxnSpPr>
            <a:cxnSpLocks/>
            <a:stCxn id="16" idx="0"/>
            <a:endCxn id="17" idx="7"/>
          </p:cNvCxnSpPr>
          <p:nvPr/>
        </p:nvCxnSpPr>
        <p:spPr>
          <a:xfrm rot="16200000" flipH="1">
            <a:off x="8825021" y="921088"/>
            <a:ext cx="425223" cy="2133461"/>
          </a:xfrm>
          <a:prstGeom prst="curvedConnector3">
            <a:avLst>
              <a:gd name="adj1" fmla="val -537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626808-1A75-2460-FFBB-E04AB85C425B}"/>
                  </a:ext>
                </a:extLst>
              </p:cNvPr>
              <p:cNvSpPr/>
              <p:nvPr/>
            </p:nvSpPr>
            <p:spPr>
              <a:xfrm>
                <a:off x="8838007" y="3981607"/>
                <a:ext cx="3058269" cy="21609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</a:rPr>
                  <a:t>Given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&lt; 1</a:t>
                </a:r>
                <a:endParaRPr lang="en-US" sz="2000" b="0" i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dirty="0"/>
                  <a:t> = 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’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= 1</a:t>
                </a:r>
              </a:p>
              <a:p>
                <a:r>
                  <a:rPr lang="en-US" sz="2000" dirty="0"/>
                  <a:t>pt(0,2) mapped into pt(0,1)</a:t>
                </a:r>
              </a:p>
              <a:p>
                <a:r>
                  <a:rPr lang="en-US" sz="2000" dirty="0"/>
                  <a:t>image size is reduced.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626808-1A75-2460-FFBB-E04AB85C4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007" y="3981607"/>
                <a:ext cx="3058269" cy="2160915"/>
              </a:xfrm>
              <a:prstGeom prst="rect">
                <a:avLst/>
              </a:prstGeom>
              <a:blipFill>
                <a:blip r:embed="rId5"/>
                <a:stretch>
                  <a:fillRect l="-2196" t="-2254" r="-200" b="-5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9BA2D7-0513-2BA8-E5CB-9805895C101B}"/>
              </a:ext>
            </a:extLst>
          </p:cNvPr>
          <p:cNvSpPr/>
          <p:nvPr/>
        </p:nvSpPr>
        <p:spPr>
          <a:xfrm>
            <a:off x="8838007" y="2364282"/>
            <a:ext cx="375744" cy="19435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25A6F5-9B3D-9CF7-0C98-0E10344CAE4B}"/>
                  </a:ext>
                </a:extLst>
              </p:cNvPr>
              <p:cNvSpPr txBox="1"/>
              <p:nvPr/>
            </p:nvSpPr>
            <p:spPr>
              <a:xfrm>
                <a:off x="9555666" y="1156906"/>
                <a:ext cx="1493783" cy="4834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solidFill>
                      <a:schemeClr val="bg2">
                        <a:lumMod val="2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solidFill>
                      <a:schemeClr val="bg2">
                        <a:lumMod val="2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25A6F5-9B3D-9CF7-0C98-0E10344C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666" y="1156906"/>
                <a:ext cx="1493783" cy="483466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9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1571</Words>
  <Application>Microsoft Office PowerPoint</Application>
  <PresentationFormat>Widescreen</PresentationFormat>
  <Paragraphs>353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Bahnschrift</vt:lpstr>
      <vt:lpstr>Calibri</vt:lpstr>
      <vt:lpstr>Calibri Light</vt:lpstr>
      <vt:lpstr>Cambria Math</vt:lpstr>
      <vt:lpstr>Georgia</vt:lpstr>
      <vt:lpstr>Times New Roman</vt:lpstr>
      <vt:lpstr>Wingdings</vt:lpstr>
      <vt:lpstr>Office Theme</vt:lpstr>
      <vt:lpstr>Geometric Transformation</vt:lpstr>
      <vt:lpstr>Outline</vt:lpstr>
      <vt:lpstr>Geometric transformation</vt:lpstr>
      <vt:lpstr>Translation</vt:lpstr>
      <vt:lpstr>Translation Matrix</vt:lpstr>
      <vt:lpstr>Example: Translation</vt:lpstr>
      <vt:lpstr>Scaling</vt:lpstr>
      <vt:lpstr>Example: Scaling</vt:lpstr>
      <vt:lpstr>Subsampling</vt:lpstr>
      <vt:lpstr>Zooming</vt:lpstr>
      <vt:lpstr>Interpolation</vt:lpstr>
      <vt:lpstr>Nearest Neighbor Interpolation</vt:lpstr>
      <vt:lpstr>Nearest Neighbor Interpolation</vt:lpstr>
      <vt:lpstr>Linear Interpolation</vt:lpstr>
      <vt:lpstr>Cubic, Area and Lanczos4 Interpolation</vt:lpstr>
      <vt:lpstr>Example: Different Interpolation Methods</vt:lpstr>
      <vt:lpstr>Rotation</vt:lpstr>
      <vt:lpstr>Rotation Matrix</vt:lpstr>
      <vt:lpstr>Rotation of Matrix by θ  </vt:lpstr>
      <vt:lpstr>Example: Rotation</vt:lpstr>
      <vt:lpstr>Reflection</vt:lpstr>
      <vt:lpstr>Example: Reflection</vt:lpstr>
      <vt:lpstr>Example: Reflection</vt:lpstr>
      <vt:lpstr>Cropping</vt:lpstr>
      <vt:lpstr>Example: Cropping</vt:lpstr>
      <vt:lpstr>Shearing</vt:lpstr>
      <vt:lpstr>Example: Shearing</vt:lpstr>
      <vt:lpstr>Example: Shearing</vt:lpstr>
      <vt:lpstr>Affine Transformation</vt:lpstr>
      <vt:lpstr>Projective Transformation</vt:lpstr>
      <vt:lpstr>Affine &amp; Projective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transformation</dc:title>
  <dc:creator>0421312032 - Nasima Islam Bithi</dc:creator>
  <cp:lastModifiedBy>0421312032 - Nasima Islam Bithi</cp:lastModifiedBy>
  <cp:revision>24</cp:revision>
  <dcterms:created xsi:type="dcterms:W3CDTF">2023-07-04T10:00:23Z</dcterms:created>
  <dcterms:modified xsi:type="dcterms:W3CDTF">2023-07-21T19:41:38Z</dcterms:modified>
</cp:coreProperties>
</file>