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Lqq1GOO65LRgM4KW9jKFZcDud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42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48.png"/><Relationship Id="rId5" Type="http://schemas.openxmlformats.org/officeDocument/2006/relationships/image" Target="../media/image23.png"/><Relationship Id="rId6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Relationship Id="rId4" Type="http://schemas.openxmlformats.org/officeDocument/2006/relationships/image" Target="../media/image31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Relationship Id="rId6" Type="http://schemas.openxmlformats.org/officeDocument/2006/relationships/image" Target="../media/image50.png"/><Relationship Id="rId7" Type="http://schemas.openxmlformats.org/officeDocument/2006/relationships/image" Target="../media/image47.png"/><Relationship Id="rId8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Image_histogram" TargetMode="External"/><Relationship Id="rId4" Type="http://schemas.openxmlformats.org/officeDocument/2006/relationships/hyperlink" Target="https://en.wikipedia.org/wiki/Image_histogram" TargetMode="External"/><Relationship Id="rId5" Type="http://schemas.openxmlformats.org/officeDocument/2006/relationships/hyperlink" Target="https://www.tutorialspoint.com/dip/histogram_equalization.htm" TargetMode="External"/><Relationship Id="rId6" Type="http://schemas.openxmlformats.org/officeDocument/2006/relationships/hyperlink" Target="https://homepages.inf.ed.ac.uk/rbf/HIPR2/histgram.htm" TargetMode="External"/><Relationship Id="rId7" Type="http://schemas.openxmlformats.org/officeDocument/2006/relationships/hyperlink" Target="https://web.cs.wpi.edu/~emmanuel/courses/cs545/S14/slides/lecture02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0" Type="http://schemas.openxmlformats.org/officeDocument/2006/relationships/image" Target="../media/image6.png"/><Relationship Id="rId9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34850" y="422804"/>
            <a:ext cx="113223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Font typeface="Arial Black"/>
              <a:buNone/>
            </a:pPr>
            <a:r>
              <a:rPr lang="en-US" sz="6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 Histogram</a:t>
            </a:r>
            <a:br>
              <a:rPr lang="en-US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i="1" lang="en-US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b="1" i="1">
              <a:solidFill>
                <a:srgbClr val="7030A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07850" y="3597884"/>
            <a:ext cx="35763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Nasima Islam Bithi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0421312032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Histogram Equalization 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74519"/>
            <a:ext cx="6962140" cy="110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124834"/>
            <a:ext cx="2809240" cy="233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6225" y="3124834"/>
            <a:ext cx="3457575" cy="233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7440" y="3881121"/>
            <a:ext cx="41529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1087120" y="5403820"/>
            <a:ext cx="20726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5×5 Image (3bpp)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641080" y="5455920"/>
            <a:ext cx="24638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Histogram of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838200" y="314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Implementation: Histogram Equalization 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" y="2667060"/>
            <a:ext cx="9880600" cy="360267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1127760" y="1639888"/>
            <a:ext cx="9880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CDF is the normalized histogram. We multiply CDF with maximum gray value to get back the value between 0 to 7.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904238" y="264160"/>
            <a:ext cx="10449560" cy="117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Implementation: Histogram Equalization 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07" y="1734739"/>
            <a:ext cx="996378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/>
          <p:nvPr/>
        </p:nvSpPr>
        <p:spPr>
          <a:xfrm>
            <a:off x="5887719" y="2397521"/>
            <a:ext cx="416560" cy="2354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6325" y="3215445"/>
            <a:ext cx="5439347" cy="179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238" y="3988798"/>
            <a:ext cx="2335591" cy="23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2173" y="3988798"/>
            <a:ext cx="2335589" cy="239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Image Histogram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838200" y="1595120"/>
            <a:ext cx="10515600" cy="458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Individual Color Channel Histograms: 3 histograms (R,G,B)</a:t>
            </a:r>
            <a:endParaRPr sz="2400"/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1" y="2534302"/>
            <a:ext cx="3535680" cy="3005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199" y="2480534"/>
            <a:ext cx="4439921" cy="3112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2"/>
          <p:cNvCxnSpPr/>
          <p:nvPr/>
        </p:nvCxnSpPr>
        <p:spPr>
          <a:xfrm>
            <a:off x="5267960" y="4137294"/>
            <a:ext cx="716280" cy="0"/>
          </a:xfrm>
          <a:prstGeom prst="straightConnector1">
            <a:avLst/>
          </a:prstGeom>
          <a:noFill/>
          <a:ln cap="sq" cmpd="sng" w="101600">
            <a:solidFill>
              <a:srgbClr val="7F7F7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08" name="Google Shape;208;p12"/>
          <p:cNvSpPr txBox="1"/>
          <p:nvPr/>
        </p:nvSpPr>
        <p:spPr>
          <a:xfrm>
            <a:off x="1666240" y="5593255"/>
            <a:ext cx="250952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 RGB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 flipH="1">
            <a:off x="6675120" y="5562436"/>
            <a:ext cx="357632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of RGB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Histogram Equalization of  Color Image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640" y="1690688"/>
            <a:ext cx="3540128" cy="254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3231" y="1596138"/>
            <a:ext cx="3540129" cy="254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2249" y="4182961"/>
            <a:ext cx="3906519" cy="219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6840" y="4104030"/>
            <a:ext cx="3906520" cy="2315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13"/>
          <p:cNvCxnSpPr/>
          <p:nvPr/>
        </p:nvCxnSpPr>
        <p:spPr>
          <a:xfrm flipH="1" rot="10800000">
            <a:off x="5788975" y="2840629"/>
            <a:ext cx="614050" cy="20268"/>
          </a:xfrm>
          <a:prstGeom prst="straightConnector1">
            <a:avLst/>
          </a:prstGeom>
          <a:noFill/>
          <a:ln cap="sq" cmpd="sng" w="101600">
            <a:solidFill>
              <a:srgbClr val="7F7F7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20" name="Google Shape;220;p13"/>
          <p:cNvCxnSpPr/>
          <p:nvPr/>
        </p:nvCxnSpPr>
        <p:spPr>
          <a:xfrm flipH="1" rot="10800000">
            <a:off x="5788975" y="5241595"/>
            <a:ext cx="614050" cy="20267"/>
          </a:xfrm>
          <a:prstGeom prst="straightConnector1">
            <a:avLst/>
          </a:prstGeom>
          <a:noFill/>
          <a:ln cap="sq" cmpd="sng" w="101600">
            <a:solidFill>
              <a:srgbClr val="7F7F7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21" name="Google Shape;221;p13"/>
          <p:cNvSpPr txBox="1"/>
          <p:nvPr/>
        </p:nvSpPr>
        <p:spPr>
          <a:xfrm>
            <a:off x="2176148" y="6355457"/>
            <a:ext cx="245871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RGB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6838941" y="6355457"/>
            <a:ext cx="361410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Equalized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Limitations of Global Histogram Equalization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838200" y="1690688"/>
            <a:ext cx="10515600" cy="4599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The image impurities are magnified in global histogram equalization as entire histogram is stretched between 0 to 255.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06" y="2992907"/>
            <a:ext cx="2011590" cy="201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9023" y="2992908"/>
            <a:ext cx="2011590" cy="201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4927" y="3016251"/>
            <a:ext cx="2064480" cy="201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7587" y="3016250"/>
            <a:ext cx="1919707" cy="201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1034706" y="5033024"/>
            <a:ext cx="2011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contrast image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6456743" y="5039056"/>
            <a:ext cx="3377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Histogram equalized image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755640" y="3938277"/>
            <a:ext cx="680720" cy="172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Adaptive Histogram Equalization (AHE)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838200" y="16213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Image is divided into small blocks called “tiles” (e.g. 8x8). Then each of these tiles are histogram equalized as usual. </a:t>
            </a:r>
            <a:r>
              <a:rPr b="0" i="0" lang="en-US" sz="24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The neighboring tiles are then combined using bilinear interpolation to remove the artificial boundaries. 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3105" y="3417094"/>
            <a:ext cx="2121465" cy="212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430" y="3429000"/>
            <a:ext cx="2011590" cy="201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5267" y="3429001"/>
            <a:ext cx="2011590" cy="201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2194560" y="5445774"/>
            <a:ext cx="1939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5035267" y="5437414"/>
            <a:ext cx="21214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Histogram Equalized Image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8328407" y="5491940"/>
            <a:ext cx="2121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AHE Image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Limitations of AHE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797560" y="15586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The noise in relatively homogeneous region of the image is </a:t>
            </a:r>
            <a:r>
              <a:rPr b="0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over-amplification of noise </a:t>
            </a:r>
            <a:r>
              <a:rPr lang="en-US" sz="2400"/>
              <a:t>by AHE.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479" y="3108397"/>
            <a:ext cx="2942793" cy="228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3551" y="3108397"/>
            <a:ext cx="2993970" cy="228949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3161522" y="5397890"/>
            <a:ext cx="1308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7722034" y="5397890"/>
            <a:ext cx="12086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AHE Image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689600" y="4246880"/>
            <a:ext cx="731520" cy="1727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Contrast limited Adaptive Histogram Equalization (CLAHE)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838200" y="1940560"/>
            <a:ext cx="10515600" cy="4236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CLAHE</a:t>
            </a:r>
            <a:r>
              <a:rPr b="0" i="0" lang="en-US" sz="24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 prevents the over-amplification of noise by clipping extra values.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If any histogram bin</a:t>
            </a:r>
            <a:r>
              <a:rPr b="0" i="0" lang="en-US" sz="24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 is above the specified contrast limit, those pixels are clipped and distributed uniformly to other bins before applying histogram equalization.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s from Left to Right: a) Original Histogram; b) Clipped Histogram |  Download Scientific Diagram"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4720" y="3848087"/>
            <a:ext cx="5608320" cy="230354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/>
        </p:nvSpPr>
        <p:spPr>
          <a:xfrm>
            <a:off x="4039476" y="6177598"/>
            <a:ext cx="2239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histogram</a:t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6859314" y="6176963"/>
            <a:ext cx="2239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Clipped histogram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 Histogram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825625"/>
            <a:ext cx="4719320" cy="343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636" y="2296635"/>
            <a:ext cx="3723639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/>
          <p:nvPr/>
        </p:nvSpPr>
        <p:spPr>
          <a:xfrm>
            <a:off x="5948680" y="3542188"/>
            <a:ext cx="1290320" cy="137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5557521" y="2771081"/>
            <a:ext cx="20916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clipping with threshold = 120</a:t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2078159" y="5262880"/>
            <a:ext cx="2239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histogram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8473877" y="4858860"/>
            <a:ext cx="2239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Clipped histogram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838200" y="1544320"/>
            <a:ext cx="10515600" cy="463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Image Histogram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Histogram Equalization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Color Image Histogram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Adaptive Histogram Equalization (AHE)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Contrast Limited Adaptive Histogram Equalization (CLAHE)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References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CLAHE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023" y="1772920"/>
            <a:ext cx="2635897" cy="228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051" y="1691251"/>
            <a:ext cx="2635897" cy="237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4079" y="1772919"/>
            <a:ext cx="2635896" cy="228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2023" y="4144645"/>
            <a:ext cx="2635898" cy="20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78051" y="4144645"/>
            <a:ext cx="2635897" cy="20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14077" y="4144645"/>
            <a:ext cx="2635897" cy="20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1705748" y="6123543"/>
            <a:ext cx="1308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5491696" y="6167120"/>
            <a:ext cx="12086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AHE Image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9222858" y="6158746"/>
            <a:ext cx="1445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CLAHE Image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 txBox="1"/>
          <p:nvPr>
            <p:ph idx="1" type="body"/>
          </p:nvPr>
        </p:nvSpPr>
        <p:spPr>
          <a:xfrm>
            <a:off x="838200" y="1808480"/>
            <a:ext cx="10515600" cy="4368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u="sng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Wilhelm Burger and Mark J. Burge, Digital Image Processing, Springer, 2008 (chapter 4)</a:t>
            </a:r>
            <a:endParaRPr sz="2000" u="sng">
              <a:solidFill>
                <a:srgbClr val="595959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u="sng">
                <a:solidFill>
                  <a:srgbClr val="59595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https://en.wikipedia.org/wiki/Image_histogram</a:t>
            </a:r>
            <a:endParaRPr sz="2000" u="sng">
              <a:solidFill>
                <a:srgbClr val="595959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u="sng">
                <a:solidFill>
                  <a:srgbClr val="59595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https://www.tutorialspoint.com/dip/histogram_equalization.htm</a:t>
            </a:r>
            <a:endParaRPr sz="2000" u="sng">
              <a:solidFill>
                <a:srgbClr val="595959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u="sng">
                <a:solidFill>
                  <a:srgbClr val="59595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https://homepages.inf.ed.ac.uk/rbf/HIPR2/histgram.htm</a:t>
            </a:r>
            <a:endParaRPr sz="2000" u="sng">
              <a:solidFill>
                <a:srgbClr val="595959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u="sng">
                <a:solidFill>
                  <a:srgbClr val="595959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https://web.cs.wpi.edu/~emmanuel/courses/cs545/S14/slides/lecture02.pdf</a:t>
            </a:r>
            <a:endParaRPr sz="2000" u="sng">
              <a:solidFill>
                <a:srgbClr val="59595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>
                <a:solidFill>
                  <a:srgbClr val="595959"/>
                </a:solidFill>
              </a:rPr>
              <a:t>Al-Ameen, Zohair &amp; Sulong, Ghazali &amp; Md Johar, Md Gapar. (2013). Employing a Suitable Contrast Enhancement Technique as a Pre-Restoration Adjustment Phase for Computed Tomography Medical Images. International Journal of Bio-Science and Bio-Technology. 5. 73 - 80. </a:t>
            </a:r>
            <a:endParaRPr sz="2000">
              <a:solidFill>
                <a:srgbClr val="595959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 Histogram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690688"/>
            <a:ext cx="10515600" cy="424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Image histogram is a graphical representation of the intensity distribution of an image. Here the x-axis shows the gray level intensities and the y-axis shows the frequency of these intensities. 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840" y="2722880"/>
            <a:ext cx="2990291" cy="321437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5117185" y="5937251"/>
            <a:ext cx="3403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Histogram of a 3bpp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320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Gray Image Histogram 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434" y="1814371"/>
            <a:ext cx="3303806" cy="258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1680" y="1700031"/>
            <a:ext cx="4197886" cy="28966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5014455" y="3087896"/>
            <a:ext cx="1564640" cy="1828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8718976" y="4596703"/>
            <a:ext cx="2274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Histogram 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062897" y="6347698"/>
            <a:ext cx="93264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836182" y="6347698"/>
            <a:ext cx="104669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069903" y="5446008"/>
            <a:ext cx="81066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5474230" y="5881899"/>
            <a:ext cx="0" cy="440809"/>
          </a:xfrm>
          <a:prstGeom prst="straightConnector1">
            <a:avLst/>
          </a:prstGeom>
          <a:noFill/>
          <a:ln cap="flat" cmpd="sng" w="76200">
            <a:solidFill>
              <a:srgbClr val="75707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3"/>
          <p:cNvCxnSpPr/>
          <p:nvPr/>
        </p:nvCxnSpPr>
        <p:spPr>
          <a:xfrm flipH="1">
            <a:off x="6206481" y="5881900"/>
            <a:ext cx="1" cy="440809"/>
          </a:xfrm>
          <a:prstGeom prst="straightConnector1">
            <a:avLst/>
          </a:prstGeom>
          <a:noFill/>
          <a:ln cap="flat" cmpd="sng" w="76200">
            <a:solidFill>
              <a:srgbClr val="75707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3"/>
          <p:cNvCxnSpPr/>
          <p:nvPr/>
        </p:nvCxnSpPr>
        <p:spPr>
          <a:xfrm>
            <a:off x="5817314" y="5024306"/>
            <a:ext cx="356448" cy="390009"/>
          </a:xfrm>
          <a:prstGeom prst="straightConnector1">
            <a:avLst/>
          </a:prstGeom>
          <a:noFill/>
          <a:ln cap="flat" cmpd="sng" w="76200">
            <a:solidFill>
              <a:srgbClr val="7570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3"/>
          <p:cNvSpPr txBox="1"/>
          <p:nvPr/>
        </p:nvSpPr>
        <p:spPr>
          <a:xfrm>
            <a:off x="5796775" y="5436989"/>
            <a:ext cx="81066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 flipH="1">
            <a:off x="5500054" y="5007310"/>
            <a:ext cx="356448" cy="440809"/>
          </a:xfrm>
          <a:prstGeom prst="straightConnector1">
            <a:avLst/>
          </a:prstGeom>
          <a:noFill/>
          <a:ln cap="flat" cmpd="sng" w="76200">
            <a:solidFill>
              <a:srgbClr val="7570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3"/>
          <p:cNvSpPr txBox="1"/>
          <p:nvPr/>
        </p:nvSpPr>
        <p:spPr>
          <a:xfrm>
            <a:off x="3953803" y="4672723"/>
            <a:ext cx="449660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gray levels= 2^8= 256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665322" y="4500284"/>
            <a:ext cx="2274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838200" y="240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 Typical Histograms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174" y="1708208"/>
            <a:ext cx="2256706" cy="203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005579"/>
            <a:ext cx="239614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8566" y="1708208"/>
            <a:ext cx="2180054" cy="203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18566" y="4005580"/>
            <a:ext cx="2180054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2840" y="1708208"/>
            <a:ext cx="2144335" cy="203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2840" y="4005579"/>
            <a:ext cx="214433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18327" y="1708208"/>
            <a:ext cx="2499499" cy="203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11395" y="4005580"/>
            <a:ext cx="264240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14399" y="5902960"/>
            <a:ext cx="225022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 Image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674067" y="5928838"/>
            <a:ext cx="225670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Bright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134709" y="5928838"/>
            <a:ext cx="239267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Contrast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8961122" y="5902960"/>
            <a:ext cx="239267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Contrast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Histograms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838200" y="1534160"/>
            <a:ext cx="10515600" cy="4642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Different images can have the same histogram.</a:t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3 images below have the same histogram. Half of pixels are gray, half are white.</a:t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Can we reconstruct image from histogram? </a:t>
            </a:r>
            <a:r>
              <a:rPr b="1" lang="en-US" sz="2400">
                <a:solidFill>
                  <a:schemeClr val="dk1"/>
                </a:solidFill>
              </a:rPr>
              <a:t>No!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Solution of the high resolution image (e.g. 32bpp): </a:t>
            </a:r>
            <a:r>
              <a:rPr b="1" lang="en-US" sz="2400">
                <a:solidFill>
                  <a:schemeClr val="dk1"/>
                </a:solidFill>
              </a:rPr>
              <a:t>Binned histogram.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855" y="4089875"/>
            <a:ext cx="19145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7753" y="4089875"/>
            <a:ext cx="19716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801" y="4080350"/>
            <a:ext cx="19716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Applications of Image Histogram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863600" y="1778000"/>
            <a:ext cx="10490200" cy="435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For analyzing an image based on the </a:t>
            </a:r>
            <a:r>
              <a:rPr b="1" lang="en-US" sz="2400"/>
              <a:t>properties of the histogram</a:t>
            </a:r>
            <a:r>
              <a:rPr lang="en-US" sz="2400"/>
              <a:t>.</a:t>
            </a:r>
            <a:endParaRPr sz="2400"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For adjusting contrast by </a:t>
            </a:r>
            <a:r>
              <a:rPr b="1" lang="en-US" sz="2400"/>
              <a:t>histogram equalization</a:t>
            </a:r>
            <a:r>
              <a:rPr lang="en-US" sz="2400"/>
              <a:t>.</a:t>
            </a:r>
            <a:endParaRPr sz="2400"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For brightness purposes using </a:t>
            </a:r>
            <a:r>
              <a:rPr b="1" lang="en-US" sz="2400"/>
              <a:t>histogram sliding</a:t>
            </a:r>
            <a:r>
              <a:rPr lang="en-US" sz="2400"/>
              <a:t>.</a:t>
            </a:r>
            <a:endParaRPr sz="2400"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/>
              <a:t>Widely used in </a:t>
            </a:r>
            <a:r>
              <a:rPr b="1" lang="en-US" sz="2400"/>
              <a:t>thresholding </a:t>
            </a:r>
            <a:r>
              <a:rPr lang="en-US" sz="2400"/>
              <a:t>of computer vision.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38200" y="2593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Histogram Equalization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838200" y="1584960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main idea is to redistribute the gray-level values uniformly which means spreading out the histogram to make full use of the image's dynamic range.It normalizes the brightness and increases the contrast of the image.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441" y="3429000"/>
            <a:ext cx="4363720" cy="2626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nzalez_p174"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52675"/>
          <a:stretch/>
        </p:blipFill>
        <p:spPr>
          <a:xfrm>
            <a:off x="6289040" y="3510120"/>
            <a:ext cx="5064760" cy="2545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7"/>
          <p:cNvCxnSpPr/>
          <p:nvPr/>
        </p:nvCxnSpPr>
        <p:spPr>
          <a:xfrm>
            <a:off x="5344161" y="4759878"/>
            <a:ext cx="650241" cy="10160"/>
          </a:xfrm>
          <a:prstGeom prst="straightConnector1">
            <a:avLst/>
          </a:prstGeom>
          <a:noFill/>
          <a:ln cap="flat" cmpd="sng" w="1079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838200" y="263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Histogram Equalization of Gray Image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80" y="1550239"/>
            <a:ext cx="3976688" cy="268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3232" y="1507536"/>
            <a:ext cx="3976688" cy="27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080" y="4289749"/>
            <a:ext cx="3976688" cy="218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3232" y="4387545"/>
            <a:ext cx="3976688" cy="2081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8"/>
          <p:cNvCxnSpPr/>
          <p:nvPr/>
        </p:nvCxnSpPr>
        <p:spPr>
          <a:xfrm flipH="1" rot="10800000">
            <a:off x="5753100" y="2884214"/>
            <a:ext cx="685800" cy="1226"/>
          </a:xfrm>
          <a:prstGeom prst="straightConnector1">
            <a:avLst/>
          </a:prstGeom>
          <a:noFill/>
          <a:ln cap="sq" cmpd="sng" w="101600">
            <a:solidFill>
              <a:srgbClr val="7F7F7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70" name="Google Shape;170;p8"/>
          <p:cNvCxnSpPr/>
          <p:nvPr/>
        </p:nvCxnSpPr>
        <p:spPr>
          <a:xfrm flipH="1" rot="10800000">
            <a:off x="5753100" y="5427281"/>
            <a:ext cx="685800" cy="1226"/>
          </a:xfrm>
          <a:prstGeom prst="straightConnector1">
            <a:avLst/>
          </a:prstGeom>
          <a:noFill/>
          <a:ln cap="sq" cmpd="sng" w="101600">
            <a:solidFill>
              <a:srgbClr val="7F7F7F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2023-06-09T09:13:47Z</dcterms:created>
  <dc:creator>0421312032 - Nasima Islam Bithi</dc:creator>
</cp:coreProperties>
</file>