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6" r:id="rId3"/>
    <p:sldId id="259" r:id="rId4"/>
    <p:sldId id="260" r:id="rId5"/>
    <p:sldId id="270" r:id="rId6"/>
    <p:sldId id="261" r:id="rId7"/>
    <p:sldId id="262" r:id="rId8"/>
    <p:sldId id="267" r:id="rId9"/>
    <p:sldId id="275" r:id="rId10"/>
    <p:sldId id="265" r:id="rId11"/>
    <p:sldId id="266" r:id="rId12"/>
    <p:sldId id="276" r:id="rId13"/>
    <p:sldId id="277" r:id="rId14"/>
    <p:sldId id="268" r:id="rId15"/>
    <p:sldId id="272" r:id="rId16"/>
    <p:sldId id="269" r:id="rId17"/>
    <p:sldId id="278" r:id="rId18"/>
    <p:sldId id="273" r:id="rId19"/>
    <p:sldId id="274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A1E"/>
    <a:srgbClr val="B61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2:22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1176 24575,'33'-2'0,"0"0"0,0-2 0,57-15 0,-48 11 0,0 2 0,72 0 0,-67 5 0,-1-2 0,46-9 0,40-6 0,-95 15 0,0-2 0,0-1 0,45-14 0,-50 9 0,0 0 0,50-22 0,-72 28 0,-1-1 0,1 0 0,-1 0 0,0-1 0,0 0 0,-1 0 0,0-1 0,13-17 0,74-110 0,-24 32 0,5 2 0,99-102 0,-71 91 0,-66 67 0,3 1 0,61-49 0,-89 84 0,-1 1 0,2 0 0,-1 1 0,1 0 0,0 1 0,0 1 0,18-4 0,108-16 0,-94 19 0,-30 5 0,1 0 0,-1 0 0,1 2 0,-1 0 0,0 1 0,0 1 0,0 0 0,0 1 0,0 1 0,0 0 0,22 12 0,12 9 0,-2 3 0,47 36 0,-23-15 0,-29-18 0,0 3 0,71 76 0,11 10 0,-62-60 0,91 111 0,-46-47 0,-46-54 0,-27-30 0,78 71 0,-100-103 0,0-1 0,0-1 0,1 0 0,0-1 0,1-1 0,-1 0 0,1-1 0,26 4 0,40 14 0,-35-9 0,1-2 0,1-1 0,-1-3 0,1-2 0,0-2 0,63-4 0,-87 2-273,1 2 0,-1 0 0,0 1 0,29 10 0,-23-6-6553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9:01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2:22:4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2:23:0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3020 24575,'0'-2'0,"1"1"0,-1-1 0,1 1 0,-1-1 0,1 1 0,-1 0 0,1 0 0,0-1 0,0 1 0,0 0 0,0 0 0,0 0 0,0 0 0,0 0 0,0 0 0,0 0 0,0 0 0,1 0 0,-1 0 0,0 0 0,0 1 0,1-1 0,1 0 0,42-14 0,-28 10 0,25-12 0,41-23 0,-48 21 0,0 2 0,45-13 0,-2 6 0,124-55 0,-36 8 0,-105 41 0,-33 17 0,50-32 0,-68 37 0,1 0 0,-1 0 0,-1-1 0,0-1 0,0 0 0,-1 0 0,13-20 0,6-24 0,-2-1 0,-2-1 0,30-116 0,-31 97 0,19-70 0,43-130 0,-12 49 0,9 19 0,-51 116 0,26-127 0,-11-44 0,-38 228 0,2 1 0,1 0 0,25-54 0,-19 48 0,22-75 0,-31 85 0,1 2 0,1-1 0,2 1 0,0 0 0,29-46 0,-33 63 0,0 0 0,1 1 0,0-1 0,0 2 0,1-1 0,0 1 0,14-9 0,-17 13 0,0 1 0,0-1 0,0 2 0,0-1 0,1 1 0,-1 0 0,1 0 0,0 0 0,-1 1 0,1 0 0,0 1 0,0-1 0,13 2 0,0 4 0,0 1 0,-1 0 0,0 1 0,0 1 0,0 1 0,33 22 0,-40-24 0,1 1 0,-1-1 0,-1 2 0,1 0 0,-1 0 0,-1 1 0,0 0 0,0 0 0,-1 1 0,12 19 0,-11-11 0,0 1 0,-1 0 0,-1 0 0,-1 1 0,6 33 0,17 64 0,-12-51 0,-2 1 0,-4 1 0,6 97 0,-15-125 0,15 78 0,-10-72 0,4 52 0,-1 11 0,30 130 0,-6-40 0,-22-139 0,3 0 0,2-1 0,33 74 0,11 33 0,-48-121 0,-3-8 0,26 57 0,-31-83 0,0 0 0,1-1 0,0 0 0,1 0 0,0 0 0,1-2 0,0 1 0,18 14 0,1 0 0,1-2 0,1-1 0,1-2 0,1 0 0,1-2 0,55 20 0,5-4 0,90 47 0,53 19 0,-189-82-31,-23-8-414,0 0 1,29 5-1,-21-9-6381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2:23:4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2920 24575,'4'-1'0,"-1"0"0,1 0 0,-1 0 0,0 0 0,0 0 0,1-1 0,-1 1 0,5-4 0,17-7 0,9 1 0,0 0 0,0-2 0,49-28 0,-65 30 0,1-1 0,-2-2 0,0 1 0,0-2 0,-1 0 0,-1-1 0,16-22 0,-6 2 0,-1-2 0,-2 0 0,19-46 0,44-130 0,-59 146 0,40-150 0,-46 155 0,22-125 0,-7-70 0,-25 30 0,-10 167 0,2 0 0,3-1 0,20-95 0,-7 79 0,-4-1 0,-3 0 0,-3-1 0,-4-97 0,-3 159 0,0 0 0,1 0 0,0 0 0,2 0 0,0 0 0,1 1 0,1 0 0,0 0 0,12-22 0,6-17 0,-18 39 0,1 1 0,0 0 0,1 0 0,1 0 0,16-21 0,-21 33 0,-1 0 0,1 0 0,1 0 0,-1 1 0,0 0 0,1 0 0,0 0 0,-1 0 0,1 1 0,0 0 0,0 0 0,1 0 0,-1 1 0,0-1 0,1 1 0,-1 0 0,1 1 0,-1-1 0,1 1 0,-1 1 0,1-1 0,8 2 0,-7-1 0,-1 1 0,1 0 0,0 0 0,0 0 0,-1 1 0,0 0 0,1 0 0,-1 0 0,0 1 0,-1 0 0,1 0 0,-1 1 0,0 0 0,0 0 0,0 0 0,0 0 0,-1 1 0,0 0 0,0-1 0,4 10 0,4 12 0,-1 0 0,-1 1 0,11 49 0,3 7 0,-13-53 0,1 2 0,0 1 0,-2 0 0,-2 0 0,8 66 0,5 64 0,-11-109 0,3 76 0,-12 468 0,-4-278 0,5-292 0,1 0 0,2-1 0,0 1 0,2-1 0,1 0 0,12 28 0,-4-8 0,-7-15 0,-2 1 0,-1 0 0,2 58 0,4 25 0,-2-40 0,-8-51 0,1-1 0,2 1 0,0 0 0,2-1 0,0 0 0,2-1 0,13 27 0,-1-14-227,2-1-1,1-1 1,2-1-1,2-2 1,38 37-1,-38-45-6598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8:38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24575,'15'0'0,"34"1"0,0-2 0,0-3 0,49-9 0,-33 1 12,1 3-1,71-1 0,134 11-167,-107 2-1087,-111-3-5583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8:38:5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24575,'76'-4'0,"94"-15"0,-92 7 0,84 0 0,578 14-1365,-699-2-5461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8:39:0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1925 24575,'-2'-1'0,"1"1"0,-1-1 0,0 1 0,1-1 0,0 1 0,-1-1 0,1 0 0,-1 0 0,1 0 0,0 0 0,-1 0 0,1 0 0,0 0 0,0 0 0,0 0 0,0-1 0,0 1 0,0 0 0,0-1 0,1 1 0,-1-1 0,0 1 0,1-1 0,-1 1 0,1-1 0,0 1 0,-1-4 0,-8-49 0,9 47 0,-6-75 0,4-1 0,3 0 0,4 1 0,4-1 0,35-149 0,-25 143 0,7-110 0,-9 57 0,24-105 7,21-211-1379,-60 408-5454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8:39:0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24575,'19'-8'0,"1"1"0,0 0 0,0 2 0,0 0 0,1 1 0,26-1 0,130 1 0,-126 5 0,933 0 0,-963-1 0,-1 1 0,0 0 0,24 6 0,-38-6 0,0 1 0,0 0 0,0 0 0,0 0 0,-1 0 0,1 1 0,-1 0 0,0 1 0,1-1 0,-2 1 0,1 0 0,0 0 0,-1 0 0,0 1 0,4 5 0,0 2 0,-1 2 0,0-1 0,-1 1 0,0 1 0,-1-1 0,-1 0 0,-1 1 0,0 0 0,2 19 0,0 142 0,-5-160 0,-10 545 0,-10-265 0,0-69 0,18-175 0,0 321 0,2-369 0,0 1 0,0 0 0,1 0 0,0-1 0,0 1 0,0-1 0,1 1 0,0-1 0,-1 1 0,2-1 0,-1 0 0,0 0 0,1 0 0,0 0 0,0 0 0,0-1 0,6 7 0,-5-8 0,1 0 0,-1 1 0,1-1 0,-1-1 0,1 1 0,-1-1 0,1 1 0,0-1 0,0-1 0,0 1 0,0-1 0,0 0 0,-1 0 0,1 0 0,0 0 0,0-1 0,6-2 0,92-19-1365,-54 11-5461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2T08:39:0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77175-3847-4EF3-AA72-8DAB81815228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307D3-C2D5-4458-BEA3-72CA5CABF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0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307D3-C2D5-4458-BEA3-72CA5CABFF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900D-33DD-3C62-953C-0790565F1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A9D83-B47B-EA15-779B-3184E7D7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1D2E-6A0C-073E-EED5-48684E5D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F775-5875-756D-DF6A-6C9CAA35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449C2-03FE-6C70-C81F-F4F16359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8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9878-A45B-5B15-C5A5-D36F787C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BC70-436F-9B91-E07C-63722B02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3FE0-B9FA-0FAB-C7A1-7BB13DE4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21BF-BC2C-59C5-0C36-3CEED677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C6B2-441B-81D8-ADC9-A6515192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1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564AA-F8A9-69B8-7E2F-8811D96BE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536DD-FCC9-2A1E-C6BE-3ED0C7032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3946-52B4-9496-19FB-60D43CDE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DA56-5041-9E8C-6DB1-3479B233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C0205-AB2E-90E1-B58B-0CF4249E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79DC-4574-0290-32BE-E4F422B4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A970-6B6D-9AE0-1337-7EC4E169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AC114-087B-F177-81DD-4A227B55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B8BA-41E5-F3D8-F478-36E16BB0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513F-33BE-BBF3-2C8E-9D70CCB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7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34B2-6B6B-05AA-7DB6-98B4FC37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A9F2F-0197-CFDC-59AE-19E0595B1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CA29-B60C-BA95-6331-948933D8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515F-9010-2054-2045-2C657025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9B7C-1DB8-5468-D956-4E473713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5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3F68-6AAC-BBD4-711E-10FBE582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7F78-6DD4-0AE5-0782-FD6F8C0D9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612C4-E2F1-F2EE-3A57-DAC92334A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3A9E8-6BEA-5456-87C9-6694F77B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19D4-78DE-EE62-2CA6-41A73942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AF3E2-F85A-2C11-3229-494BAA18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355B-1AC7-2F43-831B-9F9056C8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852C-E382-077C-5DC3-575F32AA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754F7-CCDC-BBAF-652D-8A004E15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B3387-35AA-6500-43A1-492505259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ABD2D-5069-8220-9BD4-C50EF8D84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FE755-7F21-BD89-2CE0-27C26253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7FEF4-6430-3F31-B37B-74D3C750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0A8DC-E5EC-5D84-241E-4DADF96F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EC07-6C8E-19FF-963F-63BF7AA4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63FC2-01F0-CB63-E142-BEA495E0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36964-A430-CA23-E7DB-AA3BC31C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89838-B232-2800-0DAD-285EC7E0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23E75-9D5C-4B9B-A2D0-348B9E95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D08BC-D6E1-0B49-E406-F9F07416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FD6E-610C-C791-A8DF-A0A4598D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3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1522-AA99-8911-7389-A0E88150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A0C3-2FCF-5205-F8B0-E1A7B2CD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B79B-22DF-8A68-119B-23FB1445F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8B518-36DB-4034-D97C-3A58D614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8B1B6-F0BE-C61B-738B-5D3905F3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DABE3-D485-F87E-1E21-6EF4AF25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8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5151-6BD1-9974-53E9-12B12C88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F4EB4-EC19-A9F4-EE71-016B9A814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E502-5A3B-BA7F-B407-B66B6F4B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770D7-60F2-AE97-CE16-00335F67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DD78D-BBD6-DFA2-2840-93321102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9CC3A-F44A-DC55-ABE0-4F0AD708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50EAE-FBA8-6B26-038A-8F20864B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83299-02F2-1905-A188-C909D51A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B7A64-009B-3922-B324-0E3327A90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CCE1-82B6-4E77-95CC-1FACF70BBF4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AEDF-F73A-3BC8-55F7-51B27783A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23BC-270C-C09B-C84C-286798FD9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590C-EF39-4F2C-A346-8425015F5D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3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0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0.png"/><Relationship Id="rId19" Type="http://schemas.openxmlformats.org/officeDocument/2006/relationships/customXml" Target="../ink/ink9.xml"/><Relationship Id="rId4" Type="http://schemas.openxmlformats.org/officeDocument/2006/relationships/image" Target="../media/image70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7.gif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un94-devpblog/cv-2-gaussian-and-median-filter-separable-2d-filter-2d11ee022c66" TargetMode="External"/><Relationship Id="rId2" Type="http://schemas.openxmlformats.org/officeDocument/2006/relationships/hyperlink" Target="https://www.mathworks.com/help/images/what-is-image-filtering-in-the-spatial-domai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A06D-3E26-F5AE-D740-F59BF93C9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7323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C00000"/>
                </a:solidFill>
                <a:latin typeface="Nunito" pitchFamily="2" charset="0"/>
              </a:rPr>
              <a:t>Image Filtering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D21E6-72D0-EA81-656F-64633255824E}"/>
              </a:ext>
            </a:extLst>
          </p:cNvPr>
          <p:cNvSpPr txBox="1"/>
          <p:nvPr/>
        </p:nvSpPr>
        <p:spPr>
          <a:xfrm>
            <a:off x="4307840" y="439928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Presented by </a:t>
            </a:r>
          </a:p>
          <a:p>
            <a:pPr algn="ctr"/>
            <a:r>
              <a:rPr lang="en-US" dirty="0"/>
              <a:t>Nasima Islam Bithi</a:t>
            </a:r>
          </a:p>
          <a:p>
            <a:pPr algn="ctr"/>
            <a:r>
              <a:rPr lang="en-US" dirty="0"/>
              <a:t>0421312032</a:t>
            </a:r>
          </a:p>
        </p:txBody>
      </p:sp>
    </p:spTree>
    <p:extLst>
      <p:ext uri="{BB962C8B-B14F-4D97-AF65-F5344CB8AC3E}">
        <p14:creationId xmlns:p14="http://schemas.microsoft.com/office/powerpoint/2010/main" val="10071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4559-F142-C406-1C09-19226E0D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Weighted Average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549F-4FD9-EA61-A06D-AC6723D9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51" y="1653128"/>
            <a:ext cx="10468897" cy="430391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 filter gives more weight to the nearby pixels than the distant ones.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It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preserves edges while removing noise and produces images with fewer artifacts than box filter but is more costly to compute.</a:t>
            </a:r>
            <a:endParaRPr lang="en-US" sz="2400" dirty="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2400" dirty="0">
                <a:solidFill>
                  <a:srgbClr val="000000"/>
                </a:solidFill>
              </a:rPr>
              <a:t>mask is the approximation of 2D Gaussian function. So It is also known as the Gaussian filter. </a:t>
            </a:r>
            <a:r>
              <a:rPr kumimoji="1" lang="el-GR" altLang="en-US" sz="2400" b="1" dirty="0">
                <a:cs typeface="Times New Roman" panose="02020603050405020304" pitchFamily="18" charset="0"/>
              </a:rPr>
              <a:t>σ</a:t>
            </a:r>
            <a:r>
              <a:rPr kumimoji="1" lang="en-US" altLang="en-US" sz="2400" dirty="0">
                <a:cs typeface="Times New Roman" panose="02020603050405020304" pitchFamily="18" charset="0"/>
              </a:rPr>
              <a:t>  controls the amount of smoothing.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A44998-B71E-9C17-6243-BF31A5A7D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85396"/>
              </p:ext>
            </p:extLst>
          </p:nvPr>
        </p:nvGraphicFramePr>
        <p:xfrm>
          <a:off x="2125542" y="4018986"/>
          <a:ext cx="1572954" cy="11636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4318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24318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24318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38787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302B064F-1709-5889-04B0-DE08E43A3644}"/>
              </a:ext>
            </a:extLst>
          </p:cNvPr>
          <p:cNvSpPr/>
          <p:nvPr/>
        </p:nvSpPr>
        <p:spPr>
          <a:xfrm flipH="1">
            <a:off x="1708520" y="4291783"/>
            <a:ext cx="218769" cy="412955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5DC1C0-5DF7-FD84-5623-77294D4F03A2}"/>
                  </a:ext>
                </a:extLst>
              </p:cNvPr>
              <p:cNvSpPr/>
              <p:nvPr/>
            </p:nvSpPr>
            <p:spPr>
              <a:xfrm>
                <a:off x="1189871" y="3805087"/>
                <a:ext cx="737419" cy="13136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5DC1C0-5DF7-FD84-5623-77294D4F0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871" y="3805087"/>
                <a:ext cx="737419" cy="1313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79A6FD8-9427-4038-CC68-D433D34EB16F}"/>
              </a:ext>
            </a:extLst>
          </p:cNvPr>
          <p:cNvSpPr txBox="1"/>
          <p:nvPr/>
        </p:nvSpPr>
        <p:spPr>
          <a:xfrm>
            <a:off x="1870983" y="5250176"/>
            <a:ext cx="21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3×3 Gaussian filter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5266BD-C385-B39C-4946-EC779CC7F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29" y="4018986"/>
            <a:ext cx="4276725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FB913-61FC-2798-7141-B08CC4CDD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6"/>
          <a:stretch>
            <a:fillRect/>
          </a:stretch>
        </p:blipFill>
        <p:spPr bwMode="auto">
          <a:xfrm>
            <a:off x="4273708" y="3891938"/>
            <a:ext cx="194151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Text Box 7">
            <a:extLst>
              <a:ext uri="{FF2B5EF4-FFF2-40B4-BE49-F238E27FC236}">
                <a16:creationId xmlns:a16="http://schemas.microsoft.com/office/drawing/2014/main" id="{A5E4D675-36E2-714A-20A6-E63E24A7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703" y="4053729"/>
            <a:ext cx="838200" cy="31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1400" dirty="0">
                <a:latin typeface="Times New Roman" panose="02020603050405020304" pitchFamily="18" charset="0"/>
              </a:rPr>
              <a:t>Gaussian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6DDB26-200B-636E-152F-F970BD267F27}"/>
              </a:ext>
            </a:extLst>
          </p:cNvPr>
          <p:cNvSpPr/>
          <p:nvPr/>
        </p:nvSpPr>
        <p:spPr>
          <a:xfrm>
            <a:off x="6616884" y="5060943"/>
            <a:ext cx="1303722" cy="37846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 = y = 5</a:t>
            </a:r>
            <a:r>
              <a:rPr kumimoji="1" lang="el-GR" altLang="en-US" sz="1800" b="1" dirty="0">
                <a:cs typeface="Times New Roman" panose="02020603050405020304" pitchFamily="18" charset="0"/>
              </a:rPr>
              <a:t> σ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14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43C2-2654-DDE8-B3A0-0AED237A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Effect of </a:t>
            </a:r>
            <a:r>
              <a:rPr lang="el-GR" sz="4400" b="1" dirty="0">
                <a:latin typeface="Nunito" pitchFamily="2" charset="0"/>
              </a:rPr>
              <a:t>σ</a:t>
            </a:r>
            <a:endParaRPr lang="en-US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EE8D-4569-8807-6E77-9B739423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77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If </a:t>
            </a:r>
            <a:r>
              <a:rPr lang="el-GR" sz="2400" b="1" dirty="0"/>
              <a:t>σ </a:t>
            </a:r>
            <a:r>
              <a:rPr lang="en-US" sz="2400" dirty="0">
                <a:solidFill>
                  <a:srgbClr val="000000"/>
                </a:solidFill>
              </a:rPr>
              <a:t>is smaller, the filter has a minimal effect (less blur) because the weights of neighbors are very small.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If </a:t>
            </a:r>
            <a:r>
              <a:rPr lang="el-GR" sz="2400" b="1" dirty="0"/>
              <a:t>σ</a:t>
            </a:r>
            <a:r>
              <a:rPr lang="en-US" sz="2400" dirty="0">
                <a:solidFill>
                  <a:srgbClr val="000000"/>
                </a:solidFill>
              </a:rPr>
              <a:t> is slightly larger, the filter can effectively remove some noise.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If the </a:t>
            </a:r>
            <a:r>
              <a:rPr lang="el-GR" sz="2400" b="1" dirty="0"/>
              <a:t>σ</a:t>
            </a:r>
            <a:r>
              <a:rPr lang="en-US" sz="2400" dirty="0">
                <a:solidFill>
                  <a:srgbClr val="000000"/>
                </a:solidFill>
              </a:rPr>
              <a:t> is too large, the filter performs similarly as the average filter.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3B0B5D-AD9D-858C-071B-78A933B6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64797"/>
              </p:ext>
            </p:extLst>
          </p:nvPr>
        </p:nvGraphicFramePr>
        <p:xfrm>
          <a:off x="1464545" y="5263162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7B4D16-233E-EACB-4FBE-73E0932DC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91632"/>
              </p:ext>
            </p:extLst>
          </p:nvPr>
        </p:nvGraphicFramePr>
        <p:xfrm>
          <a:off x="4042234" y="5263162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7131441-2AEC-0254-3CE9-2167D13B1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65244"/>
              </p:ext>
            </p:extLst>
          </p:nvPr>
        </p:nvGraphicFramePr>
        <p:xfrm>
          <a:off x="6603576" y="5263163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EB55DD6-D304-5EF8-488F-8929C21CA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68435"/>
              </p:ext>
            </p:extLst>
          </p:nvPr>
        </p:nvGraphicFramePr>
        <p:xfrm>
          <a:off x="9181918" y="5263165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0840CD-9615-EAF9-F275-8BE8E6B411EC}"/>
                  </a:ext>
                </a:extLst>
              </p14:cNvPr>
              <p14:cNvContentPartPr/>
              <p14:nvPr/>
            </p14:nvContentPartPr>
            <p14:xfrm>
              <a:off x="6632272" y="4702183"/>
              <a:ext cx="1547640" cy="451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0840CD-9615-EAF9-F275-8BE8E6B411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3272" y="4693183"/>
                <a:ext cx="15652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152EB9-9F6C-CAD2-7D38-506811DD22A6}"/>
                  </a:ext>
                </a:extLst>
              </p14:cNvPr>
              <p14:cNvContentPartPr/>
              <p14:nvPr/>
            </p14:nvContentPartPr>
            <p14:xfrm>
              <a:off x="1544412" y="370464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152EB9-9F6C-CAD2-7D38-506811DD22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5412" y="36960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4AEAAA7-75C8-2923-732A-6FCCD14D40AC}"/>
                  </a:ext>
                </a:extLst>
              </p14:cNvPr>
              <p14:cNvContentPartPr/>
              <p14:nvPr/>
            </p14:nvContentPartPr>
            <p14:xfrm>
              <a:off x="4080027" y="4108494"/>
              <a:ext cx="1387800" cy="1087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AEAAA7-75C8-2923-732A-6FCCD14D40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1387" y="4099494"/>
                <a:ext cx="1405440" cy="11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A6137E9-DA6C-8376-0B18-9591B249F44B}"/>
                  </a:ext>
                </a:extLst>
              </p14:cNvPr>
              <p14:cNvContentPartPr/>
              <p14:nvPr/>
            </p14:nvContentPartPr>
            <p14:xfrm>
              <a:off x="1915724" y="4037425"/>
              <a:ext cx="662400" cy="1090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A6137E9-DA6C-8376-0B18-9591B249F4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06724" y="4028425"/>
                <a:ext cx="680040" cy="11084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E3B2876-2F1E-140E-D044-07F96C682148}"/>
              </a:ext>
            </a:extLst>
          </p:cNvPr>
          <p:cNvSpPr txBox="1"/>
          <p:nvPr/>
        </p:nvSpPr>
        <p:spPr>
          <a:xfrm>
            <a:off x="1815222" y="3605818"/>
            <a:ext cx="102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Small </a:t>
            </a:r>
            <a:r>
              <a:rPr lang="el-GR" sz="2000" b="1" dirty="0"/>
              <a:t>σ</a:t>
            </a:r>
            <a:endParaRPr 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6E8590-8DF4-60BF-D4CA-D45186635A2A}"/>
              </a:ext>
            </a:extLst>
          </p:cNvPr>
          <p:cNvSpPr txBox="1"/>
          <p:nvPr/>
        </p:nvSpPr>
        <p:spPr>
          <a:xfrm>
            <a:off x="4172517" y="3605818"/>
            <a:ext cx="128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medium </a:t>
            </a:r>
            <a:r>
              <a:rPr lang="el-GR" sz="2000" b="1" dirty="0"/>
              <a:t>σ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D7540-EDFF-FB68-D628-B303ADB54C34}"/>
              </a:ext>
            </a:extLst>
          </p:cNvPr>
          <p:cNvSpPr txBox="1"/>
          <p:nvPr/>
        </p:nvSpPr>
        <p:spPr>
          <a:xfrm>
            <a:off x="7126622" y="3637315"/>
            <a:ext cx="102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lager </a:t>
            </a:r>
            <a:r>
              <a:rPr lang="el-GR" sz="2000" b="1" dirty="0"/>
              <a:t>σ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E4CF-C71B-3B83-5911-4882BD4D25AA}"/>
              </a:ext>
            </a:extLst>
          </p:cNvPr>
          <p:cNvSpPr txBox="1"/>
          <p:nvPr/>
        </p:nvSpPr>
        <p:spPr>
          <a:xfrm>
            <a:off x="9225717" y="3637315"/>
            <a:ext cx="152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Very large </a:t>
            </a:r>
            <a:r>
              <a:rPr lang="el-GR" sz="2000" b="1" dirty="0"/>
              <a:t>σ</a:t>
            </a:r>
            <a:endParaRPr 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AEC62B-189B-9262-5311-A459AE83A463}"/>
                  </a:ext>
                </a:extLst>
              </p14:cNvPr>
              <p14:cNvContentPartPr/>
              <p14:nvPr/>
            </p14:nvContentPartPr>
            <p14:xfrm>
              <a:off x="9285132" y="4995968"/>
              <a:ext cx="366480" cy="18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AEC62B-189B-9262-5311-A459AE83A4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76492" y="4986968"/>
                <a:ext cx="38412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E994562-2DCA-8A30-0D97-5D40708C268F}"/>
              </a:ext>
            </a:extLst>
          </p:cNvPr>
          <p:cNvGrpSpPr/>
          <p:nvPr/>
        </p:nvGrpSpPr>
        <p:grpSpPr>
          <a:xfrm>
            <a:off x="9631092" y="4271288"/>
            <a:ext cx="1167120" cy="730080"/>
            <a:chOff x="9631092" y="4271288"/>
            <a:chExt cx="1167120" cy="7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E63AF2-7659-53AA-EB14-9CCBC90DE5F9}"/>
                    </a:ext>
                  </a:extLst>
                </p14:cNvPr>
                <p14:cNvContentPartPr/>
                <p14:nvPr/>
              </p14:nvContentPartPr>
              <p14:xfrm>
                <a:off x="10341732" y="4965008"/>
                <a:ext cx="456480" cy="1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E63AF2-7659-53AA-EB14-9CCBC90DE5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2732" y="4956008"/>
                  <a:ext cx="474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376127-61BF-E256-AAC6-C6EB2B00096B}"/>
                    </a:ext>
                  </a:extLst>
                </p14:cNvPr>
                <p14:cNvContentPartPr/>
                <p14:nvPr/>
              </p14:nvContentPartPr>
              <p14:xfrm>
                <a:off x="9631092" y="4304408"/>
                <a:ext cx="81720" cy="693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376127-61BF-E256-AAC6-C6EB2B0009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22452" y="4295408"/>
                  <a:ext cx="9936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3D50E1-C4D6-4DA9-5012-1184D0D20F6C}"/>
                    </a:ext>
                  </a:extLst>
                </p14:cNvPr>
                <p14:cNvContentPartPr/>
                <p14:nvPr/>
              </p14:nvContentPartPr>
              <p14:xfrm>
                <a:off x="9711372" y="4271288"/>
                <a:ext cx="668520" cy="730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3D50E1-C4D6-4DA9-5012-1184D0D20F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2372" y="4262288"/>
                  <a:ext cx="686160" cy="74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D0D403D-3967-1EEE-B20B-EE3D7EEC9B7C}"/>
                  </a:ext>
                </a:extLst>
              </p14:cNvPr>
              <p14:cNvContentPartPr/>
              <p14:nvPr/>
            </p14:nvContentPartPr>
            <p14:xfrm>
              <a:off x="11650332" y="4934048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D0D403D-3967-1EEE-B20B-EE3D7EEC9B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41332" y="49250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56A3A3-E9E2-42CB-817A-EFC0ADECC7B9}"/>
                  </a:ext>
                </a:extLst>
              </p14:cNvPr>
              <p14:cNvContentPartPr/>
              <p14:nvPr/>
            </p14:nvContentPartPr>
            <p14:xfrm>
              <a:off x="12674892" y="4476848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56A3A3-E9E2-42CB-817A-EFC0ADECC7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66252" y="44682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00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0216-09D0-AED4-CB68-86524A6F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Gaussian kernel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7800-89AD-A5CD-A763-C72FBC78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The Gaussian kernel can be obtained using Pascal’s Triangle (linearly separable). The normal distribution with μ = 0 and σ = 1/2.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For a 5x5 kernel, the sum is 1+4+6+4+1= 16. </a:t>
            </a:r>
            <a:endParaRPr lang="en-US" sz="2400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713EB-A65B-5EE2-E172-23AADCAFE64C}"/>
              </a:ext>
            </a:extLst>
          </p:cNvPr>
          <p:cNvSpPr/>
          <p:nvPr/>
        </p:nvSpPr>
        <p:spPr>
          <a:xfrm>
            <a:off x="3533027" y="5140801"/>
            <a:ext cx="947591" cy="1212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B7A5D2-752D-315A-F9E0-9853CE18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20" y="4292600"/>
            <a:ext cx="1019175" cy="1952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AD0E2C-B27E-1A12-D413-57D48B10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999" y="4949020"/>
            <a:ext cx="2124075" cy="504825"/>
          </a:xfrm>
          <a:prstGeom prst="rect">
            <a:avLst/>
          </a:prstGeom>
        </p:spPr>
      </p:pic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A50483C-B83B-48D8-A17B-298012A7CA5A}"/>
              </a:ext>
            </a:extLst>
          </p:cNvPr>
          <p:cNvSpPr/>
          <p:nvPr/>
        </p:nvSpPr>
        <p:spPr>
          <a:xfrm flipH="1">
            <a:off x="5683219" y="5001376"/>
            <a:ext cx="215188" cy="40011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F2C9A4A7-4C7A-FB27-139F-AB8A13DCF7A2}"/>
              </a:ext>
            </a:extLst>
          </p:cNvPr>
          <p:cNvSpPr/>
          <p:nvPr/>
        </p:nvSpPr>
        <p:spPr>
          <a:xfrm>
            <a:off x="8118954" y="5081875"/>
            <a:ext cx="281403" cy="206868"/>
          </a:xfrm>
          <a:prstGeom prst="mathEqual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BB74E0-5CC6-CA5C-1619-AD0AFE5C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945" y="4307125"/>
            <a:ext cx="2286000" cy="1981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3D3421-D66A-AFB9-EE04-5B68B2408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120" y="4949020"/>
            <a:ext cx="650825" cy="5406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5810B8-AF09-213D-6D32-B87B18374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4" y="3203705"/>
            <a:ext cx="2476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5085-1AAB-CBDE-ACCC-BE576A21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Gaussian kernel Generation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A4291-0796-8960-DD27-C7271F5EC6CC}"/>
              </a:ext>
            </a:extLst>
          </p:cNvPr>
          <p:cNvSpPr txBox="1"/>
          <p:nvPr/>
        </p:nvSpPr>
        <p:spPr>
          <a:xfrm>
            <a:off x="932289" y="2902533"/>
            <a:ext cx="525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Let </a:t>
            </a:r>
            <a:r>
              <a:rPr lang="el-GR" sz="2000" dirty="0"/>
              <a:t>σ</a:t>
            </a:r>
            <a:r>
              <a:rPr lang="en-US" sz="2000" dirty="0"/>
              <a:t> = 0.6 and kernel size = 3x3. </a:t>
            </a:r>
          </a:p>
          <a:p>
            <a:r>
              <a:rPr lang="en-US" sz="2000" dirty="0"/>
              <a:t>x is the width and y is the height of the kernel.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7686D-7D2F-5173-83CF-671938F5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31" y="5246293"/>
            <a:ext cx="3690224" cy="541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CF319C-EEB4-AAD7-8D38-641092F3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747" y="3717171"/>
            <a:ext cx="1019175" cy="9715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FFE5AE-F5CE-85EF-3A18-29355A503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971" y="3735983"/>
            <a:ext cx="1019175" cy="971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E43205-9E54-E148-52BC-0C2F48D2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09" y="2076568"/>
            <a:ext cx="3626771" cy="717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AA6B43-4619-AA56-3F97-23A937C501C3}"/>
              </a:ext>
            </a:extLst>
          </p:cNvPr>
          <p:cNvSpPr txBox="1"/>
          <p:nvPr/>
        </p:nvSpPr>
        <p:spPr>
          <a:xfrm>
            <a:off x="1187391" y="401828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 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9E17F-5304-03D5-5C59-CC53E3CFE5C1}"/>
              </a:ext>
            </a:extLst>
          </p:cNvPr>
          <p:cNvSpPr txBox="1"/>
          <p:nvPr/>
        </p:nvSpPr>
        <p:spPr>
          <a:xfrm>
            <a:off x="2756603" y="40182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 =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ADB551-334E-09BC-9AAD-4DA1A4B45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7968" y="2914389"/>
            <a:ext cx="3985479" cy="10982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58314E-DA16-36FE-372E-A69E99C89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961" y="3941774"/>
            <a:ext cx="1314450" cy="7429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B4868D-109C-CF8B-63A0-CA2C82A4DBE3}"/>
              </a:ext>
            </a:extLst>
          </p:cNvPr>
          <p:cNvSpPr txBox="1"/>
          <p:nvPr/>
        </p:nvSpPr>
        <p:spPr>
          <a:xfrm>
            <a:off x="7931092" y="4106148"/>
            <a:ext cx="2842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=&gt; </a:t>
            </a:r>
            <a:r>
              <a:rPr lang="en-US" sz="2000" b="1" dirty="0">
                <a:solidFill>
                  <a:srgbClr val="FF0000"/>
                </a:solidFill>
              </a:rPr>
              <a:t>Taylor series!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A735C8A-85B6-0C9C-C4E5-04CEC699C8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149" y="5114702"/>
            <a:ext cx="712344" cy="50950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14C0644-D803-F7A4-DA63-2A92D478D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724" y="4890476"/>
            <a:ext cx="1019175" cy="5959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6B9988-E9AC-5AEF-B34D-799F91978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4560" y="4930895"/>
            <a:ext cx="2611119" cy="9881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51F1885-2D54-755C-01F5-B5ACBB0BCAC7}"/>
              </a:ext>
            </a:extLst>
          </p:cNvPr>
          <p:cNvSpPr txBox="1"/>
          <p:nvPr/>
        </p:nvSpPr>
        <p:spPr>
          <a:xfrm flipH="1">
            <a:off x="843280" y="1619921"/>
            <a:ext cx="52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Formula to design 2D gaussian kernel: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AD9B18-9E3C-6B39-67DC-95F85B895E22}"/>
              </a:ext>
            </a:extLst>
          </p:cNvPr>
          <p:cNvSpPr txBox="1"/>
          <p:nvPr/>
        </p:nvSpPr>
        <p:spPr>
          <a:xfrm flipH="1">
            <a:off x="932289" y="4714592"/>
            <a:ext cx="52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Calculate the weights of the kernel: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E4547-7D90-D52D-B0BF-D020D45552E4}"/>
              </a:ext>
            </a:extLst>
          </p:cNvPr>
          <p:cNvSpPr txBox="1"/>
          <p:nvPr/>
        </p:nvSpPr>
        <p:spPr>
          <a:xfrm>
            <a:off x="8160338" y="5194157"/>
            <a:ext cx="427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=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4AE389A-2C4D-B2BE-C307-472EF009E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28" y="1794942"/>
            <a:ext cx="2626331" cy="14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0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56A9-92ED-A120-546E-1956FA94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Example: Weighted Average Filter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BB3037-EC71-591D-2769-EF5C8DE59409}"/>
              </a:ext>
            </a:extLst>
          </p:cNvPr>
          <p:cNvGraphicFramePr>
            <a:graphicFrameLocks noGrp="1"/>
          </p:cNvGraphicFramePr>
          <p:nvPr/>
        </p:nvGraphicFramePr>
        <p:xfrm>
          <a:off x="1691425" y="3032840"/>
          <a:ext cx="1677336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12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59112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59112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6C33E15-4293-1631-49F5-A6162F701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29077"/>
              </p:ext>
            </p:extLst>
          </p:nvPr>
        </p:nvGraphicFramePr>
        <p:xfrm>
          <a:off x="8847590" y="3061830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79A1E"/>
                          </a:solidFill>
                        </a:rPr>
                        <a:t>18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18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B6108B"/>
                          </a:solidFill>
                        </a:rPr>
                        <a:t>10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BDDEBE6-C415-02D1-A954-1A7D78409D3F}"/>
              </a:ext>
            </a:extLst>
          </p:cNvPr>
          <p:cNvSpPr/>
          <p:nvPr/>
        </p:nvSpPr>
        <p:spPr>
          <a:xfrm>
            <a:off x="6034520" y="3468426"/>
            <a:ext cx="437357" cy="44245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54075696-8CAD-531A-2014-C0954069F4D2}"/>
              </a:ext>
            </a:extLst>
          </p:cNvPr>
          <p:cNvSpPr/>
          <p:nvPr/>
        </p:nvSpPr>
        <p:spPr>
          <a:xfrm>
            <a:off x="8269081" y="3468428"/>
            <a:ext cx="391595" cy="442451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4BD8AB9-1719-75BA-42B9-CBE8690F7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556507"/>
                  </p:ext>
                </p:extLst>
              </p:nvPr>
            </p:nvGraphicFramePr>
            <p:xfrm>
              <a:off x="6541724" y="2808434"/>
              <a:ext cx="1540443" cy="18204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3481">
                      <a:extLst>
                        <a:ext uri="{9D8B030D-6E8A-4147-A177-3AD203B41FA5}">
                          <a16:colId xmlns:a16="http://schemas.microsoft.com/office/drawing/2014/main" val="2556284051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724218755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3269539363"/>
                        </a:ext>
                      </a:extLst>
                    </a:gridCol>
                  </a:tblGrid>
                  <a:tr h="591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315866"/>
                      </a:ext>
                    </a:extLst>
                  </a:tr>
                  <a:tr h="591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102124"/>
                      </a:ext>
                    </a:extLst>
                  </a:tr>
                  <a:tr h="591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355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4BD8AB9-1719-75BA-42B9-CBE8690F7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556507"/>
                  </p:ext>
                </p:extLst>
              </p:nvPr>
            </p:nvGraphicFramePr>
            <p:xfrm>
              <a:off x="6541724" y="2808434"/>
              <a:ext cx="1540443" cy="18204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3481">
                      <a:extLst>
                        <a:ext uri="{9D8B030D-6E8A-4147-A177-3AD203B41FA5}">
                          <a16:colId xmlns:a16="http://schemas.microsoft.com/office/drawing/2014/main" val="2556284051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724218755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3269539363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1000" r="-205952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" r="-103529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381" t="-1000" r="-4762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31586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101000" r="-205952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000" r="-103529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381" t="-101000" r="-4762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10212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201000" r="-20595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000" r="-10352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381" t="-201000" r="-4762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3554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AC6F83E-FF4D-DB41-7749-1F07CED6835B}"/>
              </a:ext>
            </a:extLst>
          </p:cNvPr>
          <p:cNvSpPr txBox="1"/>
          <p:nvPr/>
        </p:nvSpPr>
        <p:spPr>
          <a:xfrm>
            <a:off x="1691425" y="4396095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60FA-2844-CEC3-6345-0FE7E9A4C94A}"/>
              </a:ext>
            </a:extLst>
          </p:cNvPr>
          <p:cNvSpPr txBox="1"/>
          <p:nvPr/>
        </p:nvSpPr>
        <p:spPr>
          <a:xfrm>
            <a:off x="6536630" y="4628852"/>
            <a:ext cx="154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3×3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Gaussian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234C5-17F2-7870-D51E-C0FE6036B924}"/>
              </a:ext>
            </a:extLst>
          </p:cNvPr>
          <p:cNvSpPr txBox="1"/>
          <p:nvPr/>
        </p:nvSpPr>
        <p:spPr>
          <a:xfrm>
            <a:off x="8801374" y="4396095"/>
            <a:ext cx="16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Filtered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DA940-9606-825F-4AE2-98873E64AC94}"/>
              </a:ext>
            </a:extLst>
          </p:cNvPr>
          <p:cNvSpPr txBox="1"/>
          <p:nvPr/>
        </p:nvSpPr>
        <p:spPr>
          <a:xfrm>
            <a:off x="838199" y="1769254"/>
            <a:ext cx="8353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Applying weighted average filter with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zero padding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60D51B3D-4975-9DBB-8E11-7C1AF8704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8437"/>
              </p:ext>
            </p:extLst>
          </p:nvPr>
        </p:nvGraphicFramePr>
        <p:xfrm>
          <a:off x="3658015" y="2671862"/>
          <a:ext cx="2305200" cy="2093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040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461040">
                  <a:extLst>
                    <a:ext uri="{9D8B030D-6E8A-4147-A177-3AD203B41FA5}">
                      <a16:colId xmlns:a16="http://schemas.microsoft.com/office/drawing/2014/main" val="3621279990"/>
                    </a:ext>
                  </a:extLst>
                </a:gridCol>
                <a:gridCol w="618837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427703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  <a:gridCol w="336580">
                  <a:extLst>
                    <a:ext uri="{9D8B030D-6E8A-4147-A177-3AD203B41FA5}">
                      <a16:colId xmlns:a16="http://schemas.microsoft.com/office/drawing/2014/main" val="3810460133"/>
                    </a:ext>
                  </a:extLst>
                </a:gridCol>
              </a:tblGrid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89187033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79A1E"/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120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9200806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B6108B"/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57FD23-4946-C4D5-EEA6-2FE108E7E371}"/>
              </a:ext>
            </a:extLst>
          </p:cNvPr>
          <p:cNvSpPr txBox="1"/>
          <p:nvPr/>
        </p:nvSpPr>
        <p:spPr>
          <a:xfrm>
            <a:off x="3658015" y="4738475"/>
            <a:ext cx="215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Image with Zero Padding</a:t>
            </a:r>
          </a:p>
        </p:txBody>
      </p:sp>
    </p:spTree>
    <p:extLst>
      <p:ext uri="{BB962C8B-B14F-4D97-AF65-F5344CB8AC3E}">
        <p14:creationId xmlns:p14="http://schemas.microsoft.com/office/powerpoint/2010/main" val="345136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9652-261E-B40A-1B03-A174504C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Median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F729-7696-1C91-106A-1CBEE069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83240" cy="4351338"/>
          </a:xfrm>
        </p:spPr>
        <p:txBody>
          <a:bodyPr/>
          <a:lstStyle/>
          <a:p>
            <a:pPr algn="just"/>
            <a:r>
              <a:rPr lang="en-US" altLang="en-US" sz="2400" dirty="0"/>
              <a:t>Replaces each pixel with the </a:t>
            </a:r>
            <a:r>
              <a:rPr lang="en-US" altLang="en-US" sz="2400" b="1" dirty="0">
                <a:solidFill>
                  <a:srgbClr val="FFC000"/>
                </a:solidFill>
              </a:rPr>
              <a:t>median</a:t>
            </a:r>
            <a:r>
              <a:rPr lang="en-US" altLang="en-US" sz="2400" dirty="0"/>
              <a:t> in the neighborhood around the pixel.</a:t>
            </a:r>
            <a:endParaRPr lang="en-US" sz="2400" b="0" i="0" dirty="0">
              <a:solidFill>
                <a:srgbClr val="292929"/>
              </a:solidFill>
              <a:effectLst/>
            </a:endParaRPr>
          </a:p>
          <a:p>
            <a:pPr algn="just"/>
            <a:r>
              <a:rPr lang="en-US" sz="2400" dirty="0">
                <a:solidFill>
                  <a:srgbClr val="292929"/>
                </a:solidFill>
              </a:rPr>
              <a:t>U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sed for removing salt and pepper noise in the image (</a:t>
            </a:r>
            <a:r>
              <a:rPr lang="en-US" altLang="en-US" sz="2400" dirty="0"/>
              <a:t>i.e., random occurrences of black and white pixels). </a:t>
            </a:r>
            <a:endParaRPr lang="en-US" sz="2400" dirty="0"/>
          </a:p>
          <a:p>
            <a:pPr algn="just"/>
            <a:r>
              <a:rPr lang="en-US" sz="2400" dirty="0"/>
              <a:t>Preserves edges of an image while reducing the image noise.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6D69DD-8C79-A243-7F14-DCEA6D15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70" y="3721100"/>
            <a:ext cx="666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3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D255-4302-04F5-6AA9-6CBED8B4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Example: Smoothing Filters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10CFBE6-6B71-B5B5-86AF-581885FA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52" y="1558609"/>
            <a:ext cx="2432496" cy="20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410EB57-DCDD-972F-7479-E14DE866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92" y="3826194"/>
            <a:ext cx="2432496" cy="20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FDFDB68-96D3-C461-0069-55A55692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53" y="3826194"/>
            <a:ext cx="2432495" cy="20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36B3F2B-BB28-7A55-E1BB-3866D77A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13" y="3826194"/>
            <a:ext cx="2432495" cy="208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26CE1D-4ADF-02F9-D8D9-FAF9E15FC1EE}"/>
              </a:ext>
            </a:extLst>
          </p:cNvPr>
          <p:cNvSpPr txBox="1"/>
          <p:nvPr/>
        </p:nvSpPr>
        <p:spPr>
          <a:xfrm>
            <a:off x="2149771" y="5915025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x filtering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D7036-2A93-0ACB-7F9A-A6607B6C2478}"/>
              </a:ext>
            </a:extLst>
          </p:cNvPr>
          <p:cNvSpPr txBox="1"/>
          <p:nvPr/>
        </p:nvSpPr>
        <p:spPr>
          <a:xfrm>
            <a:off x="5069535" y="5915025"/>
            <a:ext cx="2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Gaussian filtering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964C3-0B36-3090-D25A-8FAB51AF51B6}"/>
              </a:ext>
            </a:extLst>
          </p:cNvPr>
          <p:cNvSpPr txBox="1"/>
          <p:nvPr/>
        </p:nvSpPr>
        <p:spPr>
          <a:xfrm>
            <a:off x="8338578" y="5915025"/>
            <a:ext cx="186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Median filtering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6FDFB-6A0B-54E0-CB49-A196299E6C2B}"/>
              </a:ext>
            </a:extLst>
          </p:cNvPr>
          <p:cNvSpPr txBox="1"/>
          <p:nvPr/>
        </p:nvSpPr>
        <p:spPr>
          <a:xfrm>
            <a:off x="7280444" y="2299732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Input image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7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46B1A7D2-A880-E06D-30BF-BDF3BE75BEA4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500062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Nunito" pitchFamily="2" charset="0"/>
              </a:rPr>
              <a:t>Image with Gaussian noise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9E427D-3360-F7BC-009E-BAE06F07D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65" y="1511020"/>
            <a:ext cx="2782421" cy="19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9E73D91-AE61-4C40-82B8-C6D5D446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17" y="1511020"/>
            <a:ext cx="2782420" cy="19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E0FB7B8-4782-C54B-A1E8-862B35CB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89" y="4246647"/>
            <a:ext cx="2782422" cy="19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6E55FD3-977D-4C15-89EE-B4868157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7" y="3723344"/>
            <a:ext cx="2782419" cy="19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82F83BA-2DFF-0800-8087-25681EC0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294" y="3723344"/>
            <a:ext cx="2782418" cy="19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4965E-8064-DB8B-CC99-652EADD0B5D1}"/>
              </a:ext>
            </a:extLst>
          </p:cNvPr>
          <p:cNvSpPr txBox="1"/>
          <p:nvPr/>
        </p:nvSpPr>
        <p:spPr>
          <a:xfrm>
            <a:off x="1290571" y="2100677"/>
            <a:ext cx="16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Original image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E229B-EC3B-45B2-C780-CA705D1F40DE}"/>
              </a:ext>
            </a:extLst>
          </p:cNvPr>
          <p:cNvSpPr txBox="1"/>
          <p:nvPr/>
        </p:nvSpPr>
        <p:spPr>
          <a:xfrm>
            <a:off x="9148027" y="2100677"/>
            <a:ext cx="16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Noisy image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F14A6-D1F3-234C-E2F8-FB3A9D01144D}"/>
              </a:ext>
            </a:extLst>
          </p:cNvPr>
          <p:cNvSpPr txBox="1"/>
          <p:nvPr/>
        </p:nvSpPr>
        <p:spPr>
          <a:xfrm>
            <a:off x="1521727" y="5566336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x filtering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BDB05-0FE4-DF91-4AC4-4DE7C2423557}"/>
              </a:ext>
            </a:extLst>
          </p:cNvPr>
          <p:cNvSpPr txBox="1"/>
          <p:nvPr/>
        </p:nvSpPr>
        <p:spPr>
          <a:xfrm>
            <a:off x="5069535" y="6091888"/>
            <a:ext cx="2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Gaussian filtering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FF6C0-12DF-21F4-3FD7-1E553A8B3DF0}"/>
              </a:ext>
            </a:extLst>
          </p:cNvPr>
          <p:cNvSpPr txBox="1"/>
          <p:nvPr/>
        </p:nvSpPr>
        <p:spPr>
          <a:xfrm>
            <a:off x="8966621" y="5566336"/>
            <a:ext cx="186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Median filtering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55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F06C-BC2A-73E2-C9DC-2F3C941E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208477"/>
            <a:ext cx="10612120" cy="1325563"/>
          </a:xfrm>
        </p:spPr>
        <p:txBody>
          <a:bodyPr/>
          <a:lstStyle/>
          <a:p>
            <a:r>
              <a:rPr lang="en-US" b="1" i="0" dirty="0">
                <a:solidFill>
                  <a:srgbClr val="2E3743"/>
                </a:solidFill>
                <a:effectLst/>
                <a:latin typeface="Nunito" pitchFamily="2" charset="0"/>
              </a:rPr>
              <a:t>Image with salt &amp; pepper noise </a:t>
            </a:r>
            <a:endParaRPr lang="en-US" b="1" dirty="0">
              <a:latin typeface="Nunit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8CE6C-19EC-615E-2A9C-E8213001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20" y="1534040"/>
            <a:ext cx="2815159" cy="2100268"/>
          </a:xfrm>
          <a:prstGeom prst="rect">
            <a:avLst/>
          </a:prstGeom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3935A035-8F6E-964E-BF17-D6DCE22C7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38" y="3429000"/>
            <a:ext cx="2780560" cy="210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9AEA193F-44EF-6649-782D-CAF3722A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03" y="3429000"/>
            <a:ext cx="2780560" cy="210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49C923C9-4F97-2F9F-5198-704F0BBD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19" y="4111500"/>
            <a:ext cx="2780560" cy="210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B0728-1819-351C-6500-9D52518EFD80}"/>
              </a:ext>
            </a:extLst>
          </p:cNvPr>
          <p:cNvSpPr txBox="1"/>
          <p:nvPr/>
        </p:nvSpPr>
        <p:spPr>
          <a:xfrm>
            <a:off x="1806114" y="5512962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x filtering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58277-034C-AAF5-A8D5-335A40F1BEE9}"/>
              </a:ext>
            </a:extLst>
          </p:cNvPr>
          <p:cNvSpPr txBox="1"/>
          <p:nvPr/>
        </p:nvSpPr>
        <p:spPr>
          <a:xfrm>
            <a:off x="5069534" y="6211768"/>
            <a:ext cx="2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Gaussian filtering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1C5A6-02F3-75E2-8896-328A5DBEA7B9}"/>
              </a:ext>
            </a:extLst>
          </p:cNvPr>
          <p:cNvSpPr txBox="1"/>
          <p:nvPr/>
        </p:nvSpPr>
        <p:spPr>
          <a:xfrm>
            <a:off x="8682236" y="5529268"/>
            <a:ext cx="186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Median filtering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B8BF1-FB29-0684-7149-911C377227B0}"/>
              </a:ext>
            </a:extLst>
          </p:cNvPr>
          <p:cNvSpPr txBox="1"/>
          <p:nvPr/>
        </p:nvSpPr>
        <p:spPr>
          <a:xfrm>
            <a:off x="7503579" y="2009534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Input image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7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F9FD-ABDB-CACC-6444-1CED53BC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Nunito" pitchFamily="2" charset="0"/>
              </a:rPr>
              <a:t>Sharpening Filters</a:t>
            </a:r>
            <a:endParaRPr lang="en-US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FB94-3CD9-43C9-3C36-7ACD0D37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024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High pass filter. </a:t>
            </a:r>
            <a:r>
              <a:rPr lang="pl-PL" sz="2000" b="1" dirty="0"/>
              <a:t>H(u, v) = 1 – H'(u, v)</a:t>
            </a: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/>
              <a:t>The weights of the mask can be both </a:t>
            </a:r>
            <a:r>
              <a:rPr lang="en-US" altLang="en-US" sz="2400" b="1" dirty="0">
                <a:solidFill>
                  <a:srgbClr val="FFC000"/>
                </a:solidFill>
              </a:rPr>
              <a:t>positive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FFC000"/>
                </a:solidFill>
              </a:rPr>
              <a:t>negative</a:t>
            </a:r>
            <a:r>
              <a:rPr lang="en-US" altLang="en-US" sz="2400" dirty="0"/>
              <a:t>. Sum of weights is 0.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Useful for highlighting </a:t>
            </a:r>
            <a:r>
              <a:rPr lang="en-US" altLang="en-US" sz="2400" dirty="0"/>
              <a:t>edges, </a:t>
            </a:r>
            <a:r>
              <a:rPr lang="en-US" altLang="en-US" sz="2400" dirty="0">
                <a:ea typeface="ＭＳ Ｐゴシック" panose="020B0600070205080204" pitchFamily="34" charset="-128"/>
              </a:rPr>
              <a:t>fine details and increasing contrast.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E.g.</a:t>
            </a:r>
            <a:r>
              <a:rPr lang="en-US" altLang="en-US" sz="2400" dirty="0"/>
              <a:t> Unsharp masking, Gradient, Laplacian etc.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404FDEB-0D10-1AAD-1980-F11DEF60D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2" r="23526" b="66258"/>
          <a:stretch>
            <a:fillRect/>
          </a:stretch>
        </p:blipFill>
        <p:spPr bwMode="auto">
          <a:xfrm>
            <a:off x="3529965" y="4326774"/>
            <a:ext cx="1930400" cy="188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>
            <a:extLst>
              <a:ext uri="{FF2B5EF4-FFF2-40B4-BE49-F238E27FC236}">
                <a16:creationId xmlns:a16="http://schemas.microsoft.com/office/drawing/2014/main" id="{939E6308-6DC6-F803-9474-FA56E335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466" y="3938134"/>
            <a:ext cx="2342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en-US" sz="1800" b="1" dirty="0">
                <a:latin typeface="Times New Roman" panose="02020603050405020304" pitchFamily="18" charset="0"/>
              </a:rPr>
              <a:t>Sharpened image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BEB1ED8C-9125-A206-5E00-8BFDA0E2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64" y="3929251"/>
            <a:ext cx="1445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en-US" sz="1800" b="1" dirty="0">
                <a:latin typeface="Times New Roman" panose="02020603050405020304" pitchFamily="18" charset="0"/>
              </a:rPr>
              <a:t>Input image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2C0EF9CC-6680-61F2-8826-BE6E24E0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135"/>
          <a:stretch>
            <a:fillRect/>
          </a:stretch>
        </p:blipFill>
        <p:spPr bwMode="auto">
          <a:xfrm>
            <a:off x="6486524" y="4326773"/>
            <a:ext cx="1930401" cy="188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5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D86C-3BD1-374A-7328-0BF548F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Image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9BEF-E192-1FC9-6A32-61510C7B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12121"/>
                </a:solidFill>
                <a:effectLst/>
              </a:rPr>
              <a:t>Image Filtering is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used for modifying an image like highlighting or removing certain features.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It includes smoothing, sharpening, and edge enhancement.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The matrix defining the neighborhood of the pixel is known as mask or kernel. The size of mask should be odd.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Neighborhood exceeds image boundary: zero padding or replication of border pixels.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Founders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16034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385E-B4BE-92DF-EC12-5D2420C9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latin typeface="Nunito" pitchFamily="2" charset="0"/>
              </a:rPr>
              <a:t>References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E024-84E6-7EAD-3096-3B29EE21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869439"/>
            <a:ext cx="10541000" cy="43075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https://www.mathworks.com/help/images/what-is-image-filtering-in-the-spatial-domain.html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https://medium.com/jun94-devpblog/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cv-2-gaussian-and-median-filter-separable-2d-filter-2d11ee022c66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rgbClr val="0070C0"/>
                </a:solidFill>
              </a:rPr>
              <a:t>https://www.imageeprocessing.com/2014/04/gaussian-filter-without-using-matlab.html</a:t>
            </a:r>
          </a:p>
        </p:txBody>
      </p:sp>
    </p:spTree>
    <p:extLst>
      <p:ext uri="{BB962C8B-B14F-4D97-AF65-F5344CB8AC3E}">
        <p14:creationId xmlns:p14="http://schemas.microsoft.com/office/powerpoint/2010/main" val="35289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67BB-D041-2AF1-5E1C-9526C72C84F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Spatial Filtering and its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9BA5-FBBA-30DD-A17F-616A9F08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>
            <a:noFill/>
          </a:ln>
          <a:effectLst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</a:rPr>
              <a:t>Spatial </a:t>
            </a:r>
            <a:r>
              <a:rPr lang="en-US" sz="2400" dirty="0">
                <a:effectLst/>
              </a:rPr>
              <a:t>Filtering </a:t>
            </a:r>
            <a:r>
              <a:rPr lang="en-US" sz="2400" i="0" dirty="0">
                <a:effectLst/>
              </a:rPr>
              <a:t>technique is used directly on pixels of an image. 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D291D-5F93-9F2C-E474-A2B14F23D2DE}"/>
              </a:ext>
            </a:extLst>
          </p:cNvPr>
          <p:cNvSpPr/>
          <p:nvPr/>
        </p:nvSpPr>
        <p:spPr>
          <a:xfrm>
            <a:off x="5230211" y="2309621"/>
            <a:ext cx="1918138" cy="53507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Spatial filtering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E511C6-824F-F36F-DAB2-B298B6AEA9B9}"/>
              </a:ext>
            </a:extLst>
          </p:cNvPr>
          <p:cNvCxnSpPr>
            <a:cxnSpLocks/>
          </p:cNvCxnSpPr>
          <p:nvPr/>
        </p:nvCxnSpPr>
        <p:spPr>
          <a:xfrm flipH="1">
            <a:off x="3947949" y="2844691"/>
            <a:ext cx="2241331" cy="48399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CD5A02-31FE-5B0A-FA6C-A2CA6338730D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189280" y="2844691"/>
            <a:ext cx="2052148" cy="52026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829E4-67C6-9825-0EB7-CFE1C8DCB190}"/>
              </a:ext>
            </a:extLst>
          </p:cNvPr>
          <p:cNvSpPr/>
          <p:nvPr/>
        </p:nvSpPr>
        <p:spPr>
          <a:xfrm>
            <a:off x="2988880" y="3416026"/>
            <a:ext cx="1918138" cy="63374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Low pass filtering</a:t>
            </a:r>
          </a:p>
          <a:p>
            <a:pPr algn="ctr"/>
            <a:r>
              <a:rPr lang="en-US" b="1" dirty="0"/>
              <a:t>(Smoothing)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13E9FE-50DC-919C-CC1C-7E20983B6D94}"/>
              </a:ext>
            </a:extLst>
          </p:cNvPr>
          <p:cNvSpPr/>
          <p:nvPr/>
        </p:nvSpPr>
        <p:spPr>
          <a:xfrm>
            <a:off x="7282359" y="3364953"/>
            <a:ext cx="1918138" cy="63374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High pass filtering</a:t>
            </a:r>
          </a:p>
          <a:p>
            <a:pPr algn="ctr"/>
            <a:r>
              <a:rPr lang="en-US" b="1" dirty="0"/>
              <a:t>(Sharpening)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81EE-965A-A9EF-9438-7EC2AD712817}"/>
              </a:ext>
            </a:extLst>
          </p:cNvPr>
          <p:cNvSpPr/>
          <p:nvPr/>
        </p:nvSpPr>
        <p:spPr>
          <a:xfrm>
            <a:off x="2136228" y="4340855"/>
            <a:ext cx="1454370" cy="52026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Linear filter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CB234-D4E8-6DF6-B4F8-24655189E94B}"/>
              </a:ext>
            </a:extLst>
          </p:cNvPr>
          <p:cNvSpPr/>
          <p:nvPr/>
        </p:nvSpPr>
        <p:spPr>
          <a:xfrm>
            <a:off x="6555174" y="4315319"/>
            <a:ext cx="1454370" cy="52026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Linear filter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D9C15-74D9-6FA5-6FD5-3192A9D4BE18}"/>
              </a:ext>
            </a:extLst>
          </p:cNvPr>
          <p:cNvSpPr/>
          <p:nvPr/>
        </p:nvSpPr>
        <p:spPr>
          <a:xfrm>
            <a:off x="8344559" y="4335604"/>
            <a:ext cx="1711875" cy="52026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Non-Linear filter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F483D3-EC8B-6923-B438-D512297B46E9}"/>
              </a:ext>
            </a:extLst>
          </p:cNvPr>
          <p:cNvSpPr/>
          <p:nvPr/>
        </p:nvSpPr>
        <p:spPr>
          <a:xfrm>
            <a:off x="3947949" y="4335604"/>
            <a:ext cx="1711875" cy="52026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Non-Linear filter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D4A50F-8419-337C-2284-200792430D1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2863413" y="4049768"/>
            <a:ext cx="1084536" cy="29108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35A5C4-D853-8198-56C7-75F6A455942E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3947949" y="4049768"/>
            <a:ext cx="855938" cy="28583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9080CE-6E6A-93F8-5CE3-BD57A5FDBDB1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 flipH="1">
            <a:off x="7282359" y="3998695"/>
            <a:ext cx="959069" cy="31662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289834-EC38-32ED-D015-F87D21471C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241428" y="3998695"/>
            <a:ext cx="959069" cy="31662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82CB5E-663B-3446-F5D4-8AB2E6BAE7A1}"/>
              </a:ext>
            </a:extLst>
          </p:cNvPr>
          <p:cNvSpPr txBox="1"/>
          <p:nvPr/>
        </p:nvSpPr>
        <p:spPr>
          <a:xfrm>
            <a:off x="2136228" y="4969346"/>
            <a:ext cx="195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Box filter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Gaussian filter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F41188-A371-4612-9EEA-7BAE0A89FFDD}"/>
              </a:ext>
            </a:extLst>
          </p:cNvPr>
          <p:cNvSpPr txBox="1"/>
          <p:nvPr/>
        </p:nvSpPr>
        <p:spPr>
          <a:xfrm>
            <a:off x="3947949" y="4918465"/>
            <a:ext cx="1954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Median filter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Min filter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Max 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1362EF-BBB7-70A9-23F0-876408238261}"/>
              </a:ext>
            </a:extLst>
          </p:cNvPr>
          <p:cNvSpPr txBox="1"/>
          <p:nvPr/>
        </p:nvSpPr>
        <p:spPr>
          <a:xfrm flipH="1">
            <a:off x="6668813" y="4918465"/>
            <a:ext cx="195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Laplacian filter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Unsharp mask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AF44B-E8D9-54F9-1C93-CA88B0FD05B6}"/>
              </a:ext>
            </a:extLst>
          </p:cNvPr>
          <p:cNvSpPr txBox="1"/>
          <p:nvPr/>
        </p:nvSpPr>
        <p:spPr>
          <a:xfrm flipH="1">
            <a:off x="8602712" y="4877088"/>
            <a:ext cx="195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Founders Grotesk"/>
              </a:rPr>
              <a:t>Roberts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Founders Grotesk"/>
              </a:rPr>
              <a:t>Sobel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Founders Grotesk"/>
              </a:rPr>
              <a:t>Prewitt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9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7DEA-167F-479D-6032-7ED05D44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Linear and Nonlinear filters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9AEF-6333-C950-AB64-9C480F0B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4480"/>
            <a:ext cx="10515601" cy="46224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A linear filter replaces each pixel with a weighted sum of its neighbors. 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91A4BA-7607-3553-CFB4-AC4877666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82772"/>
              </p:ext>
            </p:extLst>
          </p:nvPr>
        </p:nvGraphicFramePr>
        <p:xfrm>
          <a:off x="2328776" y="2497865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AFA2C08-AC5D-CD68-3BA5-A979F524C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98188"/>
              </p:ext>
            </p:extLst>
          </p:nvPr>
        </p:nvGraphicFramePr>
        <p:xfrm>
          <a:off x="5381955" y="2534918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0.5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240D17E-C96F-B2E6-3A6A-0F872ED00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83388"/>
              </p:ext>
            </p:extLst>
          </p:nvPr>
        </p:nvGraphicFramePr>
        <p:xfrm>
          <a:off x="8397239" y="2534918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07A4E69-6944-1160-58D5-68F908D69C5D}"/>
              </a:ext>
            </a:extLst>
          </p:cNvPr>
          <p:cNvSpPr/>
          <p:nvPr/>
        </p:nvSpPr>
        <p:spPr>
          <a:xfrm>
            <a:off x="2955219" y="2991783"/>
            <a:ext cx="309716" cy="2699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F90338A-8E04-2F22-1894-AC1071CEFC2C}"/>
              </a:ext>
            </a:extLst>
          </p:cNvPr>
          <p:cNvSpPr/>
          <p:nvPr/>
        </p:nvSpPr>
        <p:spPr>
          <a:xfrm>
            <a:off x="9015149" y="3032534"/>
            <a:ext cx="309716" cy="2699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DD1B9A10-9C40-69F2-4CD0-B10D2EEFFD8A}"/>
              </a:ext>
            </a:extLst>
          </p:cNvPr>
          <p:cNvSpPr/>
          <p:nvPr/>
        </p:nvSpPr>
        <p:spPr>
          <a:xfrm>
            <a:off x="4428403" y="3028992"/>
            <a:ext cx="437357" cy="442451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E5466A4D-7D6A-755D-FF5F-E7DF403A1777}"/>
              </a:ext>
            </a:extLst>
          </p:cNvPr>
          <p:cNvSpPr/>
          <p:nvPr/>
        </p:nvSpPr>
        <p:spPr>
          <a:xfrm>
            <a:off x="7500892" y="3028992"/>
            <a:ext cx="391595" cy="442451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B1006-B257-9259-E88F-4C330F445936}"/>
              </a:ext>
            </a:extLst>
          </p:cNvPr>
          <p:cNvSpPr txBox="1"/>
          <p:nvPr/>
        </p:nvSpPr>
        <p:spPr>
          <a:xfrm>
            <a:off x="1965352" y="3899343"/>
            <a:ext cx="227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78095-12CB-BD73-0B19-32C7FAD6A855}"/>
              </a:ext>
            </a:extLst>
          </p:cNvPr>
          <p:cNvSpPr txBox="1"/>
          <p:nvPr/>
        </p:nvSpPr>
        <p:spPr>
          <a:xfrm>
            <a:off x="4980636" y="3899343"/>
            <a:ext cx="227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3×3 mask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988F9-C020-52D6-3079-AB9AB7FEBD5D}"/>
              </a:ext>
            </a:extLst>
          </p:cNvPr>
          <p:cNvSpPr txBox="1"/>
          <p:nvPr/>
        </p:nvSpPr>
        <p:spPr>
          <a:xfrm>
            <a:off x="7952821" y="6478224"/>
            <a:ext cx="227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Filtered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76843F-0E45-1F11-1258-A0615B9DA11B}"/>
              </a:ext>
            </a:extLst>
          </p:cNvPr>
          <p:cNvSpPr/>
          <p:nvPr/>
        </p:nvSpPr>
        <p:spPr>
          <a:xfrm>
            <a:off x="8747488" y="1926585"/>
            <a:ext cx="2494281" cy="54605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10×0 + 5×0 + 3×0 + 4×0 + 6×0.5 + 1×0 + 1×0 + 1×1 + 8×0.5 = 8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89FED9C-7D55-D0AF-C758-4A50B24117C6}"/>
              </a:ext>
            </a:extLst>
          </p:cNvPr>
          <p:cNvCxnSpPr>
            <a:cxnSpLocks/>
          </p:cNvCxnSpPr>
          <p:nvPr/>
        </p:nvCxnSpPr>
        <p:spPr>
          <a:xfrm rot="5400000">
            <a:off x="9287527" y="2509980"/>
            <a:ext cx="579427" cy="50475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142677-B116-15C5-D427-BAF0EDDFA10B}"/>
              </a:ext>
            </a:extLst>
          </p:cNvPr>
          <p:cNvSpPr txBox="1"/>
          <p:nvPr/>
        </p:nvSpPr>
        <p:spPr>
          <a:xfrm>
            <a:off x="838199" y="4398932"/>
            <a:ext cx="104035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 Nonlinear filter operates by ranking the pixels in the specified neighborhood.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/>
              <a:t>E.g., median filter, max filter, min filter</a:t>
            </a:r>
            <a:r>
              <a:rPr lang="en-US" sz="2400" dirty="0"/>
              <a:t> 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208604A1-0D44-0689-6174-C10CC758F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14232"/>
              </p:ext>
            </p:extLst>
          </p:nvPr>
        </p:nvGraphicFramePr>
        <p:xfrm>
          <a:off x="5323230" y="5205487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102F7A84-5FF3-6071-7873-D9B0604E6836}"/>
              </a:ext>
            </a:extLst>
          </p:cNvPr>
          <p:cNvSpPr/>
          <p:nvPr/>
        </p:nvSpPr>
        <p:spPr>
          <a:xfrm>
            <a:off x="2302089" y="5615387"/>
            <a:ext cx="1463040" cy="579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Max Filter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045965F6-A9B0-8274-0923-A1E12F6E5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17302"/>
              </p:ext>
            </p:extLst>
          </p:nvPr>
        </p:nvGraphicFramePr>
        <p:xfrm>
          <a:off x="8327847" y="5196164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53476D6-F941-DFA1-0C4A-BA6BFA690EF7}"/>
              </a:ext>
            </a:extLst>
          </p:cNvPr>
          <p:cNvSpPr/>
          <p:nvPr/>
        </p:nvSpPr>
        <p:spPr>
          <a:xfrm>
            <a:off x="8935883" y="5682365"/>
            <a:ext cx="309716" cy="2699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7B9E74B-8BAC-6F17-D070-7562CC114EF3}"/>
              </a:ext>
            </a:extLst>
          </p:cNvPr>
          <p:cNvSpPr/>
          <p:nvPr/>
        </p:nvSpPr>
        <p:spPr>
          <a:xfrm>
            <a:off x="5941140" y="5684287"/>
            <a:ext cx="309716" cy="2699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D9C1BAE-4F46-DBD1-889D-82FF77057CD7}"/>
              </a:ext>
            </a:extLst>
          </p:cNvPr>
          <p:cNvSpPr/>
          <p:nvPr/>
        </p:nvSpPr>
        <p:spPr>
          <a:xfrm>
            <a:off x="4357046" y="5801421"/>
            <a:ext cx="473288" cy="2563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515DFD18-2E3D-CB2D-3E37-A2DA822E32F2}"/>
              </a:ext>
            </a:extLst>
          </p:cNvPr>
          <p:cNvSpPr/>
          <p:nvPr/>
        </p:nvSpPr>
        <p:spPr>
          <a:xfrm>
            <a:off x="7391991" y="5731091"/>
            <a:ext cx="391595" cy="442451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14D902-4008-B5EC-6FD8-C09ED54B7235}"/>
              </a:ext>
            </a:extLst>
          </p:cNvPr>
          <p:cNvSpPr txBox="1"/>
          <p:nvPr/>
        </p:nvSpPr>
        <p:spPr>
          <a:xfrm>
            <a:off x="3031867" y="6493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Input Image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D6CD5-2A87-A025-94ED-33C2BE981D42}"/>
              </a:ext>
            </a:extLst>
          </p:cNvPr>
          <p:cNvSpPr txBox="1"/>
          <p:nvPr/>
        </p:nvSpPr>
        <p:spPr>
          <a:xfrm>
            <a:off x="8032087" y="3810536"/>
            <a:ext cx="227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Filtered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96197-3B8D-5AFA-1FB9-1DB1BDB5E4EB}"/>
              </a:ext>
            </a:extLst>
          </p:cNvPr>
          <p:cNvSpPr/>
          <p:nvPr/>
        </p:nvSpPr>
        <p:spPr>
          <a:xfrm>
            <a:off x="8900159" y="4843119"/>
            <a:ext cx="2123441" cy="31976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Max(10,5,3,4,6,1,1,1,8)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C99ADE2-53F0-62CE-0B98-2E697FB800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84225" y="5180887"/>
            <a:ext cx="605686" cy="5671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6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E736-6916-B718-4D0E-D8C0E7CB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Smoothing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D5C4-7271-320E-47DC-63FDA613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200"/>
            <a:ext cx="1061212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Low pass filter.</a:t>
            </a:r>
            <a:r>
              <a:rPr lang="pl-PL" sz="1600" dirty="0"/>
              <a:t> </a:t>
            </a:r>
            <a:r>
              <a:rPr lang="pl-PL" sz="2000" b="1" dirty="0"/>
              <a:t>G(u, v) = H(u, v) . F(u, v)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The weights of mask must be </a:t>
            </a:r>
            <a:r>
              <a:rPr lang="en-US" altLang="en-US" sz="2400" b="1" dirty="0">
                <a:solidFill>
                  <a:srgbClr val="FFC000"/>
                </a:solidFill>
              </a:rPr>
              <a:t>positive</a:t>
            </a:r>
            <a:r>
              <a:rPr lang="en-US" altLang="en-US" sz="2400" dirty="0"/>
              <a:t>. Sum of weights is 1 (after normalization).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</a:rPr>
              <a:t>Removes high-frequency components (e.g. edges, boundaries, noise).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E.g., box filter, gaussian filter, median filter etc.</a:t>
            </a:r>
            <a:endParaRPr lang="en-US" sz="2400" dirty="0"/>
          </a:p>
          <a:p>
            <a:pPr marL="0" indent="0">
              <a:buNone/>
              <a:defRPr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977C9-5431-590A-00BA-26CCBFF45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07" y="4271113"/>
            <a:ext cx="19050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375F5-7711-E175-33B3-4930755E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6" t="41077" r="67848" b="11176"/>
          <a:stretch>
            <a:fillRect/>
          </a:stretch>
        </p:blipFill>
        <p:spPr bwMode="auto">
          <a:xfrm>
            <a:off x="6589495" y="4234601"/>
            <a:ext cx="19050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C6C56361-949C-83E4-23A8-FE9B2EC0A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293" y="3834551"/>
            <a:ext cx="1781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b="1" dirty="0">
                <a:latin typeface="+mn-lt"/>
              </a:rPr>
              <a:t>smoothed image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A43A183A-8FF5-B94A-344B-7BD40FCF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919" y="3822272"/>
            <a:ext cx="1652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b="1" dirty="0">
                <a:latin typeface="+mn-lt"/>
              </a:rPr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47046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4559-F142-C406-1C09-19226E0D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Average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549F-4FD9-EA61-A06D-AC6723D9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51" y="1647816"/>
            <a:ext cx="10468897" cy="43039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Known as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box filter or mean filter.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ll weights are </a:t>
            </a:r>
            <a:r>
              <a:rPr lang="en-US" sz="2400" b="1" i="0" dirty="0">
                <a:solidFill>
                  <a:srgbClr val="FFC000"/>
                </a:solidFill>
                <a:effectLst/>
              </a:rPr>
              <a:t>equal</a:t>
            </a:r>
            <a:r>
              <a:rPr lang="en-US" sz="2400" b="0" i="0" dirty="0">
                <a:solidFill>
                  <a:srgbClr val="FFC000"/>
                </a:solidFill>
                <a:effectLst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Mask size determines the degree of smoothing.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Effective in removing the noise but has the ringing effect.</a:t>
            </a:r>
            <a:endParaRPr lang="en-US" sz="24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A44998-B71E-9C17-6243-BF31A5A7D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5581"/>
              </p:ext>
            </p:extLst>
          </p:nvPr>
        </p:nvGraphicFramePr>
        <p:xfrm>
          <a:off x="3231886" y="3944372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302B064F-1709-5889-04B0-DE08E43A3644}"/>
              </a:ext>
            </a:extLst>
          </p:cNvPr>
          <p:cNvSpPr/>
          <p:nvPr/>
        </p:nvSpPr>
        <p:spPr>
          <a:xfrm flipH="1">
            <a:off x="2787446" y="4367156"/>
            <a:ext cx="218769" cy="412955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5DC1C0-5DF7-FD84-5623-77294D4F03A2}"/>
                  </a:ext>
                </a:extLst>
              </p:cNvPr>
              <p:cNvSpPr/>
              <p:nvPr/>
            </p:nvSpPr>
            <p:spPr>
              <a:xfrm>
                <a:off x="2268797" y="3880460"/>
                <a:ext cx="737419" cy="13136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5DC1C0-5DF7-FD84-5623-77294D4F0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97" y="3880460"/>
                <a:ext cx="737419" cy="131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03D15F-A35A-F43F-5DCB-08EA0207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32905"/>
              </p:ext>
            </p:extLst>
          </p:nvPr>
        </p:nvGraphicFramePr>
        <p:xfrm>
          <a:off x="7235020" y="3904361"/>
          <a:ext cx="1545540" cy="1751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385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386385">
                  <a:extLst>
                    <a:ext uri="{9D8B030D-6E8A-4147-A177-3AD203B41FA5}">
                      <a16:colId xmlns:a16="http://schemas.microsoft.com/office/drawing/2014/main" val="3621279990"/>
                    </a:ext>
                  </a:extLst>
                </a:gridCol>
                <a:gridCol w="386385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386385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920080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3AB53ED8-CC65-B9FF-80DC-B9BBFFECE7BE}"/>
              </a:ext>
            </a:extLst>
          </p:cNvPr>
          <p:cNvSpPr/>
          <p:nvPr/>
        </p:nvSpPr>
        <p:spPr>
          <a:xfrm flipH="1">
            <a:off x="6789173" y="4431068"/>
            <a:ext cx="218769" cy="412955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B1EC8B8-6ADF-8972-39B9-48297B157810}"/>
                  </a:ext>
                </a:extLst>
              </p:cNvPr>
              <p:cNvSpPr/>
              <p:nvPr/>
            </p:nvSpPr>
            <p:spPr>
              <a:xfrm>
                <a:off x="6241028" y="3944372"/>
                <a:ext cx="548145" cy="13136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B1EC8B8-6ADF-8972-39B9-48297B157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28" y="3944372"/>
                <a:ext cx="548145" cy="1313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79A6FD8-9427-4038-CC68-D433D34EB16F}"/>
              </a:ext>
            </a:extLst>
          </p:cNvPr>
          <p:cNvSpPr txBox="1"/>
          <p:nvPr/>
        </p:nvSpPr>
        <p:spPr>
          <a:xfrm>
            <a:off x="3199929" y="5392934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3×3 box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7253E-F57B-98B3-FB89-2FD0833B9EDF}"/>
              </a:ext>
            </a:extLst>
          </p:cNvPr>
          <p:cNvSpPr txBox="1"/>
          <p:nvPr/>
        </p:nvSpPr>
        <p:spPr>
          <a:xfrm>
            <a:off x="7171107" y="5762266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4×4 box filter</a:t>
            </a:r>
          </a:p>
        </p:txBody>
      </p:sp>
    </p:spTree>
    <p:extLst>
      <p:ext uri="{BB962C8B-B14F-4D97-AF65-F5344CB8AC3E}">
        <p14:creationId xmlns:p14="http://schemas.microsoft.com/office/powerpoint/2010/main" val="378091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56A9-92ED-A120-546E-1956FA94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Example: Average Filter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BB3037-EC71-591D-2769-EF5C8DE5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18155"/>
              </p:ext>
            </p:extLst>
          </p:nvPr>
        </p:nvGraphicFramePr>
        <p:xfrm>
          <a:off x="1691425" y="3032840"/>
          <a:ext cx="1677336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12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59112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59112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6C33E15-4293-1631-49F5-A6162F701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53049"/>
              </p:ext>
            </p:extLst>
          </p:nvPr>
        </p:nvGraphicFramePr>
        <p:xfrm>
          <a:off x="8847590" y="3061830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79A1E"/>
                          </a:solidFill>
                        </a:rPr>
                        <a:t>15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16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B6108B"/>
                          </a:solidFill>
                        </a:rPr>
                        <a:t>15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BDDEBE6-C415-02D1-A954-1A7D78409D3F}"/>
              </a:ext>
            </a:extLst>
          </p:cNvPr>
          <p:cNvSpPr/>
          <p:nvPr/>
        </p:nvSpPr>
        <p:spPr>
          <a:xfrm>
            <a:off x="6034520" y="3468426"/>
            <a:ext cx="437357" cy="44245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54075696-8CAD-531A-2014-C0954069F4D2}"/>
              </a:ext>
            </a:extLst>
          </p:cNvPr>
          <p:cNvSpPr/>
          <p:nvPr/>
        </p:nvSpPr>
        <p:spPr>
          <a:xfrm>
            <a:off x="8269081" y="3468428"/>
            <a:ext cx="391595" cy="442451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4BD8AB9-1719-75BA-42B9-CBE8690F7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911664"/>
                  </p:ext>
                </p:extLst>
              </p:nvPr>
            </p:nvGraphicFramePr>
            <p:xfrm>
              <a:off x="6541724" y="2808434"/>
              <a:ext cx="1540443" cy="18204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3481">
                      <a:extLst>
                        <a:ext uri="{9D8B030D-6E8A-4147-A177-3AD203B41FA5}">
                          <a16:colId xmlns:a16="http://schemas.microsoft.com/office/drawing/2014/main" val="2556284051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724218755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3269539363"/>
                        </a:ext>
                      </a:extLst>
                    </a:gridCol>
                  </a:tblGrid>
                  <a:tr h="591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315866"/>
                      </a:ext>
                    </a:extLst>
                  </a:tr>
                  <a:tr h="591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102124"/>
                      </a:ext>
                    </a:extLst>
                  </a:tr>
                  <a:tr h="591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355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4BD8AB9-1719-75BA-42B9-CBE8690F7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911664"/>
                  </p:ext>
                </p:extLst>
              </p:nvPr>
            </p:nvGraphicFramePr>
            <p:xfrm>
              <a:off x="6541724" y="2808434"/>
              <a:ext cx="1540443" cy="18204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3481">
                      <a:extLst>
                        <a:ext uri="{9D8B030D-6E8A-4147-A177-3AD203B41FA5}">
                          <a16:colId xmlns:a16="http://schemas.microsoft.com/office/drawing/2014/main" val="2556284051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724218755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3269539363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1000" r="-205952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" r="-103529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381" t="-1000" r="-4762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31586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101000" r="-205952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000" r="-103529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381" t="-101000" r="-4762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10212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201000" r="-20595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000" r="-10352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381" t="-201000" r="-4762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35544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E558E2D-424E-D10B-F8B7-20C3C334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87168"/>
              </p:ext>
            </p:extLst>
          </p:nvPr>
        </p:nvGraphicFramePr>
        <p:xfrm>
          <a:off x="3658015" y="2671862"/>
          <a:ext cx="2305200" cy="2093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040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461040">
                  <a:extLst>
                    <a:ext uri="{9D8B030D-6E8A-4147-A177-3AD203B41FA5}">
                      <a16:colId xmlns:a16="http://schemas.microsoft.com/office/drawing/2014/main" val="3621279990"/>
                    </a:ext>
                  </a:extLst>
                </a:gridCol>
                <a:gridCol w="618837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427703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  <a:gridCol w="336580">
                  <a:extLst>
                    <a:ext uri="{9D8B030D-6E8A-4147-A177-3AD203B41FA5}">
                      <a16:colId xmlns:a16="http://schemas.microsoft.com/office/drawing/2014/main" val="3810460133"/>
                    </a:ext>
                  </a:extLst>
                </a:gridCol>
              </a:tblGrid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89187033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79A1E"/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120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9200806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B6108B"/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C6F83E-FF4D-DB41-7749-1F07CED6835B}"/>
              </a:ext>
            </a:extLst>
          </p:cNvPr>
          <p:cNvSpPr txBox="1"/>
          <p:nvPr/>
        </p:nvSpPr>
        <p:spPr>
          <a:xfrm>
            <a:off x="1691425" y="4396095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608CB-BE33-D2AE-3CA1-FFEB52150708}"/>
              </a:ext>
            </a:extLst>
          </p:cNvPr>
          <p:cNvSpPr txBox="1"/>
          <p:nvPr/>
        </p:nvSpPr>
        <p:spPr>
          <a:xfrm>
            <a:off x="3658015" y="4738475"/>
            <a:ext cx="215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Image with Zero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60FA-2844-CEC3-6345-0FE7E9A4C94A}"/>
              </a:ext>
            </a:extLst>
          </p:cNvPr>
          <p:cNvSpPr txBox="1"/>
          <p:nvPr/>
        </p:nvSpPr>
        <p:spPr>
          <a:xfrm>
            <a:off x="6536630" y="4628852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3×3 box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234C5-17F2-7870-D51E-C0FE6036B924}"/>
              </a:ext>
            </a:extLst>
          </p:cNvPr>
          <p:cNvSpPr txBox="1"/>
          <p:nvPr/>
        </p:nvSpPr>
        <p:spPr>
          <a:xfrm>
            <a:off x="8801374" y="4396095"/>
            <a:ext cx="16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Filtered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DA940-9606-825F-4AE2-98873E64AC94}"/>
              </a:ext>
            </a:extLst>
          </p:cNvPr>
          <p:cNvSpPr txBox="1"/>
          <p:nvPr/>
        </p:nvSpPr>
        <p:spPr>
          <a:xfrm>
            <a:off x="838200" y="1769254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Applying average filter with zero padding</a:t>
            </a:r>
          </a:p>
        </p:txBody>
      </p:sp>
    </p:spTree>
    <p:extLst>
      <p:ext uri="{BB962C8B-B14F-4D97-AF65-F5344CB8AC3E}">
        <p14:creationId xmlns:p14="http://schemas.microsoft.com/office/powerpoint/2010/main" val="334558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56A9-92ED-A120-546E-1956FA94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Example: Average Filter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BB3037-EC71-591D-2769-EF5C8DE59409}"/>
              </a:ext>
            </a:extLst>
          </p:cNvPr>
          <p:cNvGraphicFramePr>
            <a:graphicFrameLocks noGrp="1"/>
          </p:cNvGraphicFramePr>
          <p:nvPr/>
        </p:nvGraphicFramePr>
        <p:xfrm>
          <a:off x="1691425" y="3032840"/>
          <a:ext cx="1677336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12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59112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59112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6C33E15-4293-1631-49F5-A6162F701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44461"/>
              </p:ext>
            </p:extLst>
          </p:nvPr>
        </p:nvGraphicFramePr>
        <p:xfrm>
          <a:off x="8847590" y="3061830"/>
          <a:ext cx="1545537" cy="1313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79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51517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</a:tblGrid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79A1E"/>
                          </a:solidFill>
                        </a:rPr>
                        <a:t>17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37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18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B6108B"/>
                          </a:solidFill>
                        </a:rPr>
                        <a:t>18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BDDEBE6-C415-02D1-A954-1A7D78409D3F}"/>
              </a:ext>
            </a:extLst>
          </p:cNvPr>
          <p:cNvSpPr/>
          <p:nvPr/>
        </p:nvSpPr>
        <p:spPr>
          <a:xfrm>
            <a:off x="6034520" y="3468426"/>
            <a:ext cx="437357" cy="44245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54075696-8CAD-531A-2014-C0954069F4D2}"/>
              </a:ext>
            </a:extLst>
          </p:cNvPr>
          <p:cNvSpPr/>
          <p:nvPr/>
        </p:nvSpPr>
        <p:spPr>
          <a:xfrm>
            <a:off x="8269081" y="3468428"/>
            <a:ext cx="391595" cy="442451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4BD8AB9-1719-75BA-42B9-CBE8690F7E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41724" y="2808434"/>
              <a:ext cx="1540443" cy="18204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3481">
                      <a:extLst>
                        <a:ext uri="{9D8B030D-6E8A-4147-A177-3AD203B41FA5}">
                          <a16:colId xmlns:a16="http://schemas.microsoft.com/office/drawing/2014/main" val="2556284051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724218755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3269539363"/>
                        </a:ext>
                      </a:extLst>
                    </a:gridCol>
                  </a:tblGrid>
                  <a:tr h="591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315866"/>
                      </a:ext>
                    </a:extLst>
                  </a:tr>
                  <a:tr h="591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102124"/>
                      </a:ext>
                    </a:extLst>
                  </a:tr>
                  <a:tr h="591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355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4BD8AB9-1719-75BA-42B9-CBE8690F7E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41724" y="2808434"/>
              <a:ext cx="1540443" cy="18204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3481">
                      <a:extLst>
                        <a:ext uri="{9D8B030D-6E8A-4147-A177-3AD203B41FA5}">
                          <a16:colId xmlns:a16="http://schemas.microsoft.com/office/drawing/2014/main" val="2556284051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724218755"/>
                        </a:ext>
                      </a:extLst>
                    </a:gridCol>
                    <a:gridCol w="513481">
                      <a:extLst>
                        <a:ext uri="{9D8B030D-6E8A-4147-A177-3AD203B41FA5}">
                          <a16:colId xmlns:a16="http://schemas.microsoft.com/office/drawing/2014/main" val="3269539363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1000" r="-205952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" r="-103529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381" t="-1000" r="-4762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31586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101000" r="-205952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000" r="-103529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381" t="-101000" r="-4762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10212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0" t="-201000" r="-20595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000" r="-10352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381" t="-201000" r="-4762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35544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E558E2D-424E-D10B-F8B7-20C3C334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71436"/>
              </p:ext>
            </p:extLst>
          </p:nvPr>
        </p:nvGraphicFramePr>
        <p:xfrm>
          <a:off x="3658015" y="2671862"/>
          <a:ext cx="2305200" cy="2093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040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461040">
                  <a:extLst>
                    <a:ext uri="{9D8B030D-6E8A-4147-A177-3AD203B41FA5}">
                      <a16:colId xmlns:a16="http://schemas.microsoft.com/office/drawing/2014/main" val="3621279990"/>
                    </a:ext>
                  </a:extLst>
                </a:gridCol>
                <a:gridCol w="618837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427703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  <a:gridCol w="336580">
                  <a:extLst>
                    <a:ext uri="{9D8B030D-6E8A-4147-A177-3AD203B41FA5}">
                      <a16:colId xmlns:a16="http://schemas.microsoft.com/office/drawing/2014/main" val="3810460133"/>
                    </a:ext>
                  </a:extLst>
                </a:gridCol>
              </a:tblGrid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89187033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79A1E"/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120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9200806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B6108B"/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C6F83E-FF4D-DB41-7749-1F07CED6835B}"/>
              </a:ext>
            </a:extLst>
          </p:cNvPr>
          <p:cNvSpPr txBox="1"/>
          <p:nvPr/>
        </p:nvSpPr>
        <p:spPr>
          <a:xfrm>
            <a:off x="1691425" y="4396095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608CB-BE33-D2AE-3CA1-FFEB52150708}"/>
              </a:ext>
            </a:extLst>
          </p:cNvPr>
          <p:cNvSpPr txBox="1"/>
          <p:nvPr/>
        </p:nvSpPr>
        <p:spPr>
          <a:xfrm>
            <a:off x="3658015" y="4738475"/>
            <a:ext cx="215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Image with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pixel replication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60FA-2844-CEC3-6345-0FE7E9A4C94A}"/>
              </a:ext>
            </a:extLst>
          </p:cNvPr>
          <p:cNvSpPr txBox="1"/>
          <p:nvPr/>
        </p:nvSpPr>
        <p:spPr>
          <a:xfrm>
            <a:off x="6536630" y="4628852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3×3 box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234C5-17F2-7870-D51E-C0FE6036B924}"/>
              </a:ext>
            </a:extLst>
          </p:cNvPr>
          <p:cNvSpPr txBox="1"/>
          <p:nvPr/>
        </p:nvSpPr>
        <p:spPr>
          <a:xfrm>
            <a:off x="8801374" y="4396095"/>
            <a:ext cx="16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Filtered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DA940-9606-825F-4AE2-98873E64AC94}"/>
              </a:ext>
            </a:extLst>
          </p:cNvPr>
          <p:cNvSpPr txBox="1"/>
          <p:nvPr/>
        </p:nvSpPr>
        <p:spPr>
          <a:xfrm>
            <a:off x="838200" y="1769254"/>
            <a:ext cx="7060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Applying average filter with pixel replication</a:t>
            </a:r>
          </a:p>
        </p:txBody>
      </p:sp>
    </p:spTree>
    <p:extLst>
      <p:ext uri="{BB962C8B-B14F-4D97-AF65-F5344CB8AC3E}">
        <p14:creationId xmlns:p14="http://schemas.microsoft.com/office/powerpoint/2010/main" val="71880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6D8-7208-4358-60AB-75C125BC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Effect of mask size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B1B8E9-D2A5-B3AA-749B-D1D5CE1A6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51" y="3173543"/>
            <a:ext cx="3163887" cy="215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685EC5-0FAE-2353-AAA2-F27BF1B2A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83" y="3906842"/>
            <a:ext cx="3163886" cy="215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65CDD49-B623-518C-D8A4-0CDFBB161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64" y="3173543"/>
            <a:ext cx="3163885" cy="222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389CEFF-1505-7954-BBE5-8593BDDB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83" y="1541212"/>
            <a:ext cx="3068433" cy="20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3DCE16-B8D0-9460-38FF-15EC1281776C}"/>
              </a:ext>
            </a:extLst>
          </p:cNvPr>
          <p:cNvSpPr txBox="1"/>
          <p:nvPr/>
        </p:nvSpPr>
        <p:spPr>
          <a:xfrm>
            <a:off x="7630216" y="1984708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Input image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2569C-7DA1-97F6-5DFA-0C3B2881C1C0}"/>
              </a:ext>
            </a:extLst>
          </p:cNvPr>
          <p:cNvSpPr txBox="1"/>
          <p:nvPr/>
        </p:nvSpPr>
        <p:spPr>
          <a:xfrm>
            <a:off x="1560364" y="5323757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5x5 mask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F9B64-D9EC-4A16-AC7D-803515B4C71F}"/>
              </a:ext>
            </a:extLst>
          </p:cNvPr>
          <p:cNvSpPr txBox="1"/>
          <p:nvPr/>
        </p:nvSpPr>
        <p:spPr>
          <a:xfrm>
            <a:off x="5197644" y="6057056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15x15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57C08-A8BB-0F6F-2FBA-BB13168EBCFA}"/>
              </a:ext>
            </a:extLst>
          </p:cNvPr>
          <p:cNvSpPr txBox="1"/>
          <p:nvPr/>
        </p:nvSpPr>
        <p:spPr>
          <a:xfrm>
            <a:off x="8903637" y="5396030"/>
            <a:ext cx="15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25x25 mask</a:t>
            </a:r>
          </a:p>
        </p:txBody>
      </p:sp>
    </p:spTree>
    <p:extLst>
      <p:ext uri="{BB962C8B-B14F-4D97-AF65-F5344CB8AC3E}">
        <p14:creationId xmlns:p14="http://schemas.microsoft.com/office/powerpoint/2010/main" val="216715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1106</Words>
  <Application>Microsoft Office PowerPoint</Application>
  <PresentationFormat>Widescreen</PresentationFormat>
  <Paragraphs>399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Founders Grotesk</vt:lpstr>
      <vt:lpstr>Nunito</vt:lpstr>
      <vt:lpstr>Source Sans Pro</vt:lpstr>
      <vt:lpstr>Times New Roman</vt:lpstr>
      <vt:lpstr>Wingdings</vt:lpstr>
      <vt:lpstr>Office Theme</vt:lpstr>
      <vt:lpstr>Image Filtering</vt:lpstr>
      <vt:lpstr>Image Filtering</vt:lpstr>
      <vt:lpstr>Spatial Filtering and its types</vt:lpstr>
      <vt:lpstr>Linear and Nonlinear filters </vt:lpstr>
      <vt:lpstr>Smoothing Filter</vt:lpstr>
      <vt:lpstr>Average Filter</vt:lpstr>
      <vt:lpstr>Example: Average Filter </vt:lpstr>
      <vt:lpstr>Example: Average Filter </vt:lpstr>
      <vt:lpstr>Effect of mask size</vt:lpstr>
      <vt:lpstr>Weighted Average Filter</vt:lpstr>
      <vt:lpstr>Effect of σ</vt:lpstr>
      <vt:lpstr>Gaussian kernel Generation</vt:lpstr>
      <vt:lpstr>Gaussian kernel Generation</vt:lpstr>
      <vt:lpstr>Example: Weighted Average Filter </vt:lpstr>
      <vt:lpstr>Median Filter</vt:lpstr>
      <vt:lpstr>Example: Smoothing Filters</vt:lpstr>
      <vt:lpstr>Image with Gaussian noise</vt:lpstr>
      <vt:lpstr>Image with salt &amp; pepper noise </vt:lpstr>
      <vt:lpstr>Sharpening Filters</vt:lpstr>
      <vt:lpstr>        References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Filtering</dc:title>
  <dc:creator>Nasima_505</dc:creator>
  <cp:lastModifiedBy>0421312032 - Nasima Islam Bithi</cp:lastModifiedBy>
  <cp:revision>33</cp:revision>
  <dcterms:created xsi:type="dcterms:W3CDTF">2023-06-11T06:05:43Z</dcterms:created>
  <dcterms:modified xsi:type="dcterms:W3CDTF">2023-06-25T14:24:43Z</dcterms:modified>
</cp:coreProperties>
</file>