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t63zv6KBXHLPSvd0z4bNsZ5uX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30F473-27D7-4C57-95BF-99E8A0F74481}">
  <a:tblStyle styleId="{8930F473-27D7-4C57-95BF-99E8A0F744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Relationship Id="rId7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44.png"/><Relationship Id="rId7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Relationship Id="rId5" Type="http://schemas.openxmlformats.org/officeDocument/2006/relationships/image" Target="../media/image44.png"/><Relationship Id="rId6" Type="http://schemas.openxmlformats.org/officeDocument/2006/relationships/image" Target="../media/image32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5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5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1.png"/><Relationship Id="rId4" Type="http://schemas.openxmlformats.org/officeDocument/2006/relationships/image" Target="../media/image46.png"/><Relationship Id="rId5" Type="http://schemas.openxmlformats.org/officeDocument/2006/relationships/image" Target="../media/image5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Relationship Id="rId5" Type="http://schemas.openxmlformats.org/officeDocument/2006/relationships/image" Target="../media/image59.png"/><Relationship Id="rId6" Type="http://schemas.openxmlformats.org/officeDocument/2006/relationships/image" Target="../media/image49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0.png"/><Relationship Id="rId4" Type="http://schemas.openxmlformats.org/officeDocument/2006/relationships/image" Target="../media/image5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0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0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5.png"/><Relationship Id="rId8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5186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800"/>
              <a:buFont typeface="Arial"/>
              <a:buNone/>
            </a:pPr>
            <a:r>
              <a:rPr lang="en-US" sz="8800">
                <a:solidFill>
                  <a:srgbClr val="FF0000"/>
                </a:solidFill>
              </a:rPr>
              <a:t>Point Transformation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4307840" y="4399280"/>
            <a:ext cx="35763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Nasima Islam Bithi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0421312032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 Law (Gamma) Transformation</a:t>
            </a:r>
            <a:endParaRPr/>
          </a:p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802640" y="1666240"/>
            <a:ext cx="10551160" cy="43757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08" r="0" t="-11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2587" y="4774131"/>
            <a:ext cx="1298032" cy="115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9636" y="4736356"/>
            <a:ext cx="1297215" cy="115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42454" y="4657322"/>
            <a:ext cx="1386238" cy="130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18685" y="4657323"/>
            <a:ext cx="1386239" cy="130506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/>
          <p:nvPr/>
        </p:nvSpPr>
        <p:spPr>
          <a:xfrm>
            <a:off x="5655332" y="5193013"/>
            <a:ext cx="548640" cy="2336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5707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3555479" y="5962384"/>
            <a:ext cx="13512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826370" y="5913404"/>
            <a:ext cx="2386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Transformed Image with γ= 0.4 &amp; c = 255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Gamma Coefficient (</a:t>
            </a:r>
            <a:r>
              <a:rPr b="1" lang="en-US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γ)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401" y="1930787"/>
            <a:ext cx="6885853" cy="4321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 txBox="1"/>
          <p:nvPr/>
        </p:nvSpPr>
        <p:spPr>
          <a:xfrm>
            <a:off x="838200" y="1515289"/>
            <a:ext cx="103527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transformation curves are obtained by varying γ (gamma).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8999619" y="2656186"/>
            <a:ext cx="760979" cy="4001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 =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Power Law Transformation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239" y="2513819"/>
            <a:ext cx="2975709" cy="245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7085" y="1474832"/>
            <a:ext cx="2975709" cy="245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7084" y="4258292"/>
            <a:ext cx="2975709" cy="245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71931" y="1474832"/>
            <a:ext cx="3631349" cy="2462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71931" y="4258292"/>
            <a:ext cx="3631349" cy="2462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Gamma Correction</a:t>
            </a:r>
            <a:endParaRPr/>
          </a:p>
        </p:txBody>
      </p:sp>
      <p:pic>
        <p:nvPicPr>
          <p:cNvPr id="213" name="Google Shape;2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948" y="4207681"/>
            <a:ext cx="3199852" cy="2285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948" y="1562335"/>
            <a:ext cx="3067706" cy="224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0346" y="1607962"/>
            <a:ext cx="2716130" cy="2161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60982" y="1606176"/>
            <a:ext cx="2918460" cy="2161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/>
          <p:nvPr/>
        </p:nvSpPr>
        <p:spPr>
          <a:xfrm>
            <a:off x="3896928" y="2494291"/>
            <a:ext cx="353602" cy="385010"/>
          </a:xfrm>
          <a:prstGeom prst="mathPlus">
            <a:avLst>
              <a:gd fmla="val 23520" name="adj1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3"/>
          <p:cNvSpPr/>
          <p:nvPr/>
        </p:nvSpPr>
        <p:spPr>
          <a:xfrm>
            <a:off x="7688454" y="2703338"/>
            <a:ext cx="292716" cy="173255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7F7F7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1130065" y="3811258"/>
            <a:ext cx="23966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Gamma corrected input signal</a:t>
            </a:r>
            <a:endParaRPr/>
          </a:p>
        </p:txBody>
      </p:sp>
      <p:sp>
        <p:nvSpPr>
          <p:cNvPr id="220" name="Google Shape;220;p13"/>
          <p:cNvSpPr txBox="1"/>
          <p:nvPr/>
        </p:nvSpPr>
        <p:spPr>
          <a:xfrm>
            <a:off x="4807782" y="3811258"/>
            <a:ext cx="25764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Transformed output from display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8705195" y="3767416"/>
            <a:ext cx="2396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output</a:t>
            </a:r>
            <a:endParaRPr/>
          </a:p>
        </p:txBody>
      </p:sp>
      <p:sp>
        <p:nvSpPr>
          <p:cNvPr id="222" name="Google Shape;222;p13"/>
          <p:cNvSpPr txBox="1"/>
          <p:nvPr/>
        </p:nvSpPr>
        <p:spPr>
          <a:xfrm>
            <a:off x="1468551" y="5820717"/>
            <a:ext cx="1346735" cy="4176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1427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3400361" y="5820717"/>
            <a:ext cx="1346735" cy="42319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125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4" name="Google Shape;224;p13"/>
          <p:cNvSpPr txBox="1"/>
          <p:nvPr/>
        </p:nvSpPr>
        <p:spPr>
          <a:xfrm>
            <a:off x="1468550" y="4980946"/>
            <a:ext cx="1346735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(r)</a:t>
            </a:r>
            <a:endParaRPr/>
          </a:p>
        </p:txBody>
      </p:sp>
      <p:sp>
        <p:nvSpPr>
          <p:cNvPr id="225" name="Google Shape;225;p13"/>
          <p:cNvSpPr txBox="1"/>
          <p:nvPr/>
        </p:nvSpPr>
        <p:spPr>
          <a:xfrm>
            <a:off x="5332171" y="5853859"/>
            <a:ext cx="1346735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(s’)</a:t>
            </a:r>
            <a:endParaRPr/>
          </a:p>
        </p:txBody>
      </p:sp>
      <p:cxnSp>
        <p:nvCxnSpPr>
          <p:cNvPr id="226" name="Google Shape;226;p13"/>
          <p:cNvCxnSpPr>
            <a:stCxn id="224" idx="2"/>
            <a:endCxn id="222" idx="0"/>
          </p:cNvCxnSpPr>
          <p:nvPr/>
        </p:nvCxnSpPr>
        <p:spPr>
          <a:xfrm>
            <a:off x="2141918" y="5350278"/>
            <a:ext cx="0" cy="47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13"/>
          <p:cNvCxnSpPr>
            <a:stCxn id="222" idx="3"/>
            <a:endCxn id="223" idx="1"/>
          </p:cNvCxnSpPr>
          <p:nvPr/>
        </p:nvCxnSpPr>
        <p:spPr>
          <a:xfrm>
            <a:off x="2815286" y="6029525"/>
            <a:ext cx="585000" cy="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13"/>
          <p:cNvCxnSpPr>
            <a:stCxn id="223" idx="3"/>
            <a:endCxn id="225" idx="1"/>
          </p:cNvCxnSpPr>
          <p:nvPr/>
        </p:nvCxnSpPr>
        <p:spPr>
          <a:xfrm>
            <a:off x="4747096" y="6032314"/>
            <a:ext cx="5850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Image Thresholding</a:t>
            </a:r>
            <a:endParaRPr/>
          </a:p>
        </p:txBody>
      </p:sp>
      <p:sp>
        <p:nvSpPr>
          <p:cNvPr id="234" name="Google Shape;234;p14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202124"/>
                </a:solidFill>
              </a:rPr>
              <a:t>A</a:t>
            </a:r>
            <a:r>
              <a:rPr b="0" i="0" lang="en-US" sz="2400">
                <a:solidFill>
                  <a:srgbClr val="202124"/>
                </a:solidFill>
              </a:rPr>
              <a:t> way to create a binary image from a grayscale or full-color image.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rgbClr val="202124"/>
                </a:solidFill>
              </a:rPr>
              <a:t>This is typically done in order to separate "object" or foreground pixels from background pixels.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rgbClr val="273239"/>
                </a:solidFill>
              </a:rPr>
              <a:t>The transformation function used in image thresholding is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400"/>
              <a:buNone/>
            </a:pPr>
            <a:r>
              <a:rPr b="1" lang="en-US" sz="2400">
                <a:solidFill>
                  <a:srgbClr val="202124"/>
                </a:solidFill>
              </a:rPr>
              <a:t>           </a:t>
            </a:r>
            <a:r>
              <a:rPr b="1" lang="en-US" sz="2400">
                <a:solidFill>
                  <a:srgbClr val="7030A0"/>
                </a:solidFill>
              </a:rPr>
              <a:t>s =</a:t>
            </a:r>
            <a:r>
              <a:rPr b="1" lang="en-US" sz="2400">
                <a:solidFill>
                  <a:srgbClr val="202124"/>
                </a:solidFill>
              </a:rPr>
              <a:t>       </a:t>
            </a:r>
            <a:r>
              <a:rPr lang="en-US" sz="2400">
                <a:solidFill>
                  <a:srgbClr val="202124"/>
                </a:solidFill>
              </a:rPr>
              <a:t>(</a:t>
            </a:r>
            <a:r>
              <a:rPr b="1" lang="en-US" sz="2400">
                <a:solidFill>
                  <a:srgbClr val="7030A0"/>
                </a:solidFill>
              </a:rPr>
              <a:t>L-1); if r≥ T     </a:t>
            </a:r>
            <a:r>
              <a:rPr lang="en-US" sz="2400">
                <a:solidFill>
                  <a:srgbClr val="202124"/>
                </a:solidFill>
              </a:rPr>
              <a:t>here T is the threshold value.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400"/>
              <a:buNone/>
            </a:pPr>
            <a:r>
              <a:rPr lang="en-US" sz="2400">
                <a:solidFill>
                  <a:srgbClr val="202124"/>
                </a:solidFill>
              </a:rPr>
              <a:t>                       </a:t>
            </a:r>
            <a:r>
              <a:rPr b="1" lang="en-US" sz="2400">
                <a:solidFill>
                  <a:srgbClr val="7030A0"/>
                </a:solidFill>
              </a:rPr>
              <a:t>0;  else</a:t>
            </a:r>
            <a:r>
              <a:rPr b="1" lang="en-US" sz="2400">
                <a:solidFill>
                  <a:srgbClr val="202124"/>
                </a:solidFill>
              </a:rPr>
              <a:t>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5" name="Google Shape;235;p14"/>
          <p:cNvSpPr/>
          <p:nvPr/>
        </p:nvSpPr>
        <p:spPr>
          <a:xfrm>
            <a:off x="1968418" y="3469640"/>
            <a:ext cx="490302" cy="64516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4035" y="4074160"/>
            <a:ext cx="2843930" cy="2442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Image Thresholding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242" name="Google Shape;242;p15"/>
          <p:cNvGraphicFramePr/>
          <p:nvPr/>
        </p:nvGraphicFramePr>
        <p:xfrm>
          <a:off x="4494733" y="51422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{8930F473-27D7-4C57-95BF-99E8A0F74481}</a:tableStyleId>
              </a:tblPr>
              <a:tblGrid>
                <a:gridCol w="589925"/>
                <a:gridCol w="690775"/>
                <a:gridCol w="607075"/>
              </a:tblGrid>
              <a:tr h="31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255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127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250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200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3" name="Google Shape;243;p15"/>
          <p:cNvGraphicFramePr/>
          <p:nvPr/>
        </p:nvGraphicFramePr>
        <p:xfrm>
          <a:off x="7344023" y="51422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{8930F473-27D7-4C57-95BF-99E8A0F74481}</a:tableStyleId>
              </a:tblPr>
              <a:tblGrid>
                <a:gridCol w="589925"/>
                <a:gridCol w="690775"/>
                <a:gridCol w="607075"/>
              </a:tblGrid>
              <a:tr h="31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255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255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255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255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" name="Google Shape;244;p15"/>
          <p:cNvSpPr txBox="1"/>
          <p:nvPr/>
        </p:nvSpPr>
        <p:spPr>
          <a:xfrm>
            <a:off x="2022952" y="5142297"/>
            <a:ext cx="19910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T = 127 (binary thresholding)</a:t>
            </a:r>
            <a:endParaRPr/>
          </a:p>
        </p:txBody>
      </p:sp>
      <p:pic>
        <p:nvPicPr>
          <p:cNvPr id="245" name="Google Shape;2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07337"/>
            <a:ext cx="2685198" cy="2289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4733" y="1907337"/>
            <a:ext cx="2685198" cy="2289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8518" y="1787021"/>
            <a:ext cx="3154276" cy="252990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5"/>
          <p:cNvSpPr txBox="1"/>
          <p:nvPr/>
        </p:nvSpPr>
        <p:spPr>
          <a:xfrm>
            <a:off x="8481044" y="2516055"/>
            <a:ext cx="7507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 127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ontrast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tretching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4" name="Google Shape;254;p16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1" r="-868" t="-11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55" name="Google Shape;25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4640" y="4059397"/>
            <a:ext cx="4172988" cy="2655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C</a:t>
            </a:r>
            <a:r>
              <a:rPr b="0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ontrast stretching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6216" y="1765877"/>
            <a:ext cx="5819775" cy="149455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7"/>
          <p:cNvSpPr txBox="1"/>
          <p:nvPr/>
        </p:nvSpPr>
        <p:spPr>
          <a:xfrm>
            <a:off x="3288143" y="3260436"/>
            <a:ext cx="1477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contrast</a:t>
            </a:r>
            <a:endParaRPr/>
          </a:p>
        </p:txBody>
      </p:sp>
      <p:sp>
        <p:nvSpPr>
          <p:cNvPr id="263" name="Google Shape;263;p17"/>
          <p:cNvSpPr txBox="1"/>
          <p:nvPr/>
        </p:nvSpPr>
        <p:spPr>
          <a:xfrm>
            <a:off x="5177195" y="3228233"/>
            <a:ext cx="1477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contrast</a:t>
            </a:r>
            <a:endParaRPr/>
          </a:p>
        </p:txBody>
      </p:sp>
      <p:sp>
        <p:nvSpPr>
          <p:cNvPr id="264" name="Google Shape;264;p17"/>
          <p:cNvSpPr txBox="1"/>
          <p:nvPr/>
        </p:nvSpPr>
        <p:spPr>
          <a:xfrm>
            <a:off x="7380286" y="3223429"/>
            <a:ext cx="1477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contrast</a:t>
            </a:r>
            <a:endParaRPr/>
          </a:p>
        </p:txBody>
      </p:sp>
      <p:pic>
        <p:nvPicPr>
          <p:cNvPr id="265" name="Google Shape;26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1430" y="4506392"/>
            <a:ext cx="2121038" cy="108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99532" y="4555577"/>
            <a:ext cx="2121038" cy="98946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/>
          <p:nvPr/>
        </p:nvSpPr>
        <p:spPr>
          <a:xfrm>
            <a:off x="5301673" y="4959927"/>
            <a:ext cx="1477819" cy="19396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296B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5177195" y="4313596"/>
            <a:ext cx="17087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stretching (0 to 255)</a:t>
            </a:r>
            <a:endParaRPr/>
          </a:p>
        </p:txBody>
      </p:sp>
      <p:sp>
        <p:nvSpPr>
          <p:cNvPr id="269" name="Google Shape;269;p17"/>
          <p:cNvSpPr txBox="1"/>
          <p:nvPr/>
        </p:nvSpPr>
        <p:spPr>
          <a:xfrm>
            <a:off x="3288143" y="5594231"/>
            <a:ext cx="1351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sp>
        <p:nvSpPr>
          <p:cNvPr id="270" name="Google Shape;270;p17"/>
          <p:cNvSpPr txBox="1"/>
          <p:nvPr/>
        </p:nvSpPr>
        <p:spPr>
          <a:xfrm>
            <a:off x="7380286" y="5594231"/>
            <a:ext cx="22585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Transformed Image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Gray-level slicing</a:t>
            </a:r>
            <a:endParaRPr/>
          </a:p>
        </p:txBody>
      </p:sp>
      <p:sp>
        <p:nvSpPr>
          <p:cNvPr id="276" name="Google Shape;276;p18"/>
          <p:cNvSpPr txBox="1"/>
          <p:nvPr>
            <p:ph idx="1" type="body"/>
          </p:nvPr>
        </p:nvSpPr>
        <p:spPr>
          <a:xfrm>
            <a:off x="838200" y="170084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H</a:t>
            </a:r>
            <a:r>
              <a:rPr b="0" i="0" lang="en-US" sz="2400"/>
              <a:t>ighlights a specific range of intensities in an image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/>
              <a:t>Mostly used for enhancing features in satellite and X-ray images.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0" sz="2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273239"/>
                </a:solidFill>
              </a:rPr>
              <a:t>Grey-level slicing without background: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b="1" lang="en-US" sz="2400">
                <a:solidFill>
                  <a:srgbClr val="7030A0"/>
                </a:solidFill>
              </a:rPr>
              <a:t>s =     (L-1); if </a:t>
            </a:r>
            <a:r>
              <a:rPr b="1" i="0" lang="en-US" sz="2400" u="none" cap="none" strike="noStrike">
                <a:solidFill>
                  <a:srgbClr val="7030A0"/>
                </a:solidFill>
              </a:rPr>
              <a:t>a &lt; r &lt; b</a:t>
            </a:r>
            <a:r>
              <a:rPr b="1" lang="en-US" sz="2400">
                <a:solidFill>
                  <a:srgbClr val="7030A0"/>
                </a:solidFill>
              </a:rPr>
              <a:t> </a:t>
            </a:r>
            <a:r>
              <a:rPr lang="en-US" sz="2400">
                <a:solidFill>
                  <a:srgbClr val="7030A0"/>
                </a:solidFill>
              </a:rPr>
              <a:t>         </a:t>
            </a:r>
            <a:r>
              <a:rPr lang="en-US" sz="2400">
                <a:solidFill>
                  <a:srgbClr val="202124"/>
                </a:solidFill>
              </a:rPr>
              <a:t>here </a:t>
            </a:r>
            <a:r>
              <a:rPr b="0" i="0" lang="en-US" sz="2400" u="none" cap="none" strike="noStrike">
                <a:solidFill>
                  <a:srgbClr val="273239"/>
                </a:solidFill>
              </a:rPr>
              <a:t>a and b are specific range of grey level</a:t>
            </a:r>
            <a:r>
              <a:rPr lang="en-US" sz="2400">
                <a:solidFill>
                  <a:srgbClr val="202124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400"/>
              <a:buNone/>
            </a:pPr>
            <a:r>
              <a:rPr lang="en-US" sz="2400">
                <a:solidFill>
                  <a:srgbClr val="202124"/>
                </a:solidFill>
              </a:rPr>
              <a:t>          </a:t>
            </a:r>
            <a:r>
              <a:rPr b="1" lang="en-US" sz="2400">
                <a:solidFill>
                  <a:srgbClr val="7030A0"/>
                </a:solidFill>
              </a:rPr>
              <a:t>0;  else   </a:t>
            </a:r>
            <a:r>
              <a:rPr b="1" lang="en-US" sz="2400">
                <a:solidFill>
                  <a:srgbClr val="202124"/>
                </a:solidFill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7" name="Google Shape;2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6560" y="3994785"/>
            <a:ext cx="5704315" cy="275645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8"/>
          <p:cNvSpPr/>
          <p:nvPr/>
        </p:nvSpPr>
        <p:spPr>
          <a:xfrm>
            <a:off x="1378087" y="3414396"/>
            <a:ext cx="166234" cy="58038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Gray-level slicing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273239"/>
                </a:solidFill>
              </a:rPr>
              <a:t>Grey level slicing with background: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b="1" lang="en-US" sz="2400">
                <a:solidFill>
                  <a:srgbClr val="7030A0"/>
                </a:solidFill>
              </a:rPr>
              <a:t>s =       (L-1); if </a:t>
            </a:r>
            <a:r>
              <a:rPr b="1" i="0" lang="en-US" sz="2400" u="none" cap="none" strike="noStrike">
                <a:solidFill>
                  <a:srgbClr val="7030A0"/>
                </a:solidFill>
              </a:rPr>
              <a:t>a &lt; r &lt; b</a:t>
            </a:r>
            <a:r>
              <a:rPr b="1" lang="en-US" sz="2400">
                <a:solidFill>
                  <a:srgbClr val="7030A0"/>
                </a:solidFill>
              </a:rPr>
              <a:t>          </a:t>
            </a:r>
            <a:r>
              <a:rPr lang="en-US" sz="2400">
                <a:solidFill>
                  <a:srgbClr val="202124"/>
                </a:solidFill>
              </a:rPr>
              <a:t>here </a:t>
            </a:r>
            <a:r>
              <a:rPr b="0" i="0" lang="en-US" sz="2400" u="none" cap="none" strike="noStrike">
                <a:solidFill>
                  <a:srgbClr val="273239"/>
                </a:solidFill>
              </a:rPr>
              <a:t>a and b are specific range of grey level</a:t>
            </a:r>
            <a:r>
              <a:rPr lang="en-US" sz="2400">
                <a:solidFill>
                  <a:srgbClr val="202124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b="1" lang="en-US" sz="2400">
                <a:solidFill>
                  <a:srgbClr val="7030A0"/>
                </a:solidFill>
              </a:rPr>
              <a:t>             r;  else    </a:t>
            </a:r>
            <a:r>
              <a:rPr b="1" lang="en-US" sz="2400">
                <a:solidFill>
                  <a:srgbClr val="202124"/>
                </a:solidFill>
              </a:rPr>
              <a:t>              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5" name="Google Shape;2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437" y="3441700"/>
            <a:ext cx="59531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9"/>
          <p:cNvSpPr/>
          <p:nvPr/>
        </p:nvSpPr>
        <p:spPr>
          <a:xfrm>
            <a:off x="1489847" y="2347596"/>
            <a:ext cx="166234" cy="58038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Point operation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Image negative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Logarithmic transformation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Power law transformation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Image Thresholding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C</a:t>
            </a:r>
            <a:r>
              <a:rPr i="0" lang="en-US" sz="2400"/>
              <a:t>ontrast stretching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Gray-level slicing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Bit plane slicing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Gray-level slicing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2" name="Google Shape;29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3118" y="1850444"/>
            <a:ext cx="2162175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9442" y="1856789"/>
            <a:ext cx="2162175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55766" y="1890987"/>
            <a:ext cx="216217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0"/>
          <p:cNvSpPr/>
          <p:nvPr/>
        </p:nvSpPr>
        <p:spPr>
          <a:xfrm>
            <a:off x="5731032" y="2216045"/>
            <a:ext cx="853440" cy="57404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8710134" y="2256685"/>
            <a:ext cx="868205" cy="61208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5194" y="4270329"/>
            <a:ext cx="2162174" cy="2222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14912" y="4270329"/>
            <a:ext cx="2162175" cy="2222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44631" y="4270329"/>
            <a:ext cx="2162174" cy="222599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 txBox="1"/>
          <p:nvPr/>
        </p:nvSpPr>
        <p:spPr>
          <a:xfrm>
            <a:off x="5095088" y="3324263"/>
            <a:ext cx="21621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Grey-level slicing without background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8063148" y="3375063"/>
            <a:ext cx="21621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Grey-level slicing with background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2382829" y="3462763"/>
            <a:ext cx="1411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cxnSp>
        <p:nvCxnSpPr>
          <p:cNvPr id="303" name="Google Shape;303;p20"/>
          <p:cNvCxnSpPr/>
          <p:nvPr/>
        </p:nvCxnSpPr>
        <p:spPr>
          <a:xfrm>
            <a:off x="4622800" y="1890987"/>
            <a:ext cx="0" cy="440821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p20"/>
          <p:cNvCxnSpPr/>
          <p:nvPr/>
        </p:nvCxnSpPr>
        <p:spPr>
          <a:xfrm>
            <a:off x="7691120" y="1934142"/>
            <a:ext cx="0" cy="440821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Bit plane slicing</a:t>
            </a:r>
            <a:endParaRPr/>
          </a:p>
        </p:txBody>
      </p:sp>
      <p:sp>
        <p:nvSpPr>
          <p:cNvPr id="310" name="Google Shape;310;p21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Instead of highlighting gray-level range, it highlights the contribution made by each bit.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Most significant bits contain the majority of visually significant data.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Useful for image compression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11" name="Google Shape;3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1713" y="3576320"/>
            <a:ext cx="5088573" cy="273558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1"/>
          <p:cNvSpPr txBox="1"/>
          <p:nvPr/>
        </p:nvSpPr>
        <p:spPr>
          <a:xfrm>
            <a:off x="3680384" y="6311900"/>
            <a:ext cx="48312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Fig. Bit plane representation of a 8bit image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Bit plane slicing</a:t>
            </a:r>
            <a:endParaRPr/>
          </a:p>
        </p:txBody>
      </p:sp>
      <p:pic>
        <p:nvPicPr>
          <p:cNvPr id="318" name="Google Shape;31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9705" y="1783556"/>
            <a:ext cx="630555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2"/>
          <p:cNvSpPr txBox="1"/>
          <p:nvPr/>
        </p:nvSpPr>
        <p:spPr>
          <a:xfrm>
            <a:off x="4775200" y="5905499"/>
            <a:ext cx="3616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Bit Plane Slicing of a 3bit image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/>
          <p:nvPr>
            <p:ph type="title"/>
          </p:nvPr>
        </p:nvSpPr>
        <p:spPr>
          <a:xfrm>
            <a:off x="838200" y="3143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Bit plane slicing</a:t>
            </a:r>
            <a:endParaRPr/>
          </a:p>
        </p:txBody>
      </p:sp>
      <p:sp>
        <p:nvSpPr>
          <p:cNvPr id="325" name="Google Shape;325;p23"/>
          <p:cNvSpPr txBox="1"/>
          <p:nvPr>
            <p:ph idx="1" type="body"/>
          </p:nvPr>
        </p:nvSpPr>
        <p:spPr>
          <a:xfrm>
            <a:off x="838200" y="16398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Only the higher order bits (top four) contain visually significant data.  The other bit planes contribute the more subtle details.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26" name="Google Shape;3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9026" y="2594729"/>
            <a:ext cx="6726614" cy="339756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3"/>
          <p:cNvSpPr txBox="1"/>
          <p:nvPr/>
        </p:nvSpPr>
        <p:spPr>
          <a:xfrm>
            <a:off x="4424333" y="6032620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Fig. The 8 Bit planes of an image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6360" y="3429000"/>
            <a:ext cx="1767089" cy="1678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 Operation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Each pixel in the output image is only dependent upon the corresponding pixel in the input image and is independent of its location or neighbors.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Types of point operation:</a:t>
            </a:r>
            <a:endParaRPr/>
          </a:p>
          <a:p>
            <a:pPr indent="-4572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Linear (negative, identity)</a:t>
            </a:r>
            <a:endParaRPr/>
          </a:p>
          <a:p>
            <a:pPr indent="-4572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Non-linear (logarithm, inverse logarithm, </a:t>
            </a:r>
            <a:endParaRPr/>
          </a:p>
          <a:p>
            <a:pPr indent="0" lvl="2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    power law)</a:t>
            </a:r>
            <a:endParaRPr/>
          </a:p>
          <a:p>
            <a:pPr indent="0" lvl="2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3.     Piecewise linear (thresholding, contrast </a:t>
            </a:r>
            <a:endParaRPr/>
          </a:p>
          <a:p>
            <a:pPr indent="0" lvl="2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    stretching, gray level slicing, bit plane slicing)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7234988" y="2477894"/>
            <a:ext cx="4783757" cy="414973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Image Negative 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1546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202124"/>
                </a:solidFill>
              </a:rPr>
              <a:t>T</a:t>
            </a:r>
            <a:r>
              <a:rPr b="0" i="0" lang="en-US" sz="2400">
                <a:solidFill>
                  <a:srgbClr val="202124"/>
                </a:solidFill>
              </a:rPr>
              <a:t>he darkest pixels will become the brightest and the brightest pixels will become the darkest. 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Enhances the white or gray information embedded in the dark regions of the image especially when the black areas are dominant in size. </a:t>
            </a:r>
            <a:endParaRPr b="0" i="0" sz="2400">
              <a:solidFill>
                <a:srgbClr val="202124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rgbClr val="273239"/>
                </a:solidFill>
              </a:rPr>
              <a:t>The transformation function used in image negative is :</a:t>
            </a:r>
            <a:endParaRPr b="0" i="0" sz="2400">
              <a:solidFill>
                <a:srgbClr val="202124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Tạo ảnh âm bản (negative image) | Computer Vision, Image-Video processing,  pattern recognition"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6241" y="3627285"/>
            <a:ext cx="3144520" cy="24936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1183639" y="3766119"/>
            <a:ext cx="474980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 = (L-1) – r </a:t>
            </a:r>
            <a:endParaRPr sz="24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2400" u="none" cap="none" strike="noStrike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here L - 1 is the max intensity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s is the output pixel value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r is the input pixel value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Negative Image</a:t>
            </a:r>
            <a:endParaRPr/>
          </a:p>
        </p:txBody>
      </p:sp>
      <p:pic>
        <p:nvPicPr>
          <p:cNvPr id="117" name="Google Shape;11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51" y="1687502"/>
            <a:ext cx="2922361" cy="222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173" y="1649865"/>
            <a:ext cx="2922362" cy="22250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5"/>
          <p:cNvGraphicFramePr/>
          <p:nvPr/>
        </p:nvGraphicFramePr>
        <p:xfrm>
          <a:off x="3683610" y="5076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{8930F473-27D7-4C57-95BF-99E8A0F74481}</a:tableStyleId>
              </a:tblPr>
              <a:tblGrid>
                <a:gridCol w="589925"/>
                <a:gridCol w="690775"/>
                <a:gridCol w="607075"/>
              </a:tblGrid>
              <a:tr h="3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255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127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250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200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p5"/>
          <p:cNvGraphicFramePr/>
          <p:nvPr/>
        </p:nvGraphicFramePr>
        <p:xfrm>
          <a:off x="6930772" y="5177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{8930F473-27D7-4C57-95BF-99E8A0F74481}</a:tableStyleId>
              </a:tblPr>
              <a:tblGrid>
                <a:gridCol w="589925"/>
                <a:gridCol w="690775"/>
                <a:gridCol w="607075"/>
              </a:tblGrid>
              <a:tr h="31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255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128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245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205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155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205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5"/>
          <p:cNvSpPr txBox="1"/>
          <p:nvPr/>
        </p:nvSpPr>
        <p:spPr>
          <a:xfrm>
            <a:off x="1618992" y="3909355"/>
            <a:ext cx="1351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5408735" y="3820557"/>
            <a:ext cx="1761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Image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3951866" y="6192606"/>
            <a:ext cx="1351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7050560" y="6206075"/>
            <a:ext cx="1648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Image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5947784" y="5533205"/>
            <a:ext cx="604677" cy="1959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3862554" y="2617657"/>
            <a:ext cx="636689" cy="1894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16520" y="4968734"/>
            <a:ext cx="1615439" cy="1520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35968" y="4864697"/>
            <a:ext cx="1533300" cy="144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31097" y="1742451"/>
            <a:ext cx="2874157" cy="216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43280" y="53914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Logarithmic Transformation</a:t>
            </a:r>
            <a:br>
              <a:rPr b="1" i="0" lang="en-US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843280" y="1605280"/>
            <a:ext cx="10510520" cy="47135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53" r="-869" t="-103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Logarithmic Transformation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1" y="1690688"/>
            <a:ext cx="2768600" cy="234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4416" y="1690688"/>
            <a:ext cx="2921762" cy="234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7393" y="1690688"/>
            <a:ext cx="3236407" cy="2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0261" y="4681920"/>
            <a:ext cx="1593446" cy="144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75425" y="4681920"/>
            <a:ext cx="1527527" cy="144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 txBox="1"/>
          <p:nvPr/>
        </p:nvSpPr>
        <p:spPr>
          <a:xfrm>
            <a:off x="1953261" y="3954582"/>
            <a:ext cx="1351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5154735" y="3954582"/>
            <a:ext cx="2091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Transformed Image</a:t>
            </a: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95263" y="4838572"/>
            <a:ext cx="1522176" cy="1116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74508" y="4838572"/>
            <a:ext cx="1522176" cy="111688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/>
          <p:nvPr/>
        </p:nvSpPr>
        <p:spPr>
          <a:xfrm>
            <a:off x="5994401" y="5322864"/>
            <a:ext cx="548640" cy="2336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5707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2272427" y="6111918"/>
            <a:ext cx="1351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7071674" y="6111918"/>
            <a:ext cx="2091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Transformed Image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838200" y="3611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Inverse Logarithmic Transformation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838200" y="1686719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-196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838200" y="365125"/>
            <a:ext cx="106351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0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Inverse Logarithmic Transformation</a:t>
            </a:r>
            <a:endParaRPr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183" y="1690688"/>
            <a:ext cx="2357284" cy="205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3561" y="1690688"/>
            <a:ext cx="2357284" cy="205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9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75962" y="4554621"/>
            <a:ext cx="1339304" cy="109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06153" y="4562899"/>
            <a:ext cx="1314573" cy="104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76734" y="4562899"/>
            <a:ext cx="1791194" cy="149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71274" y="4562899"/>
            <a:ext cx="1791194" cy="149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02940" y="1694292"/>
            <a:ext cx="2704877" cy="204642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/>
          <p:nvPr/>
        </p:nvSpPr>
        <p:spPr>
          <a:xfrm>
            <a:off x="5821680" y="5193642"/>
            <a:ext cx="548640" cy="2336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5707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1807933" y="3597808"/>
            <a:ext cx="1351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5050281" y="3597808"/>
            <a:ext cx="2091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Transformed Image</a:t>
            </a:r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2296691" y="6058068"/>
            <a:ext cx="1351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6871274" y="6058068"/>
            <a:ext cx="2091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Transformed Image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2023-07-11T16:55:52Z</dcterms:created>
  <dc:creator>0421312032 - Nasima Islam Bithi</dc:creator>
</cp:coreProperties>
</file>