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4"/>
  </p:sldMasterIdLst>
  <p:notesMasterIdLst>
    <p:notesMasterId r:id="rId14"/>
  </p:notesMasterIdLst>
  <p:sldIdLst>
    <p:sldId id="256" r:id="rId5"/>
    <p:sldId id="257" r:id="rId6"/>
    <p:sldId id="258" r:id="rId7"/>
    <p:sldId id="265" r:id="rId8"/>
    <p:sldId id="260" r:id="rId9"/>
    <p:sldId id="261" r:id="rId10"/>
    <p:sldId id="262" r:id="rId11"/>
    <p:sldId id="266" r:id="rId12"/>
    <p:sldId id="264" r:id="rId13"/>
  </p:sldIdLst>
  <p:sldSz cx="9144000" cy="5143500" type="screen16x9"/>
  <p:notesSz cx="6858000" cy="9144000"/>
  <p:embeddedFontLst>
    <p:embeddedFont>
      <p:font typeface="Roboto" panose="020B0604020202020204" charset="-127"/>
      <p:regular r:id="rId15"/>
      <p:bold r:id="rId16"/>
      <p:italic r:id="rId17"/>
      <p:boldItalic r:id="rId18"/>
    </p:embeddedFont>
    <p:embeddedFont>
      <p:font typeface="Roboto Medium" panose="020B0604020202020204" charset="-127"/>
      <p:regular r:id="rId19"/>
      <p:bold r:id="rId20"/>
      <p:italic r:id="rId21"/>
      <p:boldItalic r:id="rId22"/>
    </p:embeddedFont>
    <p:embeddedFont>
      <p:font typeface="Malgun Gothic" panose="020B0503020000020004" pitchFamily="34" charset="-127"/>
      <p:regular r:id="rId23"/>
      <p:bold r:id="rId24"/>
    </p:embeddedFont>
    <p:embeddedFont>
      <p:font typeface="Malgun Gothic" panose="020B0503020000020004" pitchFamily="34" charset="-12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B"/>
    <a:srgbClr val="00A0C6"/>
    <a:srgbClr val="EEEFF1"/>
    <a:srgbClr val="243D52"/>
    <a:srgbClr val="2D4C66"/>
    <a:srgbClr val="7ED0E0"/>
    <a:srgbClr val="000000"/>
    <a:srgbClr val="A2DCE8"/>
    <a:srgbClr val="E7F6F9"/>
    <a:srgbClr val="F04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46090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c454cfb8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7c454cfb84_0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ko"/>
              <a:t>저희 대한항공이 Digital Transformation을 추진하게 된 배경의 가장 큰 배경에는 고객의 변화에 있습니다.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ko"/>
              <a:t>급변하는 고객들의 개인화된 입맛을 맞추기 위해서는 Agile 한 IT적인 대응이 필요했고,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ko"/>
              <a:t>또 이를 실행하기 위해서는 기존 업무에 대한 프로세스를 효율화 함과 동시에  최신 기술을 수용하고 적용하는 부분이 절실히  필요했습니다.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ko"/>
              <a:t>여기에 유가, 환율 상승 및 항공사간 치열한 경쟁 등으로 인하여 경쟁사 대비 선도적 차별성을 가져가야 하는 서비스 제공을 더 이상은 미룰 수 없다는 부분도 배경 중 하나라고 말씀드릴 수 있겠습니다.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c454cfb8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c454cfb8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c454cfb84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c454cfb84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c454cfb84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c454cfb84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c31a5bbe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c31a5bbe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c29c3a55d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c29c3a55d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1a5bbec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1a5bbec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c31a5bbec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c31a5bbec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userDrawn="1">
  <p:cSld name="CUSTOM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CUSTOM_7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7675" y="413175"/>
            <a:ext cx="870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367675" y="90967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000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4">
  <p:cSld name="CUSTOM_12_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083800" y="206100"/>
            <a:ext cx="3638400" cy="12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5083800" y="1488100"/>
            <a:ext cx="36384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slide" userDrawn="1">
  <p:cSld name="CUSTOM_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95300" y="69522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  <a:defRPr sz="2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85225" y="1668825"/>
            <a:ext cx="6402900" cy="26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7" r:id="rId4"/>
    <p:sldLayoutId id="214748367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2000" y="388536"/>
            <a:ext cx="8460000" cy="4383397"/>
          </a:xfrm>
          <a:prstGeom prst="rect">
            <a:avLst/>
          </a:prstGeom>
          <a:gradFill flip="none" rotWithShape="1">
            <a:gsLst>
              <a:gs pos="0">
                <a:srgbClr val="00A0C6"/>
              </a:gs>
              <a:gs pos="100000">
                <a:srgbClr val="00529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Google Shape;181;p33"/>
          <p:cNvSpPr txBox="1">
            <a:spLocks noGrp="1"/>
          </p:cNvSpPr>
          <p:nvPr>
            <p:ph type="title" idx="4294967295"/>
          </p:nvPr>
        </p:nvSpPr>
        <p:spPr>
          <a:xfrm>
            <a:off x="835611" y="690217"/>
            <a:ext cx="3089466" cy="10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spc="-150">
                <a:solidFill>
                  <a:srgbClr val="EEEFF1"/>
                </a:solidFill>
                <a:latin typeface="Roboto" pitchFamily="2" charset="0"/>
              </a:rPr>
              <a:t>Salesforce</a:t>
            </a:r>
            <a:endParaRPr sz="400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  <p:pic>
        <p:nvPicPr>
          <p:cNvPr id="5" name="Picture 3" descr="D:\standpoint\2020\WORKS\!제안서\대한항공\psd\대한항공 c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25" y="159673"/>
            <a:ext cx="1099534" cy="15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standpoint\2020\WORKS\!제안서\대한항공\psd\line cover ve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944" y="2320170"/>
            <a:ext cx="5274548" cy="215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81;p33"/>
          <p:cNvSpPr txBox="1">
            <a:spLocks/>
          </p:cNvSpPr>
          <p:nvPr/>
        </p:nvSpPr>
        <p:spPr>
          <a:xfrm>
            <a:off x="835611" y="1242556"/>
            <a:ext cx="3089466" cy="1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  <a:defRPr sz="2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ko" altLang="ko-KR" sz="4000">
                <a:solidFill>
                  <a:schemeClr val="bg1"/>
                </a:solidFill>
                <a:latin typeface="Roboto Bk" pitchFamily="2" charset="0"/>
              </a:rPr>
              <a:t>DT Platform</a:t>
            </a:r>
            <a:endParaRPr lang="en-US" sz="440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2556734"/>
          </a:xfrm>
          <a:prstGeom prst="rect">
            <a:avLst/>
          </a:prstGeom>
          <a:solidFill>
            <a:srgbClr val="EE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Google Shape;186;p34"/>
          <p:cNvSpPr/>
          <p:nvPr/>
        </p:nvSpPr>
        <p:spPr>
          <a:xfrm>
            <a:off x="50" y="2327516"/>
            <a:ext cx="9144000" cy="2815984"/>
          </a:xfrm>
          <a:prstGeom prst="rect">
            <a:avLst/>
          </a:prstGeom>
          <a:solidFill>
            <a:srgbClr val="00A0C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4"/>
          <p:cNvSpPr/>
          <p:nvPr/>
        </p:nvSpPr>
        <p:spPr>
          <a:xfrm>
            <a:off x="1404932" y="1749904"/>
            <a:ext cx="945000" cy="945000"/>
          </a:xfrm>
          <a:prstGeom prst="ellipse">
            <a:avLst/>
          </a:prstGeom>
          <a:solidFill>
            <a:schemeClr val="lt1"/>
          </a:solidFill>
          <a:ln w="635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dist="139700" dir="5400000" algn="t" rotWithShape="0">
              <a:prstClr val="black">
                <a:alpha val="15000"/>
              </a:prstClr>
            </a:outerShdw>
          </a:effectLst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algun Gothic"/>
              <a:buNone/>
            </a:pPr>
            <a:endParaRPr sz="1600" b="1" i="0" u="none" strike="noStrike" cap="none" baseline="30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1369982" y="2993875"/>
            <a:ext cx="1014900" cy="29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lang="ko" sz="3200" b="1" i="0" u="none" strike="noStrike" cap="none" baseline="30000">
                <a:solidFill>
                  <a:srgbClr val="EEEFF1"/>
                </a:solidFill>
                <a:latin typeface="Roboto"/>
                <a:ea typeface="Roboto"/>
                <a:cs typeface="Roboto"/>
                <a:sym typeface="Roboto"/>
              </a:rPr>
              <a:t>Agility</a:t>
            </a:r>
            <a:endParaRPr sz="3200" b="1" i="0" u="none" strike="noStrike" cap="none" baseline="30000">
              <a:solidFill>
                <a:srgbClr val="EEEF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704612" y="3569928"/>
            <a:ext cx="234564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" sz="2000" i="0" u="none" strike="noStrike" cap="none" spc="-300" baseline="30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급변하는 </a:t>
            </a:r>
            <a:r>
              <a:rPr lang="ko" sz="2000" b="1" i="0" u="none" strike="noStrike" cap="none" spc="-300" baseline="30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고객 변화 </a:t>
            </a:r>
            <a:r>
              <a:rPr lang="ko" sz="2000" i="0" u="none" strike="noStrike" cap="none" spc="-300" baseline="30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즉각 대응</a:t>
            </a:r>
            <a:endParaRPr sz="2000" i="0" u="none" strike="noStrike" cap="none" spc="-3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" sz="2000" i="0" u="none" strike="noStrike" cap="none" spc="-300" baseline="30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고객과 실시간 </a:t>
            </a:r>
            <a:r>
              <a:rPr lang="ko" sz="2000" b="1" i="0" u="none" strike="noStrike" cap="none" spc="-300" baseline="30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커뮤니케이션</a:t>
            </a:r>
            <a:endParaRPr sz="2000" b="1" i="0" u="none" strike="noStrike" cap="none" spc="-300" baseline="3000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3646605" y="2993875"/>
            <a:ext cx="1681500" cy="29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lang="ko" sz="3200" b="1" i="0" u="none" strike="noStrike" cap="none" baseline="30000">
                <a:solidFill>
                  <a:srgbClr val="EEEFF1"/>
                </a:solidFill>
                <a:latin typeface="Roboto"/>
                <a:ea typeface="Roboto"/>
                <a:cs typeface="Roboto"/>
                <a:sym typeface="Roboto"/>
              </a:rPr>
              <a:t>Optimization</a:t>
            </a:r>
            <a:endParaRPr sz="3200" b="1" i="0" u="none" strike="noStrike" cap="none" baseline="30000">
              <a:solidFill>
                <a:srgbClr val="EEEF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4"/>
          <p:cNvSpPr txBox="1"/>
          <p:nvPr/>
        </p:nvSpPr>
        <p:spPr>
          <a:xfrm>
            <a:off x="3429045" y="3569928"/>
            <a:ext cx="211662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" sz="2000" i="0" u="none" strike="noStrike" cap="none" spc="-300" baseline="30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기존 </a:t>
            </a:r>
            <a:r>
              <a:rPr lang="ko" sz="2000" b="1" i="0" u="none" strike="noStrike" cap="none" spc="-300" baseline="30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업무 프로세스 최적화</a:t>
            </a:r>
            <a:endParaRPr sz="2000" i="0" u="none" strike="noStrike" cap="none" spc="-3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" sz="2000" b="1" i="0" u="none" strike="noStrike" cap="none" spc="-300" baseline="30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최신 IT 기술 </a:t>
            </a:r>
            <a:r>
              <a:rPr lang="ko" sz="2000" i="0" u="none" strike="noStrike" cap="none" spc="-300" baseline="30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적용 및 활용</a:t>
            </a:r>
            <a:endParaRPr sz="2000" i="0" u="none" strike="noStrike" cap="none" spc="-300" baseline="3000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195" name="Google Shape;195;p34"/>
          <p:cNvSpPr/>
          <p:nvPr/>
        </p:nvSpPr>
        <p:spPr>
          <a:xfrm>
            <a:off x="4014855" y="1760402"/>
            <a:ext cx="945000" cy="945000"/>
          </a:xfrm>
          <a:prstGeom prst="ellipse">
            <a:avLst/>
          </a:prstGeom>
          <a:solidFill>
            <a:schemeClr val="lt1"/>
          </a:solidFill>
          <a:ln w="635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dist="139700" dir="5400000" algn="t" rotWithShape="0">
              <a:prstClr val="black">
                <a:alpha val="15000"/>
              </a:prstClr>
            </a:outerShdw>
          </a:effectLst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FFFF"/>
              </a:buClr>
              <a:buSzPts val="1600"/>
              <a:buFont typeface="Malgun Gothic"/>
              <a:buNone/>
            </a:pPr>
            <a:endParaRPr sz="1600" b="1" baseline="30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6709424" y="1760402"/>
            <a:ext cx="945000" cy="945000"/>
          </a:xfrm>
          <a:prstGeom prst="ellipse">
            <a:avLst/>
          </a:prstGeom>
          <a:solidFill>
            <a:schemeClr val="lt1"/>
          </a:solidFill>
          <a:ln w="635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dist="139700" dir="5400000" algn="t" rotWithShape="0">
              <a:prstClr val="black">
                <a:alpha val="15000"/>
              </a:prstClr>
            </a:outerShdw>
          </a:effectLst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FFFF"/>
              </a:buClr>
              <a:buSzPts val="1600"/>
              <a:buFont typeface="Malgun Gothic"/>
              <a:buNone/>
            </a:pPr>
            <a:endParaRPr sz="1600" b="1" baseline="30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6294884" y="2993875"/>
            <a:ext cx="1774080" cy="29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lang="ko" sz="3200" b="1" i="0" u="none" strike="noStrike" cap="none" baseline="30000">
                <a:solidFill>
                  <a:srgbClr val="EEEFF1"/>
                </a:solidFill>
                <a:latin typeface="Roboto"/>
                <a:ea typeface="Roboto"/>
                <a:cs typeface="Roboto"/>
                <a:sym typeface="Roboto"/>
              </a:rPr>
              <a:t>Differentiator</a:t>
            </a:r>
            <a:endParaRPr sz="3200" b="1" i="0" u="none" strike="noStrike" cap="none" baseline="30000">
              <a:solidFill>
                <a:srgbClr val="EEEF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5924459" y="3569928"/>
            <a:ext cx="251493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" sz="2000" i="0" u="none" strike="noStrike" cap="none" spc="-300" baseline="30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다양한 </a:t>
            </a:r>
            <a:r>
              <a:rPr lang="ko" sz="2000" b="1" i="0" u="none" strike="noStrike" cap="none" spc="-300" baseline="30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환경적 요인</a:t>
            </a:r>
            <a:r>
              <a:rPr lang="ko" sz="2000" i="0" u="none" strike="noStrike" cap="none" spc="-300" baseline="30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, </a:t>
            </a:r>
            <a:r>
              <a:rPr lang="ko" sz="2000" b="1" i="0" u="none" strike="noStrike" cap="none" spc="-300" baseline="30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공급 과잉</a:t>
            </a:r>
            <a:endParaRPr sz="2000" i="0" u="none" strike="noStrike" cap="none" spc="-3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" sz="2000" i="0" u="none" strike="noStrike" cap="none" spc="-300" baseline="30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경쟁사 대비 선도적 </a:t>
            </a:r>
            <a:r>
              <a:rPr lang="ko" sz="2000" b="1" i="0" u="none" strike="noStrike" cap="none" spc="-300" baseline="30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차별성 확보</a:t>
            </a:r>
            <a:endParaRPr sz="2000" b="1" i="0" u="none" strike="noStrike" cap="none" spc="-300" baseline="3000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202" name="Google Shape;202;p34"/>
          <p:cNvSpPr txBox="1">
            <a:spLocks noGrp="1"/>
          </p:cNvSpPr>
          <p:nvPr>
            <p:ph type="title" idx="4294967295"/>
          </p:nvPr>
        </p:nvSpPr>
        <p:spPr>
          <a:xfrm>
            <a:off x="795300" y="738184"/>
            <a:ext cx="755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2D4C66"/>
                </a:solidFill>
                <a:latin typeface="Roboto Bk" pitchFamily="2" charset="0"/>
              </a:rPr>
              <a:t>Digital Transformation </a:t>
            </a:r>
            <a:endParaRPr sz="3600">
              <a:solidFill>
                <a:srgbClr val="2D4C66"/>
              </a:solidFill>
              <a:latin typeface="Roboto Bk" pitchFamily="2" charset="0"/>
              <a:ea typeface="Roboto Bk" pitchFamily="2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877432" y="3311298"/>
            <a:ext cx="5304492" cy="184413"/>
            <a:chOff x="1877432" y="3295256"/>
            <a:chExt cx="5304492" cy="152407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181924" y="3324028"/>
              <a:ext cx="0" cy="12363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487355" y="3324028"/>
              <a:ext cx="0" cy="12363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877432" y="3295256"/>
              <a:ext cx="0" cy="12363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8999" y="1982798"/>
            <a:ext cx="553310" cy="55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7379" y="1959761"/>
            <a:ext cx="579658" cy="57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7526" y="1971402"/>
            <a:ext cx="579658" cy="57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07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3D52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직사각형 16"/>
          <p:cNvSpPr/>
          <p:nvPr/>
        </p:nvSpPr>
        <p:spPr>
          <a:xfrm>
            <a:off x="4492872" y="0"/>
            <a:ext cx="4651129" cy="5143500"/>
          </a:xfrm>
          <a:custGeom>
            <a:avLst/>
            <a:gdLst/>
            <a:ahLst/>
            <a:cxnLst/>
            <a:rect l="l" t="t" r="r" b="b"/>
            <a:pathLst>
              <a:path w="4651129" h="5143500">
                <a:moveTo>
                  <a:pt x="0" y="0"/>
                </a:moveTo>
                <a:lnTo>
                  <a:pt x="4651129" y="0"/>
                </a:lnTo>
                <a:lnTo>
                  <a:pt x="4651129" y="5143500"/>
                </a:lnTo>
                <a:lnTo>
                  <a:pt x="0" y="5143500"/>
                </a:lnTo>
                <a:lnTo>
                  <a:pt x="765494" y="2571750"/>
                </a:lnTo>
                <a:close/>
              </a:path>
            </a:pathLst>
          </a:custGeom>
          <a:solidFill>
            <a:srgbClr val="EE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Google Shape;208;p35"/>
          <p:cNvSpPr txBox="1">
            <a:spLocks noGrp="1"/>
          </p:cNvSpPr>
          <p:nvPr>
            <p:ph type="subTitle" idx="4294967295"/>
          </p:nvPr>
        </p:nvSpPr>
        <p:spPr>
          <a:xfrm>
            <a:off x="381971" y="1911204"/>
            <a:ext cx="2142656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 spc="-2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여객,</a:t>
            </a:r>
            <a:r>
              <a:rPr lang="en-US" altLang="ko" sz="1400" b="1" spc="-2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" sz="1400" b="1" spc="-1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Siebel </a:t>
            </a:r>
            <a:r>
              <a:rPr lang="ko" sz="1400" b="1" spc="-2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</a:t>
            </a:r>
            <a:r>
              <a:rPr lang="ko" sz="1400" b="1" spc="-3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endParaRPr sz="1400" b="1" spc="-300">
              <a:solidFill>
                <a:srgbClr val="EEEFF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 spc="-2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화물</a:t>
            </a:r>
            <a:r>
              <a:rPr lang="ko" sz="1400" b="1" spc="-3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" sz="1400" b="1" spc="-3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" sz="1400" b="1" spc="-1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house </a:t>
            </a:r>
            <a:r>
              <a:rPr lang="ko" sz="1400" b="1" spc="-2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시스템</a:t>
            </a:r>
            <a:endParaRPr sz="1400" b="1" spc="-200">
              <a:solidFill>
                <a:srgbClr val="EEEFF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Google Shape;209;p35"/>
          <p:cNvSpPr txBox="1">
            <a:spLocks noGrp="1"/>
          </p:cNvSpPr>
          <p:nvPr>
            <p:ph type="subTitle" idx="4294967295"/>
          </p:nvPr>
        </p:nvSpPr>
        <p:spPr>
          <a:xfrm>
            <a:off x="2690138" y="1976581"/>
            <a:ext cx="1738003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ko" sz="1400" b="1" spc="-2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국내, 대리점 포털</a:t>
            </a:r>
            <a:br>
              <a:rPr lang="en-US" altLang="ko" sz="1400" b="1" spc="-2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400" b="1" spc="-2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운영</a:t>
            </a:r>
            <a:endParaRPr sz="1400" b="1" spc="-200">
              <a:solidFill>
                <a:srgbClr val="EEEFF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en-US" altLang="ko-KR" sz="500" b="1" spc="-300">
              <a:solidFill>
                <a:srgbClr val="EEEFF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ko" sz="1400" b="1" spc="-2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해외, 공식 채널 부재</a:t>
            </a:r>
            <a:endParaRPr sz="1400" b="1" spc="-200">
              <a:solidFill>
                <a:srgbClr val="EEEFF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4294967295"/>
          </p:nvPr>
        </p:nvSpPr>
        <p:spPr>
          <a:xfrm>
            <a:off x="181606" y="1609463"/>
            <a:ext cx="2339286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spc="-300">
                <a:solidFill>
                  <a:srgbClr val="7ED0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용어, 프로세스의 이원화</a:t>
            </a:r>
            <a:endParaRPr sz="1600" b="1" spc="-300">
              <a:solidFill>
                <a:srgbClr val="7ED0E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Google Shape;211;p35"/>
          <p:cNvSpPr txBox="1">
            <a:spLocks noGrp="1"/>
          </p:cNvSpPr>
          <p:nvPr>
            <p:ph type="subTitle" idx="4294967295"/>
          </p:nvPr>
        </p:nvSpPr>
        <p:spPr>
          <a:xfrm>
            <a:off x="2584081" y="1597441"/>
            <a:ext cx="2206386" cy="4653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indent="0">
              <a:buNone/>
            </a:pPr>
            <a:r>
              <a:rPr lang="ko" b="1" spc="-100">
                <a:solidFill>
                  <a:srgbClr val="7ED0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house Call </a:t>
            </a:r>
            <a:r>
              <a:rPr lang="ko" b="1" spc="-300">
                <a:solidFill>
                  <a:srgbClr val="7ED0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endParaRPr b="1" spc="-300">
              <a:solidFill>
                <a:srgbClr val="7ED0E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4294967295"/>
          </p:nvPr>
        </p:nvSpPr>
        <p:spPr>
          <a:xfrm>
            <a:off x="381971" y="3476468"/>
            <a:ext cx="2452091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 spc="-2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유지 보수 생산성 저하</a:t>
            </a:r>
            <a:endParaRPr sz="1400" b="1" spc="-200">
              <a:solidFill>
                <a:srgbClr val="EEEFF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ko" sz="1400" b="1" spc="-2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보안 기준 강화</a:t>
            </a:r>
            <a:endParaRPr sz="1400" b="1" spc="-200">
              <a:solidFill>
                <a:srgbClr val="EEEFF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Google Shape;213;p35"/>
          <p:cNvSpPr txBox="1">
            <a:spLocks noGrp="1"/>
          </p:cNvSpPr>
          <p:nvPr>
            <p:ph type="subTitle" idx="4294967295"/>
          </p:nvPr>
        </p:nvSpPr>
        <p:spPr>
          <a:xfrm>
            <a:off x="181606" y="3130352"/>
            <a:ext cx="1879909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ko" b="1" spc="-100">
                <a:solidFill>
                  <a:srgbClr val="7ED0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Siloed Interface</a:t>
            </a:r>
            <a:endParaRPr b="1" spc="-100">
              <a:solidFill>
                <a:srgbClr val="7ED0E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Google Shape;214;p35"/>
          <p:cNvSpPr txBox="1">
            <a:spLocks noGrp="1"/>
          </p:cNvSpPr>
          <p:nvPr>
            <p:ph type="subTitle" idx="4294967295"/>
          </p:nvPr>
        </p:nvSpPr>
        <p:spPr>
          <a:xfrm>
            <a:off x="2690139" y="3530838"/>
            <a:ext cx="1842293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 spc="-2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활동에 필요한</a:t>
            </a:r>
            <a:br>
              <a:rPr lang="en-US" altLang="ko" sz="1400" b="1" spc="-2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400" b="1" spc="-2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정보의 부</a:t>
            </a:r>
            <a:r>
              <a:rPr lang="ko" sz="1400" b="1" spc="-3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</a:t>
            </a:r>
            <a:endParaRPr lang="en-US" altLang="ko" sz="1400" b="1" spc="-300">
              <a:solidFill>
                <a:srgbClr val="EEEFF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en-US" altLang="ko-KR" sz="400" b="1" spc="-300">
              <a:solidFill>
                <a:srgbClr val="EEEFF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ko-KR" altLang="en-US" sz="1400" b="1" spc="-2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살아 있는 정보</a:t>
            </a:r>
            <a:r>
              <a:rPr lang="en-US" altLang="ko-KR" sz="1400" b="1" spc="-3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ko-KR" altLang="en-US" sz="1400" b="1" spc="-3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spc="-1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Sales Report </a:t>
            </a:r>
            <a:r>
              <a:rPr lang="ko-KR" altLang="en-US" sz="1400" b="1" spc="-2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spc="-300">
              <a:solidFill>
                <a:srgbClr val="EEEFF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Google Shape;215;p35"/>
          <p:cNvSpPr txBox="1">
            <a:spLocks noGrp="1"/>
          </p:cNvSpPr>
          <p:nvPr>
            <p:ph type="subTitle" idx="4294967295"/>
          </p:nvPr>
        </p:nvSpPr>
        <p:spPr>
          <a:xfrm>
            <a:off x="2584081" y="3130352"/>
            <a:ext cx="2264086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ko" b="1" spc="-300">
                <a:solidFill>
                  <a:srgbClr val="7ED0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업무 요건 증가</a:t>
            </a:r>
            <a:endParaRPr b="1" spc="-300">
              <a:solidFill>
                <a:srgbClr val="7ED0E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Google Shape;216;p35"/>
          <p:cNvSpPr txBox="1">
            <a:spLocks noGrp="1"/>
          </p:cNvSpPr>
          <p:nvPr>
            <p:ph type="title" idx="4294967295"/>
          </p:nvPr>
        </p:nvSpPr>
        <p:spPr>
          <a:xfrm>
            <a:off x="232723" y="83350"/>
            <a:ext cx="3981300" cy="13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" sz="3600">
                <a:solidFill>
                  <a:srgbClr val="EEEFF1"/>
                </a:solidFill>
                <a:latin typeface="Roboto Bk" pitchFamily="2" charset="0"/>
                <a:sym typeface="Roboto"/>
              </a:rPr>
              <a:t>“ Challenge ”</a:t>
            </a:r>
            <a:endParaRPr sz="3600">
              <a:solidFill>
                <a:srgbClr val="EEEFF1"/>
              </a:solidFill>
              <a:latin typeface="Roboto Bk" pitchFamily="2" charset="0"/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4294967295"/>
          </p:nvPr>
        </p:nvSpPr>
        <p:spPr>
          <a:xfrm>
            <a:off x="5638788" y="1533338"/>
            <a:ext cx="3169800" cy="30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768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ED0E0"/>
              </a:buClr>
              <a:buSzPct val="75000"/>
              <a:buFont typeface="Wingdings" panose="05000000000000000000" pitchFamily="2" charset="2"/>
              <a:buChar char="l"/>
            </a:pPr>
            <a:r>
              <a:rPr lang="ko" sz="1500" b="1" spc="-1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 In Cloud </a:t>
            </a:r>
            <a:r>
              <a:rPr lang="ko" sz="1500" b="1" spc="-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전략에 부합하며</a:t>
            </a:r>
            <a:endParaRPr sz="1500" b="1" spc="-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ED0E0"/>
              </a:buClr>
              <a:buSzPct val="75000"/>
              <a:buFont typeface="Wingdings" panose="05000000000000000000" pitchFamily="2" charset="2"/>
              <a:buChar char="l"/>
            </a:pPr>
            <a:endParaRPr sz="1500" b="1" spc="-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68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ED0E0"/>
              </a:buClr>
              <a:buSzPct val="75000"/>
              <a:buFont typeface="Wingdings" panose="05000000000000000000" pitchFamily="2" charset="2"/>
              <a:buChar char="l"/>
            </a:pPr>
            <a:r>
              <a:rPr lang="ko" sz="1500" b="1" spc="-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 판매 프로세스를 기본으로</a:t>
            </a:r>
            <a:br>
              <a:rPr lang="en-US" altLang="ko" sz="1500" b="1" spc="-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500" b="1" spc="-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제공하면서도 항공 특화 업무</a:t>
            </a:r>
            <a:br>
              <a:rPr lang="en-US" altLang="ko" sz="1500" b="1" spc="-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500" b="1" spc="-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프로세스를 구현 가능하고</a:t>
            </a:r>
            <a:endParaRPr sz="1500" b="1" spc="-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ED0E0"/>
              </a:buClr>
              <a:buSzPct val="75000"/>
              <a:buFont typeface="Wingdings" panose="05000000000000000000" pitchFamily="2" charset="2"/>
              <a:buChar char="l"/>
            </a:pPr>
            <a:endParaRPr sz="1500" b="1" spc="-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68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ED0E0"/>
              </a:buClr>
              <a:buSzPct val="75000"/>
              <a:buFont typeface="Wingdings" panose="05000000000000000000" pitchFamily="2" charset="2"/>
              <a:buChar char="l"/>
            </a:pPr>
            <a:r>
              <a:rPr lang="ko" sz="1500" b="1" spc="-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변화된 영업 환경에 유연하게</a:t>
            </a:r>
            <a:br>
              <a:rPr lang="en-US" altLang="ko" sz="1500" b="1" spc="-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500" b="1" spc="-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 가능한</a:t>
            </a:r>
            <a:endParaRPr sz="1500" b="1" spc="-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ED0E0"/>
              </a:buClr>
              <a:buSzPct val="75000"/>
              <a:buFont typeface="Wingdings" panose="05000000000000000000" pitchFamily="2" charset="2"/>
              <a:buChar char="l"/>
            </a:pPr>
            <a:endParaRPr sz="1500" b="1" spc="-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68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ED0E0"/>
              </a:buClr>
              <a:buSzPct val="75000"/>
              <a:buFont typeface="Wingdings" panose="05000000000000000000" pitchFamily="2" charset="2"/>
              <a:buChar char="l"/>
            </a:pPr>
            <a:r>
              <a:rPr lang="ko" sz="1500" b="1" spc="-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지속 발전 하는 리딩 플랫폼일 것</a:t>
            </a:r>
            <a:endParaRPr sz="1500" b="1" spc="-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9" name="Google Shape;219;p35"/>
          <p:cNvSpPr txBox="1">
            <a:spLocks noGrp="1"/>
          </p:cNvSpPr>
          <p:nvPr>
            <p:ph type="title" idx="4294967295"/>
          </p:nvPr>
        </p:nvSpPr>
        <p:spPr>
          <a:xfrm>
            <a:off x="5162700" y="83350"/>
            <a:ext cx="3981300" cy="13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" sz="3600">
                <a:solidFill>
                  <a:srgbClr val="00A0C6"/>
                </a:solidFill>
                <a:latin typeface="Roboto Bk" pitchFamily="2" charset="0"/>
                <a:sym typeface="Roboto"/>
              </a:rPr>
              <a:t>“ Solution ”</a:t>
            </a:r>
            <a:endParaRPr sz="3600">
              <a:solidFill>
                <a:srgbClr val="00A0C6"/>
              </a:solidFill>
              <a:latin typeface="Roboto Bk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5001" y="2132637"/>
            <a:ext cx="41806" cy="41806"/>
          </a:xfrm>
          <a:prstGeom prst="rect">
            <a:avLst/>
          </a:prstGeom>
          <a:solidFill>
            <a:srgbClr val="EE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15001" y="2467620"/>
            <a:ext cx="41806" cy="41806"/>
          </a:xfrm>
          <a:prstGeom prst="rect">
            <a:avLst/>
          </a:prstGeom>
          <a:solidFill>
            <a:srgbClr val="EE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69236" y="2139702"/>
            <a:ext cx="41806" cy="41806"/>
          </a:xfrm>
          <a:prstGeom prst="rect">
            <a:avLst/>
          </a:prstGeom>
          <a:solidFill>
            <a:srgbClr val="EE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669236" y="2648447"/>
            <a:ext cx="41806" cy="41806"/>
          </a:xfrm>
          <a:prstGeom prst="rect">
            <a:avLst/>
          </a:prstGeom>
          <a:solidFill>
            <a:srgbClr val="EE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5001" y="3710428"/>
            <a:ext cx="41806" cy="41806"/>
          </a:xfrm>
          <a:prstGeom prst="rect">
            <a:avLst/>
          </a:prstGeom>
          <a:solidFill>
            <a:srgbClr val="EE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15001" y="4020457"/>
            <a:ext cx="41806" cy="41806"/>
          </a:xfrm>
          <a:prstGeom prst="rect">
            <a:avLst/>
          </a:prstGeom>
          <a:solidFill>
            <a:srgbClr val="EE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69236" y="3710428"/>
            <a:ext cx="41806" cy="41806"/>
          </a:xfrm>
          <a:prstGeom prst="rect">
            <a:avLst/>
          </a:prstGeom>
          <a:solidFill>
            <a:srgbClr val="EE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669236" y="4186595"/>
            <a:ext cx="41806" cy="41806"/>
          </a:xfrm>
          <a:prstGeom prst="rect">
            <a:avLst/>
          </a:prstGeom>
          <a:solidFill>
            <a:srgbClr val="EE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91493" y="1592369"/>
            <a:ext cx="159253" cy="0"/>
          </a:xfrm>
          <a:prstGeom prst="line">
            <a:avLst/>
          </a:prstGeom>
          <a:ln w="38100">
            <a:solidFill>
              <a:srgbClr val="7ED0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654991" y="1592369"/>
            <a:ext cx="159253" cy="0"/>
          </a:xfrm>
          <a:prstGeom prst="line">
            <a:avLst/>
          </a:prstGeom>
          <a:ln w="38100">
            <a:solidFill>
              <a:srgbClr val="7ED0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1493" y="3098598"/>
            <a:ext cx="159253" cy="0"/>
          </a:xfrm>
          <a:prstGeom prst="line">
            <a:avLst/>
          </a:prstGeom>
          <a:ln w="38100">
            <a:solidFill>
              <a:srgbClr val="7ED0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654991" y="3098598"/>
            <a:ext cx="159253" cy="0"/>
          </a:xfrm>
          <a:prstGeom prst="line">
            <a:avLst/>
          </a:prstGeom>
          <a:ln w="38100">
            <a:solidFill>
              <a:srgbClr val="7ED0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 descr="Untitled-2.png"/>
          <p:cNvPicPr preferRelativeResize="0">
            <a:picLocks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19313" y="1622238"/>
            <a:ext cx="104757" cy="302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07;p35"/>
          <p:cNvSpPr/>
          <p:nvPr/>
        </p:nvSpPr>
        <p:spPr>
          <a:xfrm>
            <a:off x="0" y="-14597"/>
            <a:ext cx="9144000" cy="3678114"/>
          </a:xfrm>
          <a:prstGeom prst="rect">
            <a:avLst/>
          </a:prstGeom>
          <a:solidFill>
            <a:srgbClr val="2D4C66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6"/>
          <p:cNvSpPr txBox="1">
            <a:spLocks noGrp="1"/>
          </p:cNvSpPr>
          <p:nvPr>
            <p:ph type="title" idx="4294967295"/>
          </p:nvPr>
        </p:nvSpPr>
        <p:spPr>
          <a:xfrm>
            <a:off x="0" y="262175"/>
            <a:ext cx="3924900" cy="535200"/>
          </a:xfrm>
          <a:prstGeom prst="rect">
            <a:avLst/>
          </a:prstGeom>
          <a:ln w="19050" cap="flat" cmpd="sng">
            <a:noFill/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ko" sz="3600">
                <a:solidFill>
                  <a:srgbClr val="EEEFF1"/>
                </a:solidFill>
                <a:latin typeface="Roboto Bk" pitchFamily="2" charset="0"/>
                <a:sym typeface="Roboto"/>
              </a:rPr>
              <a:t>Agile Approach</a:t>
            </a:r>
            <a:endParaRPr sz="3600">
              <a:solidFill>
                <a:srgbClr val="EEEFF1"/>
              </a:solidFill>
              <a:latin typeface="Roboto Bk" pitchFamily="2" charset="0"/>
              <a:sym typeface="Roboto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040413"/>
            <a:ext cx="1037492" cy="387263"/>
          </a:xfrm>
          <a:prstGeom prst="rect">
            <a:avLst/>
          </a:prstGeom>
          <a:solidFill>
            <a:srgbClr val="F04656"/>
          </a:solidFill>
        </p:spPr>
        <p:txBody>
          <a:bodyPr wrap="square" rIns="180000" anchor="ctr">
            <a:noAutofit/>
          </a:bodyPr>
          <a:lstStyle/>
          <a:p>
            <a:pPr algn="r"/>
            <a:r>
              <a:rPr lang="ko-KR" altLang="en-US" sz="1100" b="1" spc="-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단계</a:t>
            </a:r>
            <a:endParaRPr lang="ko-KR" altLang="en-US" sz="1100" spc="-20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70961"/>
              </p:ext>
            </p:extLst>
          </p:nvPr>
        </p:nvGraphicFramePr>
        <p:xfrm>
          <a:off x="1233571" y="1030352"/>
          <a:ext cx="7428768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953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52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150">
                          <a:solidFill>
                            <a:srgbClr val="EEEFF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800" b="1" spc="-150">
                          <a:solidFill>
                            <a:srgbClr val="EEEFF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D5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150">
                          <a:solidFill>
                            <a:srgbClr val="EEEFF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800" b="1" spc="-150">
                          <a:solidFill>
                            <a:srgbClr val="EEEFF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D5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spc="-150">
                        <a:solidFill>
                          <a:srgbClr val="EEEFF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spc="-150">
                        <a:solidFill>
                          <a:srgbClr val="EEEFF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spc="-150">
                        <a:solidFill>
                          <a:srgbClr val="EEEFF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150">
                          <a:solidFill>
                            <a:srgbClr val="EEEFF1"/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800" b="1" spc="-150">
                          <a:solidFill>
                            <a:srgbClr val="EEEFF1"/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800" b="1" spc="-150">
                          <a:solidFill>
                            <a:srgbClr val="EEEFF1"/>
                          </a:solidFill>
                          <a:latin typeface="+mn-ea"/>
                          <a:ea typeface="+mn-ea"/>
                        </a:rPr>
                        <a:t>/1</a:t>
                      </a:r>
                      <a:r>
                        <a:rPr lang="ko-KR" altLang="en-US" sz="800" b="1" spc="-150">
                          <a:solidFill>
                            <a:srgbClr val="EEEFF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D5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spc="-150">
                        <a:solidFill>
                          <a:srgbClr val="EEEFF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150">
                          <a:solidFill>
                            <a:srgbClr val="EEEFF1"/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800" b="1" spc="-150">
                          <a:solidFill>
                            <a:srgbClr val="EEEFF1"/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800" b="1" spc="-150" baseline="0">
                          <a:solidFill>
                            <a:srgbClr val="EEEFF1"/>
                          </a:solidFill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altLang="en-US" sz="800" b="1" spc="-150" baseline="0">
                          <a:solidFill>
                            <a:srgbClr val="EEEFF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spc="-150">
                        <a:solidFill>
                          <a:srgbClr val="EEEFF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D5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spc="-150">
                        <a:solidFill>
                          <a:srgbClr val="EEEFF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spc="-150">
                        <a:solidFill>
                          <a:srgbClr val="EEEFF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150">
                          <a:solidFill>
                            <a:srgbClr val="EEEFF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spc="-150">
                          <a:solidFill>
                            <a:srgbClr val="EEEFF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D5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spc="-150">
                        <a:solidFill>
                          <a:srgbClr val="EEEFF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spc="-150">
                        <a:solidFill>
                          <a:srgbClr val="EEEFF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spc="-150">
                        <a:solidFill>
                          <a:srgbClr val="EEEFF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150">
                          <a:solidFill>
                            <a:srgbClr val="EEEFF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spc="-150">
                          <a:solidFill>
                            <a:srgbClr val="EEEFF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D5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spc="-150">
                        <a:solidFill>
                          <a:srgbClr val="EEEFF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spc="-150">
                        <a:solidFill>
                          <a:srgbClr val="EEEFF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spc="-150">
                        <a:solidFill>
                          <a:srgbClr val="EEEFF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150">
                          <a:solidFill>
                            <a:srgbClr val="EEEFF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spc="-150">
                          <a:solidFill>
                            <a:srgbClr val="EEEFF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D5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spc="-150">
                        <a:solidFill>
                          <a:srgbClr val="EEEFF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spc="-150">
                        <a:solidFill>
                          <a:srgbClr val="EEEFF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1w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2w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3w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4w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5w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6w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7w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8w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9w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10w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11w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12w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13w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14w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15w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16w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17w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18w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19w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20w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21w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22w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23w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3B6689"/>
                          </a:solidFill>
                          <a:latin typeface="Roboto" pitchFamily="2" charset="0"/>
                          <a:ea typeface="Roboto" pitchFamily="2" charset="0"/>
                        </a:rPr>
                        <a:t>24w</a:t>
                      </a:r>
                      <a:endParaRPr lang="ko-KR" altLang="en-US" sz="700">
                        <a:solidFill>
                          <a:srgbClr val="3B6689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3B66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2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EEEFF1"/>
                        </a:solidFill>
                        <a:latin typeface="Roboto" pitchFamily="2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1D32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1458579" y="1401436"/>
            <a:ext cx="670303" cy="246221"/>
            <a:chOff x="1623233" y="1834810"/>
            <a:chExt cx="670303" cy="246221"/>
          </a:xfrm>
        </p:grpSpPr>
        <p:sp>
          <p:nvSpPr>
            <p:cNvPr id="10" name="직사각형 9"/>
            <p:cNvSpPr/>
            <p:nvPr/>
          </p:nvSpPr>
          <p:spPr>
            <a:xfrm>
              <a:off x="1738576" y="1834810"/>
              <a:ext cx="554960" cy="246221"/>
            </a:xfrm>
            <a:prstGeom prst="rect">
              <a:avLst/>
            </a:prstGeom>
          </p:spPr>
          <p:txBody>
            <a:bodyPr wrap="none" lIns="0" tIns="0" rIns="0" bIns="0" anchor="ctr">
              <a:noAutofit/>
            </a:bodyPr>
            <a:lstStyle/>
            <a:p>
              <a:r>
                <a:rPr lang="en-US" altLang="ko-KR" sz="700" b="1" spc="-60">
                  <a:solidFill>
                    <a:srgbClr val="EEEFF1"/>
                  </a:solidFill>
                  <a:latin typeface="+mn-ea"/>
                  <a:ea typeface="+mn-ea"/>
                </a:rPr>
                <a:t>Kick off</a:t>
              </a:r>
              <a:endParaRPr lang="ko-KR" altLang="en-US" sz="700" b="1" spc="-60">
                <a:solidFill>
                  <a:srgbClr val="EEEFF1"/>
                </a:solidFill>
                <a:latin typeface="+mn-ea"/>
                <a:ea typeface="+mn-ea"/>
              </a:endParaRPr>
            </a:p>
          </p:txBody>
        </p:sp>
        <p:sp>
          <p:nvSpPr>
            <p:cNvPr id="6" name="다이아몬드 5"/>
            <p:cNvSpPr/>
            <p:nvPr/>
          </p:nvSpPr>
          <p:spPr>
            <a:xfrm>
              <a:off x="1623233" y="1926823"/>
              <a:ext cx="68059" cy="68059"/>
            </a:xfrm>
            <a:prstGeom prst="diamond">
              <a:avLst/>
            </a:prstGeom>
            <a:solidFill>
              <a:srgbClr val="EC1C2E"/>
            </a:solidFill>
            <a:ln w="12700">
              <a:solidFill>
                <a:srgbClr val="F0465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rgbClr val="EEEFF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089574" y="1578239"/>
            <a:ext cx="1570425" cy="246221"/>
            <a:chOff x="1623233" y="1834811"/>
            <a:chExt cx="1570425" cy="246221"/>
          </a:xfrm>
        </p:grpSpPr>
        <p:sp>
          <p:nvSpPr>
            <p:cNvPr id="14" name="직사각형 13"/>
            <p:cNvSpPr/>
            <p:nvPr/>
          </p:nvSpPr>
          <p:spPr>
            <a:xfrm>
              <a:off x="1738575" y="1834811"/>
              <a:ext cx="1455083" cy="246221"/>
            </a:xfrm>
            <a:prstGeom prst="rect">
              <a:avLst/>
            </a:prstGeom>
          </p:spPr>
          <p:txBody>
            <a:bodyPr wrap="none" lIns="0" tIns="0" rIns="0" bIns="0" anchor="ctr">
              <a:noAutofit/>
            </a:bodyPr>
            <a:lstStyle/>
            <a:p>
              <a:r>
                <a:rPr lang="en-US" altLang="ko-KR" sz="700" b="1" spc="-60">
                  <a:solidFill>
                    <a:srgbClr val="EEEFF1"/>
                  </a:solidFill>
                  <a:latin typeface="+mn-ea"/>
                  <a:ea typeface="+mn-ea"/>
                </a:rPr>
                <a:t>I/F, </a:t>
              </a:r>
              <a:r>
                <a:rPr lang="en-US" altLang="ko-KR" sz="700" b="1" spc="-60" err="1">
                  <a:solidFill>
                    <a:srgbClr val="EEEFF1"/>
                  </a:solidFill>
                  <a:latin typeface="+mn-ea"/>
                  <a:ea typeface="+mn-ea"/>
                </a:rPr>
                <a:t>Mig</a:t>
              </a:r>
              <a:r>
                <a:rPr lang="en-US" altLang="ko-KR" sz="700" b="1" spc="-60">
                  <a:solidFill>
                    <a:srgbClr val="EEEFF1"/>
                  </a:solidFill>
                  <a:latin typeface="+mn-ea"/>
                  <a:ea typeface="+mn-ea"/>
                </a:rPr>
                <a:t>. AWS</a:t>
              </a:r>
              <a:r>
                <a:rPr lang="ko-KR" altLang="en-US" sz="700" b="1" spc="-60">
                  <a:solidFill>
                    <a:srgbClr val="EEEFF1"/>
                  </a:solidFill>
                  <a:latin typeface="+mn-ea"/>
                  <a:ea typeface="+mn-ea"/>
                </a:rPr>
                <a:t>개발 환경 제공</a:t>
              </a:r>
            </a:p>
          </p:txBody>
        </p:sp>
        <p:sp>
          <p:nvSpPr>
            <p:cNvPr id="15" name="다이아몬드 14"/>
            <p:cNvSpPr/>
            <p:nvPr/>
          </p:nvSpPr>
          <p:spPr>
            <a:xfrm>
              <a:off x="1623233" y="1926823"/>
              <a:ext cx="68059" cy="68059"/>
            </a:xfrm>
            <a:prstGeom prst="diamond">
              <a:avLst/>
            </a:prstGeom>
            <a:solidFill>
              <a:srgbClr val="EC1C2E"/>
            </a:solidFill>
            <a:ln w="12700">
              <a:solidFill>
                <a:srgbClr val="F0465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rgbClr val="EEEFF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570249" y="1401437"/>
            <a:ext cx="1567332" cy="246221"/>
            <a:chOff x="1626326" y="1834811"/>
            <a:chExt cx="1567332" cy="246221"/>
          </a:xfrm>
        </p:grpSpPr>
        <p:sp>
          <p:nvSpPr>
            <p:cNvPr id="17" name="직사각형 16"/>
            <p:cNvSpPr/>
            <p:nvPr/>
          </p:nvSpPr>
          <p:spPr>
            <a:xfrm>
              <a:off x="1738575" y="1834811"/>
              <a:ext cx="1455083" cy="246221"/>
            </a:xfrm>
            <a:prstGeom prst="rect">
              <a:avLst/>
            </a:prstGeom>
          </p:spPr>
          <p:txBody>
            <a:bodyPr wrap="none" lIns="0" tIns="0" rIns="0" bIns="0" anchor="ctr">
              <a:noAutofit/>
            </a:bodyPr>
            <a:lstStyle/>
            <a:p>
              <a:r>
                <a:rPr lang="en-US" altLang="ko-KR" sz="700" b="1" spc="-60" err="1">
                  <a:solidFill>
                    <a:srgbClr val="EEEFF1"/>
                  </a:solidFill>
                  <a:latin typeface="+mn-ea"/>
                  <a:ea typeface="+mn-ea"/>
                </a:rPr>
                <a:t>Kalmate</a:t>
              </a:r>
              <a:r>
                <a:rPr lang="en-US" altLang="ko-KR" sz="700" b="1" spc="-60">
                  <a:solidFill>
                    <a:srgbClr val="EEEFF1"/>
                  </a:solidFill>
                  <a:latin typeface="+mn-ea"/>
                  <a:ea typeface="+mn-ea"/>
                </a:rPr>
                <a:t> API </a:t>
              </a:r>
              <a:r>
                <a:rPr lang="ko-KR" altLang="en-US" sz="700" b="1" spc="-60">
                  <a:solidFill>
                    <a:srgbClr val="EEEFF1"/>
                  </a:solidFill>
                  <a:latin typeface="+mn-ea"/>
                  <a:ea typeface="+mn-ea"/>
                </a:rPr>
                <a:t>제공시작</a:t>
              </a:r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1626326" y="1929916"/>
              <a:ext cx="61872" cy="61872"/>
            </a:xfrm>
            <a:prstGeom prst="diamond">
              <a:avLst/>
            </a:prstGeom>
            <a:solidFill>
              <a:srgbClr val="EC1C2E"/>
            </a:solidFill>
            <a:ln w="12700">
              <a:solidFill>
                <a:srgbClr val="F0465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rgbClr val="EEEFF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087338" y="1410091"/>
            <a:ext cx="1567332" cy="246221"/>
            <a:chOff x="1626326" y="1834811"/>
            <a:chExt cx="1567332" cy="246221"/>
          </a:xfrm>
        </p:grpSpPr>
        <p:sp>
          <p:nvSpPr>
            <p:cNvPr id="20" name="직사각형 19"/>
            <p:cNvSpPr/>
            <p:nvPr/>
          </p:nvSpPr>
          <p:spPr>
            <a:xfrm>
              <a:off x="1738575" y="1834811"/>
              <a:ext cx="1455083" cy="246221"/>
            </a:xfrm>
            <a:prstGeom prst="rect">
              <a:avLst/>
            </a:prstGeom>
          </p:spPr>
          <p:txBody>
            <a:bodyPr wrap="none" lIns="0" tIns="0" rIns="0" bIns="0" anchor="ctr">
              <a:noAutofit/>
            </a:bodyPr>
            <a:lstStyle/>
            <a:p>
              <a:r>
                <a:rPr lang="ko-KR" altLang="en-US" sz="700" b="1" spc="-60">
                  <a:solidFill>
                    <a:srgbClr val="EEEFF1"/>
                  </a:solidFill>
                  <a:latin typeface="+mn-ea"/>
                  <a:ea typeface="+mn-ea"/>
                </a:rPr>
                <a:t>중간보고</a:t>
              </a:r>
            </a:p>
          </p:txBody>
        </p:sp>
        <p:sp>
          <p:nvSpPr>
            <p:cNvPr id="21" name="다이아몬드 20"/>
            <p:cNvSpPr/>
            <p:nvPr/>
          </p:nvSpPr>
          <p:spPr>
            <a:xfrm>
              <a:off x="1626326" y="1929916"/>
              <a:ext cx="61872" cy="61872"/>
            </a:xfrm>
            <a:prstGeom prst="diamond">
              <a:avLst/>
            </a:prstGeom>
            <a:solidFill>
              <a:srgbClr val="EC1C2E"/>
            </a:solidFill>
            <a:ln w="12700">
              <a:solidFill>
                <a:srgbClr val="F0465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rgbClr val="EEEFF1"/>
                </a:solidFill>
              </a:endParaRPr>
            </a:p>
          </p:txBody>
        </p:sp>
      </p:grpSp>
      <p:sp>
        <p:nvSpPr>
          <p:cNvPr id="22" name="Google Shape;296;p40"/>
          <p:cNvSpPr/>
          <p:nvPr/>
        </p:nvSpPr>
        <p:spPr>
          <a:xfrm>
            <a:off x="1230760" y="1948284"/>
            <a:ext cx="3082800" cy="311694"/>
          </a:xfrm>
          <a:prstGeom prst="homePlate">
            <a:avLst>
              <a:gd name="adj" fmla="val 50000"/>
            </a:avLst>
          </a:prstGeom>
          <a:gradFill>
            <a:gsLst>
              <a:gs pos="3333">
                <a:srgbClr val="2D4C66">
                  <a:alpha val="0"/>
                </a:srgbClr>
              </a:gs>
              <a:gs pos="31000">
                <a:srgbClr val="00529B">
                  <a:alpha val="85000"/>
                </a:srgbClr>
              </a:gs>
              <a:gs pos="72000">
                <a:srgbClr val="0080B4"/>
              </a:gs>
              <a:gs pos="100000">
                <a:srgbClr val="00A0C6"/>
              </a:gs>
            </a:gsLst>
            <a:lin ang="0" scaled="0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spc="-150">
              <a:solidFill>
                <a:srgbClr val="F3F3F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44619" y="1981022"/>
            <a:ext cx="1455083" cy="24622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ko-KR" altLang="en-US" sz="800" b="1" spc="-100">
                <a:solidFill>
                  <a:srgbClr val="EEEFF1"/>
                </a:solidFill>
                <a:latin typeface="+mn-ea"/>
                <a:ea typeface="+mn-ea"/>
              </a:rPr>
              <a:t>공통 기능 구현</a:t>
            </a:r>
          </a:p>
        </p:txBody>
      </p:sp>
      <p:sp>
        <p:nvSpPr>
          <p:cNvPr id="24" name="Google Shape;296;p40"/>
          <p:cNvSpPr/>
          <p:nvPr/>
        </p:nvSpPr>
        <p:spPr>
          <a:xfrm>
            <a:off x="4334076" y="1948284"/>
            <a:ext cx="2728774" cy="311694"/>
          </a:xfrm>
          <a:prstGeom prst="homePlate">
            <a:avLst>
              <a:gd name="adj" fmla="val 50000"/>
            </a:avLst>
          </a:prstGeom>
          <a:gradFill>
            <a:gsLst>
              <a:gs pos="3333">
                <a:srgbClr val="2D4C66">
                  <a:alpha val="0"/>
                </a:srgbClr>
              </a:gs>
              <a:gs pos="31000">
                <a:srgbClr val="00529B">
                  <a:alpha val="85000"/>
                </a:srgbClr>
              </a:gs>
              <a:gs pos="72000">
                <a:srgbClr val="0080B4"/>
              </a:gs>
              <a:gs pos="100000">
                <a:srgbClr val="00A0C6"/>
              </a:gs>
            </a:gsLst>
            <a:lin ang="0" scaled="0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800" b="1" spc="-150">
              <a:solidFill>
                <a:srgbClr val="F3F3F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95832" y="1981022"/>
            <a:ext cx="1455083" cy="24622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ko-KR" altLang="en-US" sz="800" b="1" spc="-100">
                <a:solidFill>
                  <a:srgbClr val="EEEFF1"/>
                </a:solidFill>
                <a:latin typeface="+mn-ea"/>
                <a:ea typeface="+mn-ea"/>
              </a:rPr>
              <a:t>여객 </a:t>
            </a:r>
            <a:r>
              <a:rPr lang="en-US" altLang="ko-KR" sz="800" b="1" spc="-100">
                <a:solidFill>
                  <a:srgbClr val="EEEFF1"/>
                </a:solidFill>
                <a:latin typeface="+mn-ea"/>
                <a:ea typeface="+mn-ea"/>
              </a:rPr>
              <a:t>· </a:t>
            </a:r>
            <a:r>
              <a:rPr lang="ko-KR" altLang="en-US" sz="800" b="1" spc="-100">
                <a:solidFill>
                  <a:srgbClr val="EEEFF1"/>
                </a:solidFill>
                <a:latin typeface="+mn-ea"/>
                <a:ea typeface="+mn-ea"/>
              </a:rPr>
              <a:t>화물 특화 기능 구현</a:t>
            </a:r>
          </a:p>
        </p:txBody>
      </p:sp>
      <p:sp>
        <p:nvSpPr>
          <p:cNvPr id="26" name="Google Shape;296;p40"/>
          <p:cNvSpPr/>
          <p:nvPr/>
        </p:nvSpPr>
        <p:spPr>
          <a:xfrm>
            <a:off x="7112673" y="1948284"/>
            <a:ext cx="1536396" cy="311694"/>
          </a:xfrm>
          <a:prstGeom prst="homePlate">
            <a:avLst>
              <a:gd name="adj" fmla="val 50000"/>
            </a:avLst>
          </a:prstGeom>
          <a:gradFill>
            <a:gsLst>
              <a:gs pos="3333">
                <a:srgbClr val="2D4C66">
                  <a:alpha val="0"/>
                </a:srgbClr>
              </a:gs>
              <a:gs pos="31000">
                <a:srgbClr val="00529B">
                  <a:alpha val="85000"/>
                </a:srgbClr>
              </a:gs>
              <a:gs pos="72000">
                <a:srgbClr val="0080B4"/>
              </a:gs>
              <a:gs pos="100000">
                <a:srgbClr val="00A0C6"/>
              </a:gs>
            </a:gsLst>
            <a:lin ang="0" scaled="0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800" b="1" spc="-150">
              <a:solidFill>
                <a:srgbClr val="F3F3F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33185" y="1981022"/>
            <a:ext cx="1455083" cy="24622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US" altLang="ko-KR" sz="800" b="1" spc="-60">
                <a:solidFill>
                  <a:srgbClr val="EEEFF1"/>
                </a:solidFill>
                <a:latin typeface="+mn-ea"/>
                <a:ea typeface="+mn-ea"/>
              </a:rPr>
              <a:t>Global Partner Community </a:t>
            </a:r>
            <a:r>
              <a:rPr lang="ko-KR" altLang="en-US" sz="800" b="1" spc="-100">
                <a:solidFill>
                  <a:srgbClr val="EEEFF1"/>
                </a:solidFill>
                <a:latin typeface="+mn-ea"/>
                <a:ea typeface="+mn-ea"/>
              </a:rPr>
              <a:t>구현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230760" y="2305829"/>
            <a:ext cx="1857738" cy="223837"/>
            <a:chOff x="1421793" y="2421715"/>
            <a:chExt cx="3082800" cy="246221"/>
          </a:xfrm>
        </p:grpSpPr>
        <p:sp>
          <p:nvSpPr>
            <p:cNvPr id="29" name="Google Shape;296;p40"/>
            <p:cNvSpPr/>
            <p:nvPr/>
          </p:nvSpPr>
          <p:spPr>
            <a:xfrm>
              <a:off x="1421793" y="2427737"/>
              <a:ext cx="3082800" cy="234180"/>
            </a:xfrm>
            <a:prstGeom prst="homePlate">
              <a:avLst>
                <a:gd name="adj" fmla="val 50000"/>
              </a:avLst>
            </a:prstGeom>
            <a:gradFill>
              <a:gsLst>
                <a:gs pos="3333">
                  <a:srgbClr val="2D4C66">
                    <a:alpha val="0"/>
                  </a:srgbClr>
                </a:gs>
                <a:gs pos="100000">
                  <a:srgbClr val="92D050"/>
                </a:gs>
                <a:gs pos="47000">
                  <a:schemeClr val="accent5"/>
                </a:gs>
              </a:gsLst>
              <a:lin ang="0" scaled="0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1800" b="1" spc="-150">
                <a:solidFill>
                  <a:srgbClr val="F3F3F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35652" y="2421715"/>
              <a:ext cx="1455083" cy="246221"/>
            </a:xfrm>
            <a:prstGeom prst="rect">
              <a:avLst/>
            </a:prstGeom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ko-KR" sz="800" b="1" spc="-30">
                  <a:solidFill>
                    <a:srgbClr val="EEEFF1"/>
                  </a:solidFill>
                  <a:latin typeface="+mn-ea"/>
                  <a:ea typeface="+mn-ea"/>
                </a:rPr>
                <a:t>Sprint 1</a:t>
              </a:r>
              <a:endParaRPr lang="ko-KR" altLang="en-US" sz="800" b="1" spc="-30">
                <a:solidFill>
                  <a:srgbClr val="EEEFF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084823" y="2317179"/>
            <a:ext cx="1228737" cy="223837"/>
            <a:chOff x="1421793" y="2421715"/>
            <a:chExt cx="3082800" cy="246221"/>
          </a:xfrm>
        </p:grpSpPr>
        <p:sp>
          <p:nvSpPr>
            <p:cNvPr id="33" name="Google Shape;296;p40"/>
            <p:cNvSpPr/>
            <p:nvPr/>
          </p:nvSpPr>
          <p:spPr>
            <a:xfrm>
              <a:off x="1421793" y="2427734"/>
              <a:ext cx="3082800" cy="234180"/>
            </a:xfrm>
            <a:prstGeom prst="homePlate">
              <a:avLst>
                <a:gd name="adj" fmla="val 50000"/>
              </a:avLst>
            </a:prstGeom>
            <a:gradFill>
              <a:gsLst>
                <a:gs pos="3333">
                  <a:srgbClr val="2D4C66">
                    <a:alpha val="0"/>
                  </a:srgbClr>
                </a:gs>
                <a:gs pos="100000">
                  <a:srgbClr val="92D050"/>
                </a:gs>
                <a:gs pos="47000">
                  <a:schemeClr val="accent5"/>
                </a:gs>
              </a:gsLst>
              <a:lin ang="0" scaled="0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1800" b="1" spc="-150">
                <a:solidFill>
                  <a:srgbClr val="F3F3F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235652" y="2421715"/>
              <a:ext cx="1455083" cy="246221"/>
            </a:xfrm>
            <a:prstGeom prst="rect">
              <a:avLst/>
            </a:prstGeom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ko-KR" sz="800" b="1" spc="-30">
                  <a:solidFill>
                    <a:srgbClr val="EEEFF1"/>
                  </a:solidFill>
                  <a:latin typeface="+mn-ea"/>
                  <a:ea typeface="+mn-ea"/>
                </a:rPr>
                <a:t>Sprint 2</a:t>
              </a:r>
              <a:endParaRPr lang="ko-KR" altLang="en-US" sz="800" b="1" spc="-30">
                <a:solidFill>
                  <a:srgbClr val="EEEFF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325278" y="2317179"/>
            <a:ext cx="1855181" cy="223837"/>
            <a:chOff x="1421793" y="2421715"/>
            <a:chExt cx="3082800" cy="246221"/>
          </a:xfrm>
        </p:grpSpPr>
        <p:sp>
          <p:nvSpPr>
            <p:cNvPr id="37" name="Google Shape;296;p40"/>
            <p:cNvSpPr/>
            <p:nvPr/>
          </p:nvSpPr>
          <p:spPr>
            <a:xfrm>
              <a:off x="1421793" y="2427734"/>
              <a:ext cx="3082800" cy="234180"/>
            </a:xfrm>
            <a:prstGeom prst="homePlate">
              <a:avLst>
                <a:gd name="adj" fmla="val 50000"/>
              </a:avLst>
            </a:prstGeom>
            <a:gradFill>
              <a:gsLst>
                <a:gs pos="3333">
                  <a:srgbClr val="2D4C66">
                    <a:alpha val="0"/>
                  </a:srgbClr>
                </a:gs>
                <a:gs pos="100000">
                  <a:srgbClr val="92D050"/>
                </a:gs>
                <a:gs pos="47000">
                  <a:schemeClr val="accent5"/>
                </a:gs>
              </a:gsLst>
              <a:lin ang="0" scaled="0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1800" b="1" spc="-150">
                <a:solidFill>
                  <a:srgbClr val="F3F3F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35652" y="2421715"/>
              <a:ext cx="1455083" cy="246221"/>
            </a:xfrm>
            <a:prstGeom prst="rect">
              <a:avLst/>
            </a:prstGeom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ko-KR" sz="800" b="1" spc="-30">
                  <a:solidFill>
                    <a:srgbClr val="EEEFF1"/>
                  </a:solidFill>
                  <a:latin typeface="+mn-ea"/>
                  <a:ea typeface="+mn-ea"/>
                </a:rPr>
                <a:t>Sprint 3</a:t>
              </a:r>
              <a:endParaRPr lang="ko-KR" altLang="en-US" sz="800" b="1" spc="-30">
                <a:solidFill>
                  <a:srgbClr val="EEEFF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181168" y="2317179"/>
            <a:ext cx="927590" cy="223837"/>
            <a:chOff x="1421793" y="2421715"/>
            <a:chExt cx="3082800" cy="246221"/>
          </a:xfrm>
        </p:grpSpPr>
        <p:sp>
          <p:nvSpPr>
            <p:cNvPr id="40" name="Google Shape;296;p40"/>
            <p:cNvSpPr/>
            <p:nvPr/>
          </p:nvSpPr>
          <p:spPr>
            <a:xfrm>
              <a:off x="1421793" y="2427734"/>
              <a:ext cx="3082800" cy="234180"/>
            </a:xfrm>
            <a:prstGeom prst="homePlate">
              <a:avLst>
                <a:gd name="adj" fmla="val 50000"/>
              </a:avLst>
            </a:prstGeom>
            <a:gradFill>
              <a:gsLst>
                <a:gs pos="3333">
                  <a:srgbClr val="2D4C66">
                    <a:alpha val="0"/>
                  </a:srgbClr>
                </a:gs>
                <a:gs pos="100000">
                  <a:srgbClr val="92D050"/>
                </a:gs>
                <a:gs pos="47000">
                  <a:schemeClr val="accent5"/>
                </a:gs>
              </a:gsLst>
              <a:lin ang="0" scaled="0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1800" b="1" spc="-150">
                <a:solidFill>
                  <a:srgbClr val="F3F3F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235652" y="2421715"/>
              <a:ext cx="1455083" cy="246221"/>
            </a:xfrm>
            <a:prstGeom prst="rect">
              <a:avLst/>
            </a:prstGeom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ko-KR" sz="800" b="1" spc="-30">
                  <a:solidFill>
                    <a:srgbClr val="EEEFF1"/>
                  </a:solidFill>
                  <a:latin typeface="+mn-ea"/>
                  <a:ea typeface="+mn-ea"/>
                </a:rPr>
                <a:t>Sprint 4</a:t>
              </a:r>
              <a:endParaRPr lang="ko-KR" altLang="en-US" sz="800" b="1" spc="-30">
                <a:solidFill>
                  <a:srgbClr val="EEEFF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117270" y="2317179"/>
            <a:ext cx="1470997" cy="223837"/>
            <a:chOff x="1421793" y="2421715"/>
            <a:chExt cx="3082800" cy="246221"/>
          </a:xfrm>
        </p:grpSpPr>
        <p:sp>
          <p:nvSpPr>
            <p:cNvPr id="43" name="Google Shape;296;p40"/>
            <p:cNvSpPr/>
            <p:nvPr/>
          </p:nvSpPr>
          <p:spPr>
            <a:xfrm>
              <a:off x="1421793" y="2427734"/>
              <a:ext cx="3082800" cy="234180"/>
            </a:xfrm>
            <a:prstGeom prst="homePlate">
              <a:avLst>
                <a:gd name="adj" fmla="val 50000"/>
              </a:avLst>
            </a:prstGeom>
            <a:gradFill>
              <a:gsLst>
                <a:gs pos="3333">
                  <a:srgbClr val="2D4C66">
                    <a:alpha val="0"/>
                  </a:srgbClr>
                </a:gs>
                <a:gs pos="100000">
                  <a:srgbClr val="92D050"/>
                </a:gs>
                <a:gs pos="47000">
                  <a:schemeClr val="accent5"/>
                </a:gs>
              </a:gsLst>
              <a:lin ang="0" scaled="0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1800" b="1" spc="-150">
                <a:solidFill>
                  <a:srgbClr val="F3F3F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235652" y="2421715"/>
              <a:ext cx="1455083" cy="246221"/>
            </a:xfrm>
            <a:prstGeom prst="rect">
              <a:avLst/>
            </a:prstGeom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ko-KR" sz="800" b="1" spc="-30">
                  <a:solidFill>
                    <a:srgbClr val="EEEFF1"/>
                  </a:solidFill>
                  <a:latin typeface="+mn-ea"/>
                  <a:ea typeface="+mn-ea"/>
                </a:rPr>
                <a:t>Sprint 5</a:t>
              </a:r>
              <a:endParaRPr lang="ko-KR" altLang="en-US" sz="800" b="1" spc="-30">
                <a:solidFill>
                  <a:srgbClr val="EEEFF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79940" y="1496203"/>
            <a:ext cx="657552" cy="9017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b="1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Agile</a:t>
            </a:r>
            <a:br>
              <a:rPr lang="en-US" altLang="ko-KR" b="1" spc="-25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1" spc="-25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방법론 </a:t>
            </a:r>
            <a:br>
              <a:rPr lang="en-US" altLang="ko-KR" b="1" spc="-25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pc="-25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2473045" y="1117175"/>
            <a:ext cx="5262591" cy="68189"/>
            <a:chOff x="2473045" y="1237346"/>
            <a:chExt cx="5262591" cy="68189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2473045" y="1237346"/>
              <a:ext cx="0" cy="68189"/>
            </a:xfrm>
            <a:prstGeom prst="line">
              <a:avLst/>
            </a:prstGeom>
            <a:ln w="6350">
              <a:solidFill>
                <a:srgbClr val="3B6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3703188" y="1237346"/>
              <a:ext cx="0" cy="68189"/>
            </a:xfrm>
            <a:prstGeom prst="line">
              <a:avLst/>
            </a:prstGeom>
            <a:ln w="6350">
              <a:solidFill>
                <a:srgbClr val="3B6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4327812" y="1237346"/>
              <a:ext cx="0" cy="68189"/>
            </a:xfrm>
            <a:prstGeom prst="line">
              <a:avLst/>
            </a:prstGeom>
            <a:ln w="6350">
              <a:solidFill>
                <a:srgbClr val="3B6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5255123" y="1237346"/>
              <a:ext cx="0" cy="68189"/>
            </a:xfrm>
            <a:prstGeom prst="line">
              <a:avLst/>
            </a:prstGeom>
            <a:ln w="6350">
              <a:solidFill>
                <a:srgbClr val="3B6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6493914" y="1237346"/>
              <a:ext cx="0" cy="68189"/>
            </a:xfrm>
            <a:prstGeom prst="line">
              <a:avLst/>
            </a:prstGeom>
            <a:ln w="6350">
              <a:solidFill>
                <a:srgbClr val="3B6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7735636" y="1237346"/>
              <a:ext cx="0" cy="68189"/>
            </a:xfrm>
            <a:prstGeom prst="line">
              <a:avLst/>
            </a:prstGeom>
            <a:ln w="6350">
              <a:solidFill>
                <a:srgbClr val="3B6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모서리가 둥근 직사각형 8"/>
          <p:cNvSpPr/>
          <p:nvPr/>
        </p:nvSpPr>
        <p:spPr>
          <a:xfrm>
            <a:off x="433487" y="2687515"/>
            <a:ext cx="8280000" cy="2455985"/>
          </a:xfrm>
          <a:custGeom>
            <a:avLst/>
            <a:gdLst/>
            <a:ahLst/>
            <a:cxnLst/>
            <a:rect l="l" t="t" r="r" b="b"/>
            <a:pathLst>
              <a:path w="8280000" h="2568273">
                <a:moveTo>
                  <a:pt x="273330" y="0"/>
                </a:moveTo>
                <a:lnTo>
                  <a:pt x="8006670" y="0"/>
                </a:lnTo>
                <a:cubicBezTo>
                  <a:pt x="8157626" y="0"/>
                  <a:pt x="8280000" y="122374"/>
                  <a:pt x="8280000" y="273330"/>
                </a:cubicBezTo>
                <a:lnTo>
                  <a:pt x="8280000" y="2568273"/>
                </a:lnTo>
                <a:lnTo>
                  <a:pt x="0" y="2568273"/>
                </a:lnTo>
                <a:lnTo>
                  <a:pt x="0" y="273330"/>
                </a:lnTo>
                <a:cubicBezTo>
                  <a:pt x="0" y="122374"/>
                  <a:pt x="122374" y="0"/>
                  <a:pt x="273330" y="0"/>
                </a:cubicBezTo>
                <a:close/>
              </a:path>
            </a:pathLst>
          </a:custGeom>
          <a:solidFill>
            <a:srgbClr val="EEEFF1"/>
          </a:solidFill>
          <a:ln w="19050">
            <a:gradFill>
              <a:gsLst>
                <a:gs pos="0">
                  <a:srgbClr val="00A0C6"/>
                </a:gs>
                <a:gs pos="100000">
                  <a:srgbClr val="00A0C6">
                    <a:alpha val="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Google Shape;225;p36"/>
          <p:cNvSpPr txBox="1">
            <a:spLocks noGrp="1"/>
          </p:cNvSpPr>
          <p:nvPr>
            <p:ph type="body" idx="4294967295"/>
          </p:nvPr>
        </p:nvSpPr>
        <p:spPr>
          <a:xfrm>
            <a:off x="763291" y="2741517"/>
            <a:ext cx="7688700" cy="1131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D0E0"/>
              </a:buClr>
              <a:buSzPts val="1400"/>
              <a:buChar char="●"/>
            </a:pPr>
            <a:r>
              <a:rPr lang="ko" sz="1400" b="1">
                <a:solidFill>
                  <a:srgbClr val="00A0C6"/>
                </a:solidFill>
                <a:latin typeface="Roboto Bk" pitchFamily="2" charset="0"/>
                <a:ea typeface="맑은 고딕" panose="020B0503020000020004" pitchFamily="50" charset="-127"/>
              </a:rPr>
              <a:t>Production Backlog </a:t>
            </a:r>
            <a:r>
              <a:rPr lang="ko" sz="12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" sz="1200" b="1" spc="-1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Fit &amp; Gap</a:t>
            </a:r>
            <a:r>
              <a:rPr lang="ko" sz="12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워크샵을 통해 요구 사항을 총 망라</a:t>
            </a:r>
            <a:endParaRPr sz="12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D0E0"/>
              </a:buClr>
              <a:buSzPts val="1400"/>
              <a:buChar char="●"/>
            </a:pPr>
            <a:r>
              <a:rPr lang="ko" sz="1400" b="1">
                <a:solidFill>
                  <a:srgbClr val="00A0C6"/>
                </a:solidFill>
                <a:latin typeface="Roboto Bk" pitchFamily="2" charset="0"/>
                <a:ea typeface="맑은 고딕" panose="020B0503020000020004" pitchFamily="50" charset="-127"/>
              </a:rPr>
              <a:t>Sprint Backlog </a:t>
            </a:r>
            <a:r>
              <a:rPr lang="ko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" sz="1200" b="1" spc="-1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 Process</a:t>
            </a:r>
            <a:r>
              <a:rPr lang="ko" sz="12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맞도록 메뉴/</a:t>
            </a:r>
            <a:r>
              <a:rPr lang="en-US" altLang="ko" sz="12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sz="12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단위 </a:t>
            </a:r>
            <a:r>
              <a:rPr lang="ko" sz="1200" b="1" spc="-1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조정하여 Function List</a:t>
            </a:r>
            <a:r>
              <a:rPr lang="ko" sz="12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정리</a:t>
            </a:r>
            <a:endParaRPr sz="12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D0E0"/>
              </a:buClr>
              <a:buSzPts val="1400"/>
              <a:buChar char="●"/>
            </a:pPr>
            <a:r>
              <a:rPr lang="ko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특성 별 및 우선순위 고려하여 </a:t>
            </a:r>
            <a:r>
              <a:rPr lang="ko" sz="1400" b="1" spc="-1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Grouping</a:t>
            </a:r>
            <a:r>
              <a:rPr lang="ko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5개의 </a:t>
            </a:r>
            <a:r>
              <a:rPr lang="ko" sz="1400" b="1" spc="-1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Sprint</a:t>
            </a:r>
            <a:r>
              <a:rPr lang="ko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나누어 진행</a:t>
            </a:r>
            <a:endParaRPr sz="1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920082" y="1211782"/>
            <a:ext cx="34350" cy="31227"/>
          </a:xfrm>
          <a:prstGeom prst="ellipse">
            <a:avLst/>
          </a:prstGeom>
          <a:solidFill>
            <a:srgbClr val="EE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89617" y="1427676"/>
            <a:ext cx="253595" cy="347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">
                <a:solidFill>
                  <a:srgbClr val="EEEFF1"/>
                </a:solidFill>
                <a:latin typeface="Roboto" pitchFamily="2" charset="0"/>
                <a:ea typeface="Roboto" pitchFamily="2" charset="0"/>
                <a:sym typeface="Roboto"/>
              </a:rPr>
              <a:t>“</a:t>
            </a:r>
            <a:endParaRPr lang="ko-KR" altLang="en-US" b="1" spc="-250">
              <a:solidFill>
                <a:srgbClr val="EEEFF1"/>
              </a:solidFill>
              <a:latin typeface="Roboto" pitchFamily="2" charset="0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4765" y="1427676"/>
            <a:ext cx="251992" cy="347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">
                <a:solidFill>
                  <a:srgbClr val="EEEFF1"/>
                </a:solidFill>
                <a:latin typeface="Roboto" pitchFamily="2" charset="0"/>
                <a:ea typeface="Roboto" pitchFamily="2" charset="0"/>
                <a:sym typeface="Roboto"/>
              </a:rPr>
              <a:t>”</a:t>
            </a:r>
            <a:endParaRPr lang="ko-KR" altLang="en-US" b="1" spc="-250">
              <a:solidFill>
                <a:srgbClr val="EEEFF1"/>
              </a:solidFill>
              <a:latin typeface="Roboto" pitchFamily="2" charset="0"/>
              <a:ea typeface="맑은 고딕" panose="020B0503020000020004" pitchFamily="50" charset="-127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1423523" y="4126847"/>
            <a:ext cx="1415873" cy="7425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>
              <a:lnSpc>
                <a:spcPct val="120000"/>
              </a:lnSpc>
              <a:buClr>
                <a:srgbClr val="193441"/>
              </a:buClr>
              <a:buSzPts val="1200"/>
            </a:pPr>
            <a:r>
              <a:rPr lang="ko-KR" altLang="en-US" sz="1100" b="1" spc="-15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판매관리활동의 기본이면서 여객</a:t>
            </a:r>
            <a:r>
              <a:rPr lang="en-US" altLang="ko-KR" sz="1100" b="1" spc="-15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b="1" spc="-15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화물 공통 기능 중심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304213" y="3934450"/>
            <a:ext cx="775576" cy="152884"/>
          </a:xfrm>
          <a:custGeom>
            <a:avLst/>
            <a:gdLst/>
            <a:ahLst/>
            <a:cxnLst/>
            <a:rect l="l" t="t" r="r" b="b"/>
            <a:pathLst>
              <a:path w="775576" h="152884">
                <a:moveTo>
                  <a:pt x="0" y="0"/>
                </a:moveTo>
                <a:lnTo>
                  <a:pt x="699134" y="0"/>
                </a:lnTo>
                <a:cubicBezTo>
                  <a:pt x="741352" y="0"/>
                  <a:pt x="775576" y="34224"/>
                  <a:pt x="775576" y="76442"/>
                </a:cubicBezTo>
                <a:cubicBezTo>
                  <a:pt x="775576" y="118660"/>
                  <a:pt x="741352" y="152884"/>
                  <a:pt x="699134" y="152884"/>
                </a:cubicBezTo>
                <a:lnTo>
                  <a:pt x="0" y="152884"/>
                </a:lnTo>
                <a:close/>
              </a:path>
            </a:pathLst>
          </a:custGeom>
          <a:gradFill>
            <a:gsLst>
              <a:gs pos="100000">
                <a:srgbClr val="92D050"/>
              </a:gs>
              <a:gs pos="0">
                <a:schemeClr val="accent5"/>
              </a:gs>
            </a:gsLst>
            <a:lin ang="0" scaled="0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altLang="ko-KR" sz="800" b="1">
                <a:solidFill>
                  <a:srgbClr val="F3F3F3"/>
                </a:solidFill>
                <a:latin typeface="Roboto" pitchFamily="2" charset="0"/>
                <a:ea typeface="Roboto" pitchFamily="2" charset="0"/>
              </a:rPr>
              <a:t>Sprint 1/2</a:t>
            </a:r>
            <a:endParaRPr lang="ko-KR" altLang="en-US" sz="800" b="1">
              <a:solidFill>
                <a:srgbClr val="F3F3F3"/>
              </a:solidFill>
              <a:latin typeface="Roboto" pitchFamily="2" charset="0"/>
              <a:ea typeface="맑은 고딕" panose="020B0503020000020004" pitchFamily="50" charset="-127"/>
            </a:endParaRPr>
          </a:p>
        </p:txBody>
      </p:sp>
      <p:pic>
        <p:nvPicPr>
          <p:cNvPr id="66" name="그림 65" descr="Untitled-2.png"/>
          <p:cNvPicPr preferRelativeResize="0">
            <a:picLocks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82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4213" y="3883713"/>
            <a:ext cx="104757" cy="107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3277045" y="4126847"/>
            <a:ext cx="1415873" cy="7425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>
              <a:lnSpc>
                <a:spcPct val="120000"/>
              </a:lnSpc>
              <a:buClr>
                <a:srgbClr val="193441"/>
              </a:buClr>
              <a:buSzPts val="1200"/>
            </a:pPr>
            <a:r>
              <a:rPr lang="ko-KR" altLang="en-US" sz="1100" b="1" spc="-15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항공 영업</a:t>
            </a:r>
            <a:br>
              <a:rPr lang="en-US" altLang="ko-KR" sz="1100" b="1" spc="-15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5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특화 기능</a:t>
            </a:r>
          </a:p>
        </p:txBody>
      </p:sp>
      <p:sp>
        <p:nvSpPr>
          <p:cNvPr id="78" name="모서리가 둥근 직사각형 66"/>
          <p:cNvSpPr/>
          <p:nvPr/>
        </p:nvSpPr>
        <p:spPr>
          <a:xfrm>
            <a:off x="3146094" y="3934450"/>
            <a:ext cx="775576" cy="152884"/>
          </a:xfrm>
          <a:custGeom>
            <a:avLst/>
            <a:gdLst/>
            <a:ahLst/>
            <a:cxnLst/>
            <a:rect l="l" t="t" r="r" b="b"/>
            <a:pathLst>
              <a:path w="775576" h="152884">
                <a:moveTo>
                  <a:pt x="0" y="0"/>
                </a:moveTo>
                <a:lnTo>
                  <a:pt x="699134" y="0"/>
                </a:lnTo>
                <a:cubicBezTo>
                  <a:pt x="741352" y="0"/>
                  <a:pt x="775576" y="34224"/>
                  <a:pt x="775576" y="76442"/>
                </a:cubicBezTo>
                <a:cubicBezTo>
                  <a:pt x="775576" y="118660"/>
                  <a:pt x="741352" y="152884"/>
                  <a:pt x="699134" y="152884"/>
                </a:cubicBezTo>
                <a:lnTo>
                  <a:pt x="0" y="152884"/>
                </a:lnTo>
                <a:close/>
              </a:path>
            </a:pathLst>
          </a:custGeom>
          <a:gradFill>
            <a:gsLst>
              <a:gs pos="100000">
                <a:srgbClr val="92D050"/>
              </a:gs>
              <a:gs pos="0">
                <a:schemeClr val="accent5"/>
              </a:gs>
            </a:gsLst>
            <a:lin ang="0" scaled="0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altLang="ko-KR" sz="800" b="1">
                <a:solidFill>
                  <a:srgbClr val="F3F3F3"/>
                </a:solidFill>
                <a:latin typeface="Roboto" pitchFamily="2" charset="0"/>
                <a:ea typeface="Roboto" pitchFamily="2" charset="0"/>
              </a:rPr>
              <a:t>Sprint 3</a:t>
            </a:r>
            <a:endParaRPr lang="ko-KR" altLang="en-US" sz="800" b="1">
              <a:solidFill>
                <a:srgbClr val="F3F3F3"/>
              </a:solidFill>
              <a:latin typeface="Roboto" pitchFamily="2" charset="0"/>
              <a:ea typeface="맑은 고딕" panose="020B0503020000020004" pitchFamily="50" charset="-127"/>
            </a:endParaRPr>
          </a:p>
        </p:txBody>
      </p:sp>
      <p:pic>
        <p:nvPicPr>
          <p:cNvPr id="72" name="그림 71" descr="Untitled-2.png"/>
          <p:cNvPicPr preferRelativeResize="0">
            <a:picLocks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82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6094" y="3883713"/>
            <a:ext cx="104757" cy="107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5035042" y="4126848"/>
            <a:ext cx="1415873" cy="7425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>
              <a:lnSpc>
                <a:spcPct val="120000"/>
              </a:lnSpc>
              <a:buClr>
                <a:srgbClr val="193441"/>
              </a:buClr>
              <a:buSzPts val="1200"/>
            </a:pPr>
            <a:r>
              <a:rPr lang="ko-KR" altLang="en-US" sz="1100" b="1" spc="-15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기반 영업</a:t>
            </a:r>
            <a:br>
              <a:rPr lang="en-US" altLang="ko-KR" sz="1100" b="1" spc="-15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5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 지원 기능</a:t>
            </a:r>
          </a:p>
        </p:txBody>
      </p:sp>
      <p:sp>
        <p:nvSpPr>
          <p:cNvPr id="79" name="모서리가 둥근 직사각형 66"/>
          <p:cNvSpPr/>
          <p:nvPr/>
        </p:nvSpPr>
        <p:spPr>
          <a:xfrm>
            <a:off x="4906722" y="3934450"/>
            <a:ext cx="775576" cy="152884"/>
          </a:xfrm>
          <a:custGeom>
            <a:avLst/>
            <a:gdLst/>
            <a:ahLst/>
            <a:cxnLst/>
            <a:rect l="l" t="t" r="r" b="b"/>
            <a:pathLst>
              <a:path w="775576" h="152884">
                <a:moveTo>
                  <a:pt x="0" y="0"/>
                </a:moveTo>
                <a:lnTo>
                  <a:pt x="699134" y="0"/>
                </a:lnTo>
                <a:cubicBezTo>
                  <a:pt x="741352" y="0"/>
                  <a:pt x="775576" y="34224"/>
                  <a:pt x="775576" y="76442"/>
                </a:cubicBezTo>
                <a:cubicBezTo>
                  <a:pt x="775576" y="118660"/>
                  <a:pt x="741352" y="152884"/>
                  <a:pt x="699134" y="152884"/>
                </a:cubicBezTo>
                <a:lnTo>
                  <a:pt x="0" y="152884"/>
                </a:lnTo>
                <a:close/>
              </a:path>
            </a:pathLst>
          </a:custGeom>
          <a:gradFill>
            <a:gsLst>
              <a:gs pos="100000">
                <a:srgbClr val="92D050"/>
              </a:gs>
              <a:gs pos="0">
                <a:schemeClr val="accent5"/>
              </a:gs>
            </a:gsLst>
            <a:lin ang="0" scaled="0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altLang="ko-KR" sz="800" b="1">
                <a:solidFill>
                  <a:srgbClr val="F3F3F3"/>
                </a:solidFill>
                <a:latin typeface="Roboto" pitchFamily="2" charset="0"/>
                <a:ea typeface="Roboto" pitchFamily="2" charset="0"/>
              </a:rPr>
              <a:t>Sprint 4</a:t>
            </a:r>
            <a:endParaRPr lang="ko-KR" altLang="en-US" sz="800" b="1">
              <a:solidFill>
                <a:srgbClr val="F3F3F3"/>
              </a:solidFill>
              <a:latin typeface="Roboto" pitchFamily="2" charset="0"/>
              <a:ea typeface="맑은 고딕" panose="020B0503020000020004" pitchFamily="50" charset="-127"/>
            </a:endParaRPr>
          </a:p>
        </p:txBody>
      </p:sp>
      <p:pic>
        <p:nvPicPr>
          <p:cNvPr id="74" name="그림 73" descr="Untitled-2.png"/>
          <p:cNvPicPr preferRelativeResize="0">
            <a:picLocks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82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06722" y="3883713"/>
            <a:ext cx="104757" cy="107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6880471" y="4159352"/>
            <a:ext cx="1627983" cy="7425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>
              <a:lnSpc>
                <a:spcPct val="120000"/>
              </a:lnSpc>
              <a:buClr>
                <a:srgbClr val="193441"/>
              </a:buClr>
              <a:buSzPts val="1200"/>
            </a:pPr>
            <a:r>
              <a:rPr lang="en-US" altLang="ko-KR" sz="11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 Partner Community,</a:t>
            </a:r>
            <a:br>
              <a:rPr lang="en-US" altLang="ko-KR" sz="11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Mobile App</a:t>
            </a:r>
            <a:endParaRPr lang="ko-KR" altLang="en-US" sz="1100" b="1" spc="-100">
              <a:solidFill>
                <a:srgbClr val="243D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모서리가 둥근 직사각형 66"/>
          <p:cNvSpPr/>
          <p:nvPr/>
        </p:nvSpPr>
        <p:spPr>
          <a:xfrm>
            <a:off x="6746689" y="3934450"/>
            <a:ext cx="775576" cy="152884"/>
          </a:xfrm>
          <a:custGeom>
            <a:avLst/>
            <a:gdLst/>
            <a:ahLst/>
            <a:cxnLst/>
            <a:rect l="l" t="t" r="r" b="b"/>
            <a:pathLst>
              <a:path w="775576" h="152884">
                <a:moveTo>
                  <a:pt x="0" y="0"/>
                </a:moveTo>
                <a:lnTo>
                  <a:pt x="699134" y="0"/>
                </a:lnTo>
                <a:cubicBezTo>
                  <a:pt x="741352" y="0"/>
                  <a:pt x="775576" y="34224"/>
                  <a:pt x="775576" y="76442"/>
                </a:cubicBezTo>
                <a:cubicBezTo>
                  <a:pt x="775576" y="118660"/>
                  <a:pt x="741352" y="152884"/>
                  <a:pt x="699134" y="152884"/>
                </a:cubicBezTo>
                <a:lnTo>
                  <a:pt x="0" y="152884"/>
                </a:lnTo>
                <a:close/>
              </a:path>
            </a:pathLst>
          </a:custGeom>
          <a:gradFill>
            <a:gsLst>
              <a:gs pos="100000">
                <a:srgbClr val="92D050"/>
              </a:gs>
              <a:gs pos="0">
                <a:schemeClr val="accent5"/>
              </a:gs>
            </a:gsLst>
            <a:lin ang="0" scaled="0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altLang="ko-KR" sz="800" b="1">
                <a:solidFill>
                  <a:srgbClr val="F3F3F3"/>
                </a:solidFill>
                <a:latin typeface="Roboto" pitchFamily="2" charset="0"/>
                <a:ea typeface="Roboto" pitchFamily="2" charset="0"/>
              </a:rPr>
              <a:t>Sprint 5</a:t>
            </a:r>
            <a:endParaRPr lang="ko-KR" altLang="en-US" sz="800" b="1">
              <a:solidFill>
                <a:srgbClr val="F3F3F3"/>
              </a:solidFill>
              <a:latin typeface="Roboto" pitchFamily="2" charset="0"/>
              <a:ea typeface="맑은 고딕" panose="020B0503020000020004" pitchFamily="50" charset="-127"/>
            </a:endParaRPr>
          </a:p>
        </p:txBody>
      </p:sp>
      <p:pic>
        <p:nvPicPr>
          <p:cNvPr id="76" name="그림 75" descr="Untitled-2.png"/>
          <p:cNvPicPr preferRelativeResize="0">
            <a:picLocks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82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46689" y="3883713"/>
            <a:ext cx="104757" cy="107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60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7956376" y="3910872"/>
            <a:ext cx="888632" cy="888632"/>
          </a:xfrm>
          <a:prstGeom prst="ellipse">
            <a:avLst/>
          </a:prstGeom>
          <a:solidFill>
            <a:srgbClr val="EE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33223" y="3910872"/>
            <a:ext cx="888632" cy="888632"/>
          </a:xfrm>
          <a:prstGeom prst="ellipse">
            <a:avLst/>
          </a:prstGeom>
          <a:solidFill>
            <a:srgbClr val="EE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956376" y="1344270"/>
            <a:ext cx="888632" cy="888632"/>
          </a:xfrm>
          <a:prstGeom prst="ellipse">
            <a:avLst/>
          </a:prstGeom>
          <a:solidFill>
            <a:srgbClr val="EE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33223" y="1344270"/>
            <a:ext cx="888632" cy="888632"/>
          </a:xfrm>
          <a:prstGeom prst="ellipse">
            <a:avLst/>
          </a:prstGeom>
          <a:solidFill>
            <a:srgbClr val="EE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2545498"/>
            <a:ext cx="9144000" cy="52505"/>
          </a:xfrm>
          <a:prstGeom prst="rect">
            <a:avLst/>
          </a:prstGeom>
          <a:solidFill>
            <a:srgbClr val="EE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Google Shape;232;p37"/>
          <p:cNvSpPr txBox="1"/>
          <p:nvPr/>
        </p:nvSpPr>
        <p:spPr>
          <a:xfrm>
            <a:off x="373616" y="243226"/>
            <a:ext cx="1309349" cy="72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ko" sz="2000" b="1" spc="-30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기능 개발</a:t>
            </a:r>
            <a:br>
              <a:rPr lang="en-US" altLang="ko" sz="2000" b="1" spc="-30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</a:br>
            <a:r>
              <a:rPr lang="ko" sz="2000" b="1" spc="-30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및 테스트</a:t>
            </a:r>
            <a:endParaRPr sz="2000" b="1" spc="-300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158" y="375969"/>
            <a:ext cx="2520000" cy="1800000"/>
          </a:xfrm>
          <a:prstGeom prst="rect">
            <a:avLst/>
          </a:prstGeom>
          <a:noFill/>
          <a:ln w="3175" cap="flat" cmpd="sng">
            <a:solidFill>
              <a:srgbClr val="EEEFF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4" name="Google Shape;23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158" y="3081871"/>
            <a:ext cx="2520000" cy="1800000"/>
          </a:xfrm>
          <a:prstGeom prst="rect">
            <a:avLst/>
          </a:prstGeom>
          <a:noFill/>
          <a:ln w="3175" cap="flat" cmpd="sng">
            <a:solidFill>
              <a:srgbClr val="EEEFF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5" name="Google Shape;23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2965" y="3081871"/>
            <a:ext cx="2520000" cy="1800000"/>
          </a:xfrm>
          <a:prstGeom prst="rect">
            <a:avLst/>
          </a:prstGeom>
          <a:noFill/>
          <a:ln w="3175" cap="flat" cmpd="sng">
            <a:solidFill>
              <a:srgbClr val="EEEFF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7" name="Google Shape;23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7705" y="375969"/>
            <a:ext cx="2520000" cy="1336716"/>
          </a:xfrm>
          <a:prstGeom prst="rect">
            <a:avLst/>
          </a:prstGeom>
          <a:noFill/>
          <a:ln w="3175" cap="flat" cmpd="sng">
            <a:solidFill>
              <a:srgbClr val="EEEFF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8" name="Google Shape;238;p37"/>
          <p:cNvSpPr txBox="1"/>
          <p:nvPr/>
        </p:nvSpPr>
        <p:spPr>
          <a:xfrm>
            <a:off x="7543158" y="243226"/>
            <a:ext cx="1309349" cy="72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>
              <a:buFont typeface="Arial"/>
              <a:buNone/>
            </a:pPr>
            <a:r>
              <a:rPr lang="ko" sz="2000" b="1" spc="-30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진척률</a:t>
            </a:r>
            <a:br>
              <a:rPr lang="en-US" altLang="ko" sz="2000" b="1" spc="-30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</a:br>
            <a:r>
              <a:rPr lang="ko" sz="2000" b="1" spc="-30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관리</a:t>
            </a:r>
            <a:endParaRPr sz="2000" b="1" spc="-300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239" name="Google Shape;239;p37"/>
          <p:cNvSpPr txBox="1"/>
          <p:nvPr/>
        </p:nvSpPr>
        <p:spPr>
          <a:xfrm>
            <a:off x="373616" y="2970684"/>
            <a:ext cx="1344089" cy="72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spc="-30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스케쥴 관리,</a:t>
            </a:r>
            <a:br>
              <a:rPr lang="en-US" altLang="ko" sz="2000" b="1" spc="-30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</a:br>
            <a:r>
              <a:rPr lang="ko" sz="2000" b="1" spc="-30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일정 공유</a:t>
            </a:r>
            <a:endParaRPr sz="2000" b="1" spc="-300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7543158" y="2970684"/>
            <a:ext cx="1309349" cy="72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algn="r"/>
            <a:r>
              <a:rPr lang="ko" sz="2000" b="1" spc="-30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공지사항,</a:t>
            </a:r>
            <a:br>
              <a:rPr lang="en-US" altLang="ko" sz="2000" b="1" spc="-30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</a:br>
            <a:r>
              <a:rPr lang="ko" sz="2000" b="1" spc="-30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이슈공유</a:t>
            </a:r>
            <a:endParaRPr sz="2000" b="1" spc="-300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16" name="Google Shape;188;p34"/>
          <p:cNvSpPr/>
          <p:nvPr/>
        </p:nvSpPr>
        <p:spPr>
          <a:xfrm>
            <a:off x="3552221" y="1483878"/>
            <a:ext cx="2039559" cy="2039559"/>
          </a:xfrm>
          <a:prstGeom prst="ellipse">
            <a:avLst/>
          </a:prstGeom>
          <a:solidFill>
            <a:srgbClr val="243D52"/>
          </a:solidFill>
          <a:ln w="635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dist="139700" dir="5400000" algn="t" rotWithShape="0">
              <a:prstClr val="black">
                <a:alpha val="15000"/>
              </a:prstClr>
            </a:outerShdw>
          </a:effectLst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algun Gothic"/>
              <a:buNone/>
            </a:pPr>
            <a:endParaRPr sz="1600" b="1" i="0" u="none" strike="noStrike" cap="none" baseline="30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24;p36"/>
          <p:cNvSpPr txBox="1">
            <a:spLocks/>
          </p:cNvSpPr>
          <p:nvPr/>
        </p:nvSpPr>
        <p:spPr>
          <a:xfrm>
            <a:off x="2609550" y="1970120"/>
            <a:ext cx="3924900" cy="962829"/>
          </a:xfrm>
          <a:prstGeom prst="rect">
            <a:avLst/>
          </a:prstGeom>
          <a:noFill/>
          <a:ln w="19050" cap="flat" cmpd="sng">
            <a:noFill/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  <a:defRPr sz="2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ctr"/>
            <a:r>
              <a:rPr lang="ko" altLang="ko-KR" sz="3200" b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Agile</a:t>
            </a:r>
            <a:br>
              <a:rPr lang="en-US" altLang="ko" sz="3200" b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ko" altLang="ko-KR" sz="3200" b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Platform</a:t>
            </a:r>
            <a:endParaRPr lang="en-US" sz="3200">
              <a:solidFill>
                <a:schemeClr val="bg1"/>
              </a:solidFill>
              <a:latin typeface="Roboto Bk" pitchFamily="2" charset="0"/>
              <a:sym typeface="Roboto"/>
            </a:endParaRPr>
          </a:p>
        </p:txBody>
      </p:sp>
      <p:pic>
        <p:nvPicPr>
          <p:cNvPr id="29" name="Picture 6" descr="D:\jungbinxxi\2019\대한항공\0-0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317" y="4108238"/>
            <a:ext cx="579658" cy="58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 descr="D:\jungbinxxi\2019\대한항공\0-0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69" y="4107843"/>
            <a:ext cx="579658" cy="57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D:\jungbinxxi\2019\대한항공\0-0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69" y="1462235"/>
            <a:ext cx="579658" cy="57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9" descr="D:\jungbinxxi\2019\대한항공\0-0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863" y="1463179"/>
            <a:ext cx="579658" cy="57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-1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74;p12"/>
          <p:cNvSpPr/>
          <p:nvPr/>
        </p:nvSpPr>
        <p:spPr>
          <a:xfrm>
            <a:off x="4572000" y="-922"/>
            <a:ext cx="4572000" cy="5143500"/>
          </a:xfrm>
          <a:prstGeom prst="rect">
            <a:avLst/>
          </a:prstGeom>
          <a:gradFill flip="none" rotWithShape="1">
            <a:gsLst>
              <a:gs pos="100000">
                <a:srgbClr val="00529B">
                  <a:alpha val="52000"/>
                </a:srgbClr>
              </a:gs>
              <a:gs pos="0">
                <a:srgbClr val="00A0C6">
                  <a:alpha val="83000"/>
                </a:srgbClr>
              </a:gs>
            </a:gsLst>
            <a:lin ang="13500000" scaled="1"/>
            <a:tileRect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/>
          </p:nvPr>
        </p:nvSpPr>
        <p:spPr>
          <a:xfrm>
            <a:off x="4856880" y="334247"/>
            <a:ext cx="4002240" cy="12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ko" sz="3600" b="0">
                <a:solidFill>
                  <a:srgbClr val="EEEFF1"/>
                </a:solidFill>
                <a:latin typeface="Roboto Bk" pitchFamily="2" charset="0"/>
                <a:ea typeface="Roboto Medium"/>
                <a:cs typeface="Roboto Medium"/>
                <a:sym typeface="Roboto Medium"/>
              </a:rPr>
              <a:t>“Guide and Enable”</a:t>
            </a:r>
            <a:endParaRPr sz="3600" b="0">
              <a:solidFill>
                <a:srgbClr val="EEEFF1"/>
              </a:solidFill>
              <a:latin typeface="Roboto Bk" pitchFamily="2" charset="0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7" name="Google Shape;247;p38"/>
          <p:cNvSpPr txBox="1">
            <a:spLocks noGrp="1"/>
          </p:cNvSpPr>
          <p:nvPr>
            <p:ph type="body" idx="1"/>
          </p:nvPr>
        </p:nvSpPr>
        <p:spPr>
          <a:xfrm>
            <a:off x="4986409" y="1479307"/>
            <a:ext cx="3743182" cy="30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 b="1" spc="-15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조직의 요구사항이 </a:t>
            </a:r>
            <a:r>
              <a:rPr lang="ko" sz="1400" b="1" spc="-1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Salesforce</a:t>
            </a:r>
            <a:r>
              <a:rPr lang="ko" sz="1400" b="1" spc="-15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br>
              <a:rPr lang="en-US" altLang="ko" sz="1400" b="1" spc="-15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400" b="1" spc="-15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맞는지 점검하고, 최선의 방향으로 가이드</a:t>
            </a:r>
            <a:endParaRPr sz="1400" b="1" spc="-150">
              <a:solidFill>
                <a:srgbClr val="EEEFF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spc="-150">
              <a:solidFill>
                <a:srgbClr val="EEEFF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 b="1" spc="-15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개별 조직/기능/시스템(</a:t>
            </a:r>
            <a:r>
              <a:rPr lang="ko" sz="1400" b="1" spc="-1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ko" sz="1400" b="1" spc="-15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g)단위의 개발과</a:t>
            </a:r>
            <a:br>
              <a:rPr lang="en-US" altLang="ko" sz="1400" b="1" spc="-15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400" b="1" spc="-15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변경에 대한 </a:t>
            </a:r>
            <a:r>
              <a:rPr lang="ko" sz="1400" b="1" spc="-1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Governance</a:t>
            </a:r>
            <a:r>
              <a:rPr lang="ko" sz="1400" b="1" spc="-15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관리</a:t>
            </a:r>
            <a:endParaRPr sz="1100" b="1" i="1" spc="-150">
              <a:solidFill>
                <a:srgbClr val="EEEFF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spc="-150">
              <a:solidFill>
                <a:srgbClr val="EEEFF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 b="1" spc="-1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Salesforce Org </a:t>
            </a:r>
            <a:r>
              <a:rPr lang="ko" sz="1400" b="1" spc="-15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 및 라이선스를 관리</a:t>
            </a:r>
            <a:endParaRPr sz="1400" b="1" spc="-150">
              <a:solidFill>
                <a:srgbClr val="EEEFF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spc="-150">
              <a:solidFill>
                <a:srgbClr val="EEEFF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 b="1" spc="-15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 내 </a:t>
            </a:r>
            <a:r>
              <a:rPr lang="ko" sz="1400" b="1" spc="-1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Salesforce </a:t>
            </a:r>
            <a:r>
              <a:rPr lang="ko" sz="1400" b="1" spc="-15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역량 증대</a:t>
            </a:r>
            <a:endParaRPr sz="1400" b="1" spc="-150">
              <a:solidFill>
                <a:srgbClr val="EEEFF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 spc="-15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" sz="1400" b="1" spc="-10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 User </a:t>
            </a:r>
            <a:r>
              <a:rPr lang="ko" sz="1400" b="1" spc="-15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b="1" spc="-150">
              <a:solidFill>
                <a:srgbClr val="EEEFF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466800" y="2450143"/>
            <a:ext cx="3638400" cy="510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0" spc="-27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지속 발전 가능한 시스템을 위</a:t>
            </a:r>
            <a:r>
              <a:rPr lang="ko-KR" altLang="en-US" sz="1300" b="0" spc="-270">
                <a:solidFill>
                  <a:srgbClr val="EEEF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endParaRPr sz="1300" b="0" spc="-270">
              <a:solidFill>
                <a:srgbClr val="EEEFF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6800" y="3111870"/>
            <a:ext cx="3638400" cy="1140271"/>
            <a:chOff x="327970" y="3068325"/>
            <a:chExt cx="3638400" cy="1140271"/>
          </a:xfrm>
        </p:grpSpPr>
        <p:sp>
          <p:nvSpPr>
            <p:cNvPr id="19" name="Google Shape;248;p38"/>
            <p:cNvSpPr txBox="1">
              <a:spLocks/>
            </p:cNvSpPr>
            <p:nvPr/>
          </p:nvSpPr>
          <p:spPr>
            <a:xfrm>
              <a:off x="327970" y="3068325"/>
              <a:ext cx="3638400" cy="1140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Roboto Medium"/>
                <a:buNone/>
                <a:defRPr sz="2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Roboto Medium"/>
                <a:buNone/>
                <a:defRPr sz="2800" b="0" i="0" u="none" strike="noStrike" cap="non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Roboto Medium"/>
                <a:buNone/>
                <a:defRPr sz="2800" b="0" i="0" u="none" strike="noStrike" cap="non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Roboto Medium"/>
                <a:buNone/>
                <a:defRPr sz="2800" b="0" i="0" u="none" strike="noStrike" cap="non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Roboto Medium"/>
                <a:buNone/>
                <a:defRPr sz="2800" b="0" i="0" u="none" strike="noStrike" cap="non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Roboto Medium"/>
                <a:buNone/>
                <a:defRPr sz="2800" b="0" i="0" u="none" strike="noStrike" cap="non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Roboto Medium"/>
                <a:buNone/>
                <a:defRPr sz="2800" b="0" i="0" u="none" strike="noStrike" cap="non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Roboto Medium"/>
                <a:buNone/>
                <a:defRPr sz="2800" b="0" i="0" u="none" strike="noStrike" cap="non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Roboto Medium"/>
                <a:buNone/>
                <a:defRPr sz="2800" b="0" i="0" u="none" strike="noStrike" cap="non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9pPr>
            </a:lstStyle>
            <a:p>
              <a:pPr lvl="0" algn="ctr">
                <a:lnSpc>
                  <a:spcPct val="140000"/>
                </a:lnSpc>
                <a:buClr>
                  <a:schemeClr val="dk1"/>
                </a:buClr>
                <a:buSzPts val="1100"/>
              </a:pPr>
              <a:r>
                <a:rPr lang="ko-KR" altLang="en-US" spc="-400">
                  <a:solidFill>
                    <a:srgbClr val="EEEFF1"/>
                  </a:solidFill>
                  <a:effectLst>
                    <a:outerShdw blurRad="190500" dist="63500" dir="5400000" algn="t" rotWithShape="0">
                      <a:prstClr val="black">
                        <a:alpha val="2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 </a:t>
              </a:r>
              <a:r>
                <a:rPr lang="ko-KR" altLang="en-US" spc="-400" err="1">
                  <a:solidFill>
                    <a:srgbClr val="EEEFF1"/>
                  </a:solidFill>
                  <a:effectLst>
                    <a:outerShdw blurRad="190500" dist="63500" dir="5400000" algn="t" rotWithShape="0">
                      <a:prstClr val="black">
                        <a:alpha val="2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거버넌스</a:t>
              </a:r>
              <a:r>
                <a:rPr lang="ko-KR" altLang="en-US" sz="2000" b="0" spc="-400" err="1">
                  <a:solidFill>
                    <a:srgbClr val="EEEFF1"/>
                  </a:solidFill>
                  <a:effectLst>
                    <a:outerShdw blurRad="190500" dist="63500" dir="5400000" algn="t" rotWithShape="0">
                      <a:prstClr val="black">
                        <a:alpha val="2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lang="ko-KR" altLang="en-US" sz="2000" spc="-400">
                  <a:solidFill>
                    <a:srgbClr val="EEEFF1"/>
                  </a:solidFill>
                  <a:effectLst>
                    <a:outerShdw blurRad="190500" dist="63500" dir="5400000" algn="t" rotWithShape="0">
                      <a:prstClr val="black">
                        <a:alpha val="2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pc="-400">
                  <a:solidFill>
                    <a:srgbClr val="EEEFF1"/>
                  </a:solidFill>
                  <a:effectLst>
                    <a:outerShdw blurRad="190500" dist="63500" dir="5400000" algn="t" rotWithShape="0">
                      <a:prstClr val="black">
                        <a:alpha val="2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수립</a:t>
              </a:r>
              <a:r>
                <a:rPr lang="ko-KR" altLang="en-US" sz="2000" b="0" spc="-300">
                  <a:solidFill>
                    <a:srgbClr val="EEEFF1"/>
                  </a:solidFill>
                  <a:effectLst>
                    <a:outerShdw blurRad="190500" dist="63500" dir="5400000" algn="t" rotWithShape="0">
                      <a:prstClr val="black">
                        <a:alpha val="2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하고</a:t>
              </a:r>
              <a:br>
                <a:rPr lang="en-US" altLang="ko-KR" sz="2000" b="0" spc="-300">
                  <a:solidFill>
                    <a:srgbClr val="EEEFF1"/>
                  </a:solidFill>
                  <a:effectLst>
                    <a:outerShdw blurRad="190500" dist="63500" dir="5400000" algn="t" rotWithShape="0">
                      <a:prstClr val="black">
                        <a:alpha val="2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pc="-400">
                  <a:solidFill>
                    <a:srgbClr val="EEEFF1"/>
                  </a:solidFill>
                  <a:effectLst>
                    <a:outerShdw blurRad="190500" dist="63500" dir="5400000" algn="t" rotWithShape="0">
                      <a:prstClr val="black">
                        <a:alpha val="2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실행할 조직</a:t>
              </a:r>
              <a:r>
                <a:rPr lang="ko-KR" altLang="en-US" sz="2000" b="0" spc="-300">
                  <a:solidFill>
                    <a:srgbClr val="EEEFF1"/>
                  </a:solidFill>
                  <a:effectLst>
                    <a:outerShdw blurRad="190500" dist="63500" dir="5400000" algn="t" rotWithShape="0">
                      <a:prstClr val="black">
                        <a:alpha val="2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</a:t>
              </a:r>
              <a:r>
                <a:rPr lang="ko-KR" altLang="en-US" spc="-400">
                  <a:solidFill>
                    <a:srgbClr val="EEEFF1"/>
                  </a:solidFill>
                  <a:effectLst>
                    <a:outerShdw blurRad="190500" dist="63500" dir="5400000" algn="t" rotWithShape="0">
                      <a:prstClr val="black">
                        <a:alpha val="2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02366" y="3195072"/>
              <a:ext cx="35689" cy="35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58594" y="3195072"/>
              <a:ext cx="35689" cy="35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449529" y="3195072"/>
              <a:ext cx="35689" cy="35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720710" y="3195071"/>
              <a:ext cx="35689" cy="35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79712" y="3195072"/>
              <a:ext cx="35689" cy="35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227669" y="3195072"/>
              <a:ext cx="35689" cy="35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19546" y="3195072"/>
              <a:ext cx="35689" cy="35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67503" y="3195072"/>
              <a:ext cx="35689" cy="35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17952" y="3687934"/>
              <a:ext cx="35689" cy="35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76954" y="3687935"/>
              <a:ext cx="35689" cy="35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624911" y="3687935"/>
              <a:ext cx="35689" cy="35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947779" y="3681079"/>
              <a:ext cx="35689" cy="35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95736" y="3687935"/>
              <a:ext cx="35689" cy="35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26861" y="3681079"/>
              <a:ext cx="35689" cy="35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192236" y="3687935"/>
              <a:ext cx="35689" cy="35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9" name="Picture 5" descr="D:\standpoint\2020\WORKS\!제안서\대한항공\psd\plane 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835" y="1316548"/>
            <a:ext cx="712331" cy="6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1262099" y="2530714"/>
            <a:ext cx="2047803" cy="350097"/>
            <a:chOff x="1137132" y="2530714"/>
            <a:chExt cx="2047803" cy="350097"/>
          </a:xfrm>
        </p:grpSpPr>
        <p:grpSp>
          <p:nvGrpSpPr>
            <p:cNvPr id="10" name="그룹 9"/>
            <p:cNvGrpSpPr/>
            <p:nvPr/>
          </p:nvGrpSpPr>
          <p:grpSpPr>
            <a:xfrm>
              <a:off x="3104706" y="2530714"/>
              <a:ext cx="80229" cy="350097"/>
              <a:chOff x="3075676" y="2530714"/>
              <a:chExt cx="80229" cy="350097"/>
            </a:xfrm>
          </p:grpSpPr>
          <p:sp>
            <p:nvSpPr>
              <p:cNvPr id="40" name="직사각형 6"/>
              <p:cNvSpPr/>
              <p:nvPr/>
            </p:nvSpPr>
            <p:spPr>
              <a:xfrm rot="5400000">
                <a:off x="3075676" y="2530714"/>
                <a:ext cx="80229" cy="80229"/>
              </a:xfrm>
              <a:custGeom>
                <a:avLst/>
                <a:gdLst>
                  <a:gd name="connsiteX0" fmla="*/ 0 w 228903"/>
                  <a:gd name="connsiteY0" fmla="*/ 0 h 228903"/>
                  <a:gd name="connsiteX1" fmla="*/ 228903 w 228903"/>
                  <a:gd name="connsiteY1" fmla="*/ 0 h 228903"/>
                  <a:gd name="connsiteX2" fmla="*/ 228903 w 228903"/>
                  <a:gd name="connsiteY2" fmla="*/ 228903 h 228903"/>
                  <a:gd name="connsiteX3" fmla="*/ 0 w 228903"/>
                  <a:gd name="connsiteY3" fmla="*/ 228903 h 228903"/>
                  <a:gd name="connsiteX4" fmla="*/ 0 w 228903"/>
                  <a:gd name="connsiteY4" fmla="*/ 0 h 228903"/>
                  <a:gd name="connsiteX0" fmla="*/ 228903 w 320343"/>
                  <a:gd name="connsiteY0" fmla="*/ 228903 h 320343"/>
                  <a:gd name="connsiteX1" fmla="*/ 0 w 320343"/>
                  <a:gd name="connsiteY1" fmla="*/ 228903 h 320343"/>
                  <a:gd name="connsiteX2" fmla="*/ 0 w 320343"/>
                  <a:gd name="connsiteY2" fmla="*/ 0 h 320343"/>
                  <a:gd name="connsiteX3" fmla="*/ 228903 w 320343"/>
                  <a:gd name="connsiteY3" fmla="*/ 0 h 320343"/>
                  <a:gd name="connsiteX4" fmla="*/ 320343 w 320343"/>
                  <a:gd name="connsiteY4" fmla="*/ 320343 h 320343"/>
                  <a:gd name="connsiteX0" fmla="*/ 228903 w 228903"/>
                  <a:gd name="connsiteY0" fmla="*/ 228903 h 228903"/>
                  <a:gd name="connsiteX1" fmla="*/ 0 w 228903"/>
                  <a:gd name="connsiteY1" fmla="*/ 228903 h 228903"/>
                  <a:gd name="connsiteX2" fmla="*/ 0 w 228903"/>
                  <a:gd name="connsiteY2" fmla="*/ 0 h 228903"/>
                  <a:gd name="connsiteX3" fmla="*/ 228903 w 228903"/>
                  <a:gd name="connsiteY3" fmla="*/ 0 h 228903"/>
                  <a:gd name="connsiteX0" fmla="*/ 0 w 228903"/>
                  <a:gd name="connsiteY0" fmla="*/ 228903 h 228903"/>
                  <a:gd name="connsiteX1" fmla="*/ 0 w 228903"/>
                  <a:gd name="connsiteY1" fmla="*/ 0 h 228903"/>
                  <a:gd name="connsiteX2" fmla="*/ 228903 w 228903"/>
                  <a:gd name="connsiteY2" fmla="*/ 0 h 22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903" h="228903">
                    <a:moveTo>
                      <a:pt x="0" y="228903"/>
                    </a:moveTo>
                    <a:lnTo>
                      <a:pt x="0" y="0"/>
                    </a:lnTo>
                    <a:lnTo>
                      <a:pt x="228903" y="0"/>
                    </a:lnTo>
                  </a:path>
                </a:pathLst>
              </a:custGeom>
              <a:ln w="6350">
                <a:solidFill>
                  <a:srgbClr val="EEE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6"/>
              <p:cNvSpPr/>
              <p:nvPr/>
            </p:nvSpPr>
            <p:spPr>
              <a:xfrm rot="10800000">
                <a:off x="3075676" y="2800582"/>
                <a:ext cx="80229" cy="80229"/>
              </a:xfrm>
              <a:custGeom>
                <a:avLst/>
                <a:gdLst>
                  <a:gd name="connsiteX0" fmla="*/ 0 w 228903"/>
                  <a:gd name="connsiteY0" fmla="*/ 0 h 228903"/>
                  <a:gd name="connsiteX1" fmla="*/ 228903 w 228903"/>
                  <a:gd name="connsiteY1" fmla="*/ 0 h 228903"/>
                  <a:gd name="connsiteX2" fmla="*/ 228903 w 228903"/>
                  <a:gd name="connsiteY2" fmla="*/ 228903 h 228903"/>
                  <a:gd name="connsiteX3" fmla="*/ 0 w 228903"/>
                  <a:gd name="connsiteY3" fmla="*/ 228903 h 228903"/>
                  <a:gd name="connsiteX4" fmla="*/ 0 w 228903"/>
                  <a:gd name="connsiteY4" fmla="*/ 0 h 228903"/>
                  <a:gd name="connsiteX0" fmla="*/ 228903 w 320343"/>
                  <a:gd name="connsiteY0" fmla="*/ 228903 h 320343"/>
                  <a:gd name="connsiteX1" fmla="*/ 0 w 320343"/>
                  <a:gd name="connsiteY1" fmla="*/ 228903 h 320343"/>
                  <a:gd name="connsiteX2" fmla="*/ 0 w 320343"/>
                  <a:gd name="connsiteY2" fmla="*/ 0 h 320343"/>
                  <a:gd name="connsiteX3" fmla="*/ 228903 w 320343"/>
                  <a:gd name="connsiteY3" fmla="*/ 0 h 320343"/>
                  <a:gd name="connsiteX4" fmla="*/ 320343 w 320343"/>
                  <a:gd name="connsiteY4" fmla="*/ 320343 h 320343"/>
                  <a:gd name="connsiteX0" fmla="*/ 228903 w 228903"/>
                  <a:gd name="connsiteY0" fmla="*/ 228903 h 228903"/>
                  <a:gd name="connsiteX1" fmla="*/ 0 w 228903"/>
                  <a:gd name="connsiteY1" fmla="*/ 228903 h 228903"/>
                  <a:gd name="connsiteX2" fmla="*/ 0 w 228903"/>
                  <a:gd name="connsiteY2" fmla="*/ 0 h 228903"/>
                  <a:gd name="connsiteX3" fmla="*/ 228903 w 228903"/>
                  <a:gd name="connsiteY3" fmla="*/ 0 h 228903"/>
                  <a:gd name="connsiteX0" fmla="*/ 0 w 228903"/>
                  <a:gd name="connsiteY0" fmla="*/ 228903 h 228903"/>
                  <a:gd name="connsiteX1" fmla="*/ 0 w 228903"/>
                  <a:gd name="connsiteY1" fmla="*/ 0 h 228903"/>
                  <a:gd name="connsiteX2" fmla="*/ 228903 w 228903"/>
                  <a:gd name="connsiteY2" fmla="*/ 0 h 22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903" h="228903">
                    <a:moveTo>
                      <a:pt x="0" y="228903"/>
                    </a:moveTo>
                    <a:lnTo>
                      <a:pt x="0" y="0"/>
                    </a:lnTo>
                    <a:lnTo>
                      <a:pt x="228903" y="0"/>
                    </a:lnTo>
                  </a:path>
                </a:pathLst>
              </a:custGeom>
              <a:ln w="6350">
                <a:solidFill>
                  <a:srgbClr val="EEE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137132" y="2530714"/>
              <a:ext cx="80229" cy="350097"/>
              <a:chOff x="1166162" y="2530714"/>
              <a:chExt cx="80229" cy="350097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166162" y="2530714"/>
                <a:ext cx="80229" cy="80229"/>
              </a:xfrm>
              <a:custGeom>
                <a:avLst/>
                <a:gdLst>
                  <a:gd name="connsiteX0" fmla="*/ 0 w 228903"/>
                  <a:gd name="connsiteY0" fmla="*/ 0 h 228903"/>
                  <a:gd name="connsiteX1" fmla="*/ 228903 w 228903"/>
                  <a:gd name="connsiteY1" fmla="*/ 0 h 228903"/>
                  <a:gd name="connsiteX2" fmla="*/ 228903 w 228903"/>
                  <a:gd name="connsiteY2" fmla="*/ 228903 h 228903"/>
                  <a:gd name="connsiteX3" fmla="*/ 0 w 228903"/>
                  <a:gd name="connsiteY3" fmla="*/ 228903 h 228903"/>
                  <a:gd name="connsiteX4" fmla="*/ 0 w 228903"/>
                  <a:gd name="connsiteY4" fmla="*/ 0 h 228903"/>
                  <a:gd name="connsiteX0" fmla="*/ 228903 w 320343"/>
                  <a:gd name="connsiteY0" fmla="*/ 228903 h 320343"/>
                  <a:gd name="connsiteX1" fmla="*/ 0 w 320343"/>
                  <a:gd name="connsiteY1" fmla="*/ 228903 h 320343"/>
                  <a:gd name="connsiteX2" fmla="*/ 0 w 320343"/>
                  <a:gd name="connsiteY2" fmla="*/ 0 h 320343"/>
                  <a:gd name="connsiteX3" fmla="*/ 228903 w 320343"/>
                  <a:gd name="connsiteY3" fmla="*/ 0 h 320343"/>
                  <a:gd name="connsiteX4" fmla="*/ 320343 w 320343"/>
                  <a:gd name="connsiteY4" fmla="*/ 320343 h 320343"/>
                  <a:gd name="connsiteX0" fmla="*/ 228903 w 228903"/>
                  <a:gd name="connsiteY0" fmla="*/ 228903 h 228903"/>
                  <a:gd name="connsiteX1" fmla="*/ 0 w 228903"/>
                  <a:gd name="connsiteY1" fmla="*/ 228903 h 228903"/>
                  <a:gd name="connsiteX2" fmla="*/ 0 w 228903"/>
                  <a:gd name="connsiteY2" fmla="*/ 0 h 228903"/>
                  <a:gd name="connsiteX3" fmla="*/ 228903 w 228903"/>
                  <a:gd name="connsiteY3" fmla="*/ 0 h 228903"/>
                  <a:gd name="connsiteX0" fmla="*/ 0 w 228903"/>
                  <a:gd name="connsiteY0" fmla="*/ 228903 h 228903"/>
                  <a:gd name="connsiteX1" fmla="*/ 0 w 228903"/>
                  <a:gd name="connsiteY1" fmla="*/ 0 h 228903"/>
                  <a:gd name="connsiteX2" fmla="*/ 228903 w 228903"/>
                  <a:gd name="connsiteY2" fmla="*/ 0 h 22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903" h="228903">
                    <a:moveTo>
                      <a:pt x="0" y="228903"/>
                    </a:moveTo>
                    <a:lnTo>
                      <a:pt x="0" y="0"/>
                    </a:lnTo>
                    <a:lnTo>
                      <a:pt x="228903" y="0"/>
                    </a:lnTo>
                  </a:path>
                </a:pathLst>
              </a:custGeom>
              <a:ln w="6350">
                <a:solidFill>
                  <a:srgbClr val="EEE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6"/>
              <p:cNvSpPr/>
              <p:nvPr/>
            </p:nvSpPr>
            <p:spPr>
              <a:xfrm rot="16200000">
                <a:off x="1166162" y="2800582"/>
                <a:ext cx="80229" cy="80229"/>
              </a:xfrm>
              <a:custGeom>
                <a:avLst/>
                <a:gdLst>
                  <a:gd name="connsiteX0" fmla="*/ 0 w 228903"/>
                  <a:gd name="connsiteY0" fmla="*/ 0 h 228903"/>
                  <a:gd name="connsiteX1" fmla="*/ 228903 w 228903"/>
                  <a:gd name="connsiteY1" fmla="*/ 0 h 228903"/>
                  <a:gd name="connsiteX2" fmla="*/ 228903 w 228903"/>
                  <a:gd name="connsiteY2" fmla="*/ 228903 h 228903"/>
                  <a:gd name="connsiteX3" fmla="*/ 0 w 228903"/>
                  <a:gd name="connsiteY3" fmla="*/ 228903 h 228903"/>
                  <a:gd name="connsiteX4" fmla="*/ 0 w 228903"/>
                  <a:gd name="connsiteY4" fmla="*/ 0 h 228903"/>
                  <a:gd name="connsiteX0" fmla="*/ 228903 w 320343"/>
                  <a:gd name="connsiteY0" fmla="*/ 228903 h 320343"/>
                  <a:gd name="connsiteX1" fmla="*/ 0 w 320343"/>
                  <a:gd name="connsiteY1" fmla="*/ 228903 h 320343"/>
                  <a:gd name="connsiteX2" fmla="*/ 0 w 320343"/>
                  <a:gd name="connsiteY2" fmla="*/ 0 h 320343"/>
                  <a:gd name="connsiteX3" fmla="*/ 228903 w 320343"/>
                  <a:gd name="connsiteY3" fmla="*/ 0 h 320343"/>
                  <a:gd name="connsiteX4" fmla="*/ 320343 w 320343"/>
                  <a:gd name="connsiteY4" fmla="*/ 320343 h 320343"/>
                  <a:gd name="connsiteX0" fmla="*/ 228903 w 228903"/>
                  <a:gd name="connsiteY0" fmla="*/ 228903 h 228903"/>
                  <a:gd name="connsiteX1" fmla="*/ 0 w 228903"/>
                  <a:gd name="connsiteY1" fmla="*/ 228903 h 228903"/>
                  <a:gd name="connsiteX2" fmla="*/ 0 w 228903"/>
                  <a:gd name="connsiteY2" fmla="*/ 0 h 228903"/>
                  <a:gd name="connsiteX3" fmla="*/ 228903 w 228903"/>
                  <a:gd name="connsiteY3" fmla="*/ 0 h 228903"/>
                  <a:gd name="connsiteX0" fmla="*/ 0 w 228903"/>
                  <a:gd name="connsiteY0" fmla="*/ 228903 h 228903"/>
                  <a:gd name="connsiteX1" fmla="*/ 0 w 228903"/>
                  <a:gd name="connsiteY1" fmla="*/ 0 h 228903"/>
                  <a:gd name="connsiteX2" fmla="*/ 228903 w 228903"/>
                  <a:gd name="connsiteY2" fmla="*/ 0 h 22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903" h="228903">
                    <a:moveTo>
                      <a:pt x="0" y="228903"/>
                    </a:moveTo>
                    <a:lnTo>
                      <a:pt x="0" y="0"/>
                    </a:lnTo>
                    <a:lnTo>
                      <a:pt x="228903" y="0"/>
                    </a:lnTo>
                  </a:path>
                </a:pathLst>
              </a:custGeom>
              <a:ln w="6350">
                <a:solidFill>
                  <a:srgbClr val="EEE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2236749" y="2036390"/>
            <a:ext cx="98503" cy="287384"/>
            <a:chOff x="2084864" y="2060262"/>
            <a:chExt cx="119188" cy="347734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084864" y="2060262"/>
              <a:ext cx="31453" cy="196286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2172599" y="2060262"/>
              <a:ext cx="31453" cy="347734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/>
          <p:nvPr/>
        </p:nvSpPr>
        <p:spPr>
          <a:xfrm>
            <a:off x="0" y="-15211"/>
            <a:ext cx="9144000" cy="645300"/>
          </a:xfrm>
          <a:prstGeom prst="rect">
            <a:avLst/>
          </a:prstGeom>
          <a:gradFill>
            <a:gsLst>
              <a:gs pos="0">
                <a:srgbClr val="00A0C6"/>
              </a:gs>
              <a:gs pos="100000">
                <a:srgbClr val="00529B"/>
              </a:gs>
            </a:gsLst>
            <a:lin ang="0" scaled="0"/>
          </a:gra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4" name="Google Shape;284;p39"/>
          <p:cNvSpPr txBox="1"/>
          <p:nvPr/>
        </p:nvSpPr>
        <p:spPr>
          <a:xfrm>
            <a:off x="1858350" y="90604"/>
            <a:ext cx="54273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Font typeface="Arial"/>
              <a:buNone/>
            </a:pPr>
            <a:r>
              <a:rPr lang="ko" sz="2400" b="1" spc="-150">
                <a:solidFill>
                  <a:srgbClr val="F3F3F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Salesforce CoE 구성</a:t>
            </a:r>
            <a:endParaRPr sz="2400" b="1" spc="-150">
              <a:solidFill>
                <a:srgbClr val="F3F3F3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grpSp>
        <p:nvGrpSpPr>
          <p:cNvPr id="285" name="Google Shape;285;p39"/>
          <p:cNvGrpSpPr/>
          <p:nvPr/>
        </p:nvGrpSpPr>
        <p:grpSpPr>
          <a:xfrm>
            <a:off x="2499553" y="152254"/>
            <a:ext cx="348568" cy="349009"/>
            <a:chOff x="-61784125" y="1931250"/>
            <a:chExt cx="316650" cy="317050"/>
          </a:xfrm>
        </p:grpSpPr>
        <p:sp>
          <p:nvSpPr>
            <p:cNvPr id="286" name="Google Shape;286;p39"/>
            <p:cNvSpPr/>
            <p:nvPr/>
          </p:nvSpPr>
          <p:spPr>
            <a:xfrm>
              <a:off x="-61688025" y="1931250"/>
              <a:ext cx="124450" cy="134300"/>
            </a:xfrm>
            <a:custGeom>
              <a:avLst/>
              <a:gdLst/>
              <a:ahLst/>
              <a:cxnLst/>
              <a:rect l="l" t="t" r="r" b="b"/>
              <a:pathLst>
                <a:path w="4978" h="5372" extrusionOk="0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-61784125" y="2113325"/>
              <a:ext cx="124450" cy="134975"/>
            </a:xfrm>
            <a:custGeom>
              <a:avLst/>
              <a:gdLst/>
              <a:ahLst/>
              <a:cxnLst/>
              <a:rect l="l" t="t" r="r" b="b"/>
              <a:pathLst>
                <a:path w="4978" h="5399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-61591150" y="2113325"/>
              <a:ext cx="123675" cy="134175"/>
            </a:xfrm>
            <a:custGeom>
              <a:avLst/>
              <a:gdLst/>
              <a:ahLst/>
              <a:cxnLst/>
              <a:rect l="l" t="t" r="r" b="b"/>
              <a:pathLst>
                <a:path w="4947" h="5367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-61677800" y="2072225"/>
              <a:ext cx="106350" cy="62450"/>
            </a:xfrm>
            <a:custGeom>
              <a:avLst/>
              <a:gdLst/>
              <a:ahLst/>
              <a:cxnLst/>
              <a:rect l="l" t="t" r="r" b="b"/>
              <a:pathLst>
                <a:path w="4254" h="2498" extrusionOk="0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1" name="Google Shape;261;p39"/>
          <p:cNvSpPr/>
          <p:nvPr/>
        </p:nvSpPr>
        <p:spPr>
          <a:xfrm>
            <a:off x="4778266" y="2060528"/>
            <a:ext cx="2875174" cy="2078698"/>
          </a:xfrm>
          <a:prstGeom prst="roundRect">
            <a:avLst>
              <a:gd name="adj" fmla="val 3738"/>
            </a:avLst>
          </a:prstGeom>
          <a:solidFill>
            <a:srgbClr val="EEEFF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152400" dist="25400" dir="16200000">
              <a:prstClr val="black">
                <a:alpha val="12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262" name="Google Shape;262;p39"/>
          <p:cNvSpPr/>
          <p:nvPr/>
        </p:nvSpPr>
        <p:spPr>
          <a:xfrm>
            <a:off x="1490454" y="2060528"/>
            <a:ext cx="2875174" cy="2078698"/>
          </a:xfrm>
          <a:prstGeom prst="roundRect">
            <a:avLst>
              <a:gd name="adj" fmla="val 3738"/>
            </a:avLst>
          </a:prstGeom>
          <a:solidFill>
            <a:srgbClr val="EEEFF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152400" dist="25400" dir="16200000">
              <a:prstClr val="black">
                <a:alpha val="12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263" name="Google Shape;263;p39"/>
          <p:cNvSpPr/>
          <p:nvPr/>
        </p:nvSpPr>
        <p:spPr>
          <a:xfrm>
            <a:off x="1490444" y="886056"/>
            <a:ext cx="6163112" cy="377612"/>
          </a:xfrm>
          <a:prstGeom prst="roundRect">
            <a:avLst>
              <a:gd name="adj" fmla="val 16667"/>
            </a:avLst>
          </a:prstGeom>
          <a:solidFill>
            <a:srgbClr val="243D5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2600"/>
            </a:pPr>
            <a:r>
              <a:rPr lang="ko" sz="1600">
                <a:solidFill>
                  <a:schemeClr val="bg1"/>
                </a:solidFill>
                <a:latin typeface="Roboto Bk" pitchFamily="2" charset="0"/>
                <a:ea typeface="Roboto Medium"/>
                <a:cs typeface="Roboto Medium"/>
                <a:sym typeface="Roboto Medium"/>
              </a:rPr>
              <a:t>Executive Sponsor</a:t>
            </a:r>
            <a:endParaRPr sz="1600">
              <a:solidFill>
                <a:schemeClr val="bg1"/>
              </a:solidFill>
              <a:latin typeface="Roboto Bk" pitchFamily="2" charset="0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4" name="Google Shape;264;p39"/>
          <p:cNvSpPr/>
          <p:nvPr/>
        </p:nvSpPr>
        <p:spPr>
          <a:xfrm>
            <a:off x="1490444" y="2043130"/>
            <a:ext cx="2875174" cy="377612"/>
          </a:xfrm>
          <a:prstGeom prst="roundRect">
            <a:avLst>
              <a:gd name="adj" fmla="val 16667"/>
            </a:avLst>
          </a:prstGeom>
          <a:solidFill>
            <a:srgbClr val="7ED0E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2600"/>
              <a:buFont typeface="Arial"/>
              <a:buNone/>
            </a:pPr>
            <a:r>
              <a:rPr lang="ko">
                <a:solidFill>
                  <a:srgbClr val="2D4C66"/>
                </a:solidFill>
                <a:latin typeface="Roboto Bk" pitchFamily="2" charset="0"/>
                <a:ea typeface="Roboto Medium"/>
                <a:cs typeface="Roboto Medium"/>
              </a:rPr>
              <a:t>Business Working Group</a:t>
            </a:r>
            <a:endParaRPr>
              <a:solidFill>
                <a:srgbClr val="2D4C66"/>
              </a:solidFill>
              <a:latin typeface="Roboto Bk" pitchFamily="2" charset="0"/>
              <a:ea typeface="Roboto Medium"/>
              <a:cs typeface="Roboto Medium"/>
            </a:endParaRPr>
          </a:p>
        </p:txBody>
      </p:sp>
      <p:sp>
        <p:nvSpPr>
          <p:cNvPr id="265" name="Google Shape;265;p39"/>
          <p:cNvSpPr/>
          <p:nvPr/>
        </p:nvSpPr>
        <p:spPr>
          <a:xfrm>
            <a:off x="4778280" y="2043131"/>
            <a:ext cx="2875174" cy="377612"/>
          </a:xfrm>
          <a:prstGeom prst="roundRect">
            <a:avLst>
              <a:gd name="adj" fmla="val 16667"/>
            </a:avLst>
          </a:prstGeom>
          <a:solidFill>
            <a:srgbClr val="7ED0E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2600"/>
              <a:buFont typeface="Arial"/>
              <a:buNone/>
            </a:pPr>
            <a:r>
              <a:rPr lang="ko">
                <a:solidFill>
                  <a:srgbClr val="2D4C66"/>
                </a:solidFill>
                <a:latin typeface="Roboto Bk" pitchFamily="2" charset="0"/>
                <a:ea typeface="Roboto Medium"/>
                <a:cs typeface="Roboto Medium"/>
              </a:rPr>
              <a:t>Technical Working Group</a:t>
            </a:r>
            <a:endParaRPr>
              <a:solidFill>
                <a:srgbClr val="2D4C66"/>
              </a:solidFill>
              <a:latin typeface="Roboto Bk" pitchFamily="2" charset="0"/>
              <a:ea typeface="Roboto Medium"/>
              <a:cs typeface="Roboto Medium"/>
            </a:endParaRPr>
          </a:p>
        </p:txBody>
      </p:sp>
      <p:sp>
        <p:nvSpPr>
          <p:cNvPr id="266" name="Google Shape;266;p39"/>
          <p:cNvSpPr/>
          <p:nvPr/>
        </p:nvSpPr>
        <p:spPr>
          <a:xfrm>
            <a:off x="1991869" y="2578825"/>
            <a:ext cx="2066357" cy="38615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2600"/>
              <a:buFont typeface="Arial"/>
              <a:buNone/>
            </a:pPr>
            <a:r>
              <a:rPr lang="ko" sz="1200" spc="-60">
                <a:solidFill>
                  <a:srgbClr val="2D4C66"/>
                </a:solidFill>
                <a:latin typeface="Roboto Medium" pitchFamily="2" charset="0"/>
                <a:ea typeface="Roboto Medium"/>
                <a:cs typeface="Roboto Medium"/>
              </a:rPr>
              <a:t>Passenger Sales</a:t>
            </a:r>
            <a:endParaRPr sz="1200" spc="-60">
              <a:solidFill>
                <a:srgbClr val="2D4C66"/>
              </a:solidFill>
              <a:latin typeface="Roboto Medium" pitchFamily="2" charset="0"/>
              <a:ea typeface="Roboto Medium" pitchFamily="2" charset="0"/>
              <a:cs typeface="Roboto Medium"/>
            </a:endParaRPr>
          </a:p>
        </p:txBody>
      </p:sp>
      <p:sp>
        <p:nvSpPr>
          <p:cNvPr id="267" name="Google Shape;267;p39"/>
          <p:cNvSpPr/>
          <p:nvPr/>
        </p:nvSpPr>
        <p:spPr>
          <a:xfrm>
            <a:off x="1991869" y="3072452"/>
            <a:ext cx="2066357" cy="38615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2600"/>
            </a:pPr>
            <a:r>
              <a:rPr lang="ko" sz="1200" spc="-60">
                <a:solidFill>
                  <a:srgbClr val="2D4C66"/>
                </a:solidFill>
                <a:latin typeface="Roboto Medium" pitchFamily="2" charset="0"/>
                <a:ea typeface="Roboto Medium"/>
                <a:cs typeface="Roboto Medium"/>
              </a:rPr>
              <a:t>Cargo Sales</a:t>
            </a:r>
            <a:endParaRPr sz="1200" spc="-60">
              <a:solidFill>
                <a:srgbClr val="2D4C66"/>
              </a:solidFill>
              <a:latin typeface="Roboto Medium" pitchFamily="2" charset="0"/>
              <a:ea typeface="Roboto Medium"/>
              <a:cs typeface="Roboto Medium"/>
            </a:endParaRPr>
          </a:p>
        </p:txBody>
      </p:sp>
      <p:sp>
        <p:nvSpPr>
          <p:cNvPr id="268" name="Google Shape;268;p39"/>
          <p:cNvSpPr/>
          <p:nvPr/>
        </p:nvSpPr>
        <p:spPr>
          <a:xfrm>
            <a:off x="1991869" y="3566079"/>
            <a:ext cx="2066357" cy="38615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2600"/>
            </a:pPr>
            <a:r>
              <a:rPr lang="ko" sz="1200" spc="-60">
                <a:solidFill>
                  <a:srgbClr val="2D4C66"/>
                </a:solidFill>
                <a:latin typeface="Roboto Medium" pitchFamily="2" charset="0"/>
                <a:ea typeface="Roboto Medium"/>
                <a:cs typeface="Roboto Medium"/>
              </a:rPr>
              <a:t>Social Service Center</a:t>
            </a:r>
            <a:endParaRPr sz="1200" spc="-60">
              <a:solidFill>
                <a:srgbClr val="2D4C66"/>
              </a:solidFill>
              <a:latin typeface="Roboto Medium" pitchFamily="2" charset="0"/>
              <a:ea typeface="Roboto Medium"/>
              <a:cs typeface="Roboto Medium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 rot="16200000">
            <a:off x="1236770" y="3180912"/>
            <a:ext cx="977542" cy="15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Roboto Bk" pitchFamily="2" charset="0"/>
                <a:ea typeface="Roboto"/>
                <a:cs typeface="Roboto"/>
                <a:sym typeface="Roboto"/>
              </a:rPr>
              <a:t>SMEs</a:t>
            </a:r>
            <a:endParaRPr sz="900">
              <a:latin typeface="Roboto Bk" pitchFamily="2" charset="0"/>
              <a:ea typeface="Roboto Bk" pitchFamily="2" charset="0"/>
              <a:cs typeface="Roboto"/>
              <a:sym typeface="Roboto"/>
            </a:endParaRPr>
          </a:p>
        </p:txBody>
      </p:sp>
      <p:sp>
        <p:nvSpPr>
          <p:cNvPr id="272" name="Google Shape;272;p39"/>
          <p:cNvSpPr/>
          <p:nvPr/>
        </p:nvSpPr>
        <p:spPr>
          <a:xfrm>
            <a:off x="5316971" y="2578826"/>
            <a:ext cx="2066357" cy="31355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2600"/>
            </a:pPr>
            <a:r>
              <a:rPr lang="ko" sz="1200" spc="-60">
                <a:solidFill>
                  <a:srgbClr val="2D4C66"/>
                </a:solidFill>
                <a:latin typeface="Roboto Medium" pitchFamily="2" charset="0"/>
                <a:ea typeface="Roboto Medium"/>
                <a:cs typeface="Roboto Medium"/>
              </a:rPr>
              <a:t>System Administrator</a:t>
            </a:r>
            <a:endParaRPr sz="1200" spc="-60">
              <a:solidFill>
                <a:srgbClr val="2D4C66"/>
              </a:solidFill>
              <a:latin typeface="Roboto Medium" pitchFamily="2" charset="0"/>
              <a:ea typeface="Roboto Medium"/>
              <a:cs typeface="Roboto Medium"/>
            </a:endParaRPr>
          </a:p>
        </p:txBody>
      </p:sp>
      <p:sp>
        <p:nvSpPr>
          <p:cNvPr id="273" name="Google Shape;273;p39"/>
          <p:cNvSpPr/>
          <p:nvPr/>
        </p:nvSpPr>
        <p:spPr>
          <a:xfrm>
            <a:off x="5316971" y="2966732"/>
            <a:ext cx="2066431" cy="5976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2600"/>
            </a:pPr>
            <a:r>
              <a:rPr lang="ko" sz="1200" spc="-60">
                <a:solidFill>
                  <a:srgbClr val="2D4C66"/>
                </a:solidFill>
                <a:latin typeface="Roboto Medium" pitchFamily="2" charset="0"/>
                <a:ea typeface="Roboto Medium"/>
                <a:cs typeface="Roboto Medium"/>
              </a:rPr>
              <a:t>Application Architect</a:t>
            </a:r>
            <a:endParaRPr sz="1200" spc="-60">
              <a:solidFill>
                <a:srgbClr val="2D4C66"/>
              </a:solidFill>
              <a:latin typeface="Roboto Medium" pitchFamily="2" charset="0"/>
              <a:ea typeface="Roboto Medium"/>
              <a:cs typeface="Roboto Medium"/>
            </a:endParaRPr>
          </a:p>
          <a:p>
            <a:pPr algn="ctr">
              <a:buClr>
                <a:schemeClr val="dk1"/>
              </a:buClr>
              <a:buSzPts val="2600"/>
            </a:pPr>
            <a:r>
              <a:rPr lang="ko" sz="1200" spc="-60">
                <a:solidFill>
                  <a:srgbClr val="2D4C66"/>
                </a:solidFill>
                <a:latin typeface="Roboto Medium" pitchFamily="2" charset="0"/>
                <a:ea typeface="Roboto Medium"/>
                <a:cs typeface="Roboto Medium"/>
              </a:rPr>
              <a:t>Developers</a:t>
            </a:r>
            <a:endParaRPr sz="1200" spc="-60">
              <a:solidFill>
                <a:srgbClr val="2D4C66"/>
              </a:solidFill>
              <a:latin typeface="Roboto Medium" pitchFamily="2" charset="0"/>
              <a:ea typeface="Roboto Medium"/>
              <a:cs typeface="Roboto Medium"/>
            </a:endParaRPr>
          </a:p>
        </p:txBody>
      </p:sp>
      <p:sp>
        <p:nvSpPr>
          <p:cNvPr id="275" name="Google Shape;275;p39"/>
          <p:cNvSpPr/>
          <p:nvPr/>
        </p:nvSpPr>
        <p:spPr>
          <a:xfrm>
            <a:off x="5316899" y="3638683"/>
            <a:ext cx="2066431" cy="31355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2600"/>
            </a:pPr>
            <a:r>
              <a:rPr lang="ko" sz="1200" spc="-60">
                <a:solidFill>
                  <a:srgbClr val="2D4C66"/>
                </a:solidFill>
                <a:latin typeface="Roboto Medium" pitchFamily="2" charset="0"/>
                <a:ea typeface="Roboto Medium"/>
                <a:cs typeface="Roboto Medium"/>
              </a:rPr>
              <a:t>Solution Engineer</a:t>
            </a:r>
            <a:endParaRPr sz="1200" spc="-60">
              <a:solidFill>
                <a:srgbClr val="2D4C66"/>
              </a:solidFill>
              <a:latin typeface="Roboto Medium" pitchFamily="2" charset="0"/>
              <a:ea typeface="Roboto Medium"/>
              <a:cs typeface="Roboto Medium"/>
            </a:endParaRPr>
          </a:p>
        </p:txBody>
      </p:sp>
      <p:sp>
        <p:nvSpPr>
          <p:cNvPr id="277" name="Google Shape;277;p39"/>
          <p:cNvSpPr/>
          <p:nvPr/>
        </p:nvSpPr>
        <p:spPr>
          <a:xfrm>
            <a:off x="1490461" y="4254897"/>
            <a:ext cx="6163112" cy="377612"/>
          </a:xfrm>
          <a:prstGeom prst="roundRect">
            <a:avLst>
              <a:gd name="adj" fmla="val 16667"/>
            </a:avLst>
          </a:prstGeom>
          <a:solidFill>
            <a:srgbClr val="7ED0E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2600"/>
            </a:pPr>
            <a:r>
              <a:rPr lang="ko">
                <a:solidFill>
                  <a:srgbClr val="2D4C66"/>
                </a:solidFill>
                <a:latin typeface="Roboto Bk" pitchFamily="2" charset="0"/>
                <a:ea typeface="Roboto Medium"/>
                <a:cs typeface="Roboto Medium"/>
              </a:rPr>
              <a:t>End User Group</a:t>
            </a:r>
            <a:endParaRPr>
              <a:solidFill>
                <a:srgbClr val="2D4C66"/>
              </a:solidFill>
              <a:latin typeface="Roboto Bk" pitchFamily="2" charset="0"/>
              <a:ea typeface="Roboto Medium"/>
              <a:cs typeface="Roboto Medium"/>
            </a:endParaRPr>
          </a:p>
        </p:txBody>
      </p:sp>
      <p:cxnSp>
        <p:nvCxnSpPr>
          <p:cNvPr id="279" name="Google Shape;279;p39"/>
          <p:cNvCxnSpPr/>
          <p:nvPr/>
        </p:nvCxnSpPr>
        <p:spPr>
          <a:xfrm>
            <a:off x="5357203" y="1633206"/>
            <a:ext cx="858650" cy="317213"/>
          </a:xfrm>
          <a:prstGeom prst="bentConnector2">
            <a:avLst/>
          </a:prstGeom>
          <a:noFill/>
          <a:ln w="19050" cap="flat" cmpd="sng">
            <a:solidFill>
              <a:srgbClr val="00A0C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0" name="Google Shape;280;p39"/>
          <p:cNvSpPr/>
          <p:nvPr/>
        </p:nvSpPr>
        <p:spPr>
          <a:xfrm>
            <a:off x="3786670" y="1449512"/>
            <a:ext cx="1570533" cy="377612"/>
          </a:xfrm>
          <a:prstGeom prst="roundRect">
            <a:avLst>
              <a:gd name="adj" fmla="val 16667"/>
            </a:avLst>
          </a:prstGeom>
          <a:solidFill>
            <a:srgbClr val="7ED0E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2600"/>
              <a:buFont typeface="Arial"/>
              <a:buNone/>
            </a:pPr>
            <a:r>
              <a:rPr lang="ko">
                <a:solidFill>
                  <a:srgbClr val="2D4C66"/>
                </a:solidFill>
                <a:latin typeface="Roboto Bk" pitchFamily="2" charset="0"/>
                <a:ea typeface="Roboto Medium"/>
                <a:cs typeface="Roboto Medium"/>
              </a:rPr>
              <a:t>COE Leader</a:t>
            </a:r>
            <a:endParaRPr>
              <a:solidFill>
                <a:srgbClr val="2D4C66"/>
              </a:solidFill>
              <a:latin typeface="Roboto Bk" pitchFamily="2" charset="0"/>
              <a:ea typeface="Roboto Medium"/>
              <a:cs typeface="Roboto Medium"/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0076" y="3307347"/>
            <a:ext cx="505574" cy="15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5890" y="3709048"/>
            <a:ext cx="256914" cy="176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그룹 20"/>
          <p:cNvGrpSpPr/>
          <p:nvPr/>
        </p:nvGrpSpPr>
        <p:grpSpPr>
          <a:xfrm>
            <a:off x="1827649" y="2732016"/>
            <a:ext cx="175009" cy="1025308"/>
            <a:chOff x="1827649" y="2771902"/>
            <a:chExt cx="175009" cy="977543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827649" y="3263286"/>
              <a:ext cx="175009" cy="1"/>
            </a:xfrm>
            <a:prstGeom prst="line">
              <a:avLst/>
            </a:prstGeom>
            <a:noFill/>
            <a:ln w="19050" cap="flat" cmpd="sng">
              <a:solidFill>
                <a:srgbClr val="00A0C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45" name="직사각형 289"/>
            <p:cNvSpPr/>
            <p:nvPr/>
          </p:nvSpPr>
          <p:spPr>
            <a:xfrm flipH="1">
              <a:off x="1830943" y="2771902"/>
              <a:ext cx="160925" cy="977543"/>
            </a:xfrm>
            <a:custGeom>
              <a:avLst/>
              <a:gdLst>
                <a:gd name="connsiteX0" fmla="*/ 0 w 190878"/>
                <a:gd name="connsiteY0" fmla="*/ 0 h 688233"/>
                <a:gd name="connsiteX1" fmla="*/ 190878 w 190878"/>
                <a:gd name="connsiteY1" fmla="*/ 0 h 688233"/>
                <a:gd name="connsiteX2" fmla="*/ 190878 w 190878"/>
                <a:gd name="connsiteY2" fmla="*/ 688233 h 688233"/>
                <a:gd name="connsiteX3" fmla="*/ 0 w 190878"/>
                <a:gd name="connsiteY3" fmla="*/ 688233 h 688233"/>
                <a:gd name="connsiteX4" fmla="*/ 0 w 190878"/>
                <a:gd name="connsiteY4" fmla="*/ 0 h 688233"/>
                <a:gd name="connsiteX0" fmla="*/ 20 w 190898"/>
                <a:gd name="connsiteY0" fmla="*/ 0 h 688233"/>
                <a:gd name="connsiteX1" fmla="*/ 190898 w 190898"/>
                <a:gd name="connsiteY1" fmla="*/ 0 h 688233"/>
                <a:gd name="connsiteX2" fmla="*/ 190898 w 190898"/>
                <a:gd name="connsiteY2" fmla="*/ 688233 h 688233"/>
                <a:gd name="connsiteX3" fmla="*/ 20 w 190898"/>
                <a:gd name="connsiteY3" fmla="*/ 688233 h 688233"/>
                <a:gd name="connsiteX4" fmla="*/ 0 w 190898"/>
                <a:gd name="connsiteY4" fmla="*/ 256017 h 688233"/>
                <a:gd name="connsiteX5" fmla="*/ 20 w 190898"/>
                <a:gd name="connsiteY5" fmla="*/ 0 h 688233"/>
                <a:gd name="connsiteX0" fmla="*/ 0 w 190898"/>
                <a:gd name="connsiteY0" fmla="*/ 256017 h 688233"/>
                <a:gd name="connsiteX1" fmla="*/ 20 w 190898"/>
                <a:gd name="connsiteY1" fmla="*/ 0 h 688233"/>
                <a:gd name="connsiteX2" fmla="*/ 190898 w 190898"/>
                <a:gd name="connsiteY2" fmla="*/ 0 h 688233"/>
                <a:gd name="connsiteX3" fmla="*/ 190898 w 190898"/>
                <a:gd name="connsiteY3" fmla="*/ 688233 h 688233"/>
                <a:gd name="connsiteX4" fmla="*/ 20 w 190898"/>
                <a:gd name="connsiteY4" fmla="*/ 688233 h 688233"/>
                <a:gd name="connsiteX5" fmla="*/ 91440 w 190898"/>
                <a:gd name="connsiteY5" fmla="*/ 347457 h 688233"/>
                <a:gd name="connsiteX0" fmla="*/ 1 w 190879"/>
                <a:gd name="connsiteY0" fmla="*/ 0 h 688233"/>
                <a:gd name="connsiteX1" fmla="*/ 190879 w 190879"/>
                <a:gd name="connsiteY1" fmla="*/ 0 h 688233"/>
                <a:gd name="connsiteX2" fmla="*/ 190879 w 190879"/>
                <a:gd name="connsiteY2" fmla="*/ 688233 h 688233"/>
                <a:gd name="connsiteX3" fmla="*/ 1 w 190879"/>
                <a:gd name="connsiteY3" fmla="*/ 688233 h 688233"/>
                <a:gd name="connsiteX4" fmla="*/ 91421 w 190879"/>
                <a:gd name="connsiteY4" fmla="*/ 347457 h 688233"/>
                <a:gd name="connsiteX0" fmla="*/ 0 w 190878"/>
                <a:gd name="connsiteY0" fmla="*/ 0 h 688233"/>
                <a:gd name="connsiteX1" fmla="*/ 190878 w 190878"/>
                <a:gd name="connsiteY1" fmla="*/ 0 h 688233"/>
                <a:gd name="connsiteX2" fmla="*/ 190878 w 190878"/>
                <a:gd name="connsiteY2" fmla="*/ 688233 h 688233"/>
                <a:gd name="connsiteX3" fmla="*/ 0 w 190878"/>
                <a:gd name="connsiteY3" fmla="*/ 688233 h 68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878" h="688233">
                  <a:moveTo>
                    <a:pt x="0" y="0"/>
                  </a:moveTo>
                  <a:lnTo>
                    <a:pt x="190878" y="0"/>
                  </a:lnTo>
                  <a:lnTo>
                    <a:pt x="190878" y="688233"/>
                  </a:lnTo>
                  <a:lnTo>
                    <a:pt x="0" y="688233"/>
                  </a:lnTo>
                </a:path>
              </a:pathLst>
            </a:custGeom>
            <a:noFill/>
            <a:ln w="19050" cap="flat" cmpd="sng">
              <a:solidFill>
                <a:srgbClr val="00A0C6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165158" y="2735604"/>
            <a:ext cx="175009" cy="1061606"/>
            <a:chOff x="5142366" y="2771956"/>
            <a:chExt cx="175009" cy="977543"/>
          </a:xfrm>
        </p:grpSpPr>
        <p:sp>
          <p:nvSpPr>
            <p:cNvPr id="49" name="직사각형 289"/>
            <p:cNvSpPr/>
            <p:nvPr/>
          </p:nvSpPr>
          <p:spPr>
            <a:xfrm flipH="1">
              <a:off x="5142366" y="2771956"/>
              <a:ext cx="160925" cy="977543"/>
            </a:xfrm>
            <a:custGeom>
              <a:avLst/>
              <a:gdLst>
                <a:gd name="connsiteX0" fmla="*/ 0 w 190878"/>
                <a:gd name="connsiteY0" fmla="*/ 0 h 688233"/>
                <a:gd name="connsiteX1" fmla="*/ 190878 w 190878"/>
                <a:gd name="connsiteY1" fmla="*/ 0 h 688233"/>
                <a:gd name="connsiteX2" fmla="*/ 190878 w 190878"/>
                <a:gd name="connsiteY2" fmla="*/ 688233 h 688233"/>
                <a:gd name="connsiteX3" fmla="*/ 0 w 190878"/>
                <a:gd name="connsiteY3" fmla="*/ 688233 h 688233"/>
                <a:gd name="connsiteX4" fmla="*/ 0 w 190878"/>
                <a:gd name="connsiteY4" fmla="*/ 0 h 688233"/>
                <a:gd name="connsiteX0" fmla="*/ 20 w 190898"/>
                <a:gd name="connsiteY0" fmla="*/ 0 h 688233"/>
                <a:gd name="connsiteX1" fmla="*/ 190898 w 190898"/>
                <a:gd name="connsiteY1" fmla="*/ 0 h 688233"/>
                <a:gd name="connsiteX2" fmla="*/ 190898 w 190898"/>
                <a:gd name="connsiteY2" fmla="*/ 688233 h 688233"/>
                <a:gd name="connsiteX3" fmla="*/ 20 w 190898"/>
                <a:gd name="connsiteY3" fmla="*/ 688233 h 688233"/>
                <a:gd name="connsiteX4" fmla="*/ 0 w 190898"/>
                <a:gd name="connsiteY4" fmla="*/ 256017 h 688233"/>
                <a:gd name="connsiteX5" fmla="*/ 20 w 190898"/>
                <a:gd name="connsiteY5" fmla="*/ 0 h 688233"/>
                <a:gd name="connsiteX0" fmla="*/ 0 w 190898"/>
                <a:gd name="connsiteY0" fmla="*/ 256017 h 688233"/>
                <a:gd name="connsiteX1" fmla="*/ 20 w 190898"/>
                <a:gd name="connsiteY1" fmla="*/ 0 h 688233"/>
                <a:gd name="connsiteX2" fmla="*/ 190898 w 190898"/>
                <a:gd name="connsiteY2" fmla="*/ 0 h 688233"/>
                <a:gd name="connsiteX3" fmla="*/ 190898 w 190898"/>
                <a:gd name="connsiteY3" fmla="*/ 688233 h 688233"/>
                <a:gd name="connsiteX4" fmla="*/ 20 w 190898"/>
                <a:gd name="connsiteY4" fmla="*/ 688233 h 688233"/>
                <a:gd name="connsiteX5" fmla="*/ 91440 w 190898"/>
                <a:gd name="connsiteY5" fmla="*/ 347457 h 688233"/>
                <a:gd name="connsiteX0" fmla="*/ 1 w 190879"/>
                <a:gd name="connsiteY0" fmla="*/ 0 h 688233"/>
                <a:gd name="connsiteX1" fmla="*/ 190879 w 190879"/>
                <a:gd name="connsiteY1" fmla="*/ 0 h 688233"/>
                <a:gd name="connsiteX2" fmla="*/ 190879 w 190879"/>
                <a:gd name="connsiteY2" fmla="*/ 688233 h 688233"/>
                <a:gd name="connsiteX3" fmla="*/ 1 w 190879"/>
                <a:gd name="connsiteY3" fmla="*/ 688233 h 688233"/>
                <a:gd name="connsiteX4" fmla="*/ 91421 w 190879"/>
                <a:gd name="connsiteY4" fmla="*/ 347457 h 688233"/>
                <a:gd name="connsiteX0" fmla="*/ 0 w 190878"/>
                <a:gd name="connsiteY0" fmla="*/ 0 h 688233"/>
                <a:gd name="connsiteX1" fmla="*/ 190878 w 190878"/>
                <a:gd name="connsiteY1" fmla="*/ 0 h 688233"/>
                <a:gd name="connsiteX2" fmla="*/ 190878 w 190878"/>
                <a:gd name="connsiteY2" fmla="*/ 688233 h 688233"/>
                <a:gd name="connsiteX3" fmla="*/ 0 w 190878"/>
                <a:gd name="connsiteY3" fmla="*/ 688233 h 68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878" h="688233">
                  <a:moveTo>
                    <a:pt x="0" y="0"/>
                  </a:moveTo>
                  <a:lnTo>
                    <a:pt x="190878" y="0"/>
                  </a:lnTo>
                  <a:lnTo>
                    <a:pt x="190878" y="688233"/>
                  </a:lnTo>
                  <a:lnTo>
                    <a:pt x="0" y="688233"/>
                  </a:lnTo>
                </a:path>
              </a:pathLst>
            </a:custGeom>
            <a:noFill/>
            <a:ln w="19050" cap="flat" cmpd="sng">
              <a:solidFill>
                <a:srgbClr val="00A0C6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5142366" y="3263340"/>
              <a:ext cx="175009" cy="1"/>
            </a:xfrm>
            <a:prstGeom prst="line">
              <a:avLst/>
            </a:prstGeom>
            <a:noFill/>
            <a:ln w="19050" cap="flat" cmpd="sng">
              <a:solidFill>
                <a:srgbClr val="00A0C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cxnSp>
        <p:nvCxnSpPr>
          <p:cNvPr id="51" name="직선 연결선 50"/>
          <p:cNvCxnSpPr/>
          <p:nvPr/>
        </p:nvCxnSpPr>
        <p:spPr>
          <a:xfrm>
            <a:off x="4499992" y="2211710"/>
            <a:ext cx="175009" cy="1"/>
          </a:xfrm>
          <a:prstGeom prst="line">
            <a:avLst/>
          </a:prstGeom>
          <a:noFill/>
          <a:ln w="19050" cap="flat" cmpd="sng">
            <a:solidFill>
              <a:srgbClr val="00A0C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" name="Google Shape;279;p39"/>
          <p:cNvCxnSpPr/>
          <p:nvPr/>
        </p:nvCxnSpPr>
        <p:spPr>
          <a:xfrm rot="10800000" flipV="1">
            <a:off x="2928032" y="1633412"/>
            <a:ext cx="858639" cy="316800"/>
          </a:xfrm>
          <a:prstGeom prst="bentConnector2">
            <a:avLst/>
          </a:prstGeom>
          <a:noFill/>
          <a:ln w="19050" cap="flat" cmpd="sng">
            <a:solidFill>
              <a:srgbClr val="00A0C6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/>
        </p:nvSpPr>
        <p:spPr>
          <a:xfrm>
            <a:off x="398000" y="697144"/>
            <a:ext cx="65325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 b="1" spc="-100">
                <a:solidFill>
                  <a:srgbClr val="2D4C66"/>
                </a:solidFill>
                <a:latin typeface="Roboto Medium" pitchFamily="2" charset="0"/>
                <a:ea typeface="맑은 고딕" panose="020B0503020000020004" pitchFamily="50" charset="-127"/>
                <a:cs typeface="Maven Pro"/>
                <a:sym typeface="Maven Pro"/>
              </a:rPr>
              <a:t>Salesforce Case </a:t>
            </a:r>
            <a:r>
              <a:rPr lang="ko" sz="1600" b="1" spc="-200">
                <a:solidFill>
                  <a:srgbClr val="2D4C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기능 활용</a:t>
            </a:r>
            <a:endParaRPr sz="1600" b="1" spc="-200">
              <a:solidFill>
                <a:srgbClr val="2D4C6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ven Pro"/>
              <a:sym typeface="Maven Pro"/>
            </a:endParaRPr>
          </a:p>
        </p:txBody>
      </p:sp>
      <p:sp>
        <p:nvSpPr>
          <p:cNvPr id="6" name="Google Shape;283;p39"/>
          <p:cNvSpPr/>
          <p:nvPr/>
        </p:nvSpPr>
        <p:spPr>
          <a:xfrm>
            <a:off x="0" y="-9896"/>
            <a:ext cx="9144000" cy="645300"/>
          </a:xfrm>
          <a:prstGeom prst="rect">
            <a:avLst/>
          </a:prstGeom>
          <a:gradFill>
            <a:gsLst>
              <a:gs pos="0">
                <a:srgbClr val="00A0C6"/>
              </a:gs>
              <a:gs pos="100000">
                <a:srgbClr val="00529B"/>
              </a:gs>
            </a:gsLst>
            <a:lin ang="0" scaled="0"/>
          </a:gra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Google Shape;284;p39"/>
          <p:cNvSpPr txBox="1"/>
          <p:nvPr/>
        </p:nvSpPr>
        <p:spPr>
          <a:xfrm>
            <a:off x="2533195" y="90604"/>
            <a:ext cx="4077611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-KR" sz="2400" b="1" spc="-150">
                <a:solidFill>
                  <a:srgbClr val="F3F3F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SaaS </a:t>
            </a:r>
            <a:r>
              <a:rPr lang="ko-KR" altLang="en-US" sz="2400" b="1" spc="-150">
                <a:solidFill>
                  <a:srgbClr val="F3F3F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시대의 시스템 변화 관리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895934" y="820696"/>
            <a:ext cx="2032773" cy="303948"/>
          </a:xfrm>
          <a:prstGeom prst="roundRect">
            <a:avLst/>
          </a:prstGeom>
          <a:solidFill>
            <a:srgbClr val="00A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“</a:t>
            </a:r>
            <a:r>
              <a:rPr lang="ko-KR" altLang="en-US" sz="1200" b="1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사용자 요청을 </a:t>
            </a:r>
            <a:r>
              <a:rPr lang="en-US" altLang="ko-KR" sz="1200" b="1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Case</a:t>
            </a:r>
            <a:r>
              <a:rPr lang="ko-KR" altLang="en-US" sz="1200" b="1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로 관리</a:t>
            </a:r>
            <a:r>
              <a:rPr lang="en-US" altLang="ko-KR" sz="1200" b="1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”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040978" y="820696"/>
            <a:ext cx="2032773" cy="303948"/>
          </a:xfrm>
          <a:prstGeom prst="roundRect">
            <a:avLst/>
          </a:prstGeom>
          <a:solidFill>
            <a:srgbClr val="00A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20000"/>
              </a:lnSpc>
              <a:buClr>
                <a:schemeClr val="dk1"/>
              </a:buClr>
              <a:buSzPts val="1100"/>
            </a:pPr>
            <a:r>
              <a:rPr lang="ko-KR" altLang="en-US" sz="1200" b="1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“변경 이력 확인 및 분석 가능”</a:t>
            </a:r>
            <a:endParaRPr lang="ko-KR" altLang="en-US" sz="1200" spc="-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63225"/>
              </p:ext>
            </p:extLst>
          </p:nvPr>
        </p:nvGraphicFramePr>
        <p:xfrm>
          <a:off x="0" y="1237583"/>
          <a:ext cx="9144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lvl="0" algn="ctr"/>
                      <a:r>
                        <a:rPr lang="ko-KR" altLang="en-US" sz="900" b="1" spc="-150">
                          <a:solidFill>
                            <a:srgbClr val="EEEFF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ko-KR" altLang="en-US" sz="900" b="1" spc="-150">
                          <a:solidFill>
                            <a:srgbClr val="EEEFF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대항항공 유저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/>
                      <a:r>
                        <a:rPr lang="en-US" altLang="ko-KR" sz="900" b="1">
                          <a:solidFill>
                            <a:srgbClr val="EEEFF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Center of Excellence</a:t>
                      </a:r>
                      <a:endParaRPr lang="ko-KR" altLang="en-US" sz="900" b="1">
                        <a:solidFill>
                          <a:srgbClr val="EEEFF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1" spc="-150">
                          <a:solidFill>
                            <a:srgbClr val="EEEFF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지원 툴</a:t>
                      </a:r>
                      <a:r>
                        <a:rPr lang="en-US" altLang="ko-KR" sz="900" b="1" spc="-150">
                          <a:solidFill>
                            <a:srgbClr val="EEEFF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/ </a:t>
                      </a:r>
                      <a:r>
                        <a:rPr lang="ko-KR" altLang="en-US" sz="900" b="1" spc="-150">
                          <a:solidFill>
                            <a:srgbClr val="EEEFF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산출물</a:t>
                      </a:r>
                      <a:endParaRPr lang="ko-KR" altLang="en-US" sz="9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>
                          <a:solidFill>
                            <a:srgbClr val="EEEFF1"/>
                          </a:solidFill>
                          <a:latin typeface="Roboto" pitchFamily="2" charset="0"/>
                          <a:ea typeface="Roboto" pitchFamily="2" charset="0"/>
                          <a:cs typeface="Roboto"/>
                          <a:sym typeface="Roboto"/>
                        </a:rPr>
                        <a:t>IT Working Group</a:t>
                      </a:r>
                      <a:endParaRPr lang="ko-KR" altLang="en-US" sz="700" b="1">
                        <a:solidFill>
                          <a:srgbClr val="EEEFF1"/>
                        </a:solidFill>
                        <a:latin typeface="Roboto" pitchFamily="2" charset="0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D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>
                          <a:solidFill>
                            <a:srgbClr val="EEEFF1"/>
                          </a:solidFill>
                          <a:latin typeface="Roboto" pitchFamily="2" charset="0"/>
                          <a:ea typeface="Roboto" pitchFamily="2" charset="0"/>
                          <a:cs typeface="Roboto"/>
                          <a:sym typeface="Roboto"/>
                        </a:rPr>
                        <a:t>Biz Working Group</a:t>
                      </a:r>
                      <a:endParaRPr lang="ko-KR" altLang="en-US" sz="7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D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>
                          <a:solidFill>
                            <a:srgbClr val="EEEFF1"/>
                          </a:solidFill>
                          <a:latin typeface="Roboto" pitchFamily="2" charset="0"/>
                          <a:ea typeface="Roboto" pitchFamily="2" charset="0"/>
                          <a:cs typeface="Roboto"/>
                          <a:sym typeface="Roboto"/>
                        </a:rPr>
                        <a:t>DKBMC</a:t>
                      </a:r>
                      <a:endParaRPr lang="ko-KR" altLang="en-US" sz="7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D5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3" name="직선 연결선 122"/>
          <p:cNvCxnSpPr/>
          <p:nvPr/>
        </p:nvCxnSpPr>
        <p:spPr>
          <a:xfrm flipV="1">
            <a:off x="1313728" y="1422920"/>
            <a:ext cx="0" cy="90760"/>
          </a:xfrm>
          <a:prstGeom prst="line">
            <a:avLst/>
          </a:prstGeom>
          <a:ln w="6350">
            <a:solidFill>
              <a:srgbClr val="3B6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2639781" y="1422920"/>
            <a:ext cx="0" cy="90760"/>
          </a:xfrm>
          <a:prstGeom prst="line">
            <a:avLst/>
          </a:prstGeom>
          <a:ln w="6350">
            <a:solidFill>
              <a:srgbClr val="3B6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7088188" y="1422920"/>
            <a:ext cx="0" cy="90760"/>
          </a:xfrm>
          <a:prstGeom prst="line">
            <a:avLst/>
          </a:prstGeom>
          <a:ln w="6350">
            <a:solidFill>
              <a:srgbClr val="3B6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7088188" y="1673076"/>
            <a:ext cx="2055811" cy="403245"/>
          </a:xfrm>
          <a:prstGeom prst="roundRect">
            <a:avLst>
              <a:gd name="adj" fmla="val 0"/>
            </a:avLst>
          </a:prstGeom>
          <a:solidFill>
            <a:srgbClr val="EEEFF1"/>
          </a:solidFill>
        </p:spPr>
        <p:txBody>
          <a:bodyPr wrap="none" lIns="0" tIns="0" rIns="0" bIns="0" anchor="ctr">
            <a:noAutofit/>
          </a:bodyPr>
          <a:lstStyle/>
          <a:p>
            <a:pPr algn="ctr"/>
            <a:endParaRPr lang="ko-KR" altLang="en-US" sz="800" b="1" spc="-150">
              <a:solidFill>
                <a:srgbClr val="243D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088188" y="2119696"/>
            <a:ext cx="2055811" cy="264297"/>
          </a:xfrm>
          <a:prstGeom prst="roundRect">
            <a:avLst>
              <a:gd name="adj" fmla="val 0"/>
            </a:avLst>
          </a:prstGeom>
          <a:solidFill>
            <a:srgbClr val="EEEFF1"/>
          </a:solidFill>
        </p:spPr>
        <p:txBody>
          <a:bodyPr wrap="none" lIns="0" tIns="0" rIns="0" bIns="0" anchor="ctr">
            <a:noAutofit/>
          </a:bodyPr>
          <a:lstStyle/>
          <a:p>
            <a:pPr algn="ctr"/>
            <a:endParaRPr lang="ko-KR" altLang="en-US" sz="800" b="1" spc="-150">
              <a:solidFill>
                <a:srgbClr val="243D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2438911" y="4780151"/>
            <a:ext cx="477588" cy="0"/>
          </a:xfrm>
          <a:prstGeom prst="straightConnector1">
            <a:avLst/>
          </a:prstGeom>
          <a:ln w="17780" cap="rnd" cmpd="sng">
            <a:solidFill>
              <a:srgbClr val="00A0C6"/>
            </a:solidFill>
            <a:prstDash val="sysDot"/>
            <a:bevel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2438911" y="4455495"/>
            <a:ext cx="477588" cy="0"/>
          </a:xfrm>
          <a:prstGeom prst="straightConnector1">
            <a:avLst/>
          </a:prstGeom>
          <a:ln w="17780" cap="rnd" cmpd="sng">
            <a:solidFill>
              <a:srgbClr val="00A0C6"/>
            </a:solidFill>
            <a:prstDash val="sysDot"/>
            <a:bevel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630182" y="2672492"/>
            <a:ext cx="0" cy="181447"/>
          </a:xfrm>
          <a:prstGeom prst="straightConnector1">
            <a:avLst/>
          </a:prstGeom>
          <a:ln w="25400" cap="rnd">
            <a:solidFill>
              <a:schemeClr val="accent3">
                <a:lumMod val="40000"/>
                <a:lumOff val="6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630182" y="3246102"/>
            <a:ext cx="0" cy="181447"/>
          </a:xfrm>
          <a:prstGeom prst="straightConnector1">
            <a:avLst/>
          </a:prstGeom>
          <a:ln w="25400" cap="rnd">
            <a:solidFill>
              <a:schemeClr val="accent3">
                <a:lumMod val="40000"/>
                <a:lumOff val="6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630182" y="3819712"/>
            <a:ext cx="0" cy="181447"/>
          </a:xfrm>
          <a:prstGeom prst="straightConnector1">
            <a:avLst/>
          </a:prstGeom>
          <a:ln w="25400" cap="rnd">
            <a:solidFill>
              <a:schemeClr val="accent3">
                <a:lumMod val="40000"/>
                <a:lumOff val="6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630182" y="4393322"/>
            <a:ext cx="0" cy="181447"/>
          </a:xfrm>
          <a:prstGeom prst="straightConnector1">
            <a:avLst/>
          </a:prstGeom>
          <a:ln w="25400" cap="rnd">
            <a:solidFill>
              <a:schemeClr val="accent3">
                <a:lumMod val="40000"/>
                <a:lumOff val="6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77557" y="2346067"/>
            <a:ext cx="1110068" cy="260687"/>
            <a:chOff x="77557" y="2173269"/>
            <a:chExt cx="1110068" cy="315432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77557" y="2173269"/>
              <a:ext cx="1110068" cy="31543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2D050"/>
                </a:gs>
                <a:gs pos="100000">
                  <a:schemeClr val="accent5"/>
                </a:gs>
              </a:gsLst>
              <a:lin ang="0" scaled="0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ko-KR" altLang="en-US" sz="1800" b="1" spc="-150">
                <a:solidFill>
                  <a:srgbClr val="F3F3F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11189" y="2243049"/>
              <a:ext cx="642805" cy="173427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>
              <a:noAutofit/>
            </a:bodyPr>
            <a:lstStyle/>
            <a:p>
              <a:pPr lvl="0" algn="ctr"/>
              <a:r>
                <a:rPr lang="en-US" altLang="ko-KR" sz="800" b="1" spc="-6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CASE </a:t>
              </a:r>
              <a:r>
                <a:rPr lang="ko-KR" altLang="en-US" sz="800" b="1" spc="-1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접수</a:t>
              </a:r>
              <a:endParaRPr lang="ko-KR" altLang="en-US" sz="800" b="1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7557" y="2919677"/>
            <a:ext cx="1110068" cy="260687"/>
            <a:chOff x="77557" y="2723933"/>
            <a:chExt cx="1110068" cy="315432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77557" y="2723933"/>
              <a:ext cx="1110068" cy="31543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2D050"/>
                </a:gs>
                <a:gs pos="100000">
                  <a:schemeClr val="accent5"/>
                </a:gs>
              </a:gsLst>
              <a:lin ang="0" scaled="0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ko-KR" altLang="en-US" sz="1800" b="1" spc="-150">
                <a:solidFill>
                  <a:srgbClr val="F3F3F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31868" y="2787089"/>
              <a:ext cx="601447" cy="173427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>
              <a:noAutofit/>
            </a:bodyPr>
            <a:lstStyle/>
            <a:p>
              <a:pPr lvl="0" algn="ctr"/>
              <a:r>
                <a:rPr lang="ko-KR" altLang="en-US" sz="800" b="1" spc="-15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조사 </a:t>
              </a:r>
              <a:r>
                <a:rPr lang="en-US" altLang="ko-KR" sz="800" b="1" spc="-15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/ </a:t>
              </a:r>
              <a:r>
                <a:rPr lang="ko-KR" altLang="en-US" sz="800" b="1" spc="-15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진단</a:t>
              </a: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77557" y="3493287"/>
            <a:ext cx="1110068" cy="260687"/>
            <a:chOff x="77557" y="3259739"/>
            <a:chExt cx="1110068" cy="315432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77557" y="3259739"/>
              <a:ext cx="1110068" cy="31543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2D050"/>
                </a:gs>
                <a:gs pos="100000">
                  <a:schemeClr val="accent5"/>
                </a:gs>
              </a:gsLst>
              <a:lin ang="0" scaled="0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ko-KR" altLang="en-US" sz="1800" b="1" spc="-150">
                <a:solidFill>
                  <a:srgbClr val="F3F3F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81240" y="3327650"/>
              <a:ext cx="502703" cy="173427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>
              <a:noAutofit/>
            </a:bodyPr>
            <a:lstStyle/>
            <a:p>
              <a:pPr lvl="0" algn="ctr"/>
              <a:r>
                <a:rPr lang="en-US" altLang="ko-KR" sz="800" b="1" spc="-6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SR </a:t>
              </a:r>
              <a:r>
                <a:rPr lang="ko-KR" altLang="en-US" sz="800" b="1" spc="-15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처리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7557" y="4066897"/>
            <a:ext cx="1110068" cy="260687"/>
            <a:chOff x="77557" y="3793180"/>
            <a:chExt cx="1110068" cy="315432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77557" y="3793180"/>
              <a:ext cx="1110068" cy="31543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2D050"/>
                </a:gs>
                <a:gs pos="100000">
                  <a:schemeClr val="accent5"/>
                </a:gs>
              </a:gsLst>
              <a:lin ang="0" scaled="0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ko-KR" altLang="en-US" sz="1800" b="1" spc="-150">
                <a:solidFill>
                  <a:srgbClr val="F3F3F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26550" y="3861861"/>
              <a:ext cx="812082" cy="173427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>
              <a:noAutofit/>
            </a:bodyPr>
            <a:lstStyle/>
            <a:p>
              <a:pPr lvl="0" algn="ctr"/>
              <a:r>
                <a:rPr lang="ko-KR" altLang="en-US" sz="800" b="1" spc="-15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미해결 </a:t>
              </a:r>
              <a:r>
                <a:rPr lang="en-US" altLang="ko-KR" sz="800" b="1" spc="-6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SR </a:t>
              </a:r>
              <a:r>
                <a:rPr lang="ko-KR" altLang="en-US" sz="800" b="1" spc="-15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관리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77557" y="4640503"/>
            <a:ext cx="1110068" cy="260687"/>
            <a:chOff x="77557" y="4284273"/>
            <a:chExt cx="1110068" cy="315432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77557" y="4284273"/>
              <a:ext cx="1110068" cy="31543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2D050"/>
                </a:gs>
                <a:gs pos="100000">
                  <a:schemeClr val="accent5"/>
                </a:gs>
              </a:gsLst>
              <a:lin ang="0" scaled="0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ko-KR" altLang="en-US" sz="1800" b="1" spc="-150">
                <a:solidFill>
                  <a:srgbClr val="F3F3F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81240" y="4352279"/>
              <a:ext cx="502703" cy="173427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>
              <a:noAutofit/>
            </a:bodyPr>
            <a:lstStyle/>
            <a:p>
              <a:pPr lvl="0" algn="ctr"/>
              <a:r>
                <a:rPr lang="en-US" altLang="ko-KR" sz="800" b="1" spc="-6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SR </a:t>
              </a:r>
              <a:r>
                <a:rPr lang="ko-KR" altLang="en-US" sz="800" b="1" spc="-15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종료</a:t>
              </a:r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1537556" y="3252752"/>
            <a:ext cx="900000" cy="266867"/>
          </a:xfrm>
          <a:prstGeom prst="roundRect">
            <a:avLst/>
          </a:prstGeom>
          <a:solidFill>
            <a:srgbClr val="F04656"/>
          </a:solidFill>
        </p:spPr>
        <p:txBody>
          <a:bodyPr wrap="none" lIns="0" tIns="0" rIns="0" bIns="0" anchor="ctr">
            <a:noAutofit/>
          </a:bodyPr>
          <a:lstStyle/>
          <a:p>
            <a:pPr lvl="0" algn="ctr"/>
            <a:r>
              <a:rPr lang="ko-KR" altLang="en-US" sz="900" b="1" spc="-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처리결과 확인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537556" y="4327097"/>
            <a:ext cx="900000" cy="266867"/>
          </a:xfrm>
          <a:prstGeom prst="roundRect">
            <a:avLst/>
          </a:prstGeom>
          <a:solidFill>
            <a:srgbClr val="F04656"/>
          </a:solidFill>
        </p:spPr>
        <p:txBody>
          <a:bodyPr wrap="none" lIns="0" tIns="0" rIns="0" bIns="0" anchor="ctr">
            <a:noAutofit/>
          </a:bodyPr>
          <a:lstStyle/>
          <a:p>
            <a:pPr lvl="0" algn="ctr"/>
            <a:r>
              <a:rPr lang="ko-KR" altLang="en-US" sz="900" b="1" spc="-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처리결과 확인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537556" y="4659112"/>
            <a:ext cx="900000" cy="242078"/>
          </a:xfrm>
          <a:prstGeom prst="roundRect">
            <a:avLst/>
          </a:prstGeom>
          <a:solidFill>
            <a:srgbClr val="F04656"/>
          </a:solidFill>
        </p:spPr>
        <p:txBody>
          <a:bodyPr wrap="none" lIns="0" tIns="0" rIns="0" bIns="0" anchor="ctr">
            <a:noAutofit/>
          </a:bodyPr>
          <a:lstStyle/>
          <a:p>
            <a:pPr lvl="0" algn="ctr"/>
            <a:r>
              <a:rPr lang="ko-KR" altLang="en-US" sz="900" b="1" spc="-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종료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179801" y="3876378"/>
            <a:ext cx="1455552" cy="209847"/>
          </a:xfrm>
          <a:prstGeom prst="roundRect">
            <a:avLst/>
          </a:prstGeom>
          <a:gradFill flip="none" rotWithShape="1">
            <a:gsLst>
              <a:gs pos="100000">
                <a:srgbClr val="00529B">
                  <a:alpha val="52000"/>
                </a:srgbClr>
              </a:gs>
              <a:gs pos="0">
                <a:srgbClr val="00A0C6">
                  <a:alpha val="83000"/>
                </a:srgbClr>
              </a:gs>
            </a:gsLst>
            <a:lin ang="13500000" scaled="1"/>
            <a:tileRect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j-ea"/>
                <a:ea typeface="+mj-ea"/>
                <a:sym typeface="Roboto"/>
              </a:rPr>
              <a:t>Case</a:t>
            </a:r>
            <a:r>
              <a:rPr lang="en-US" altLang="ko-KR" sz="800" b="1" spc="-80">
                <a:solidFill>
                  <a:schemeClr val="bg1"/>
                </a:solidFill>
                <a:latin typeface="+mj-ea"/>
                <a:ea typeface="+mj-ea"/>
                <a:sym typeface="Roboto"/>
              </a:rPr>
              <a:t> </a:t>
            </a:r>
            <a:r>
              <a:rPr lang="ko-KR" altLang="en-US" sz="800" b="1" spc="-80">
                <a:solidFill>
                  <a:schemeClr val="bg1"/>
                </a:solidFill>
                <a:latin typeface="+mj-ea"/>
                <a:ea typeface="+mj-ea"/>
                <a:sym typeface="Roboto"/>
              </a:rPr>
              <a:t>접수 </a:t>
            </a:r>
            <a:r>
              <a:rPr lang="en-US" altLang="ko-KR" sz="800" b="1" spc="-80">
                <a:solidFill>
                  <a:schemeClr val="bg1"/>
                </a:solidFill>
                <a:latin typeface="+mj-ea"/>
                <a:ea typeface="+mj-ea"/>
                <a:sym typeface="Roboto"/>
              </a:rPr>
              <a:t>/ </a:t>
            </a:r>
            <a:r>
              <a:rPr lang="ko-KR" altLang="en-US" sz="800" b="1" spc="-80">
                <a:solidFill>
                  <a:schemeClr val="bg1"/>
                </a:solidFill>
                <a:latin typeface="+mj-ea"/>
                <a:ea typeface="+mj-ea"/>
                <a:sym typeface="Roboto"/>
              </a:rPr>
              <a:t>공수검토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858360" y="2581097"/>
            <a:ext cx="900000" cy="215444"/>
          </a:xfrm>
          <a:prstGeom prst="roundRect">
            <a:avLst/>
          </a:prstGeom>
          <a:solidFill>
            <a:srgbClr val="EEEFF1"/>
          </a:solidFill>
        </p:spPr>
        <p:txBody>
          <a:bodyPr wrap="none" lIns="0" tIns="0" rIns="0" bIns="0" anchor="ctr">
            <a:noAutofit/>
          </a:bodyPr>
          <a:lstStyle/>
          <a:p>
            <a:pPr lvl="0" algn="ctr"/>
            <a:r>
              <a:rPr lang="ko-KR" altLang="en-US" sz="800" b="1" spc="-15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조사 및 진단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858360" y="2910220"/>
            <a:ext cx="900000" cy="215444"/>
          </a:xfrm>
          <a:prstGeom prst="roundRect">
            <a:avLst/>
          </a:prstGeom>
          <a:solidFill>
            <a:srgbClr val="EEEFF1"/>
          </a:solidFill>
        </p:spPr>
        <p:txBody>
          <a:bodyPr wrap="none" lIns="0" tIns="0" rIns="0" bIns="0" anchor="ctr">
            <a:noAutofit/>
          </a:bodyPr>
          <a:lstStyle/>
          <a:p>
            <a:pPr lvl="0" algn="ctr"/>
            <a:r>
              <a:rPr lang="ko-KR" altLang="en-US" sz="800" b="1" spc="-15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솔루션 검토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858360" y="3678058"/>
            <a:ext cx="900000" cy="215444"/>
          </a:xfrm>
          <a:prstGeom prst="roundRect">
            <a:avLst/>
          </a:prstGeom>
          <a:solidFill>
            <a:srgbClr val="EEEFF1"/>
          </a:solidFill>
        </p:spPr>
        <p:txBody>
          <a:bodyPr wrap="none" lIns="0" tIns="0" rIns="0" bIns="0" anchor="ctr">
            <a:noAutofit/>
          </a:bodyPr>
          <a:lstStyle/>
          <a:p>
            <a:pPr lvl="0" algn="ctr"/>
            <a:r>
              <a:rPr lang="en-US" altLang="ko-KR" sz="800" b="1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Escalation</a:t>
            </a:r>
            <a:endParaRPr lang="ko-KR" altLang="en-US" sz="800" b="1">
              <a:solidFill>
                <a:srgbClr val="243D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858360" y="3983960"/>
            <a:ext cx="900000" cy="230832"/>
          </a:xfrm>
          <a:prstGeom prst="roundRect">
            <a:avLst/>
          </a:prstGeom>
          <a:solidFill>
            <a:srgbClr val="EEEFF1"/>
          </a:solidFill>
        </p:spPr>
        <p:txBody>
          <a:bodyPr wrap="none" lIns="0" tIns="0" rIns="0" bIns="0" anchor="ctr">
            <a:noAutofit/>
          </a:bodyPr>
          <a:lstStyle/>
          <a:p>
            <a:pPr lvl="0" algn="ctr"/>
            <a:r>
              <a:rPr lang="ko-KR" altLang="en-US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해결 </a:t>
            </a:r>
            <a:r>
              <a:rPr lang="en-US" altLang="ko-KR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/ </a:t>
            </a:r>
            <a:r>
              <a:rPr lang="ko-KR" altLang="en-US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조치사항 확인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58360" y="4327097"/>
            <a:ext cx="900000" cy="574093"/>
          </a:xfrm>
          <a:prstGeom prst="roundRect">
            <a:avLst>
              <a:gd name="adj" fmla="val 8924"/>
            </a:avLst>
          </a:prstGeom>
          <a:solidFill>
            <a:srgbClr val="EEEFF1"/>
          </a:solidFill>
        </p:spPr>
        <p:txBody>
          <a:bodyPr wrap="none" lIns="0" tIns="0" rIns="0" bIns="0" anchor="ctr">
            <a:noAutofit/>
          </a:bodyPr>
          <a:lstStyle/>
          <a:p>
            <a:pPr lvl="0" algn="ctr"/>
            <a:r>
              <a:rPr lang="ko-KR" altLang="en-US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처리결과 통보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4179801" y="4159607"/>
            <a:ext cx="1455552" cy="209847"/>
          </a:xfrm>
          <a:prstGeom prst="roundRect">
            <a:avLst/>
          </a:prstGeom>
          <a:gradFill flip="none" rotWithShape="1">
            <a:gsLst>
              <a:gs pos="100000">
                <a:srgbClr val="00529B">
                  <a:alpha val="52000"/>
                </a:srgbClr>
              </a:gs>
              <a:gs pos="0">
                <a:srgbClr val="00A0C6">
                  <a:alpha val="83000"/>
                </a:srgbClr>
              </a:gs>
            </a:gsLst>
            <a:lin ang="13500000" scaled="1"/>
            <a:tileRect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j-ea"/>
                <a:ea typeface="+mj-ea"/>
                <a:sym typeface="Roboto"/>
              </a:rPr>
              <a:t>Case</a:t>
            </a:r>
            <a:r>
              <a:rPr lang="en-US" altLang="ko-KR" sz="800" b="1" spc="-80">
                <a:solidFill>
                  <a:schemeClr val="bg1"/>
                </a:solidFill>
                <a:latin typeface="+mj-ea"/>
                <a:ea typeface="+mj-ea"/>
                <a:sym typeface="Roboto"/>
              </a:rPr>
              <a:t> </a:t>
            </a:r>
            <a:r>
              <a:rPr lang="ko-KR" altLang="en-US" sz="800" b="1" spc="-80">
                <a:solidFill>
                  <a:schemeClr val="bg1"/>
                </a:solidFill>
                <a:latin typeface="+mj-ea"/>
                <a:ea typeface="+mj-ea"/>
                <a:sym typeface="Roboto"/>
              </a:rPr>
              <a:t>분석 및 수정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179801" y="4442836"/>
            <a:ext cx="1455552" cy="195858"/>
          </a:xfrm>
          <a:prstGeom prst="roundRect">
            <a:avLst/>
          </a:prstGeom>
          <a:gradFill flip="none" rotWithShape="1">
            <a:gsLst>
              <a:gs pos="100000">
                <a:srgbClr val="00529B">
                  <a:alpha val="52000"/>
                </a:srgbClr>
              </a:gs>
              <a:gs pos="0">
                <a:srgbClr val="00A0C6">
                  <a:alpha val="83000"/>
                </a:srgbClr>
              </a:gs>
            </a:gsLst>
            <a:lin ang="13500000" scaled="1"/>
            <a:tileRect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800" b="1" spc="-80">
                <a:solidFill>
                  <a:schemeClr val="bg1"/>
                </a:solidFill>
                <a:latin typeface="+mj-ea"/>
                <a:ea typeface="+mj-ea"/>
                <a:sym typeface="Roboto"/>
              </a:rPr>
              <a:t>개발 </a:t>
            </a:r>
            <a:r>
              <a:rPr lang="en-US" altLang="ko-KR" sz="800" b="1" spc="-80">
                <a:solidFill>
                  <a:schemeClr val="bg1"/>
                </a:solidFill>
                <a:latin typeface="+mj-ea"/>
                <a:ea typeface="+mj-ea"/>
                <a:sym typeface="Roboto"/>
              </a:rPr>
              <a:t>/ </a:t>
            </a:r>
            <a:r>
              <a:rPr lang="ko-KR" altLang="en-US" sz="800" b="1" spc="-80">
                <a:solidFill>
                  <a:schemeClr val="bg1"/>
                </a:solidFill>
                <a:latin typeface="+mj-ea"/>
                <a:ea typeface="+mj-ea"/>
                <a:sym typeface="Roboto"/>
              </a:rPr>
              <a:t>테스트 </a:t>
            </a:r>
            <a:r>
              <a:rPr lang="en-US" altLang="ko-KR" sz="800" b="1" spc="-80">
                <a:solidFill>
                  <a:schemeClr val="bg1"/>
                </a:solidFill>
                <a:latin typeface="+mj-ea"/>
                <a:ea typeface="+mj-ea"/>
                <a:sym typeface="Roboto"/>
              </a:rPr>
              <a:t>/ </a:t>
            </a:r>
            <a:r>
              <a:rPr lang="ko-KR" altLang="en-US" sz="800" b="1" spc="-80" err="1">
                <a:solidFill>
                  <a:schemeClr val="bg1"/>
                </a:solidFill>
                <a:latin typeface="+mj-ea"/>
                <a:ea typeface="+mj-ea"/>
                <a:sym typeface="Roboto"/>
              </a:rPr>
              <a:t>릴리즈</a:t>
            </a:r>
            <a:endParaRPr lang="ko-KR" altLang="en-US" sz="800" b="1" spc="-80">
              <a:solidFill>
                <a:schemeClr val="bg1"/>
              </a:solidFill>
              <a:latin typeface="+mj-ea"/>
              <a:ea typeface="+mj-ea"/>
              <a:sym typeface="Roboto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179801" y="4712076"/>
            <a:ext cx="1455552" cy="189970"/>
          </a:xfrm>
          <a:prstGeom prst="roundRect">
            <a:avLst/>
          </a:prstGeom>
          <a:gradFill flip="none" rotWithShape="1">
            <a:gsLst>
              <a:gs pos="100000">
                <a:srgbClr val="00529B">
                  <a:alpha val="52000"/>
                </a:srgbClr>
              </a:gs>
              <a:gs pos="0">
                <a:srgbClr val="00A0C6">
                  <a:alpha val="83000"/>
                </a:srgbClr>
              </a:gs>
            </a:gsLst>
            <a:lin ang="13500000" scaled="1"/>
            <a:tileRect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j-ea"/>
                <a:ea typeface="+mj-ea"/>
                <a:sym typeface="Roboto"/>
              </a:rPr>
              <a:t>Configuration</a:t>
            </a:r>
            <a:endParaRPr lang="ko-KR" altLang="en-US" sz="800" b="1">
              <a:solidFill>
                <a:schemeClr val="bg1"/>
              </a:solidFill>
              <a:latin typeface="+mj-ea"/>
              <a:ea typeface="+mj-ea"/>
              <a:sym typeface="Roboto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179801" y="3193859"/>
            <a:ext cx="1455552" cy="600600"/>
          </a:xfrm>
          <a:prstGeom prst="roundRect">
            <a:avLst>
              <a:gd name="adj" fmla="val 7987"/>
            </a:avLst>
          </a:prstGeom>
          <a:gradFill flip="none" rotWithShape="1">
            <a:gsLst>
              <a:gs pos="100000">
                <a:srgbClr val="00529B">
                  <a:alpha val="52000"/>
                </a:srgbClr>
              </a:gs>
              <a:gs pos="0">
                <a:srgbClr val="00A0C6">
                  <a:alpha val="83000"/>
                </a:srgbClr>
              </a:gs>
            </a:gsLst>
            <a:lin ang="13500000" scaled="1"/>
            <a:tileRect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 b="1" spc="-80">
                <a:solidFill>
                  <a:schemeClr val="bg1"/>
                </a:solidFill>
                <a:latin typeface="+mj-ea"/>
                <a:ea typeface="+mj-ea"/>
                <a:sym typeface="Roboto"/>
              </a:rPr>
              <a:t>비즈니스 요건</a:t>
            </a:r>
            <a:br>
              <a:rPr lang="en-US" altLang="ko-KR" sz="900" b="1" spc="-80">
                <a:solidFill>
                  <a:schemeClr val="bg1"/>
                </a:solidFill>
                <a:latin typeface="+mj-ea"/>
                <a:ea typeface="+mj-ea"/>
                <a:sym typeface="Roboto"/>
              </a:rPr>
            </a:br>
            <a:r>
              <a:rPr lang="ko-KR" altLang="en-US" sz="900" b="1" spc="-80">
                <a:solidFill>
                  <a:schemeClr val="bg1"/>
                </a:solidFill>
                <a:latin typeface="+mj-ea"/>
                <a:ea typeface="+mj-ea"/>
                <a:sym typeface="Roboto"/>
              </a:rPr>
              <a:t>공통 검토</a:t>
            </a:r>
            <a:endParaRPr lang="en-US" altLang="ko-KR" sz="900" b="1" spc="-80">
              <a:solidFill>
                <a:schemeClr val="bg1"/>
              </a:solidFill>
              <a:latin typeface="+mj-ea"/>
              <a:ea typeface="+mj-ea"/>
              <a:sym typeface="Roboto"/>
            </a:endParaRPr>
          </a:p>
          <a:p>
            <a:pPr algn="ctr"/>
            <a:endParaRPr lang="en-US" altLang="ko-KR" sz="800" b="1" spc="-80">
              <a:solidFill>
                <a:schemeClr val="bg1"/>
              </a:solidFill>
              <a:latin typeface="+mj-ea"/>
              <a:ea typeface="+mj-ea"/>
              <a:sym typeface="Roboto"/>
            </a:endParaRPr>
          </a:p>
          <a:p>
            <a:pPr algn="ctr"/>
            <a:endParaRPr lang="en-US" altLang="ko-KR" sz="800" b="1" spc="-80">
              <a:solidFill>
                <a:schemeClr val="bg1"/>
              </a:solidFill>
              <a:latin typeface="+mj-ea"/>
              <a:ea typeface="+mj-ea"/>
              <a:sym typeface="Roboto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6085511" y="2910220"/>
            <a:ext cx="743802" cy="195858"/>
          </a:xfrm>
          <a:prstGeom prst="roundRect">
            <a:avLst/>
          </a:prstGeom>
          <a:solidFill>
            <a:srgbClr val="EEEFF1"/>
          </a:solidFill>
        </p:spPr>
        <p:txBody>
          <a:bodyPr wrap="none" lIns="0" tIns="0" rIns="0" bIns="0" anchor="ctr">
            <a:noAutofit/>
          </a:bodyPr>
          <a:lstStyle/>
          <a:p>
            <a:pPr lvl="0" algn="ctr"/>
            <a:r>
              <a:rPr lang="ko-KR" altLang="en-US" sz="800" b="1" spc="-15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유저 가이드</a:t>
            </a: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6085511" y="3983960"/>
            <a:ext cx="743802" cy="230832"/>
          </a:xfrm>
          <a:prstGeom prst="roundRect">
            <a:avLst/>
          </a:prstGeom>
          <a:solidFill>
            <a:srgbClr val="EEEFF1"/>
          </a:solidFill>
        </p:spPr>
        <p:txBody>
          <a:bodyPr wrap="none" lIns="0" tIns="0" rIns="0" bIns="0" anchor="ctr">
            <a:noAutofit/>
          </a:bodyPr>
          <a:lstStyle/>
          <a:p>
            <a:pPr lvl="0" algn="ctr"/>
            <a:r>
              <a:rPr lang="ko-KR" altLang="en-US" sz="800" b="1" spc="-15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유저 트레이닝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7439439" y="1699076"/>
            <a:ext cx="1350422" cy="3379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ctr"/>
            <a:r>
              <a:rPr lang="en-US" altLang="ko-KR" sz="900" b="1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Salesforce</a:t>
            </a:r>
            <a:br>
              <a:rPr lang="en-US" altLang="ko-KR" sz="900" b="1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</a:br>
            <a:r>
              <a:rPr lang="en-US" altLang="ko-KR" sz="900" b="1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Internal Case Tool</a:t>
            </a:r>
            <a:endParaRPr lang="ko-KR" altLang="en-US" sz="900" b="1">
              <a:solidFill>
                <a:srgbClr val="243D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7371918" y="2163056"/>
            <a:ext cx="1485464" cy="17342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ctr"/>
            <a:r>
              <a:rPr lang="en-US" altLang="ko-KR" sz="900" b="1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Case </a:t>
            </a:r>
            <a:r>
              <a:rPr lang="ko-KR" altLang="en-US" sz="900" b="1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기능</a:t>
            </a:r>
            <a:r>
              <a:rPr lang="en-US" altLang="ko-KR" sz="900" b="1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/</a:t>
            </a:r>
            <a:r>
              <a:rPr lang="ko-KR" altLang="en-US" sz="900" b="1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프로세스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7564046" y="2527608"/>
            <a:ext cx="1190107" cy="223646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altLang="ko-KR" sz="800" b="1" spc="-6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Email to Case</a:t>
            </a:r>
            <a:r>
              <a:rPr lang="ko-KR" altLang="en-US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전송</a:t>
            </a:r>
            <a:endParaRPr lang="en-US" altLang="ko-KR" sz="800" b="1" spc="-100">
              <a:solidFill>
                <a:srgbClr val="243D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lvl="0">
              <a:lnSpc>
                <a:spcPct val="200000"/>
              </a:lnSpc>
            </a:pPr>
            <a:r>
              <a:rPr lang="ko-KR" altLang="en-US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지원 담당 </a:t>
            </a:r>
            <a:r>
              <a:rPr lang="ko-KR" altLang="en-US" sz="800" b="1" spc="-100" err="1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알람</a:t>
            </a:r>
            <a:endParaRPr lang="en-US" altLang="ko-KR" sz="800" b="1" spc="-100">
              <a:solidFill>
                <a:srgbClr val="243D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lvl="0">
              <a:lnSpc>
                <a:spcPct val="200000"/>
              </a:lnSpc>
            </a:pPr>
            <a:r>
              <a:rPr lang="ko-KR" altLang="en-US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지원 우선순위</a:t>
            </a:r>
            <a:r>
              <a:rPr lang="en-US" altLang="ko-KR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, </a:t>
            </a:r>
            <a:r>
              <a:rPr lang="ko-KR" altLang="en-US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유형분류</a:t>
            </a:r>
            <a:endParaRPr lang="en-US" altLang="ko-KR" sz="800" b="1" spc="-100">
              <a:solidFill>
                <a:srgbClr val="243D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lvl="0">
              <a:lnSpc>
                <a:spcPct val="200000"/>
              </a:lnSpc>
            </a:pPr>
            <a:r>
              <a:rPr lang="en-US" altLang="ko-KR" sz="800" b="1" spc="-6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Case Escalation</a:t>
            </a:r>
          </a:p>
          <a:p>
            <a:pPr lvl="0">
              <a:lnSpc>
                <a:spcPct val="200000"/>
              </a:lnSpc>
            </a:pPr>
            <a:r>
              <a:rPr lang="ko-KR" altLang="en-US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지원 </a:t>
            </a:r>
            <a:r>
              <a:rPr lang="ko-KR" altLang="en-US" sz="800" b="1" spc="-100" err="1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히스토리</a:t>
            </a:r>
            <a:r>
              <a:rPr lang="ko-KR" altLang="en-US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관리</a:t>
            </a:r>
            <a:endParaRPr lang="en-US" altLang="ko-KR" sz="800" b="1" spc="-100">
              <a:solidFill>
                <a:srgbClr val="243D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lvl="0">
              <a:lnSpc>
                <a:spcPct val="200000"/>
              </a:lnSpc>
            </a:pPr>
            <a:r>
              <a:rPr lang="ko-KR" altLang="en-US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산출물 첨부</a:t>
            </a:r>
            <a:r>
              <a:rPr lang="en-US" altLang="ko-KR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/</a:t>
            </a:r>
            <a:r>
              <a:rPr lang="ko-KR" altLang="en-US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버전관리</a:t>
            </a:r>
            <a:endParaRPr lang="en-US" altLang="ko-KR" sz="800" b="1" spc="-100">
              <a:solidFill>
                <a:srgbClr val="243D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lvl="0">
              <a:lnSpc>
                <a:spcPct val="200000"/>
              </a:lnSpc>
            </a:pPr>
            <a:r>
              <a:rPr lang="ko-KR" altLang="en-US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공수 소요 투명화</a:t>
            </a:r>
            <a:endParaRPr lang="en-US" altLang="ko-KR" sz="800" b="1" spc="-100">
              <a:solidFill>
                <a:srgbClr val="243D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lvl="0">
              <a:lnSpc>
                <a:spcPct val="200000"/>
              </a:lnSpc>
            </a:pPr>
            <a:r>
              <a:rPr lang="ko-KR" altLang="en-US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하자</a:t>
            </a:r>
            <a:r>
              <a:rPr lang="en-US" altLang="ko-KR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/</a:t>
            </a:r>
            <a:r>
              <a:rPr lang="ko-KR" altLang="en-US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유지보수 구분</a:t>
            </a:r>
            <a:r>
              <a:rPr lang="en-US" altLang="ko-KR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ko-KR" altLang="en-US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및</a:t>
            </a:r>
            <a:r>
              <a:rPr lang="en-US" altLang="ko-KR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ko-KR" altLang="en-US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투명화</a:t>
            </a:r>
            <a:endParaRPr lang="en-US" altLang="ko-KR" sz="800" b="1" spc="-100">
              <a:solidFill>
                <a:srgbClr val="243D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lvl="0">
              <a:lnSpc>
                <a:spcPct val="200000"/>
              </a:lnSpc>
            </a:pPr>
            <a:r>
              <a:rPr lang="ko-KR" altLang="en-US" sz="800" b="1" spc="-10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분석</a:t>
            </a:r>
            <a:endParaRPr lang="en-US" altLang="ko-KR" sz="800" b="1" spc="-100">
              <a:solidFill>
                <a:srgbClr val="243D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3322836" y="2498226"/>
            <a:ext cx="0" cy="114929"/>
          </a:xfrm>
          <a:prstGeom prst="straightConnector1">
            <a:avLst/>
          </a:prstGeom>
          <a:ln w="17780" cap="rnd" cmpd="sng">
            <a:solidFill>
              <a:srgbClr val="00A0C6"/>
            </a:solidFill>
            <a:prstDash val="sysDot"/>
            <a:bevel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5723868" y="4167279"/>
            <a:ext cx="325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spc="-15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개발</a:t>
            </a:r>
            <a:br>
              <a:rPr lang="en-US" altLang="ko-KR" sz="700" b="1" spc="-15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</a:br>
            <a:r>
              <a:rPr lang="ko-KR" altLang="en-US" sz="700" b="1" spc="-15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보고</a:t>
            </a:r>
          </a:p>
        </p:txBody>
      </p:sp>
      <p:sp>
        <p:nvSpPr>
          <p:cNvPr id="128" name="직사각형 289"/>
          <p:cNvSpPr/>
          <p:nvPr/>
        </p:nvSpPr>
        <p:spPr>
          <a:xfrm>
            <a:off x="5667354" y="3974951"/>
            <a:ext cx="60514" cy="815264"/>
          </a:xfrm>
          <a:custGeom>
            <a:avLst/>
            <a:gdLst>
              <a:gd name="connsiteX0" fmla="*/ 0 w 190878"/>
              <a:gd name="connsiteY0" fmla="*/ 0 h 688233"/>
              <a:gd name="connsiteX1" fmla="*/ 190878 w 190878"/>
              <a:gd name="connsiteY1" fmla="*/ 0 h 688233"/>
              <a:gd name="connsiteX2" fmla="*/ 190878 w 190878"/>
              <a:gd name="connsiteY2" fmla="*/ 688233 h 688233"/>
              <a:gd name="connsiteX3" fmla="*/ 0 w 190878"/>
              <a:gd name="connsiteY3" fmla="*/ 688233 h 688233"/>
              <a:gd name="connsiteX4" fmla="*/ 0 w 190878"/>
              <a:gd name="connsiteY4" fmla="*/ 0 h 688233"/>
              <a:gd name="connsiteX0" fmla="*/ 20 w 190898"/>
              <a:gd name="connsiteY0" fmla="*/ 0 h 688233"/>
              <a:gd name="connsiteX1" fmla="*/ 190898 w 190898"/>
              <a:gd name="connsiteY1" fmla="*/ 0 h 688233"/>
              <a:gd name="connsiteX2" fmla="*/ 190898 w 190898"/>
              <a:gd name="connsiteY2" fmla="*/ 688233 h 688233"/>
              <a:gd name="connsiteX3" fmla="*/ 20 w 190898"/>
              <a:gd name="connsiteY3" fmla="*/ 688233 h 688233"/>
              <a:gd name="connsiteX4" fmla="*/ 0 w 190898"/>
              <a:gd name="connsiteY4" fmla="*/ 256017 h 688233"/>
              <a:gd name="connsiteX5" fmla="*/ 20 w 190898"/>
              <a:gd name="connsiteY5" fmla="*/ 0 h 688233"/>
              <a:gd name="connsiteX0" fmla="*/ 0 w 190898"/>
              <a:gd name="connsiteY0" fmla="*/ 256017 h 688233"/>
              <a:gd name="connsiteX1" fmla="*/ 20 w 190898"/>
              <a:gd name="connsiteY1" fmla="*/ 0 h 688233"/>
              <a:gd name="connsiteX2" fmla="*/ 190898 w 190898"/>
              <a:gd name="connsiteY2" fmla="*/ 0 h 688233"/>
              <a:gd name="connsiteX3" fmla="*/ 190898 w 190898"/>
              <a:gd name="connsiteY3" fmla="*/ 688233 h 688233"/>
              <a:gd name="connsiteX4" fmla="*/ 20 w 190898"/>
              <a:gd name="connsiteY4" fmla="*/ 688233 h 688233"/>
              <a:gd name="connsiteX5" fmla="*/ 91440 w 190898"/>
              <a:gd name="connsiteY5" fmla="*/ 347457 h 688233"/>
              <a:gd name="connsiteX0" fmla="*/ 1 w 190879"/>
              <a:gd name="connsiteY0" fmla="*/ 0 h 688233"/>
              <a:gd name="connsiteX1" fmla="*/ 190879 w 190879"/>
              <a:gd name="connsiteY1" fmla="*/ 0 h 688233"/>
              <a:gd name="connsiteX2" fmla="*/ 190879 w 190879"/>
              <a:gd name="connsiteY2" fmla="*/ 688233 h 688233"/>
              <a:gd name="connsiteX3" fmla="*/ 1 w 190879"/>
              <a:gd name="connsiteY3" fmla="*/ 688233 h 688233"/>
              <a:gd name="connsiteX4" fmla="*/ 91421 w 190879"/>
              <a:gd name="connsiteY4" fmla="*/ 347457 h 688233"/>
              <a:gd name="connsiteX0" fmla="*/ 0 w 190878"/>
              <a:gd name="connsiteY0" fmla="*/ 0 h 688233"/>
              <a:gd name="connsiteX1" fmla="*/ 190878 w 190878"/>
              <a:gd name="connsiteY1" fmla="*/ 0 h 688233"/>
              <a:gd name="connsiteX2" fmla="*/ 190878 w 190878"/>
              <a:gd name="connsiteY2" fmla="*/ 688233 h 688233"/>
              <a:gd name="connsiteX3" fmla="*/ 0 w 190878"/>
              <a:gd name="connsiteY3" fmla="*/ 688233 h 68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8" h="688233">
                <a:moveTo>
                  <a:pt x="0" y="0"/>
                </a:moveTo>
                <a:lnTo>
                  <a:pt x="190878" y="0"/>
                </a:lnTo>
                <a:lnTo>
                  <a:pt x="190878" y="688233"/>
                </a:lnTo>
                <a:lnTo>
                  <a:pt x="0" y="688233"/>
                </a:lnTo>
              </a:path>
            </a:pathLst>
          </a:custGeom>
          <a:ln w="22225" cap="sq" cmpd="sng">
            <a:solidFill>
              <a:srgbClr val="00A0C6"/>
            </a:solidFill>
            <a:prstDash val="solid"/>
            <a:beve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5735902" y="4098395"/>
            <a:ext cx="317075" cy="0"/>
          </a:xfrm>
          <a:prstGeom prst="straightConnector1">
            <a:avLst/>
          </a:prstGeom>
          <a:ln w="22225" cap="rnd" cmpd="sng">
            <a:solidFill>
              <a:srgbClr val="00A0C6"/>
            </a:solidFill>
            <a:prstDash val="solid"/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그림 129" descr="Untitled-2.png"/>
          <p:cNvPicPr preferRelativeResize="0">
            <a:picLocks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82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4694" y="1691990"/>
            <a:ext cx="104757" cy="330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그림 130" descr="Untitled-2.png"/>
          <p:cNvPicPr preferRelativeResize="0">
            <a:picLocks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82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20748" y="1688181"/>
            <a:ext cx="104757" cy="303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그림 131" descr="Untitled-2.png"/>
          <p:cNvPicPr preferRelativeResize="0">
            <a:picLocks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82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87757" y="1688181"/>
            <a:ext cx="104757" cy="303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그림 132" descr="Untitled-2.png"/>
          <p:cNvPicPr preferRelativeResize="0">
            <a:picLocks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82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23103" y="1688181"/>
            <a:ext cx="94291" cy="303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모서리가 둥근 직사각형 133"/>
          <p:cNvSpPr/>
          <p:nvPr/>
        </p:nvSpPr>
        <p:spPr>
          <a:xfrm>
            <a:off x="2749037" y="1768031"/>
            <a:ext cx="4234049" cy="26686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529B">
                  <a:alpha val="85000"/>
                </a:srgbClr>
              </a:gs>
              <a:gs pos="72000">
                <a:srgbClr val="0080B4"/>
              </a:gs>
              <a:gs pos="100000">
                <a:srgbClr val="00A0C6"/>
              </a:gs>
            </a:gsLst>
            <a:lin ang="0" scaled="0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j-ea"/>
                <a:ea typeface="+mj-ea"/>
                <a:sym typeface="Roboto"/>
              </a:rPr>
              <a:t>CASE</a:t>
            </a:r>
            <a:r>
              <a:rPr lang="ko-KR" altLang="en-US" sz="800" b="1">
                <a:solidFill>
                  <a:schemeClr val="bg1"/>
                </a:solidFill>
                <a:latin typeface="+mj-ea"/>
                <a:ea typeface="+mj-ea"/>
                <a:sym typeface="Roboto"/>
              </a:rPr>
              <a:t>접수</a:t>
            </a:r>
            <a:r>
              <a:rPr lang="en-US" altLang="ko-KR" sz="800" b="1">
                <a:solidFill>
                  <a:schemeClr val="bg1"/>
                </a:solidFill>
                <a:latin typeface="+mj-ea"/>
                <a:ea typeface="+mj-ea"/>
                <a:sym typeface="Roboto"/>
              </a:rPr>
              <a:t>(KAL Sales Forum) – IT/Biz/DKBMC </a:t>
            </a:r>
            <a:r>
              <a:rPr lang="ko-KR" altLang="en-US" sz="800" b="1">
                <a:solidFill>
                  <a:schemeClr val="bg1"/>
                </a:solidFill>
                <a:latin typeface="+mj-ea"/>
                <a:ea typeface="+mj-ea"/>
                <a:sym typeface="Roboto"/>
              </a:rPr>
              <a:t>공동접수</a:t>
            </a:r>
          </a:p>
        </p:txBody>
      </p:sp>
      <p:cxnSp>
        <p:nvCxnSpPr>
          <p:cNvPr id="137" name="직선 화살표 연결선 136"/>
          <p:cNvCxnSpPr/>
          <p:nvPr/>
        </p:nvCxnSpPr>
        <p:spPr>
          <a:xfrm flipH="1">
            <a:off x="3781595" y="2394326"/>
            <a:ext cx="2339584" cy="0"/>
          </a:xfrm>
          <a:prstGeom prst="straightConnector1">
            <a:avLst/>
          </a:prstGeom>
          <a:ln w="17780" cap="sq" cmpd="sng">
            <a:solidFill>
              <a:srgbClr val="00A0C6"/>
            </a:solidFill>
            <a:prstDash val="dashDot"/>
            <a:bevel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5291209" y="2389382"/>
            <a:ext cx="33855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YES</a:t>
            </a:r>
            <a:endParaRPr lang="ko-KR" altLang="en-US" sz="700" b="1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916735" y="3444680"/>
            <a:ext cx="554960" cy="24622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800" b="1" spc="-80">
                <a:solidFill>
                  <a:schemeClr val="bg1"/>
                </a:solidFill>
                <a:latin typeface="+mj-ea"/>
                <a:ea typeface="+mj-ea"/>
                <a:sym typeface="Roboto"/>
              </a:rPr>
              <a:t>- </a:t>
            </a:r>
            <a:r>
              <a:rPr lang="ko-KR" altLang="en-US" sz="800" b="1" spc="-80">
                <a:solidFill>
                  <a:schemeClr val="bg1"/>
                </a:solidFill>
                <a:latin typeface="+mj-ea"/>
                <a:ea typeface="+mj-ea"/>
                <a:sym typeface="Roboto"/>
              </a:rPr>
              <a:t>개발필요</a:t>
            </a:r>
            <a:r>
              <a:rPr lang="en-US" altLang="ko-KR" sz="800" b="1" spc="-80">
                <a:solidFill>
                  <a:schemeClr val="bg1"/>
                </a:solidFill>
                <a:latin typeface="+mj-ea"/>
                <a:ea typeface="+mj-ea"/>
                <a:sym typeface="Roboto"/>
              </a:rPr>
              <a:t>?</a:t>
            </a:r>
            <a:br>
              <a:rPr lang="en-US" altLang="ko-KR" sz="800" b="1" spc="-80">
                <a:solidFill>
                  <a:schemeClr val="bg1"/>
                </a:solidFill>
                <a:latin typeface="+mj-ea"/>
                <a:ea typeface="+mj-ea"/>
                <a:sym typeface="Roboto"/>
              </a:rPr>
            </a:br>
            <a:r>
              <a:rPr lang="en-US" altLang="ko-KR" sz="800" b="1" spc="-80">
                <a:solidFill>
                  <a:schemeClr val="bg1"/>
                </a:solidFill>
                <a:latin typeface="+mj-ea"/>
                <a:ea typeface="+mj-ea"/>
                <a:sym typeface="Roboto"/>
              </a:rPr>
              <a:t>- </a:t>
            </a:r>
            <a:r>
              <a:rPr lang="ko-KR" altLang="en-US" sz="800" b="1" spc="-80">
                <a:solidFill>
                  <a:schemeClr val="bg1"/>
                </a:solidFill>
                <a:latin typeface="+mj-ea"/>
                <a:ea typeface="+mj-ea"/>
                <a:sym typeface="Roboto"/>
              </a:rPr>
              <a:t>단순설정가능</a:t>
            </a:r>
            <a:r>
              <a:rPr lang="en-US" altLang="ko-KR" sz="800" b="1" spc="-80">
                <a:solidFill>
                  <a:schemeClr val="bg1"/>
                </a:solidFill>
                <a:latin typeface="+mj-ea"/>
                <a:ea typeface="+mj-ea"/>
                <a:sym typeface="Roboto"/>
              </a:rPr>
              <a:t>?</a:t>
            </a:r>
            <a:endParaRPr lang="ko-KR" altLang="en-US" sz="800" b="1" spc="-80">
              <a:solidFill>
                <a:schemeClr val="bg1"/>
              </a:solidFill>
              <a:latin typeface="+mj-ea"/>
              <a:ea typeface="+mj-ea"/>
              <a:sym typeface="Roboto"/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1537556" y="1768031"/>
            <a:ext cx="900000" cy="266867"/>
          </a:xfrm>
          <a:prstGeom prst="roundRect">
            <a:avLst/>
          </a:prstGeom>
          <a:solidFill>
            <a:srgbClr val="F04656"/>
          </a:solidFill>
        </p:spPr>
        <p:txBody>
          <a:bodyPr wrap="none" lIns="0" tIns="0" rIns="0" bIns="0" anchor="ctr">
            <a:noAutofit/>
          </a:bodyPr>
          <a:lstStyle/>
          <a:p>
            <a:pPr lvl="0" algn="ctr"/>
            <a:r>
              <a:rPr lang="ko-KR" altLang="en-US" sz="900" b="1" spc="-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기술지원 요청</a:t>
            </a: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58360" y="2264024"/>
            <a:ext cx="900000" cy="215444"/>
          </a:xfrm>
          <a:prstGeom prst="roundRect">
            <a:avLst/>
          </a:prstGeom>
          <a:solidFill>
            <a:srgbClr val="EEEFF1"/>
          </a:solidFill>
        </p:spPr>
        <p:txBody>
          <a:bodyPr wrap="none" lIns="0" tIns="0" rIns="0" bIns="0" anchor="ctr">
            <a:noAutofit/>
          </a:bodyPr>
          <a:lstStyle/>
          <a:p>
            <a:pPr lvl="0" algn="ctr"/>
            <a:r>
              <a:rPr lang="en-US" altLang="ko-KR" sz="800" b="1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CASE</a:t>
            </a:r>
            <a:r>
              <a:rPr lang="ko-KR" altLang="en-US" sz="800" b="1" spc="-15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분류 </a:t>
            </a:r>
            <a:r>
              <a:rPr lang="en-US" altLang="ko-KR" sz="800" b="1" spc="-15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/ </a:t>
            </a:r>
            <a:r>
              <a:rPr lang="ko-KR" altLang="en-US" sz="800" b="1" spc="-15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초기지원</a:t>
            </a:r>
          </a:p>
        </p:txBody>
      </p:sp>
      <p:grpSp>
        <p:nvGrpSpPr>
          <p:cNvPr id="142" name="그룹 141"/>
          <p:cNvGrpSpPr/>
          <p:nvPr/>
        </p:nvGrpSpPr>
        <p:grpSpPr>
          <a:xfrm>
            <a:off x="5927170" y="2301534"/>
            <a:ext cx="1029151" cy="325387"/>
            <a:chOff x="3637695" y="3003798"/>
            <a:chExt cx="702924" cy="389821"/>
          </a:xfrm>
        </p:grpSpPr>
        <p:sp>
          <p:nvSpPr>
            <p:cNvPr id="143" name="다이아몬드 142"/>
            <p:cNvSpPr/>
            <p:nvPr/>
          </p:nvSpPr>
          <p:spPr>
            <a:xfrm>
              <a:off x="3637695" y="3003798"/>
              <a:ext cx="702924" cy="389821"/>
            </a:xfrm>
            <a:prstGeom prst="diamond">
              <a:avLst/>
            </a:prstGeom>
            <a:solidFill>
              <a:srgbClr val="EEEFF1"/>
            </a:solidFill>
          </p:spPr>
          <p:txBody>
            <a:bodyPr wrap="none" lIns="0" tIns="0" rIns="0" bIns="0" anchor="ctr">
              <a:noAutofit/>
            </a:bodyPr>
            <a:lstStyle/>
            <a:p>
              <a:pPr algn="ctr"/>
              <a:endParaRPr lang="ko-KR" altLang="en-US" sz="800" b="1" spc="-15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705147" y="3076873"/>
              <a:ext cx="555320" cy="160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b="1" spc="-150">
                  <a:solidFill>
                    <a:srgbClr val="243D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시스템</a:t>
              </a:r>
              <a:r>
                <a:rPr lang="en-US" altLang="ko-KR" sz="800" b="1" spc="-150">
                  <a:solidFill>
                    <a:srgbClr val="243D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 </a:t>
              </a:r>
              <a:r>
                <a:rPr lang="ko-KR" altLang="en-US" sz="800" b="1" spc="-150">
                  <a:solidFill>
                    <a:srgbClr val="243D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변경필요</a:t>
              </a:r>
              <a:r>
                <a:rPr lang="en-US" altLang="ko-KR" sz="800" b="1" spc="-150">
                  <a:solidFill>
                    <a:srgbClr val="243D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?</a:t>
              </a:r>
              <a:endParaRPr lang="ko-KR" altLang="en-US" sz="800" b="1" spc="-15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7314392" y="2584840"/>
            <a:ext cx="201635" cy="178053"/>
            <a:chOff x="7361620" y="2318737"/>
            <a:chExt cx="243978" cy="215444"/>
          </a:xfrm>
        </p:grpSpPr>
        <p:sp>
          <p:nvSpPr>
            <p:cNvPr id="146" name="타원 145"/>
            <p:cNvSpPr/>
            <p:nvPr/>
          </p:nvSpPr>
          <p:spPr>
            <a:xfrm>
              <a:off x="7419957" y="2354265"/>
              <a:ext cx="177594" cy="177594"/>
            </a:xfrm>
            <a:prstGeom prst="ellipse">
              <a:avLst/>
            </a:prstGeom>
            <a:solidFill>
              <a:srgbClr val="00A0C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ko-KR" altLang="en-US" sz="1000" b="1" spc="-80">
                <a:solidFill>
                  <a:schemeClr val="bg1"/>
                </a:solidFill>
                <a:latin typeface="+mj-ea"/>
                <a:ea typeface="+mj-ea"/>
                <a:cs typeface="Arial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361620" y="2318737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>
                  <a:solidFill>
                    <a:srgbClr val="F3F3F3"/>
                  </a:solidFill>
                  <a:latin typeface="Roboto" pitchFamily="2" charset="0"/>
                  <a:ea typeface="Roboto" pitchFamily="2" charset="0"/>
                </a:rPr>
                <a:t>1</a:t>
              </a:r>
              <a:endParaRPr lang="ko-KR" altLang="en-US" sz="800" b="1">
                <a:solidFill>
                  <a:srgbClr val="F3F3F3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7314392" y="2830677"/>
            <a:ext cx="201635" cy="179314"/>
            <a:chOff x="7361620" y="2322573"/>
            <a:chExt cx="243978" cy="216970"/>
          </a:xfrm>
        </p:grpSpPr>
        <p:sp>
          <p:nvSpPr>
            <p:cNvPr id="149" name="타원 148"/>
            <p:cNvSpPr/>
            <p:nvPr/>
          </p:nvSpPr>
          <p:spPr>
            <a:xfrm>
              <a:off x="7419957" y="2361949"/>
              <a:ext cx="177594" cy="177594"/>
            </a:xfrm>
            <a:prstGeom prst="ellipse">
              <a:avLst/>
            </a:prstGeom>
            <a:solidFill>
              <a:srgbClr val="00A0C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ko-KR" altLang="en-US" sz="1000" b="1" spc="-8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7361620" y="2322573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>
                  <a:solidFill>
                    <a:srgbClr val="F3F3F3"/>
                  </a:solidFill>
                  <a:latin typeface="Roboto" pitchFamily="2" charset="0"/>
                  <a:ea typeface="Roboto" pitchFamily="2" charset="0"/>
                </a:rPr>
                <a:t>2</a:t>
              </a:r>
              <a:endParaRPr lang="ko-KR" altLang="en-US" sz="800" b="1">
                <a:solidFill>
                  <a:srgbClr val="F3F3F3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7315445" y="3064073"/>
            <a:ext cx="243978" cy="215444"/>
            <a:chOff x="7387178" y="2332257"/>
            <a:chExt cx="243978" cy="215444"/>
          </a:xfrm>
        </p:grpSpPr>
        <p:sp>
          <p:nvSpPr>
            <p:cNvPr id="152" name="타원 151"/>
            <p:cNvSpPr/>
            <p:nvPr/>
          </p:nvSpPr>
          <p:spPr>
            <a:xfrm>
              <a:off x="7428031" y="2362339"/>
              <a:ext cx="153078" cy="153078"/>
            </a:xfrm>
            <a:prstGeom prst="ellipse">
              <a:avLst/>
            </a:prstGeom>
            <a:solidFill>
              <a:srgbClr val="00A0C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ko-KR" altLang="en-US" sz="1000" b="1" spc="-8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7387178" y="2332257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>
                  <a:solidFill>
                    <a:srgbClr val="F3F3F3"/>
                  </a:solidFill>
                  <a:latin typeface="Roboto" pitchFamily="2" charset="0"/>
                  <a:ea typeface="Roboto" pitchFamily="2" charset="0"/>
                </a:rPr>
                <a:t>3</a:t>
              </a:r>
              <a:endParaRPr lang="ko-KR" altLang="en-US" sz="800" b="1">
                <a:solidFill>
                  <a:srgbClr val="F3F3F3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7311242" y="3321018"/>
            <a:ext cx="201635" cy="178053"/>
            <a:chOff x="7357779" y="2318733"/>
            <a:chExt cx="243977" cy="215444"/>
          </a:xfrm>
        </p:grpSpPr>
        <p:sp>
          <p:nvSpPr>
            <p:cNvPr id="155" name="타원 154"/>
            <p:cNvSpPr/>
            <p:nvPr/>
          </p:nvSpPr>
          <p:spPr>
            <a:xfrm>
              <a:off x="7419958" y="2354265"/>
              <a:ext cx="177562" cy="177561"/>
            </a:xfrm>
            <a:prstGeom prst="ellipse">
              <a:avLst/>
            </a:prstGeom>
            <a:solidFill>
              <a:srgbClr val="00A0C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ko-KR" altLang="en-US" sz="1000" b="1" spc="-8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7357779" y="2318733"/>
              <a:ext cx="2439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>
                  <a:solidFill>
                    <a:srgbClr val="F3F3F3"/>
                  </a:solidFill>
                  <a:latin typeface="Roboto" pitchFamily="2" charset="0"/>
                  <a:ea typeface="Roboto" pitchFamily="2" charset="0"/>
                </a:rPr>
                <a:t>4</a:t>
              </a:r>
              <a:endParaRPr lang="ko-KR" altLang="en-US" sz="800" b="1">
                <a:solidFill>
                  <a:srgbClr val="F3F3F3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7314393" y="3560508"/>
            <a:ext cx="201635" cy="179314"/>
            <a:chOff x="7361621" y="2314889"/>
            <a:chExt cx="243978" cy="216970"/>
          </a:xfrm>
        </p:grpSpPr>
        <p:sp>
          <p:nvSpPr>
            <p:cNvPr id="158" name="타원 157"/>
            <p:cNvSpPr/>
            <p:nvPr/>
          </p:nvSpPr>
          <p:spPr>
            <a:xfrm>
              <a:off x="7419957" y="2354265"/>
              <a:ext cx="177594" cy="177594"/>
            </a:xfrm>
            <a:prstGeom prst="ellipse">
              <a:avLst/>
            </a:prstGeom>
            <a:solidFill>
              <a:srgbClr val="00A0C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ko-KR" altLang="en-US" sz="1000" b="1" spc="-8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7361621" y="2314889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>
                  <a:solidFill>
                    <a:srgbClr val="F3F3F3"/>
                  </a:solidFill>
                  <a:latin typeface="Roboto" pitchFamily="2" charset="0"/>
                  <a:ea typeface="Roboto" pitchFamily="2" charset="0"/>
                </a:rPr>
                <a:t>5</a:t>
              </a:r>
              <a:endParaRPr lang="ko-KR" altLang="en-US" sz="800" b="1">
                <a:solidFill>
                  <a:srgbClr val="F3F3F3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7311217" y="3806256"/>
            <a:ext cx="201635" cy="179313"/>
            <a:chOff x="7357778" y="2314891"/>
            <a:chExt cx="243978" cy="216968"/>
          </a:xfrm>
        </p:grpSpPr>
        <p:sp>
          <p:nvSpPr>
            <p:cNvPr id="161" name="타원 160"/>
            <p:cNvSpPr/>
            <p:nvPr/>
          </p:nvSpPr>
          <p:spPr>
            <a:xfrm>
              <a:off x="7419957" y="2354265"/>
              <a:ext cx="177594" cy="177594"/>
            </a:xfrm>
            <a:prstGeom prst="ellipse">
              <a:avLst/>
            </a:prstGeom>
            <a:solidFill>
              <a:srgbClr val="00A0C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ko-KR" altLang="en-US" sz="1000" b="1" spc="-8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357778" y="2314891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>
                  <a:solidFill>
                    <a:srgbClr val="F3F3F3"/>
                  </a:solidFill>
                  <a:latin typeface="Roboto" pitchFamily="2" charset="0"/>
                  <a:ea typeface="Roboto" pitchFamily="2" charset="0"/>
                </a:rPr>
                <a:t>6</a:t>
              </a:r>
              <a:endParaRPr lang="ko-KR" altLang="en-US" sz="800" b="1">
                <a:solidFill>
                  <a:srgbClr val="F3F3F3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7314393" y="4047447"/>
            <a:ext cx="201635" cy="178053"/>
            <a:chOff x="7361621" y="2318731"/>
            <a:chExt cx="243978" cy="215444"/>
          </a:xfrm>
        </p:grpSpPr>
        <p:sp>
          <p:nvSpPr>
            <p:cNvPr id="164" name="타원 163"/>
            <p:cNvSpPr/>
            <p:nvPr/>
          </p:nvSpPr>
          <p:spPr>
            <a:xfrm>
              <a:off x="7419957" y="2354265"/>
              <a:ext cx="177594" cy="177594"/>
            </a:xfrm>
            <a:prstGeom prst="ellipse">
              <a:avLst/>
            </a:prstGeom>
            <a:solidFill>
              <a:srgbClr val="00A0C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ko-KR" altLang="en-US" sz="1000" b="1" spc="-8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7361621" y="2318731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>
                  <a:solidFill>
                    <a:srgbClr val="F3F3F3"/>
                  </a:solidFill>
                  <a:latin typeface="Roboto" pitchFamily="2" charset="0"/>
                  <a:ea typeface="Roboto" pitchFamily="2" charset="0"/>
                </a:rPr>
                <a:t>7</a:t>
              </a:r>
              <a:endParaRPr lang="ko-KR" altLang="en-US" sz="800" b="1">
                <a:solidFill>
                  <a:srgbClr val="F3F3F3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7314392" y="4290018"/>
            <a:ext cx="201635" cy="179313"/>
            <a:chOff x="7361620" y="2314891"/>
            <a:chExt cx="243978" cy="216968"/>
          </a:xfrm>
        </p:grpSpPr>
        <p:sp>
          <p:nvSpPr>
            <p:cNvPr id="167" name="타원 166"/>
            <p:cNvSpPr/>
            <p:nvPr/>
          </p:nvSpPr>
          <p:spPr>
            <a:xfrm>
              <a:off x="7419957" y="2354265"/>
              <a:ext cx="177594" cy="177594"/>
            </a:xfrm>
            <a:prstGeom prst="ellipse">
              <a:avLst/>
            </a:prstGeom>
            <a:solidFill>
              <a:srgbClr val="00A0C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ko-KR" altLang="en-US" sz="1000" b="1" spc="-8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7361620" y="2314891"/>
              <a:ext cx="243978" cy="215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>
                  <a:solidFill>
                    <a:srgbClr val="F3F3F3"/>
                  </a:solidFill>
                  <a:latin typeface="Roboto" pitchFamily="2" charset="0"/>
                  <a:ea typeface="Roboto" pitchFamily="2" charset="0"/>
                </a:rPr>
                <a:t>8</a:t>
              </a:r>
              <a:endParaRPr lang="ko-KR" altLang="en-US" sz="800" b="1">
                <a:solidFill>
                  <a:srgbClr val="F3F3F3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cxnSp>
        <p:nvCxnSpPr>
          <p:cNvPr id="169" name="직선 화살표 연결선 168"/>
          <p:cNvCxnSpPr/>
          <p:nvPr/>
        </p:nvCxnSpPr>
        <p:spPr>
          <a:xfrm flipH="1">
            <a:off x="2435808" y="3416124"/>
            <a:ext cx="492060" cy="0"/>
          </a:xfrm>
          <a:prstGeom prst="straightConnector1">
            <a:avLst/>
          </a:prstGeom>
          <a:ln w="17780" cap="rnd" cmpd="sng">
            <a:solidFill>
              <a:srgbClr val="00A0C6"/>
            </a:solidFill>
            <a:prstDash val="sysDot"/>
            <a:bevel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2529552" y="3194605"/>
            <a:ext cx="33855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YES</a:t>
            </a:r>
            <a:endParaRPr lang="ko-KR" altLang="en-US" sz="700" b="1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171" name="직선 화살표 연결선 170"/>
          <p:cNvCxnSpPr/>
          <p:nvPr/>
        </p:nvCxnSpPr>
        <p:spPr>
          <a:xfrm>
            <a:off x="630182" y="2098882"/>
            <a:ext cx="0" cy="181447"/>
          </a:xfrm>
          <a:prstGeom prst="straightConnector1">
            <a:avLst/>
          </a:prstGeom>
          <a:ln w="25400" cap="rnd">
            <a:solidFill>
              <a:schemeClr val="accent3">
                <a:lumMod val="40000"/>
                <a:lumOff val="6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/>
          <p:cNvGrpSpPr/>
          <p:nvPr/>
        </p:nvGrpSpPr>
        <p:grpSpPr>
          <a:xfrm>
            <a:off x="77557" y="1772457"/>
            <a:ext cx="1110068" cy="260687"/>
            <a:chOff x="77557" y="2173269"/>
            <a:chExt cx="1110068" cy="315432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77557" y="2173269"/>
              <a:ext cx="1110068" cy="31543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2D050"/>
                </a:gs>
                <a:gs pos="100000">
                  <a:schemeClr val="accent5"/>
                </a:gs>
              </a:gsLst>
              <a:lin ang="0" scaled="0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ko-KR" altLang="en-US" sz="1800" b="1" spc="-150">
                <a:solidFill>
                  <a:srgbClr val="F3F3F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311189" y="2243049"/>
              <a:ext cx="642805" cy="173427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>
              <a:noAutofit/>
            </a:bodyPr>
            <a:lstStyle/>
            <a:p>
              <a:pPr lvl="0" algn="ctr"/>
              <a:r>
                <a:rPr lang="en-US" altLang="ko-KR" sz="800" b="1" spc="-6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CASE </a:t>
              </a:r>
              <a:r>
                <a:rPr lang="ko-KR" altLang="en-US" sz="800" b="1" spc="-6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요청</a:t>
              </a:r>
              <a:endParaRPr lang="ko-KR" altLang="en-US" sz="800" b="1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endParaRP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2795132" y="3251945"/>
            <a:ext cx="1029151" cy="322166"/>
            <a:chOff x="3637695" y="3003798"/>
            <a:chExt cx="702924" cy="389821"/>
          </a:xfrm>
        </p:grpSpPr>
        <p:sp>
          <p:nvSpPr>
            <p:cNvPr id="176" name="다이아몬드 175"/>
            <p:cNvSpPr/>
            <p:nvPr/>
          </p:nvSpPr>
          <p:spPr>
            <a:xfrm>
              <a:off x="3637695" y="3003798"/>
              <a:ext cx="702924" cy="389821"/>
            </a:xfrm>
            <a:prstGeom prst="diamond">
              <a:avLst/>
            </a:prstGeom>
            <a:solidFill>
              <a:srgbClr val="EEEFF1"/>
            </a:solidFill>
          </p:spPr>
          <p:txBody>
            <a:bodyPr wrap="none" lIns="0" tIns="0" rIns="0" bIns="0" anchor="ctr">
              <a:noAutofit/>
            </a:bodyPr>
            <a:lstStyle/>
            <a:p>
              <a:pPr algn="ctr"/>
              <a:endParaRPr lang="ko-KR" altLang="en-US" sz="800" b="1" spc="-150">
                <a:solidFill>
                  <a:srgbClr val="243D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3768718" y="3073103"/>
              <a:ext cx="428175" cy="161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b="1" spc="-150">
                  <a:solidFill>
                    <a:srgbClr val="243D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해결여부</a:t>
              </a:r>
            </a:p>
          </p:txBody>
        </p:sp>
      </p:grpSp>
      <p:cxnSp>
        <p:nvCxnSpPr>
          <p:cNvPr id="178" name="직선 화살표 연결선 177"/>
          <p:cNvCxnSpPr/>
          <p:nvPr/>
        </p:nvCxnSpPr>
        <p:spPr>
          <a:xfrm>
            <a:off x="3315866" y="4235677"/>
            <a:ext cx="0" cy="119595"/>
          </a:xfrm>
          <a:prstGeom prst="straightConnector1">
            <a:avLst/>
          </a:prstGeom>
          <a:ln w="17780" cap="rnd" cmpd="sng">
            <a:solidFill>
              <a:srgbClr val="00A0C6"/>
            </a:solidFill>
            <a:prstDash val="sysDot"/>
            <a:bevel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>
            <a:off x="3315866" y="3898913"/>
            <a:ext cx="0" cy="119595"/>
          </a:xfrm>
          <a:prstGeom prst="straightConnector1">
            <a:avLst/>
          </a:prstGeom>
          <a:ln w="17780" cap="rnd" cmpd="sng">
            <a:solidFill>
              <a:srgbClr val="00A0C6"/>
            </a:solidFill>
            <a:prstDash val="sysDot"/>
            <a:bevel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3322836" y="2814696"/>
            <a:ext cx="0" cy="126422"/>
          </a:xfrm>
          <a:prstGeom prst="straightConnector1">
            <a:avLst/>
          </a:prstGeom>
          <a:ln w="17780" cap="rnd" cmpd="sng">
            <a:solidFill>
              <a:srgbClr val="00A0C6"/>
            </a:solidFill>
            <a:prstDash val="sysDot"/>
            <a:bevel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/>
          <p:nvPr/>
        </p:nvCxnSpPr>
        <p:spPr>
          <a:xfrm>
            <a:off x="3322836" y="3136636"/>
            <a:ext cx="0" cy="126422"/>
          </a:xfrm>
          <a:prstGeom prst="straightConnector1">
            <a:avLst/>
          </a:prstGeom>
          <a:ln w="17780" cap="rnd" cmpd="sng">
            <a:solidFill>
              <a:srgbClr val="00A0C6"/>
            </a:solidFill>
            <a:prstDash val="sysDot"/>
            <a:bevel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>
            <a:off x="3322836" y="3579847"/>
            <a:ext cx="0" cy="126422"/>
          </a:xfrm>
          <a:prstGeom prst="straightConnector1">
            <a:avLst/>
          </a:prstGeom>
          <a:ln w="17780" cap="rnd" cmpd="sng">
            <a:solidFill>
              <a:srgbClr val="00A0C6"/>
            </a:solidFill>
            <a:prstDash val="sysDot"/>
            <a:bevel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/>
          <p:cNvSpPr/>
          <p:nvPr/>
        </p:nvSpPr>
        <p:spPr>
          <a:xfrm>
            <a:off x="3316114" y="3500915"/>
            <a:ext cx="325731" cy="184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NO</a:t>
            </a:r>
            <a:endParaRPr lang="ko-KR" altLang="en-US" sz="700" b="1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184" name="직선 화살표 연결선 183"/>
          <p:cNvCxnSpPr/>
          <p:nvPr/>
        </p:nvCxnSpPr>
        <p:spPr>
          <a:xfrm>
            <a:off x="6439170" y="2643329"/>
            <a:ext cx="0" cy="228465"/>
          </a:xfrm>
          <a:prstGeom prst="straightConnector1">
            <a:avLst/>
          </a:prstGeom>
          <a:ln w="17780" cap="rnd" cmpd="sng">
            <a:solidFill>
              <a:srgbClr val="00A0C6"/>
            </a:solidFill>
            <a:prstDash val="sysDot"/>
            <a:bevel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6432448" y="2615418"/>
            <a:ext cx="325731" cy="184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NO</a:t>
            </a:r>
            <a:endParaRPr lang="ko-KR" altLang="en-US" sz="700" b="1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3744636" y="4152633"/>
            <a:ext cx="325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spc="-15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조치</a:t>
            </a:r>
            <a:br>
              <a:rPr lang="en-US" altLang="ko-KR" sz="700" b="1" spc="-15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</a:br>
            <a:r>
              <a:rPr lang="ko-KR" altLang="en-US" sz="700" b="1" spc="-15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보고</a:t>
            </a:r>
          </a:p>
        </p:txBody>
      </p:sp>
      <p:sp>
        <p:nvSpPr>
          <p:cNvPr id="187" name="직사각형 289"/>
          <p:cNvSpPr/>
          <p:nvPr/>
        </p:nvSpPr>
        <p:spPr>
          <a:xfrm flipH="1">
            <a:off x="4089300" y="3981301"/>
            <a:ext cx="63121" cy="815264"/>
          </a:xfrm>
          <a:custGeom>
            <a:avLst/>
            <a:gdLst>
              <a:gd name="connsiteX0" fmla="*/ 0 w 190878"/>
              <a:gd name="connsiteY0" fmla="*/ 0 h 688233"/>
              <a:gd name="connsiteX1" fmla="*/ 190878 w 190878"/>
              <a:gd name="connsiteY1" fmla="*/ 0 h 688233"/>
              <a:gd name="connsiteX2" fmla="*/ 190878 w 190878"/>
              <a:gd name="connsiteY2" fmla="*/ 688233 h 688233"/>
              <a:gd name="connsiteX3" fmla="*/ 0 w 190878"/>
              <a:gd name="connsiteY3" fmla="*/ 688233 h 688233"/>
              <a:gd name="connsiteX4" fmla="*/ 0 w 190878"/>
              <a:gd name="connsiteY4" fmla="*/ 0 h 688233"/>
              <a:gd name="connsiteX0" fmla="*/ 20 w 190898"/>
              <a:gd name="connsiteY0" fmla="*/ 0 h 688233"/>
              <a:gd name="connsiteX1" fmla="*/ 190898 w 190898"/>
              <a:gd name="connsiteY1" fmla="*/ 0 h 688233"/>
              <a:gd name="connsiteX2" fmla="*/ 190898 w 190898"/>
              <a:gd name="connsiteY2" fmla="*/ 688233 h 688233"/>
              <a:gd name="connsiteX3" fmla="*/ 20 w 190898"/>
              <a:gd name="connsiteY3" fmla="*/ 688233 h 688233"/>
              <a:gd name="connsiteX4" fmla="*/ 0 w 190898"/>
              <a:gd name="connsiteY4" fmla="*/ 256017 h 688233"/>
              <a:gd name="connsiteX5" fmla="*/ 20 w 190898"/>
              <a:gd name="connsiteY5" fmla="*/ 0 h 688233"/>
              <a:gd name="connsiteX0" fmla="*/ 0 w 190898"/>
              <a:gd name="connsiteY0" fmla="*/ 256017 h 688233"/>
              <a:gd name="connsiteX1" fmla="*/ 20 w 190898"/>
              <a:gd name="connsiteY1" fmla="*/ 0 h 688233"/>
              <a:gd name="connsiteX2" fmla="*/ 190898 w 190898"/>
              <a:gd name="connsiteY2" fmla="*/ 0 h 688233"/>
              <a:gd name="connsiteX3" fmla="*/ 190898 w 190898"/>
              <a:gd name="connsiteY3" fmla="*/ 688233 h 688233"/>
              <a:gd name="connsiteX4" fmla="*/ 20 w 190898"/>
              <a:gd name="connsiteY4" fmla="*/ 688233 h 688233"/>
              <a:gd name="connsiteX5" fmla="*/ 91440 w 190898"/>
              <a:gd name="connsiteY5" fmla="*/ 347457 h 688233"/>
              <a:gd name="connsiteX0" fmla="*/ 1 w 190879"/>
              <a:gd name="connsiteY0" fmla="*/ 0 h 688233"/>
              <a:gd name="connsiteX1" fmla="*/ 190879 w 190879"/>
              <a:gd name="connsiteY1" fmla="*/ 0 h 688233"/>
              <a:gd name="connsiteX2" fmla="*/ 190879 w 190879"/>
              <a:gd name="connsiteY2" fmla="*/ 688233 h 688233"/>
              <a:gd name="connsiteX3" fmla="*/ 1 w 190879"/>
              <a:gd name="connsiteY3" fmla="*/ 688233 h 688233"/>
              <a:gd name="connsiteX4" fmla="*/ 91421 w 190879"/>
              <a:gd name="connsiteY4" fmla="*/ 347457 h 688233"/>
              <a:gd name="connsiteX0" fmla="*/ 0 w 190878"/>
              <a:gd name="connsiteY0" fmla="*/ 0 h 688233"/>
              <a:gd name="connsiteX1" fmla="*/ 190878 w 190878"/>
              <a:gd name="connsiteY1" fmla="*/ 0 h 688233"/>
              <a:gd name="connsiteX2" fmla="*/ 190878 w 190878"/>
              <a:gd name="connsiteY2" fmla="*/ 688233 h 688233"/>
              <a:gd name="connsiteX3" fmla="*/ 0 w 190878"/>
              <a:gd name="connsiteY3" fmla="*/ 688233 h 68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8" h="688233">
                <a:moveTo>
                  <a:pt x="0" y="0"/>
                </a:moveTo>
                <a:lnTo>
                  <a:pt x="190878" y="0"/>
                </a:lnTo>
                <a:lnTo>
                  <a:pt x="190878" y="688233"/>
                </a:lnTo>
                <a:lnTo>
                  <a:pt x="0" y="688233"/>
                </a:lnTo>
              </a:path>
            </a:pathLst>
          </a:custGeom>
          <a:ln w="22225" cap="sq" cmpd="sng">
            <a:solidFill>
              <a:srgbClr val="00A0C6"/>
            </a:solidFill>
            <a:prstDash val="solid"/>
            <a:beve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화살표 연결선 187"/>
          <p:cNvCxnSpPr/>
          <p:nvPr/>
        </p:nvCxnSpPr>
        <p:spPr>
          <a:xfrm flipH="1">
            <a:off x="3760056" y="4098395"/>
            <a:ext cx="321719" cy="0"/>
          </a:xfrm>
          <a:prstGeom prst="straightConnector1">
            <a:avLst/>
          </a:prstGeom>
          <a:ln w="22225" cap="rnd" cmpd="sng">
            <a:solidFill>
              <a:srgbClr val="00A0C6"/>
            </a:solidFill>
            <a:prstDash val="solid"/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/>
          <p:nvPr/>
        </p:nvCxnSpPr>
        <p:spPr>
          <a:xfrm flipV="1">
            <a:off x="4892421" y="2508007"/>
            <a:ext cx="0" cy="639831"/>
          </a:xfrm>
          <a:prstGeom prst="straightConnector1">
            <a:avLst/>
          </a:prstGeom>
          <a:ln w="22225" cap="sq" cmpd="sng">
            <a:solidFill>
              <a:srgbClr val="00A0C6"/>
            </a:solidFill>
            <a:prstDash val="solid"/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그룹 189"/>
          <p:cNvGrpSpPr/>
          <p:nvPr/>
        </p:nvGrpSpPr>
        <p:grpSpPr>
          <a:xfrm>
            <a:off x="7314391" y="4518241"/>
            <a:ext cx="243978" cy="215444"/>
            <a:chOff x="7361620" y="2314891"/>
            <a:chExt cx="295213" cy="260687"/>
          </a:xfrm>
        </p:grpSpPr>
        <p:sp>
          <p:nvSpPr>
            <p:cNvPr id="191" name="타원 190"/>
            <p:cNvSpPr/>
            <p:nvPr/>
          </p:nvSpPr>
          <p:spPr>
            <a:xfrm>
              <a:off x="7419957" y="2354265"/>
              <a:ext cx="177594" cy="177594"/>
            </a:xfrm>
            <a:prstGeom prst="ellipse">
              <a:avLst/>
            </a:prstGeom>
            <a:solidFill>
              <a:srgbClr val="00A0C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ko-KR" altLang="en-US" sz="1000" b="1" spc="-8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7361620" y="2314891"/>
              <a:ext cx="295213" cy="2606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>
                  <a:solidFill>
                    <a:srgbClr val="F3F3F3"/>
                  </a:solidFill>
                  <a:latin typeface="Roboto" pitchFamily="2" charset="0"/>
                  <a:ea typeface="Roboto" pitchFamily="2" charset="0"/>
                </a:rPr>
                <a:t>9</a:t>
              </a:r>
              <a:endParaRPr lang="ko-KR" altLang="en-US" sz="800" b="1">
                <a:solidFill>
                  <a:srgbClr val="F3F3F3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cxnSp>
        <p:nvCxnSpPr>
          <p:cNvPr id="193" name="직선 화살표 연결선 192"/>
          <p:cNvCxnSpPr/>
          <p:nvPr/>
        </p:nvCxnSpPr>
        <p:spPr>
          <a:xfrm>
            <a:off x="3773120" y="3727885"/>
            <a:ext cx="381752" cy="0"/>
          </a:xfrm>
          <a:prstGeom prst="straightConnector1">
            <a:avLst/>
          </a:prstGeom>
          <a:ln w="22225" cap="sq" cmpd="sng">
            <a:solidFill>
              <a:srgbClr val="00A0C6"/>
            </a:solidFill>
            <a:prstDash val="solid"/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289"/>
          <p:cNvSpPr/>
          <p:nvPr/>
        </p:nvSpPr>
        <p:spPr>
          <a:xfrm rot="5400000" flipH="1">
            <a:off x="4806474" y="664677"/>
            <a:ext cx="142816" cy="3110092"/>
          </a:xfrm>
          <a:custGeom>
            <a:avLst/>
            <a:gdLst>
              <a:gd name="connsiteX0" fmla="*/ 0 w 190878"/>
              <a:gd name="connsiteY0" fmla="*/ 0 h 688233"/>
              <a:gd name="connsiteX1" fmla="*/ 190878 w 190878"/>
              <a:gd name="connsiteY1" fmla="*/ 0 h 688233"/>
              <a:gd name="connsiteX2" fmla="*/ 190878 w 190878"/>
              <a:gd name="connsiteY2" fmla="*/ 688233 h 688233"/>
              <a:gd name="connsiteX3" fmla="*/ 0 w 190878"/>
              <a:gd name="connsiteY3" fmla="*/ 688233 h 688233"/>
              <a:gd name="connsiteX4" fmla="*/ 0 w 190878"/>
              <a:gd name="connsiteY4" fmla="*/ 0 h 688233"/>
              <a:gd name="connsiteX0" fmla="*/ 20 w 190898"/>
              <a:gd name="connsiteY0" fmla="*/ 0 h 688233"/>
              <a:gd name="connsiteX1" fmla="*/ 190898 w 190898"/>
              <a:gd name="connsiteY1" fmla="*/ 0 h 688233"/>
              <a:gd name="connsiteX2" fmla="*/ 190898 w 190898"/>
              <a:gd name="connsiteY2" fmla="*/ 688233 h 688233"/>
              <a:gd name="connsiteX3" fmla="*/ 20 w 190898"/>
              <a:gd name="connsiteY3" fmla="*/ 688233 h 688233"/>
              <a:gd name="connsiteX4" fmla="*/ 0 w 190898"/>
              <a:gd name="connsiteY4" fmla="*/ 256017 h 688233"/>
              <a:gd name="connsiteX5" fmla="*/ 20 w 190898"/>
              <a:gd name="connsiteY5" fmla="*/ 0 h 688233"/>
              <a:gd name="connsiteX0" fmla="*/ 0 w 190898"/>
              <a:gd name="connsiteY0" fmla="*/ 256017 h 688233"/>
              <a:gd name="connsiteX1" fmla="*/ 20 w 190898"/>
              <a:gd name="connsiteY1" fmla="*/ 0 h 688233"/>
              <a:gd name="connsiteX2" fmla="*/ 190898 w 190898"/>
              <a:gd name="connsiteY2" fmla="*/ 0 h 688233"/>
              <a:gd name="connsiteX3" fmla="*/ 190898 w 190898"/>
              <a:gd name="connsiteY3" fmla="*/ 688233 h 688233"/>
              <a:gd name="connsiteX4" fmla="*/ 20 w 190898"/>
              <a:gd name="connsiteY4" fmla="*/ 688233 h 688233"/>
              <a:gd name="connsiteX5" fmla="*/ 91440 w 190898"/>
              <a:gd name="connsiteY5" fmla="*/ 347457 h 688233"/>
              <a:gd name="connsiteX0" fmla="*/ 1 w 190879"/>
              <a:gd name="connsiteY0" fmla="*/ 0 h 688233"/>
              <a:gd name="connsiteX1" fmla="*/ 190879 w 190879"/>
              <a:gd name="connsiteY1" fmla="*/ 0 h 688233"/>
              <a:gd name="connsiteX2" fmla="*/ 190879 w 190879"/>
              <a:gd name="connsiteY2" fmla="*/ 688233 h 688233"/>
              <a:gd name="connsiteX3" fmla="*/ 1 w 190879"/>
              <a:gd name="connsiteY3" fmla="*/ 688233 h 688233"/>
              <a:gd name="connsiteX4" fmla="*/ 91421 w 190879"/>
              <a:gd name="connsiteY4" fmla="*/ 347457 h 688233"/>
              <a:gd name="connsiteX0" fmla="*/ 0 w 190878"/>
              <a:gd name="connsiteY0" fmla="*/ 0 h 688233"/>
              <a:gd name="connsiteX1" fmla="*/ 190878 w 190878"/>
              <a:gd name="connsiteY1" fmla="*/ 0 h 688233"/>
              <a:gd name="connsiteX2" fmla="*/ 190878 w 190878"/>
              <a:gd name="connsiteY2" fmla="*/ 688233 h 688233"/>
              <a:gd name="connsiteX3" fmla="*/ 0 w 190878"/>
              <a:gd name="connsiteY3" fmla="*/ 688233 h 68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8" h="688233">
                <a:moveTo>
                  <a:pt x="0" y="0"/>
                </a:moveTo>
                <a:lnTo>
                  <a:pt x="190878" y="0"/>
                </a:lnTo>
                <a:lnTo>
                  <a:pt x="190878" y="688233"/>
                </a:lnTo>
                <a:lnTo>
                  <a:pt x="0" y="688233"/>
                </a:lnTo>
              </a:path>
            </a:pathLst>
          </a:custGeom>
          <a:ln w="15875" cap="rnd" cmpd="sng">
            <a:solidFill>
              <a:schemeClr val="accent3">
                <a:lumMod val="40000"/>
                <a:lumOff val="60000"/>
              </a:schemeClr>
            </a:solidFill>
            <a:prstDash val="sysDot"/>
            <a:bevel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3889150" y="2074034"/>
            <a:ext cx="558830" cy="14640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85B7"/>
              </a:gs>
              <a:gs pos="0">
                <a:srgbClr val="006FAB"/>
              </a:gs>
            </a:gsLst>
            <a:lin ang="0" scaled="0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600" b="1" spc="-12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기능문의</a:t>
            </a: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5194215" y="2074034"/>
            <a:ext cx="990000" cy="14640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85B7"/>
              </a:gs>
              <a:gs pos="0">
                <a:srgbClr val="006FAB"/>
              </a:gs>
            </a:gsLst>
            <a:lin ang="0" scaled="0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600" b="1" spc="-12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업무프로세스 문의 </a:t>
            </a:r>
            <a:r>
              <a:rPr lang="en-US" altLang="ko-KR" sz="600" b="1" spc="-12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/ </a:t>
            </a:r>
            <a:r>
              <a:rPr lang="ko-KR" altLang="en-US" sz="600" b="1" spc="-12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요청</a:t>
            </a:r>
          </a:p>
        </p:txBody>
      </p:sp>
      <p:cxnSp>
        <p:nvCxnSpPr>
          <p:cNvPr id="197" name="직선 화살표 연결선 196"/>
          <p:cNvCxnSpPr/>
          <p:nvPr/>
        </p:nvCxnSpPr>
        <p:spPr>
          <a:xfrm>
            <a:off x="4895227" y="2049637"/>
            <a:ext cx="0" cy="104481"/>
          </a:xfrm>
          <a:prstGeom prst="straightConnector1">
            <a:avLst/>
          </a:prstGeom>
          <a:ln w="15875" cap="rnd" cmpd="sng">
            <a:solidFill>
              <a:schemeClr val="accent3">
                <a:lumMod val="40000"/>
                <a:lumOff val="60000"/>
              </a:schemeClr>
            </a:solidFill>
            <a:prstDash val="sysDot"/>
            <a:bevel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그림 197" descr="Untitled-2.png"/>
          <p:cNvPicPr preferRelativeResize="0">
            <a:picLocks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82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81838" y="1711041"/>
            <a:ext cx="104757" cy="303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88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91802" y="899452"/>
            <a:ext cx="3696247" cy="2314080"/>
          </a:xfrm>
          <a:prstGeom prst="rect">
            <a:avLst/>
          </a:prstGeom>
          <a:solidFill>
            <a:srgbClr val="2D4C66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</p:pic>
      <p:sp>
        <p:nvSpPr>
          <p:cNvPr id="306" name="Google Shape;306;p41"/>
          <p:cNvSpPr txBox="1"/>
          <p:nvPr/>
        </p:nvSpPr>
        <p:spPr>
          <a:xfrm>
            <a:off x="270997" y="731985"/>
            <a:ext cx="4513800" cy="38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spc="-10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    </a:t>
            </a:r>
            <a:r>
              <a:rPr lang="ko" b="1" spc="-10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계획(Plan Release)</a:t>
            </a:r>
            <a:endParaRPr b="1" spc="-100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spc="-10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    - 요구사항 수집/ 분석, 개발/테스트 환경 지정</a:t>
            </a:r>
            <a:endParaRPr sz="1000" spc="-10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spc="-10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ven Pro"/>
              <a:sym typeface="Maven Pro"/>
            </a:endParaRPr>
          </a:p>
          <a:p>
            <a:pPr>
              <a:lnSpc>
                <a:spcPct val="150000"/>
              </a:lnSpc>
            </a:pPr>
            <a:r>
              <a:rPr lang="ko" b="1" spc="-10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2. 개발(Development) – Dev. SBX </a:t>
            </a:r>
            <a:endParaRPr b="1" spc="-100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spc="-10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    - 현재 </a:t>
            </a:r>
            <a:r>
              <a:rPr lang="ko" sz="1000" spc="-6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Production</a:t>
            </a:r>
            <a:r>
              <a:rPr lang="ko" sz="1000" spc="-10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 데이터 복제</a:t>
            </a:r>
            <a:endParaRPr sz="1000" spc="-10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spc="-10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    - 프로세스 빌더, </a:t>
            </a:r>
            <a:r>
              <a:rPr lang="ko" sz="1000" spc="-6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Developer Console, Source Code Editor,    </a:t>
            </a:r>
            <a:endParaRPr sz="1000" spc="-6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spc="-10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      </a:t>
            </a:r>
            <a:r>
              <a:rPr lang="ko" sz="1000" spc="-6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Studio IDE </a:t>
            </a:r>
            <a:r>
              <a:rPr lang="ko" sz="1000" spc="-10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또는 </a:t>
            </a:r>
            <a:r>
              <a:rPr lang="ko" sz="1000" spc="-6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Visual Studio Code</a:t>
            </a:r>
            <a:r>
              <a:rPr lang="ko" sz="1000" spc="-10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)를 적절히 조합하여 개발</a:t>
            </a:r>
            <a:endParaRPr sz="1000" spc="-10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spc="-10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ven Pro"/>
              <a:sym typeface="Maven Pro"/>
            </a:endParaRPr>
          </a:p>
          <a:p>
            <a:pPr>
              <a:lnSpc>
                <a:spcPct val="150000"/>
              </a:lnSpc>
            </a:pPr>
            <a:r>
              <a:rPr lang="ko" b="1" spc="-10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3. 테스트(Test) – Dev. SBX</a:t>
            </a:r>
            <a:endParaRPr b="1" spc="-100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spc="-10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   - 다른 개발자와 통합하기전 충분한 단위 테스트를 실행 </a:t>
            </a:r>
            <a:endParaRPr sz="1000" spc="-10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spc="-10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ven Pro"/>
              <a:sym typeface="Maven Pro"/>
            </a:endParaRPr>
          </a:p>
          <a:p>
            <a:pPr>
              <a:lnSpc>
                <a:spcPct val="150000"/>
              </a:lnSpc>
            </a:pPr>
            <a:r>
              <a:rPr lang="ko" b="1" spc="-10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4. 빌드 배포(Build Release) – Dev. Pro. SBX</a:t>
            </a:r>
            <a:endParaRPr b="1" spc="-100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spc="-10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    - 단위 개발/ 수정 메타데이터를 통합</a:t>
            </a:r>
            <a:endParaRPr sz="1000" spc="-10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spc="-10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ven Pro"/>
              <a:sym typeface="Maven Pro"/>
            </a:endParaRPr>
          </a:p>
          <a:p>
            <a:pPr>
              <a:lnSpc>
                <a:spcPct val="150000"/>
              </a:lnSpc>
            </a:pPr>
            <a:r>
              <a:rPr lang="ko" b="1" spc="-10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5. 테스트 배포(Test Release) – Full SBX</a:t>
            </a:r>
            <a:endParaRPr b="1" spc="-100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spc="-10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    - 프로덕션 환경과 동일한 환경에서 최종 테스트, 실제 데이터 볼륨, </a:t>
            </a:r>
            <a:endParaRPr sz="1000" spc="-10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spc="-10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       연계시스템 동시 고려</a:t>
            </a:r>
            <a:endParaRPr sz="1000" spc="-10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spc="-10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ven Pro"/>
              <a:sym typeface="Maven Pro"/>
            </a:endParaRPr>
          </a:p>
          <a:p>
            <a:pPr>
              <a:lnSpc>
                <a:spcPct val="150000"/>
              </a:lnSpc>
            </a:pPr>
            <a:r>
              <a:rPr lang="ko" b="1" spc="-10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6. 최종 배포(Release) – Prod</a:t>
            </a:r>
            <a:endParaRPr b="1" spc="-100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spc="-10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    - 최종 요구사항을 충족하면 배포 유저 변화 교육 및 매뉴얼 업그레이드</a:t>
            </a:r>
            <a:endParaRPr sz="1000" spc="-10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spc="-100">
              <a:solidFill>
                <a:srgbClr val="01010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ven Pro"/>
              <a:sym typeface="Maven Pro"/>
            </a:endParaRPr>
          </a:p>
        </p:txBody>
      </p:sp>
      <p:sp>
        <p:nvSpPr>
          <p:cNvPr id="6" name="Google Shape;283;p39"/>
          <p:cNvSpPr/>
          <p:nvPr/>
        </p:nvSpPr>
        <p:spPr>
          <a:xfrm>
            <a:off x="0" y="-9896"/>
            <a:ext cx="9144000" cy="645300"/>
          </a:xfrm>
          <a:prstGeom prst="rect">
            <a:avLst/>
          </a:prstGeom>
          <a:gradFill>
            <a:gsLst>
              <a:gs pos="0">
                <a:srgbClr val="00A0C6"/>
              </a:gs>
              <a:gs pos="100000">
                <a:srgbClr val="00529B"/>
              </a:gs>
            </a:gsLst>
            <a:lin ang="0" scaled="0"/>
          </a:gra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ko-KR" altLang="en-US"/>
          </a:p>
        </p:txBody>
      </p:sp>
      <p:sp>
        <p:nvSpPr>
          <p:cNvPr id="7" name="Google Shape;284;p39"/>
          <p:cNvSpPr txBox="1"/>
          <p:nvPr/>
        </p:nvSpPr>
        <p:spPr>
          <a:xfrm>
            <a:off x="1858350" y="90604"/>
            <a:ext cx="54273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sz="2400" b="1" spc="-150">
                <a:solidFill>
                  <a:srgbClr val="F3F3F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Salesforce ALM</a:t>
            </a:r>
            <a:r>
              <a:rPr lang="ko-KR" altLang="en-US" sz="2400" b="1" spc="-150">
                <a:solidFill>
                  <a:srgbClr val="F3F3F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준수하여 운영</a:t>
            </a:r>
          </a:p>
        </p:txBody>
      </p:sp>
      <p:pic>
        <p:nvPicPr>
          <p:cNvPr id="9" name="Google Shape;304;p41"/>
          <p:cNvPicPr preferRelativeResize="0"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9"/>
          <a:stretch/>
        </p:blipFill>
        <p:spPr>
          <a:xfrm>
            <a:off x="5031494" y="3332896"/>
            <a:ext cx="3618000" cy="1438748"/>
          </a:xfrm>
          <a:prstGeom prst="rect">
            <a:avLst/>
          </a:prstGeom>
          <a:solidFill>
            <a:srgbClr val="2D4C66"/>
          </a:solidFill>
          <a:ln w="9525" cap="rnd" cmpd="sng">
            <a:noFill/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모서리가 둥근 직사각형 1"/>
          <p:cNvSpPr/>
          <p:nvPr/>
        </p:nvSpPr>
        <p:spPr>
          <a:xfrm>
            <a:off x="229311" y="866721"/>
            <a:ext cx="262749" cy="262749"/>
          </a:xfrm>
          <a:prstGeom prst="roundRect">
            <a:avLst/>
          </a:prstGeom>
          <a:gradFill flip="none" rotWithShape="1">
            <a:gsLst>
              <a:gs pos="0">
                <a:srgbClr val="00A0C6"/>
              </a:gs>
              <a:gs pos="100000">
                <a:srgbClr val="00529B"/>
              </a:gs>
            </a:gsLst>
            <a:lin ang="2700000" scaled="1"/>
            <a:tileRect/>
          </a:gradFill>
          <a:ln>
            <a:noFill/>
          </a:ln>
          <a:effectLst>
            <a:outerShdw blurRad="88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" sz="1100" b="1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1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9311" y="1451744"/>
            <a:ext cx="262749" cy="262749"/>
          </a:xfrm>
          <a:prstGeom prst="roundRect">
            <a:avLst/>
          </a:prstGeom>
          <a:gradFill flip="none" rotWithShape="1">
            <a:gsLst>
              <a:gs pos="0">
                <a:srgbClr val="00A0C6"/>
              </a:gs>
              <a:gs pos="100000">
                <a:srgbClr val="00529B"/>
              </a:gs>
            </a:gsLst>
            <a:lin ang="2700000" scaled="1"/>
            <a:tileRect/>
          </a:gradFill>
          <a:ln>
            <a:noFill/>
          </a:ln>
          <a:effectLst>
            <a:outerShdw blurRad="88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" sz="1100" b="1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2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9311" y="2384216"/>
            <a:ext cx="262749" cy="262749"/>
          </a:xfrm>
          <a:prstGeom prst="roundRect">
            <a:avLst/>
          </a:prstGeom>
          <a:gradFill flip="none" rotWithShape="1">
            <a:gsLst>
              <a:gs pos="0">
                <a:srgbClr val="00A0C6"/>
              </a:gs>
              <a:gs pos="100000">
                <a:srgbClr val="00529B"/>
              </a:gs>
            </a:gsLst>
            <a:lin ang="2700000" scaled="1"/>
            <a:tileRect/>
          </a:gradFill>
          <a:ln>
            <a:noFill/>
          </a:ln>
          <a:effectLst>
            <a:outerShdw blurRad="88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" sz="1100" b="1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3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9311" y="2985921"/>
            <a:ext cx="262749" cy="262749"/>
          </a:xfrm>
          <a:prstGeom prst="roundRect">
            <a:avLst/>
          </a:prstGeom>
          <a:gradFill flip="none" rotWithShape="1">
            <a:gsLst>
              <a:gs pos="0">
                <a:srgbClr val="00A0C6"/>
              </a:gs>
              <a:gs pos="100000">
                <a:srgbClr val="00529B"/>
              </a:gs>
            </a:gsLst>
            <a:lin ang="2700000" scaled="1"/>
            <a:tileRect/>
          </a:gradFill>
          <a:ln>
            <a:noFill/>
          </a:ln>
          <a:effectLst>
            <a:outerShdw blurRad="88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" sz="1100" b="1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4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9311" y="3559919"/>
            <a:ext cx="262749" cy="262749"/>
          </a:xfrm>
          <a:prstGeom prst="roundRect">
            <a:avLst/>
          </a:prstGeom>
          <a:gradFill flip="none" rotWithShape="1">
            <a:gsLst>
              <a:gs pos="0">
                <a:srgbClr val="00A0C6"/>
              </a:gs>
              <a:gs pos="100000">
                <a:srgbClr val="00529B"/>
              </a:gs>
            </a:gsLst>
            <a:lin ang="2700000" scaled="1"/>
            <a:tileRect/>
          </a:gradFill>
          <a:ln>
            <a:noFill/>
          </a:ln>
          <a:effectLst>
            <a:outerShdw blurRad="88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" sz="1100" b="1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5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9311" y="4331281"/>
            <a:ext cx="262749" cy="262749"/>
          </a:xfrm>
          <a:prstGeom prst="roundRect">
            <a:avLst/>
          </a:prstGeom>
          <a:gradFill flip="none" rotWithShape="1">
            <a:gsLst>
              <a:gs pos="0">
                <a:srgbClr val="00A0C6"/>
              </a:gs>
              <a:gs pos="100000">
                <a:srgbClr val="00529B"/>
              </a:gs>
            </a:gsLst>
            <a:lin ang="2700000" scaled="1"/>
            <a:tileRect/>
          </a:gradFill>
          <a:ln>
            <a:noFill/>
          </a:ln>
          <a:effectLst>
            <a:outerShdw blurRad="88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" sz="1100" b="1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ven Pro"/>
                <a:sym typeface="Maven Pro"/>
              </a:rPr>
              <a:t>6</a:t>
            </a:r>
            <a:endParaRPr lang="ko-KR" altLang="en-US" sz="11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busine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c601__xc5c5__xb2f4__xb2f9__x0028__xd788__xc2a4__xd1a0__xb9ac__xcd94__xac00__xd655__xc778__x0029_ xmlns="db58fb70-a997-4a72-b068-a2a06d051c84">
      <UserInfo>
        <DisplayName/>
        <AccountId xsi:nil="true"/>
        <AccountType/>
      </UserInfo>
    </_xc601__xc5c5__xb2f4__xb2f9__x0028__xd788__xc2a4__xd1a0__xb9ac__xcd94__xac00__xd655__xc778__x0029_>
    <SharedWithUsers xmlns="180e43a5-128f-408f-9638-32c29e454cee">
      <UserInfo>
        <DisplayName>고봉훈 사원</DisplayName>
        <AccountId>19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9B3A90F2149344A88A94955451B496D" ma:contentTypeVersion="8" ma:contentTypeDescription="새 문서를 만듭니다." ma:contentTypeScope="" ma:versionID="871774116241e1eb77a6c4565737ccf3">
  <xsd:schema xmlns:xsd="http://www.w3.org/2001/XMLSchema" xmlns:xs="http://www.w3.org/2001/XMLSchema" xmlns:p="http://schemas.microsoft.com/office/2006/metadata/properties" xmlns:ns2="db58fb70-a997-4a72-b068-a2a06d051c84" xmlns:ns3="180e43a5-128f-408f-9638-32c29e454cee" targetNamespace="http://schemas.microsoft.com/office/2006/metadata/properties" ma:root="true" ma:fieldsID="ba8df1cf48f9b1171cf26ef98738f603" ns2:_="" ns3:_="">
    <xsd:import namespace="db58fb70-a997-4a72-b068-a2a06d051c84"/>
    <xsd:import namespace="180e43a5-128f-408f-9638-32c29e454c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_xc601__xc5c5__xb2f4__xb2f9__x0028__xd788__xc2a4__xd1a0__xb9ac__xcd94__xac00__xd655__xc778__x0029_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8fb70-a997-4a72-b068-a2a06d051c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_xc601__xc5c5__xb2f4__xb2f9__x0028__xd788__xc2a4__xd1a0__xb9ac__xcd94__xac00__xd655__xc778__x0029_" ma:index="13" nillable="true" ma:displayName="영업 담당(히스토리 추가 확인)" ma:format="Dropdown" ma:list="UserInfo" ma:SharePointGroup="0" ma:internalName="_xc601__xc5c5__xb2f4__xb2f9__x0028__xd788__xc2a4__xd1a0__xb9ac__xcd94__xac00__xd655__xc778__x0029_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e43a5-128f-408f-9638-32c29e454ce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A85EFF-FC52-491F-BE14-64B56AD6CC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EEF76A-181D-423E-8BDD-AFBF354CA799}">
  <ds:schemaRefs>
    <ds:schemaRef ds:uri="http://schemas.microsoft.com/office/2006/metadata/properties"/>
    <ds:schemaRef ds:uri="http://schemas.microsoft.com/office/infopath/2007/PartnerControls"/>
    <ds:schemaRef ds:uri="db58fb70-a997-4a72-b068-a2a06d051c84"/>
    <ds:schemaRef ds:uri="180e43a5-128f-408f-9638-32c29e454cee"/>
  </ds:schemaRefs>
</ds:datastoreItem>
</file>

<file path=customXml/itemProps3.xml><?xml version="1.0" encoding="utf-8"?>
<ds:datastoreItem xmlns:ds="http://schemas.openxmlformats.org/officeDocument/2006/customXml" ds:itemID="{48A3CE9B-B95E-4C3E-848D-8B5DAC1200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58fb70-a997-4a72-b068-a2a06d051c84"/>
    <ds:schemaRef ds:uri="180e43a5-128f-408f-9638-32c29e454c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business</vt:lpstr>
      <vt:lpstr>Salesforce</vt:lpstr>
      <vt:lpstr>Digital Transformation </vt:lpstr>
      <vt:lpstr>“ Challenge ”</vt:lpstr>
      <vt:lpstr>Agile Approach</vt:lpstr>
      <vt:lpstr>PowerPoint Presentation</vt:lpstr>
      <vt:lpstr>“Guide and Enable”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DT Platform</dc:title>
  <dc:creator>-djes</dc:creator>
  <cp:revision>1</cp:revision>
  <dcterms:modified xsi:type="dcterms:W3CDTF">2020-01-16T05:09:26Z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0x010100D9B3A90F2149344A88A94955451B496D</vt:lpwstr>
  </property>
</Properties>
</file>