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773766-D23F-4448-8E4C-5E27722E1DFA}" v="50" dt="2023-04-26T10:46:55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26C4-ACEC-4FA8-A6DB-47559ABEE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E66B9-C0D6-1E4C-5FB9-DC7E6B91E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54FB1-1CA9-1C94-8463-159D31700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71D76-AE60-4FB0-BE3C-E63AB994046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4C04B-D87C-EE80-ABCD-9FB8F05C8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CC80F-A3B6-F761-F64A-F075C23A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350-64AE-4F63-A765-6599EBDE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87A9-2F2A-9F7B-A7FE-303011F7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6E1CA-2CA6-BC6D-4BC5-E6332DEAE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B4863-B95C-2DD0-F73A-DDA79E89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71D76-AE60-4FB0-BE3C-E63AB994046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410D8-7496-104A-F317-E785351B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37161-1C39-1025-1042-1E903EF2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350-64AE-4F63-A765-6599EBDE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8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B36D4D-BDEA-6A99-7E2B-18087833F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B7F90-E036-4642-7645-D47FEC862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DB9BA-E3D4-1D7C-CF9C-E3DCB26F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71D76-AE60-4FB0-BE3C-E63AB994046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3385E-83B9-BF65-2A41-4D6BFF171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18A25-B99F-A2DA-BC52-905A27EC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350-64AE-4F63-A765-6599EBDE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6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4D4E-8471-8F79-25FB-B1D8927C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5D0D1-36A4-243F-8A8F-9D25F98AF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CE1E7-7617-42EA-DA53-860259AE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71D76-AE60-4FB0-BE3C-E63AB994046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65184-1732-20C8-BC8B-993A6D05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496EA-A6D6-82F5-FF7B-A85C099E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350-64AE-4F63-A765-6599EBDE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1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9327-FF13-BDD2-09CE-C85BF5AF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53A7E-A573-52DD-6B5E-A9CDAFD9B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85B27-70A8-BC4E-BEDF-C794E09F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71D76-AE60-4FB0-BE3C-E63AB994046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6E3F0-BD55-9C68-82D5-A6C79BDC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3831E-8955-6A78-2CE3-FB4210B5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350-64AE-4F63-A765-6599EBDE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0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2A46-8A48-2E89-FCC5-ADF10541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C8CB-4BC3-D46C-52D8-AD34DE549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2A4F5-59A2-CA60-FF6F-4697CA010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66194-C0C6-5BDC-5699-335E240C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71D76-AE60-4FB0-BE3C-E63AB994046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EC4A0-14B6-9FA7-0DBD-E235B4049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025A3-0AD9-DF68-A113-2CE254F7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350-64AE-4F63-A765-6599EBDE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5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0C0DE-F337-0436-A86E-F96A0B26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B6124-406A-5968-143F-B9A6CE179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FF583-302C-4BBA-957C-ED5A36DA3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FE149-A350-814D-604E-F6380C6F7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314713-840D-2D36-EA99-86B192579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2A30D3-D392-3ADF-53A9-650ACDAD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71D76-AE60-4FB0-BE3C-E63AB994046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889E9-B131-DEA7-8FC2-D703C165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D4B60-A5FD-B422-8451-263062B04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350-64AE-4F63-A765-6599EBDE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1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0646-633E-25C6-A4DD-9433B4B5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1A246-3A0A-9A56-9DFC-63511420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71D76-AE60-4FB0-BE3C-E63AB994046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5C8EC-3ABF-F928-0A6C-E6F2C60A5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01E508-CE87-BBF7-CEA8-9766B21E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350-64AE-4F63-A765-6599EBDE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DFCCCC-95DC-9F1F-207A-AF45AC5C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71D76-AE60-4FB0-BE3C-E63AB994046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1CE9B-0E98-4A60-EC3A-5DAA637F7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5B1C0-CC6F-1C18-C2AC-74ED0D1F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350-64AE-4F63-A765-6599EBDE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1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8362-5A57-50AD-E4FC-CAEF93783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BDCB9-0BB9-E5A4-1AC1-6F1ECF1A0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3306E-28CC-1E58-FEFC-650EAD2DE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80E21-D020-20B8-F43C-F25894FA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71D76-AE60-4FB0-BE3C-E63AB994046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3C148-4BBB-BB04-7432-3C3ABA8F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A0C09-1964-FBBF-9BB2-DDA7716D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350-64AE-4F63-A765-6599EBDE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1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5EF2-0C38-18B6-3B37-72179C84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F8FAF-4703-A6E2-0F30-79E236B6E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75E80-EDEB-4DC8-6175-8524D2E36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E78DB-BD62-FA9F-F1E4-5573D1C2F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71D76-AE60-4FB0-BE3C-E63AB994046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369C1-82D2-1874-17C2-74BA8065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EB58D-0319-B271-5FF8-F35AB426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350-64AE-4F63-A765-6599EBDE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D4B0B-41F3-9388-6BB3-4AB41828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A414D-F7D7-51E7-28D9-091728C0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44A01-FBC9-74D0-E71E-9225DAB24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71D76-AE60-4FB0-BE3C-E63AB994046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A2E21-A62E-5A77-E58D-894C13772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295CE-DED5-318E-D8F7-AE7775BAD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65350-64AE-4F63-A765-6599EBDE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8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4F80E56-1650-64BD-03A4-6814BB82B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9" y="378849"/>
            <a:ext cx="10844981" cy="610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93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F0A5AB-0659-B2C9-8D9F-2A3B83BD0867}"/>
              </a:ext>
            </a:extLst>
          </p:cNvPr>
          <p:cNvSpPr/>
          <p:nvPr/>
        </p:nvSpPr>
        <p:spPr>
          <a:xfrm>
            <a:off x="304382" y="238432"/>
            <a:ext cx="11583236" cy="6282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az-Cyrl-AZ" dirty="0"/>
              <a:t>҉</a:t>
            </a:r>
            <a:r>
              <a:rPr lang="en-US" dirty="0"/>
              <a:t> Instructor/ tutor services</a:t>
            </a:r>
          </a:p>
        </p:txBody>
      </p:sp>
      <p:pic>
        <p:nvPicPr>
          <p:cNvPr id="29" name="Picture 28" descr="Two people sitting at a table&#10;&#10;Description automatically generated with low confidence">
            <a:extLst>
              <a:ext uri="{FF2B5EF4-FFF2-40B4-BE49-F238E27FC236}">
                <a16:creationId xmlns:a16="http://schemas.microsoft.com/office/drawing/2014/main" id="{29305657-0431-AC12-D82F-B39D2A4B7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82" y="4947203"/>
            <a:ext cx="1517223" cy="1517223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17C1C0F3-2D86-D971-F9D3-10ABA2D5B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069" y="336756"/>
            <a:ext cx="1822311" cy="2341755"/>
          </a:xfrm>
          <a:prstGeom prst="rect">
            <a:avLst/>
          </a:prstGeom>
        </p:spPr>
      </p:pic>
      <p:pic>
        <p:nvPicPr>
          <p:cNvPr id="17" name="Picture 16" descr="A yellow line on a black background">
            <a:extLst>
              <a:ext uri="{FF2B5EF4-FFF2-40B4-BE49-F238E27FC236}">
                <a16:creationId xmlns:a16="http://schemas.microsoft.com/office/drawing/2014/main" id="{68B34EFA-1320-9CE2-07A8-5CD26EDDA3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4968">
            <a:off x="351505" y="-2172928"/>
            <a:ext cx="685800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9986DFA-BF61-71BA-DB01-67276C1778EC}"/>
              </a:ext>
            </a:extLst>
          </p:cNvPr>
          <p:cNvSpPr txBox="1"/>
          <p:nvPr/>
        </p:nvSpPr>
        <p:spPr>
          <a:xfrm>
            <a:off x="304382" y="336756"/>
            <a:ext cx="59681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Elephant" panose="02020904090505020303" pitchFamily="18" charset="0"/>
              </a:rPr>
              <a:t>About The Upward Bound Program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AB0B1F-93DC-04F1-3AF0-8D82A70F66D4}"/>
              </a:ext>
            </a:extLst>
          </p:cNvPr>
          <p:cNvSpPr txBox="1"/>
          <p:nvPr/>
        </p:nvSpPr>
        <p:spPr>
          <a:xfrm>
            <a:off x="432620" y="1914715"/>
            <a:ext cx="8347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Upward Bound is part of the overarching TRIO program in the United States, which is a federal and state grant-funded program that caters to the educational enrichment and attainment of historically disenfranchised and low-income high school students.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ABC350-1FC1-9587-85AB-6CC8456048F7}"/>
              </a:ext>
            </a:extLst>
          </p:cNvPr>
          <p:cNvCxnSpPr>
            <a:cxnSpLocks/>
          </p:cNvCxnSpPr>
          <p:nvPr/>
        </p:nvCxnSpPr>
        <p:spPr>
          <a:xfrm>
            <a:off x="304382" y="4928158"/>
            <a:ext cx="1158323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899FE5D-F30A-867F-F31B-157F7473D6B1}"/>
              </a:ext>
            </a:extLst>
          </p:cNvPr>
          <p:cNvSpPr/>
          <p:nvPr/>
        </p:nvSpPr>
        <p:spPr>
          <a:xfrm>
            <a:off x="6713553" y="3052243"/>
            <a:ext cx="2743200" cy="1488332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1EA45D9-6377-EBF8-9D27-0433AF5544CC}"/>
              </a:ext>
            </a:extLst>
          </p:cNvPr>
          <p:cNvSpPr/>
          <p:nvPr/>
        </p:nvSpPr>
        <p:spPr>
          <a:xfrm>
            <a:off x="4286863" y="5061442"/>
            <a:ext cx="2635045" cy="29496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86D803-5834-9FDB-FC55-C4685DF369C4}"/>
              </a:ext>
            </a:extLst>
          </p:cNvPr>
          <p:cNvSpPr txBox="1"/>
          <p:nvPr/>
        </p:nvSpPr>
        <p:spPr>
          <a:xfrm>
            <a:off x="4651074" y="5024259"/>
            <a:ext cx="190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Services Provided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B540E8-06BF-2DA8-4F4E-838507249C3C}"/>
              </a:ext>
            </a:extLst>
          </p:cNvPr>
          <p:cNvSpPr txBox="1"/>
          <p:nvPr/>
        </p:nvSpPr>
        <p:spPr>
          <a:xfrm>
            <a:off x="484398" y="3134690"/>
            <a:ext cx="63445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“Courses covered in the program include math, science, computer applications, personal growth, writing, composition, and laboratory sciences. There is an academic year (September - June) and a summer program (June - August)” (Le Moyne College Upward Bound Program).</a:t>
            </a:r>
            <a:endParaRPr lang="en-US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BA59DD-3AD5-523D-E979-A86557B60879}"/>
              </a:ext>
            </a:extLst>
          </p:cNvPr>
          <p:cNvSpPr txBox="1"/>
          <p:nvPr/>
        </p:nvSpPr>
        <p:spPr>
          <a:xfrm>
            <a:off x="1586624" y="5486984"/>
            <a:ext cx="293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dirty="0"/>
              <a:t>҉</a:t>
            </a:r>
            <a:r>
              <a:rPr lang="en-US" dirty="0"/>
              <a:t> Instructor/ tutor services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24AFE8-467A-58F2-5E8B-64AA3B8CF3A0}"/>
              </a:ext>
            </a:extLst>
          </p:cNvPr>
          <p:cNvSpPr txBox="1"/>
          <p:nvPr/>
        </p:nvSpPr>
        <p:spPr>
          <a:xfrm>
            <a:off x="1821605" y="5933023"/>
            <a:ext cx="214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College Prep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93F33C-11DC-DE1B-F3A6-30554BB1CD6E}"/>
              </a:ext>
            </a:extLst>
          </p:cNvPr>
          <p:cNvSpPr txBox="1"/>
          <p:nvPr/>
        </p:nvSpPr>
        <p:spPr>
          <a:xfrm>
            <a:off x="5137775" y="5507668"/>
            <a:ext cx="169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Mentoring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90C86C-121D-F48C-9765-47D34FD54F34}"/>
              </a:ext>
            </a:extLst>
          </p:cNvPr>
          <p:cNvSpPr txBox="1"/>
          <p:nvPr/>
        </p:nvSpPr>
        <p:spPr>
          <a:xfrm>
            <a:off x="5137775" y="5976768"/>
            <a:ext cx="214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Financial Advising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793D02-E602-8C7D-EE07-D2ACA68B4394}"/>
              </a:ext>
            </a:extLst>
          </p:cNvPr>
          <p:cNvSpPr txBox="1"/>
          <p:nvPr/>
        </p:nvSpPr>
        <p:spPr>
          <a:xfrm>
            <a:off x="7600182" y="5481625"/>
            <a:ext cx="282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Work-study opportunities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C7926A-BF1C-01DF-C5AB-49A4A393DEB9}"/>
              </a:ext>
            </a:extLst>
          </p:cNvPr>
          <p:cNvSpPr txBox="1"/>
          <p:nvPr/>
        </p:nvSpPr>
        <p:spPr>
          <a:xfrm>
            <a:off x="7629411" y="5894651"/>
            <a:ext cx="229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Counselling</a:t>
            </a:r>
          </a:p>
        </p:txBody>
      </p:sp>
    </p:spTree>
    <p:extLst>
      <p:ext uri="{BB962C8B-B14F-4D97-AF65-F5344CB8AC3E}">
        <p14:creationId xmlns:p14="http://schemas.microsoft.com/office/powerpoint/2010/main" val="67747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line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B3877370-C0F2-3EE0-CAC1-9FAFB00F8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5677">
            <a:off x="-119204" y="-1180012"/>
            <a:ext cx="9002514" cy="72564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4352E4-02CD-CF31-CDC3-F5FEDBA408E9}"/>
              </a:ext>
            </a:extLst>
          </p:cNvPr>
          <p:cNvSpPr txBox="1"/>
          <p:nvPr/>
        </p:nvSpPr>
        <p:spPr>
          <a:xfrm>
            <a:off x="400664" y="261997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Elephant" panose="02020904090505020303" pitchFamily="18" charset="0"/>
              </a:rPr>
              <a:t>Why Look At The Upward Bound Program &amp; Its Retention Rate?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0BCB7C-4BDB-6E2D-9C29-09F876397F72}"/>
              </a:ext>
            </a:extLst>
          </p:cNvPr>
          <p:cNvCxnSpPr>
            <a:cxnSpLocks/>
          </p:cNvCxnSpPr>
          <p:nvPr/>
        </p:nvCxnSpPr>
        <p:spPr>
          <a:xfrm>
            <a:off x="8367252" y="0"/>
            <a:ext cx="0" cy="688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68705A3-7813-CDA3-5047-C2D1588F2EF3}"/>
              </a:ext>
            </a:extLst>
          </p:cNvPr>
          <p:cNvSpPr/>
          <p:nvPr/>
        </p:nvSpPr>
        <p:spPr>
          <a:xfrm>
            <a:off x="8418875" y="85268"/>
            <a:ext cx="3637932" cy="3621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9B9E56-E6E8-65AF-472D-484546A775FE}"/>
              </a:ext>
            </a:extLst>
          </p:cNvPr>
          <p:cNvSpPr/>
          <p:nvPr/>
        </p:nvSpPr>
        <p:spPr>
          <a:xfrm>
            <a:off x="267646" y="1848465"/>
            <a:ext cx="7826472" cy="4747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prstClr val="black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Based on the findings, the question spans out to how can the Upward Bound program strategically and effectively recruit and retain its students, especially male students.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31B4BB-FCEE-6A71-2F45-0CCB51F41E42}"/>
              </a:ext>
            </a:extLst>
          </p:cNvPr>
          <p:cNvSpPr txBox="1"/>
          <p:nvPr/>
        </p:nvSpPr>
        <p:spPr>
          <a:xfrm>
            <a:off x="521110" y="2094271"/>
            <a:ext cx="6626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There has been a growing gap between enrollment and retention rates of males in the educational sector.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5EA744-5D8B-CE10-C93B-C2943304F619}"/>
              </a:ext>
            </a:extLst>
          </p:cNvPr>
          <p:cNvSpPr txBox="1"/>
          <p:nvPr/>
        </p:nvSpPr>
        <p:spPr>
          <a:xfrm>
            <a:off x="9006349" y="261997"/>
            <a:ext cx="2577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Elephant" panose="02020904090505020303" pitchFamily="18" charset="0"/>
              </a:rPr>
              <a:t>Variables Used For Analysis</a:t>
            </a:r>
          </a:p>
        </p:txBody>
      </p:sp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66884D29-74B3-2B57-EDC8-C8CF9B9BC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6355">
            <a:off x="6047578" y="1544829"/>
            <a:ext cx="2459503" cy="2459503"/>
          </a:xfrm>
          <a:prstGeom prst="rect">
            <a:avLst/>
          </a:prstGeom>
        </p:spPr>
      </p:pic>
      <p:pic>
        <p:nvPicPr>
          <p:cNvPr id="20" name="Picture 19" descr="A group of people posing for a photo in front of a large screen&#10;&#10;Description automatically generated">
            <a:extLst>
              <a:ext uri="{FF2B5EF4-FFF2-40B4-BE49-F238E27FC236}">
                <a16:creationId xmlns:a16="http://schemas.microsoft.com/office/drawing/2014/main" id="{E09D2587-5C75-682A-3A7F-200048AEF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885" y="3783410"/>
            <a:ext cx="3942375" cy="295678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6C40531-315B-D406-1801-07459EB5EB73}"/>
              </a:ext>
            </a:extLst>
          </p:cNvPr>
          <p:cNvSpPr txBox="1"/>
          <p:nvPr/>
        </p:nvSpPr>
        <p:spPr>
          <a:xfrm>
            <a:off x="8861898" y="1157591"/>
            <a:ext cx="29294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Zip code</a:t>
            </a:r>
          </a:p>
          <a:p>
            <a:pPr marL="285750" indent="-285750">
              <a:buFontTx/>
              <a:buChar char="-"/>
            </a:pPr>
            <a:r>
              <a:rPr lang="en-US" dirty="0"/>
              <a:t>Participation Years</a:t>
            </a:r>
          </a:p>
          <a:p>
            <a:pPr marL="285750" indent="-285750">
              <a:buFontTx/>
              <a:buChar char="-"/>
            </a:pPr>
            <a:r>
              <a:rPr lang="en-US" dirty="0"/>
              <a:t>Six cohorts</a:t>
            </a:r>
          </a:p>
          <a:p>
            <a:pPr marL="285750" indent="-285750">
              <a:buFontTx/>
              <a:buChar char="-"/>
            </a:pPr>
            <a:r>
              <a:rPr lang="en-US" dirty="0"/>
              <a:t>Gender</a:t>
            </a:r>
          </a:p>
          <a:p>
            <a:pPr marL="285750" indent="-285750">
              <a:buFontTx/>
              <a:buChar char="-"/>
            </a:pPr>
            <a:r>
              <a:rPr lang="en-US" dirty="0"/>
              <a:t>Youth Gang Violence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Income</a:t>
            </a:r>
          </a:p>
          <a:p>
            <a:pPr marL="285750" indent="-285750">
              <a:buFontTx/>
              <a:buChar char="-"/>
            </a:pPr>
            <a:r>
              <a:rPr lang="en-US" dirty="0"/>
              <a:t>Poverty</a:t>
            </a:r>
          </a:p>
          <a:p>
            <a:pPr marL="285750" indent="-285750">
              <a:buFontTx/>
              <a:buChar char="-"/>
            </a:pPr>
            <a:r>
              <a:rPr lang="en-US" dirty="0"/>
              <a:t>Education Attainment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4391DB-2D6D-0FF1-AECD-BA6DF516E172}"/>
              </a:ext>
            </a:extLst>
          </p:cNvPr>
          <p:cNvSpPr txBox="1"/>
          <p:nvPr/>
        </p:nvSpPr>
        <p:spPr>
          <a:xfrm>
            <a:off x="513225" y="2885156"/>
            <a:ext cx="5945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Due to this issue, more young men are high targets for gang recruitment or are unable to progress to socio-economically</a:t>
            </a:r>
            <a:r>
              <a:rPr lang="en-US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46016D-0B74-804F-C870-18A5D20A6161}"/>
              </a:ext>
            </a:extLst>
          </p:cNvPr>
          <p:cNvSpPr txBox="1"/>
          <p:nvPr/>
        </p:nvSpPr>
        <p:spPr>
          <a:xfrm>
            <a:off x="837200" y="4583837"/>
            <a:ext cx="6440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- Recruitment of male students based on zip code. So, which city high schools do they have the least enrollment?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7B10E9-E4B4-8DAA-A06F-5ABCF49A289B}"/>
              </a:ext>
            </a:extLst>
          </p:cNvPr>
          <p:cNvSpPr txBox="1"/>
          <p:nvPr/>
        </p:nvSpPr>
        <p:spPr>
          <a:xfrm>
            <a:off x="906740" y="5259646"/>
            <a:ext cx="6548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-Conducting surveys on what could potentially stop their students from attending, and how to prevent it.</a:t>
            </a:r>
          </a:p>
        </p:txBody>
      </p:sp>
    </p:spTree>
    <p:extLst>
      <p:ext uri="{BB962C8B-B14F-4D97-AF65-F5344CB8AC3E}">
        <p14:creationId xmlns:p14="http://schemas.microsoft.com/office/powerpoint/2010/main" val="100232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682CF5-9982-FF0F-1917-F3186AF71FFB}"/>
              </a:ext>
            </a:extLst>
          </p:cNvPr>
          <p:cNvSpPr txBox="1"/>
          <p:nvPr/>
        </p:nvSpPr>
        <p:spPr>
          <a:xfrm>
            <a:off x="1263445" y="116829"/>
            <a:ext cx="9665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Elephant" panose="02020904090505020303" pitchFamily="18" charset="0"/>
              </a:rPr>
              <a:t>Students Per Zip Code &amp; Upward Bound Participation Status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AA669B-A34D-BDBB-C945-9B871AB8522F}"/>
              </a:ext>
            </a:extLst>
          </p:cNvPr>
          <p:cNvSpPr/>
          <p:nvPr/>
        </p:nvSpPr>
        <p:spPr>
          <a:xfrm>
            <a:off x="223084" y="1147862"/>
            <a:ext cx="5371471" cy="542008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BF850D-88E9-08CF-60A2-4D0A81905E8A}"/>
              </a:ext>
            </a:extLst>
          </p:cNvPr>
          <p:cNvSpPr/>
          <p:nvPr/>
        </p:nvSpPr>
        <p:spPr>
          <a:xfrm>
            <a:off x="6685936" y="1147861"/>
            <a:ext cx="5282980" cy="542008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1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DBA9C9-6493-1A26-7BBA-79BB326C4AE5}"/>
              </a:ext>
            </a:extLst>
          </p:cNvPr>
          <p:cNvSpPr txBox="1"/>
          <p:nvPr/>
        </p:nvSpPr>
        <p:spPr>
          <a:xfrm>
            <a:off x="2902922" y="87549"/>
            <a:ext cx="72553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Elephant" panose="02020904090505020303" pitchFamily="18" charset="0"/>
              </a:rPr>
              <a:t>Cohorts Aggregated Overtime | 2016 - 2020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630F2A-837F-179D-0639-27482581CA46}"/>
              </a:ext>
            </a:extLst>
          </p:cNvPr>
          <p:cNvSpPr/>
          <p:nvPr/>
        </p:nvSpPr>
        <p:spPr>
          <a:xfrm>
            <a:off x="88490" y="753100"/>
            <a:ext cx="4104608" cy="297990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4038F8-D09E-D502-94F7-19E745059484}"/>
              </a:ext>
            </a:extLst>
          </p:cNvPr>
          <p:cNvSpPr/>
          <p:nvPr/>
        </p:nvSpPr>
        <p:spPr>
          <a:xfrm>
            <a:off x="3966414" y="758159"/>
            <a:ext cx="4259171" cy="297990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50E2E-B8B3-4AFC-B592-D6CE162CDE26}"/>
              </a:ext>
            </a:extLst>
          </p:cNvPr>
          <p:cNvSpPr/>
          <p:nvPr/>
        </p:nvSpPr>
        <p:spPr>
          <a:xfrm>
            <a:off x="7998901" y="753100"/>
            <a:ext cx="4104608" cy="297990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175C0B-B7BC-EF91-B3DC-A52B60257844}"/>
              </a:ext>
            </a:extLst>
          </p:cNvPr>
          <p:cNvSpPr/>
          <p:nvPr/>
        </p:nvSpPr>
        <p:spPr>
          <a:xfrm>
            <a:off x="797019" y="3878092"/>
            <a:ext cx="4449636" cy="2979908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3139D-2D76-326C-E1DD-14A9576E328A}"/>
              </a:ext>
            </a:extLst>
          </p:cNvPr>
          <p:cNvSpPr/>
          <p:nvPr/>
        </p:nvSpPr>
        <p:spPr>
          <a:xfrm>
            <a:off x="6014613" y="3790543"/>
            <a:ext cx="4449636" cy="2979908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86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072BC8-B57B-5919-1833-7C8D2C339AD1}"/>
              </a:ext>
            </a:extLst>
          </p:cNvPr>
          <p:cNvSpPr txBox="1"/>
          <p:nvPr/>
        </p:nvSpPr>
        <p:spPr>
          <a:xfrm>
            <a:off x="1804422" y="402287"/>
            <a:ext cx="87601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Elephant" panose="02020904090505020303" pitchFamily="18" charset="0"/>
              </a:rPr>
              <a:t>Cohorts Shown Individually  Overtime | 2016 - 2020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66AA98-BF34-F9A2-E409-5812BC28AD7A}"/>
              </a:ext>
            </a:extLst>
          </p:cNvPr>
          <p:cNvSpPr/>
          <p:nvPr/>
        </p:nvSpPr>
        <p:spPr>
          <a:xfrm>
            <a:off x="95185" y="1140752"/>
            <a:ext cx="5951654" cy="467994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CBA1AF-B7D9-44E2-A377-BBDE9AE4EF76}"/>
              </a:ext>
            </a:extLst>
          </p:cNvPr>
          <p:cNvSpPr/>
          <p:nvPr/>
        </p:nvSpPr>
        <p:spPr>
          <a:xfrm>
            <a:off x="5958348" y="1140752"/>
            <a:ext cx="6138467" cy="469960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1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0DD4BF-560A-BC84-6B54-CA2977EDE45C}"/>
              </a:ext>
            </a:extLst>
          </p:cNvPr>
          <p:cNvSpPr txBox="1"/>
          <p:nvPr/>
        </p:nvSpPr>
        <p:spPr>
          <a:xfrm>
            <a:off x="1425676" y="99623"/>
            <a:ext cx="9537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Elephant" panose="02020904090505020303" pitchFamily="18" charset="0"/>
              </a:rPr>
              <a:t>Contd. Cohorts Shown Individually  Overtime | 2016 - 2020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51FFC8-C57D-DE32-031B-3948065D1459}"/>
              </a:ext>
            </a:extLst>
          </p:cNvPr>
          <p:cNvSpPr/>
          <p:nvPr/>
        </p:nvSpPr>
        <p:spPr>
          <a:xfrm>
            <a:off x="242667" y="1317732"/>
            <a:ext cx="5951654" cy="483726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A6BBB9-A261-73D9-96A8-417658C0AD59}"/>
              </a:ext>
            </a:extLst>
          </p:cNvPr>
          <p:cNvSpPr/>
          <p:nvPr/>
        </p:nvSpPr>
        <p:spPr>
          <a:xfrm>
            <a:off x="5997679" y="1317731"/>
            <a:ext cx="5951654" cy="483726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7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A2599C-25ED-5FC4-C5CF-76F480C40B00}"/>
              </a:ext>
            </a:extLst>
          </p:cNvPr>
          <p:cNvSpPr txBox="1"/>
          <p:nvPr/>
        </p:nvSpPr>
        <p:spPr>
          <a:xfrm>
            <a:off x="1951702" y="227441"/>
            <a:ext cx="85098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Elephant" panose="02020904090505020303" pitchFamily="18" charset="0"/>
              </a:rPr>
              <a:t>Contd. Cohorts Shown Individually  Overtime | 2016 - 2020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A920AD-8CF1-ADFB-567C-54C5B403C0AB}"/>
              </a:ext>
            </a:extLst>
          </p:cNvPr>
          <p:cNvSpPr/>
          <p:nvPr/>
        </p:nvSpPr>
        <p:spPr>
          <a:xfrm>
            <a:off x="360653" y="1180080"/>
            <a:ext cx="5951654" cy="483726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FF1DC3-486E-A686-FD68-A8F0B66C5BD4}"/>
              </a:ext>
            </a:extLst>
          </p:cNvPr>
          <p:cNvSpPr/>
          <p:nvPr/>
        </p:nvSpPr>
        <p:spPr>
          <a:xfrm>
            <a:off x="5879693" y="1180080"/>
            <a:ext cx="5951654" cy="483726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21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9EEDF9-C9F7-D8F1-A7DB-0DDFF5623ED9}"/>
              </a:ext>
            </a:extLst>
          </p:cNvPr>
          <p:cNvSpPr txBox="1"/>
          <p:nvPr/>
        </p:nvSpPr>
        <p:spPr>
          <a:xfrm>
            <a:off x="643467" y="2308436"/>
            <a:ext cx="10905066" cy="1054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52144">
              <a:spcAft>
                <a:spcPts val="600"/>
              </a:spcAft>
            </a:pPr>
            <a:r>
              <a:rPr lang="en-US" sz="6048" kern="1200">
                <a:solidFill>
                  <a:schemeClr val="tx1"/>
                </a:solidFill>
                <a:latin typeface="Elephant" panose="02020904090505020303" pitchFamily="18" charset="0"/>
                <a:ea typeface="+mn-ea"/>
                <a:cs typeface="Aparajita" panose="02020603050405020304" pitchFamily="18" charset="0"/>
              </a:rPr>
              <a:t>THANK YOU!</a:t>
            </a:r>
            <a:endParaRPr lang="en-US" sz="4800">
              <a:latin typeface="Elephant" panose="02020904090505020303" pitchFamily="18" charset="0"/>
              <a:cs typeface="Aparajita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BEDFE-1B1D-8029-0C10-FBD20739AD0A}"/>
              </a:ext>
            </a:extLst>
          </p:cNvPr>
          <p:cNvSpPr txBox="1"/>
          <p:nvPr/>
        </p:nvSpPr>
        <p:spPr>
          <a:xfrm flipH="1">
            <a:off x="1475069" y="3729365"/>
            <a:ext cx="6929210" cy="820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52144">
              <a:spcAft>
                <a:spcPts val="600"/>
              </a:spcAft>
            </a:pPr>
            <a:r>
              <a:rPr lang="en-US" sz="22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interested, more information and analysis will be available on May 10</a:t>
            </a:r>
            <a:r>
              <a:rPr lang="en-US" sz="2268" kern="1200" baseline="30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sz="22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97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318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Aparajita</vt:lpstr>
      <vt:lpstr>Arial</vt:lpstr>
      <vt:lpstr>Calibri</vt:lpstr>
      <vt:lpstr>Calibri Light</vt:lpstr>
      <vt:lpstr>Elephant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Donel Bowen</dc:creator>
  <cp:lastModifiedBy>Donel Bowen</cp:lastModifiedBy>
  <cp:revision>1</cp:revision>
  <dcterms:created xsi:type="dcterms:W3CDTF">2023-04-26T01:52:04Z</dcterms:created>
  <dcterms:modified xsi:type="dcterms:W3CDTF">2023-04-26T12:16:07Z</dcterms:modified>
</cp:coreProperties>
</file>