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  <p:sldMasterId id="2147483704" r:id="rId2"/>
  </p:sldMasterIdLst>
  <p:notesMasterIdLst>
    <p:notesMasterId r:id="rId23"/>
  </p:notesMasterIdLst>
  <p:handoutMasterIdLst>
    <p:handoutMasterId r:id="rId24"/>
  </p:handoutMasterIdLst>
  <p:sldIdLst>
    <p:sldId id="256" r:id="rId3"/>
    <p:sldId id="566" r:id="rId4"/>
    <p:sldId id="681" r:id="rId5"/>
    <p:sldId id="557" r:id="rId6"/>
    <p:sldId id="569" r:id="rId7"/>
    <p:sldId id="619" r:id="rId8"/>
    <p:sldId id="556" r:id="rId9"/>
    <p:sldId id="562" r:id="rId10"/>
    <p:sldId id="643" r:id="rId11"/>
    <p:sldId id="646" r:id="rId12"/>
    <p:sldId id="594" r:id="rId13"/>
    <p:sldId id="687" r:id="rId14"/>
    <p:sldId id="688" r:id="rId15"/>
    <p:sldId id="697" r:id="rId16"/>
    <p:sldId id="698" r:id="rId17"/>
    <p:sldId id="695" r:id="rId18"/>
    <p:sldId id="696" r:id="rId19"/>
    <p:sldId id="682" r:id="rId20"/>
    <p:sldId id="561" r:id="rId21"/>
    <p:sldId id="614" r:id="rId22"/>
  </p:sldIdLst>
  <p:sldSz cx="9144000" cy="6858000" type="screen4x3"/>
  <p:notesSz cx="6858000" cy="9144000"/>
  <p:embeddedFontLst>
    <p:embeddedFont>
      <p:font typeface="Tahoma" pitchFamily="34" charset="0"/>
      <p:regular r:id="rId25"/>
      <p:bold r:id="rId26"/>
    </p:embeddedFont>
    <p:embeddedFont>
      <p:font typeface="华文楷体" pitchFamily="2" charset="-122"/>
      <p:regular r:id="rId27"/>
    </p:embeddedFont>
    <p:embeddedFont>
      <p:font typeface="Gulim" charset="-127"/>
      <p:regular r:id="rId28"/>
    </p:embeddedFont>
    <p:embeddedFont>
      <p:font typeface="黑体" pitchFamily="49" charset="-122"/>
      <p:regular r:id="rId29"/>
    </p:embeddedFont>
    <p:embeddedFont>
      <p:font typeface="楷体_GB2312" charset="-122"/>
      <p:regular r:id="rId30"/>
    </p:embeddedFont>
    <p:embeddedFont>
      <p:font typeface="Gisha" charset="-79"/>
      <p:regular r:id="rId31"/>
      <p:bold r:id="rId32"/>
    </p:embeddedFont>
    <p:embeddedFont>
      <p:font typeface="华文隶书" pitchFamily="2" charset="-122"/>
      <p:regular r:id="rId33"/>
    </p:embeddedFont>
    <p:embeddedFont>
      <p:font typeface="Calibri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Gulim" pitchFamily="34" charset="-127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0FFFF"/>
    <a:srgbClr val="FF00FF"/>
    <a:srgbClr val="008000"/>
    <a:srgbClr val="FF0000"/>
    <a:srgbClr val="FF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3" autoAdjust="0"/>
    <p:restoredTop sz="92449" autoAdjust="0"/>
  </p:normalViewPr>
  <p:slideViewPr>
    <p:cSldViewPr>
      <p:cViewPr>
        <p:scale>
          <a:sx n="80" d="100"/>
          <a:sy n="80" d="100"/>
        </p:scale>
        <p:origin x="-108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notesViewPr>
    <p:cSldViewPr>
      <p:cViewPr varScale="1">
        <p:scale>
          <a:sx n="55" d="100"/>
          <a:sy n="55" d="100"/>
        </p:scale>
        <p:origin x="-180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9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0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90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0C010F10-5FA8-46F5-AB98-F24670EE75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5101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>
                <a:ea typeface="Gulim" pitchFamily="34" charset="-127"/>
              </a:defRPr>
            </a:lvl1pPr>
          </a:lstStyle>
          <a:p>
            <a:pPr>
              <a:defRPr/>
            </a:pPr>
            <a:fld id="{C1FB680B-4DE4-4649-AEE3-E50B57E1D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605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/>
              <a:t>将适时加入相关领域最新进展介绍</a:t>
            </a:r>
            <a:endParaRPr lang="en-US" altLang="zh-CN"/>
          </a:p>
          <a:p>
            <a:pPr marL="228600" indent="-228600">
              <a:buFont typeface="+mj-lt"/>
              <a:buAutoNum type="arabicPeriod"/>
            </a:pPr>
            <a:r>
              <a:rPr lang="en-US" altLang="zh-CN"/>
              <a:t>7.0</a:t>
            </a:r>
            <a:r>
              <a:rPr lang="zh-CN" altLang="en-US"/>
              <a:t>版教材最新消息：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12</a:t>
            </a:r>
            <a:r>
              <a:rPr lang="zh-CN" altLang="en-US"/>
              <a:t>月发布英文版；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7</a:t>
            </a:r>
            <a:r>
              <a:rPr lang="zh-CN" altLang="en-US"/>
              <a:t>月发布中文版。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FB680B-4DE4-4649-AEE3-E50B57E1D1FB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1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因为大作业设计有自己想法及改进创新的同学也可获得相应的加分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042B-E6ED-4476-9B26-0EDF25A7173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21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17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9717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176909-707A-4BDA-8CBE-849841CCDB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762000"/>
            <a:ext cx="2095500" cy="54546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0"/>
            <a:ext cx="6134100" cy="54546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762000"/>
            <a:ext cx="8382000" cy="54546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8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86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01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97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80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0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83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4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9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41148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4114800" cy="4540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075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075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075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762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7" descr="anabnr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382000" cy="454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2" r:id="rId2"/>
    <p:sldLayoutId id="2147483701" r:id="rId3"/>
    <p:sldLayoutId id="2147483700" r:id="rId4"/>
    <p:sldLayoutId id="2147483699" r:id="rId5"/>
    <p:sldLayoutId id="2147483698" r:id="rId6"/>
    <p:sldLayoutId id="2147483697" r:id="rId7"/>
    <p:sldLayoutId id="2147483696" r:id="rId8"/>
    <p:sldLayoutId id="2147483695" r:id="rId9"/>
    <p:sldLayoutId id="2147483694" r:id="rId10"/>
    <p:sldLayoutId id="2147483693" r:id="rId11"/>
    <p:sldLayoutId id="214748369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BE19-1454-4934-8E4A-9317CDD4F904}" type="datetimeFigureOut">
              <a:rPr lang="zh-CN" altLang="en-US" smtClean="0"/>
              <a:pPr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DF1B-818B-4660-9893-DAD0E166E5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6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16287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6000" b="1" smtClean="0">
                <a:solidFill>
                  <a:srgbClr val="0000FF"/>
                </a:solidFill>
                <a:ea typeface="黑体" pitchFamily="49" charset="-122"/>
              </a:rPr>
              <a:t>无线网络应用</a:t>
            </a:r>
            <a:endParaRPr lang="en-US" altLang="zh-CN" sz="6000" b="1" smtClean="0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8325" y="4221163"/>
            <a:ext cx="8001000" cy="914400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浙江大学信电学院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2000" y="900000"/>
            <a:ext cx="7920000" cy="4693593"/>
          </a:xfrm>
          <a:extLst/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补充选做实验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完成后让老师验收登记。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可在第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次课时做，也可穿插在前面实验中做！</a:t>
            </a:r>
            <a:endParaRPr lang="en-US" altLang="zh-CN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基于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无线路由器的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VPN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共享上网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实验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无线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路由器的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QSS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快速安全设置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实验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无线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路由器的无线互联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实验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buSzPct val="100000"/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利用无线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AP Client Router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模式中继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Zjuwlan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信号，多个用户共享一个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VPN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账户上外网实验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85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2000" y="900000"/>
            <a:ext cx="8640000" cy="5478423"/>
          </a:xfrm>
          <a:extLst/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  <a:defRPr/>
            </a:pPr>
            <a:r>
              <a:rPr lang="zh-CN" altLang="en-US" sz="26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校园网无线覆盖的规划及设计实验（大作业）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为校园网中的四幢教学楼设计一个无线网络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覆盖方案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针对分配指定的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地址资源范围及其它一些设计要求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，使用相关的无线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网络设备，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采用相的关无线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配置技术，可以让四幢楼中的各个用户能够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实现互连互通。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大作业设计主要涉及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WLAN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的基本原理和应用特点，其内容均不超过平时各次实验内容的范围，是各次实验内容的综合应用。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u"/>
              <a:defRPr/>
            </a:pPr>
            <a:r>
              <a:rPr lang="zh-CN" altLang="en-US" sz="26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要求用思科的</a:t>
            </a:r>
            <a:r>
              <a:rPr lang="en-US" altLang="zh-CN" sz="26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PT</a:t>
            </a:r>
            <a:r>
              <a:rPr lang="zh-CN" altLang="en-US" sz="26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仿真软件进行设计！</a:t>
            </a:r>
            <a:endParaRPr lang="zh-CN" altLang="en-US" sz="2600" b="1" u="sng" dirty="0">
              <a:solidFill>
                <a:srgbClr val="FF00FF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728000"/>
            <a:ext cx="8280000" cy="4067780"/>
          </a:xfrm>
        </p:spPr>
        <p:txBody>
          <a:bodyPr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、实验完成情况：登记五次实验，每次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分，共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、补充选做实验：完成三个补充选做实验，满分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、实验报告：完成规定的实验报告，满分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、完成实验测试题（发布于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学在浙大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作业），满分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、线上课程学习：完成线上模块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1-3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：基本网络连接和通信考试。≥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分，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~ 79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4000"/>
              </a:lnSpc>
              <a:spcBef>
                <a:spcPts val="600"/>
              </a:spcBef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、期末在线考试或大作业二选一，满分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分。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title"/>
          </p:nvPr>
        </p:nvSpPr>
        <p:spPr>
          <a:xfrm>
            <a:off x="612000" y="900000"/>
            <a:ext cx="7920000" cy="707886"/>
          </a:xfrm>
        </p:spPr>
        <p:txBody>
          <a:bodyPr>
            <a:spAutoFit/>
          </a:bodyPr>
          <a:lstStyle/>
          <a:p>
            <a:r>
              <a:rPr lang="zh-CN" altLang="en-US" sz="4000" b="1" dirty="0" smtClean="0">
                <a:solidFill>
                  <a:srgbClr val="000000"/>
                </a:solidFill>
                <a:latin typeface="Arial" charset="0"/>
              </a:rPr>
              <a:t>本课程的成绩构成</a:t>
            </a:r>
            <a:endParaRPr lang="zh-CN" altLang="en-US" sz="40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335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44463"/>
            <a:ext cx="8280400" cy="648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00"/>
                </a:solidFill>
              </a:rPr>
              <a:t>关于浙江大学通识课程考核相关规定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792000"/>
            <a:ext cx="8639175" cy="597600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老师，您好！</a:t>
            </a:r>
          </a:p>
          <a:p>
            <a:pPr marL="0" indent="540000" algn="just" eaLnBrk="1" hangingPunct="1">
              <a:lnSpc>
                <a:spcPts val="3600"/>
              </a:lnSpc>
              <a:spcBef>
                <a:spcPts val="3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成绩记载建议采用五级记分制，即优秀、良好、中等、及格和不及格（也可以采用百分制）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（本课程采用百分制）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540000" algn="just" eaLnBrk="1" hangingPunct="1">
              <a:lnSpc>
                <a:spcPts val="36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成绩评定须呈正态分布，其中优秀（即百分制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≥90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分）控制在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20%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以内，中等、及格和不及格（百分制＜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分）不低于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30%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（注：最新政策允许浮动不超过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10%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，即：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90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分及以上可达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30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80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分以下可不低于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20%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FontTx/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2010-2011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春夏学期起，对不符合成绩分布要求的，现代教务管理系统将无法输入成绩。请各位老师遵照执行，谢谢！</a:t>
            </a:r>
          </a:p>
          <a:p>
            <a:pPr marL="0" indent="0" algn="r" eaLnBrk="1" hangingPunct="1">
              <a:lnSpc>
                <a:spcPts val="3600"/>
              </a:lnSpc>
              <a:spcBef>
                <a:spcPts val="30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2011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日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0" algn="just">
              <a:lnSpc>
                <a:spcPts val="3600"/>
              </a:lnSpc>
              <a:spcBef>
                <a:spcPts val="1200"/>
              </a:spcBef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本课程将采用赋分制，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90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分以上的同学不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超过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30%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80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分以下的同学不少于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20%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772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32000"/>
            <a:ext cx="9144000" cy="744790"/>
          </a:xfrm>
          <a:noFill/>
        </p:spPr>
        <p:txBody>
          <a:bodyPr anchor="ctr" anchorCtr="0"/>
          <a:lstStyle/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报名及注册方法</a:t>
            </a:r>
            <a:r>
              <a:rPr lang="zh-CN" altLang="en-US" sz="4000" b="1" u="sng" dirty="0">
                <a:solidFill>
                  <a:srgbClr val="000000"/>
                </a:solidFill>
              </a:rPr>
              <a:t>（</a:t>
            </a:r>
            <a:r>
              <a:rPr lang="zh-CN" altLang="en-US" sz="4000" b="1" u="sng" dirty="0" smtClean="0">
                <a:solidFill>
                  <a:srgbClr val="000000"/>
                </a:solidFill>
              </a:rPr>
              <a:t>周四班</a:t>
            </a:r>
            <a:r>
              <a:rPr lang="zh-CN" altLang="en-US" sz="4000" b="1" u="sng" dirty="0">
                <a:solidFill>
                  <a:srgbClr val="000000"/>
                </a:solidFill>
              </a:rPr>
              <a:t>）</a:t>
            </a:r>
            <a:endParaRPr lang="zh-CN" altLang="en-US" sz="40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16000" y="1260000"/>
            <a:ext cx="8640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3300"/>
                </a:solidFill>
                <a:cs typeface="Arial" pitchFamily="34" charset="0"/>
              </a:rPr>
              <a:t>1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、报名</a:t>
            </a: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方法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：</a:t>
            </a:r>
            <a:endParaRPr lang="en-US" altLang="zh-CN" sz="2400" b="1" kern="0" dirty="0" smtClean="0">
              <a:solidFill>
                <a:srgbClr val="003300"/>
              </a:solidFill>
              <a:cs typeface="Arial" pitchFamily="34" charset="0"/>
            </a:endParaRPr>
          </a:p>
          <a:p>
            <a:pPr marL="46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发</a:t>
            </a:r>
            <a:r>
              <a:rPr lang="en-US" altLang="zh-CN" sz="2400" b="1" kern="0" dirty="0">
                <a:solidFill>
                  <a:srgbClr val="003300"/>
                </a:solidFill>
                <a:cs typeface="Arial" pitchFamily="34" charset="0"/>
              </a:rPr>
              <a:t>Email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到</a:t>
            </a: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史笑兴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老师</a:t>
            </a: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的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邮箱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（</a:t>
            </a:r>
            <a:r>
              <a:rPr lang="en-US" altLang="zh-CN" sz="2400" b="1" i="1" kern="0" dirty="0" smtClean="0">
                <a:solidFill>
                  <a:srgbClr val="0000FF"/>
                </a:solidFill>
                <a:cs typeface="Times New Roman" pitchFamily="18" charset="0"/>
              </a:rPr>
              <a:t>13606808837@163.com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Times New Roman" pitchFamily="18" charset="0"/>
              </a:rPr>
              <a:t>）</a:t>
            </a:r>
            <a:endParaRPr lang="en-US" altLang="zh-CN" sz="2400" b="1" kern="0" dirty="0">
              <a:solidFill>
                <a:srgbClr val="0000FF"/>
              </a:solidFill>
              <a:cs typeface="Times New Roman" pitchFamily="18" charset="0"/>
            </a:endParaRPr>
          </a:p>
          <a:p>
            <a:pPr marL="46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邮件标题</a:t>
            </a:r>
            <a:r>
              <a:rPr lang="zh-CN" altLang="en-US" sz="2400" b="1" kern="0" dirty="0" smtClean="0">
                <a:solidFill>
                  <a:srgbClr val="003300"/>
                </a:solidFill>
                <a:cs typeface="Arial" pitchFamily="34" charset="0"/>
              </a:rPr>
              <a:t>：</a:t>
            </a:r>
            <a:r>
              <a:rPr lang="en-US" altLang="zh-CN" sz="2400" b="1" kern="0" dirty="0" smtClean="0">
                <a:solidFill>
                  <a:srgbClr val="0000FF"/>
                </a:solidFill>
                <a:cs typeface="Arial" pitchFamily="34" charset="0"/>
              </a:rPr>
              <a:t>24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春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周四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班在线学习报名</a:t>
            </a:r>
            <a:endParaRPr lang="en-US" altLang="zh-CN" sz="2400" b="1" kern="0" dirty="0">
              <a:solidFill>
                <a:srgbClr val="0000FF"/>
              </a:solidFill>
              <a:cs typeface="Arial" pitchFamily="34" charset="0"/>
            </a:endParaRPr>
          </a:p>
          <a:p>
            <a:pPr marL="46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邮件内容：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学号 </a:t>
            </a:r>
            <a:r>
              <a:rPr lang="en-US" altLang="zh-CN" sz="2400" b="1" kern="0" dirty="0">
                <a:solidFill>
                  <a:srgbClr val="0000FF"/>
                </a:solidFill>
                <a:cs typeface="Arial" pitchFamily="34" charset="0"/>
              </a:rPr>
              <a:t>+ 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汉字姓名</a:t>
            </a:r>
            <a:r>
              <a:rPr lang="en-US" altLang="zh-CN" sz="2400" b="1" kern="0" dirty="0" smtClean="0">
                <a:solidFill>
                  <a:srgbClr val="0000FF"/>
                </a:solidFill>
                <a:cs typeface="Arial" pitchFamily="34" charset="0"/>
              </a:rPr>
              <a:t>+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全拼姓名</a:t>
            </a:r>
            <a:r>
              <a:rPr lang="en-US" altLang="zh-CN" sz="2400" b="1" kern="0" dirty="0" smtClean="0">
                <a:solidFill>
                  <a:srgbClr val="0000FF"/>
                </a:solidFill>
                <a:cs typeface="Arial" pitchFamily="34" charset="0"/>
              </a:rPr>
              <a:t>+ 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注册</a:t>
            </a:r>
            <a:r>
              <a:rPr lang="en-US" altLang="zh-CN" sz="2400" b="1" kern="0" dirty="0" smtClean="0">
                <a:solidFill>
                  <a:srgbClr val="0000FF"/>
                </a:solidFill>
                <a:cs typeface="Arial" pitchFamily="34" charset="0"/>
              </a:rPr>
              <a:t>Email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地址</a:t>
            </a:r>
            <a:endParaRPr lang="en-US" altLang="zh-CN" sz="2400" b="1" kern="0" dirty="0">
              <a:solidFill>
                <a:srgbClr val="0000FF"/>
              </a:solidFill>
              <a:cs typeface="Arial" pitchFamily="34" charset="0"/>
            </a:endParaRPr>
          </a:p>
          <a:p>
            <a:pPr marL="46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3300"/>
                </a:solidFill>
                <a:cs typeface="Arial" pitchFamily="34" charset="0"/>
              </a:rPr>
              <a:t>授权说明：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本人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授权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史笑兴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老师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将本人的电子邮件地址提交到思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科网络技术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学院注册账号，以便本人参加</a:t>
            </a:r>
            <a:r>
              <a:rPr lang="en-US" altLang="zh-CN" sz="2400" b="1" kern="0" dirty="0">
                <a:solidFill>
                  <a:srgbClr val="0000FF"/>
                </a:solidFill>
                <a:cs typeface="Arial" pitchFamily="34" charset="0"/>
              </a:rPr>
              <a:t>CCNA</a:t>
            </a:r>
            <a:r>
              <a:rPr lang="zh-CN" altLang="en-US" sz="2400" b="1" kern="0" dirty="0">
                <a:solidFill>
                  <a:srgbClr val="0000FF"/>
                </a:solidFill>
                <a:cs typeface="Arial" pitchFamily="34" charset="0"/>
              </a:rPr>
              <a:t>网络简介在线课程学习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。</a:t>
            </a:r>
            <a:endParaRPr lang="en-US" altLang="zh-CN" sz="2400" b="1" kern="0" dirty="0">
              <a:solidFill>
                <a:srgbClr val="0000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32000"/>
            <a:ext cx="9144000" cy="744790"/>
          </a:xfrm>
          <a:noFill/>
        </p:spPr>
        <p:txBody>
          <a:bodyPr anchor="ctr" anchorCtr="0"/>
          <a:lstStyle/>
          <a:p>
            <a:pPr marL="0" indent="0" algn="ctr" eaLnBrk="1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报名及注册方法</a:t>
            </a:r>
            <a:r>
              <a:rPr lang="zh-CN" altLang="en-US" sz="4000" b="1" u="sng" dirty="0">
                <a:solidFill>
                  <a:srgbClr val="000000"/>
                </a:solidFill>
              </a:rPr>
              <a:t>（</a:t>
            </a:r>
            <a:r>
              <a:rPr lang="zh-CN" altLang="en-US" sz="4000" b="1" u="sng" dirty="0" smtClean="0">
                <a:solidFill>
                  <a:srgbClr val="000000"/>
                </a:solidFill>
              </a:rPr>
              <a:t>周四班</a:t>
            </a:r>
            <a:r>
              <a:rPr lang="zh-CN" altLang="en-US" sz="4000" b="1" u="sng" dirty="0">
                <a:solidFill>
                  <a:srgbClr val="000000"/>
                </a:solidFill>
              </a:rPr>
              <a:t>）</a:t>
            </a:r>
            <a:endParaRPr lang="zh-CN" altLang="en-US" sz="4000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144000" y="1260000"/>
            <a:ext cx="8856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 b="1" kern="0" dirty="0" smtClean="0">
                <a:solidFill>
                  <a:srgbClr val="000000"/>
                </a:solidFill>
                <a:cs typeface="Arial" pitchFamily="34" charset="0"/>
              </a:rPr>
              <a:t>2</a:t>
            </a: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、注意事项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非中国大陆同学请标出姓和名的字母拼写或英文形式！</a:t>
            </a:r>
            <a:endParaRPr lang="en-US" altLang="zh-CN" sz="2400" b="1" kern="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最好从报名注册的邮箱发送报名邮件！（以免写错）</a:t>
            </a: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思科网络技术学院会将</a:t>
            </a:r>
            <a:r>
              <a:rPr lang="zh-CN" altLang="en-US" sz="2400" b="1" kern="0" dirty="0" smtClean="0">
                <a:solidFill>
                  <a:srgbClr val="0000FF"/>
                </a:solidFill>
                <a:cs typeface="Arial" pitchFamily="34" charset="0"/>
              </a:rPr>
              <a:t>初始注册邮件</a:t>
            </a: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发送到该</a:t>
            </a:r>
            <a:r>
              <a:rPr lang="en-US" altLang="zh-CN" sz="2400" b="1" kern="0" dirty="0" smtClean="0">
                <a:solidFill>
                  <a:srgbClr val="000000"/>
                </a:solidFill>
                <a:cs typeface="Arial" pitchFamily="34" charset="0"/>
              </a:rPr>
              <a:t>Email</a:t>
            </a: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地址！</a:t>
            </a:r>
            <a:endParaRPr lang="en-US" altLang="zh-CN" sz="2400" b="1" kern="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报名截止时间</a:t>
            </a:r>
            <a:r>
              <a:rPr lang="zh-CN" altLang="en-US" sz="2400" b="1" kern="0" dirty="0" smtClean="0">
                <a:solidFill>
                  <a:srgbClr val="4C453D"/>
                </a:solidFill>
                <a:cs typeface="Arial" pitchFamily="34" charset="0"/>
              </a:rPr>
              <a:t>：</a:t>
            </a:r>
            <a:r>
              <a:rPr lang="zh-CN" altLang="en-US" sz="2400" b="1" kern="0" dirty="0">
                <a:solidFill>
                  <a:srgbClr val="FF0000"/>
                </a:solidFill>
                <a:cs typeface="Arial" pitchFamily="34" charset="0"/>
              </a:rPr>
              <a:t>春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学期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第一周周五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（</a:t>
            </a:r>
            <a:r>
              <a:rPr lang="en-US" altLang="zh-CN" sz="2400" b="1" kern="0" dirty="0">
                <a:solidFill>
                  <a:srgbClr val="FF0000"/>
                </a:solidFill>
                <a:cs typeface="Arial" pitchFamily="34" charset="0"/>
              </a:rPr>
              <a:t>3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月</a:t>
            </a:r>
            <a:r>
              <a:rPr lang="en-US" altLang="zh-CN" sz="2400" b="1" kern="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日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）晚</a:t>
            </a:r>
            <a:r>
              <a:rPr lang="en-US" altLang="zh-CN" sz="2400" b="1" kern="0" dirty="0" smtClean="0">
                <a:solidFill>
                  <a:srgbClr val="FF0000"/>
                </a:solidFill>
                <a:cs typeface="Arial" pitchFamily="34" charset="0"/>
              </a:rPr>
              <a:t>21</a:t>
            </a:r>
            <a:r>
              <a:rPr lang="zh-CN" altLang="en-US" sz="2400" b="1" kern="0" dirty="0" smtClean="0">
                <a:solidFill>
                  <a:srgbClr val="FF0000"/>
                </a:solidFill>
                <a:cs typeface="Arial" pitchFamily="34" charset="0"/>
              </a:rPr>
              <a:t>点</a:t>
            </a:r>
            <a:r>
              <a:rPr lang="zh-CN" altLang="en-US" sz="2400" b="1" kern="0" dirty="0" smtClean="0">
                <a:solidFill>
                  <a:srgbClr val="000000"/>
                </a:solidFill>
                <a:cs typeface="Arial" pitchFamily="34" charset="0"/>
              </a:rPr>
              <a:t>。</a:t>
            </a:r>
            <a:endParaRPr lang="en-US" altLang="zh-CN" sz="2400" b="1" kern="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完成报名同学 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从</a:t>
            </a:r>
            <a:r>
              <a:rPr lang="en-US" altLang="zh-CN" sz="2400" b="1" kern="0" dirty="0">
                <a:solidFill>
                  <a:srgbClr val="0000FF"/>
                </a:solidFill>
              </a:rPr>
              <a:t>3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月</a:t>
            </a:r>
            <a:r>
              <a:rPr lang="en-US" altLang="zh-CN" sz="2400" b="1" kern="0" dirty="0">
                <a:solidFill>
                  <a:srgbClr val="0000FF"/>
                </a:solidFill>
              </a:rPr>
              <a:t>4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日起 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注意查收官网注册邮件！</a:t>
            </a:r>
            <a:endParaRPr lang="en-US" altLang="zh-CN" sz="2400" b="1" kern="0" dirty="0" smtClean="0">
              <a:solidFill>
                <a:srgbClr val="000000"/>
              </a:solidFill>
            </a:endParaRPr>
          </a:p>
          <a:p>
            <a:pPr marL="360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注：请留意思科官网的邀请邮件是否进入垃圾或广告邮件夹！</a:t>
            </a:r>
            <a:endParaRPr lang="en-US" altLang="zh-CN" sz="2400" b="1" kern="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</a:rPr>
              <a:t>收到邀请邮件后的注册方法：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学在浙大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→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课程文档及通知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→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在线学习相关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→ </a:t>
            </a:r>
            <a:r>
              <a:rPr lang="zh-CN" altLang="en-US" sz="2400" b="1" kern="0" dirty="0" smtClean="0">
                <a:solidFill>
                  <a:srgbClr val="0000FF"/>
                </a:solidFill>
              </a:rPr>
              <a:t>学生首次注册平台操作教程 </a:t>
            </a:r>
            <a:r>
              <a:rPr lang="zh-CN" altLang="en-US" sz="2400" b="1" kern="0" dirty="0" smtClean="0">
                <a:solidFill>
                  <a:srgbClr val="000000"/>
                </a:solidFill>
              </a:rPr>
              <a:t>！</a:t>
            </a:r>
            <a:endParaRPr lang="en-US" altLang="zh-CN" sz="2400" b="1" kern="0" dirty="0">
              <a:solidFill>
                <a:srgbClr val="000000"/>
              </a:solidFill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无线网络应用\无线网络应用18秋\第一次（周一班）\Weichang_WANG.6306937.662367证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30" y="0"/>
            <a:ext cx="8887866" cy="6867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1872000" y="3600000"/>
            <a:ext cx="540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结业证书 </a:t>
            </a:r>
            <a:r>
              <a:rPr lang="en-US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Certificate</a:t>
            </a:r>
            <a:endParaRPr lang="zh-CN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756000" y="4536000"/>
            <a:ext cx="1080120" cy="360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 smtClean="0">
              <a:solidFill>
                <a:srgbClr val="5B5249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4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无线网络应用\无线网络应用18秋\第一次（周一班）\Weichang_WANG.6306937.662367信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19"/>
          <a:stretch/>
        </p:blipFill>
        <p:spPr bwMode="auto">
          <a:xfrm>
            <a:off x="1368000" y="72000"/>
            <a:ext cx="6373721" cy="67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0000" y="1440000"/>
            <a:ext cx="3600000" cy="769441"/>
          </a:xfrm>
        </p:spPr>
        <p:txBody>
          <a:bodyPr anchor="ctr" anchorCtr="0">
            <a:spAutoFit/>
          </a:bodyPr>
          <a:lstStyle/>
          <a:p>
            <a:pPr algn="l"/>
            <a:r>
              <a:rPr lang="zh-CN" alt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Arial" panose="020B0604020202020204" pitchFamily="34" charset="0"/>
              </a:rPr>
              <a:t>荣誉信 </a:t>
            </a:r>
            <a:r>
              <a:rPr lang="en-US" altLang="zh-CN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Arial" panose="020B0604020202020204" pitchFamily="34" charset="0"/>
              </a:rPr>
              <a:t>Letter</a:t>
            </a:r>
            <a:endParaRPr lang="zh-CN" altLang="en-US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2160000" y="1764000"/>
            <a:ext cx="1440000" cy="396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 smtClean="0">
              <a:solidFill>
                <a:srgbClr val="5B5249"/>
              </a:solidFill>
              <a:ea typeface="Gulim" pitchFamily="34" charset="-127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836000" y="5580000"/>
            <a:ext cx="1980000" cy="1152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atinLnBrk="1"/>
            <a:endParaRPr lang="zh-CN" altLang="en-US" smtClean="0">
              <a:solidFill>
                <a:srgbClr val="5B5249"/>
              </a:solidFill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3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900000"/>
            <a:ext cx="7920000" cy="7200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</a:rPr>
              <a:t>本课程浙大钉群</a:t>
            </a:r>
          </a:p>
        </p:txBody>
      </p:sp>
      <p:sp>
        <p:nvSpPr>
          <p:cNvPr id="3" name="矩形 2"/>
          <p:cNvSpPr/>
          <p:nvPr/>
        </p:nvSpPr>
        <p:spPr>
          <a:xfrm>
            <a:off x="612000" y="1800000"/>
            <a:ext cx="7920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、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请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注意：本群为浙江大学实名内部群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504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无线网络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应用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2023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冬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周四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9~13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、本课程的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课件等参考资料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等请见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学在浙大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！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504000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8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学在浙大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上陆续可下载各次课件！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</a:rPr>
              <a:t>思科官网地址：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http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://www.netacad.cn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612402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8000" y="1800000"/>
            <a:ext cx="7920000" cy="3785652"/>
          </a:xfrm>
        </p:spPr>
        <p:txBody>
          <a:bodyPr>
            <a:spAutoFit/>
          </a:bodyPr>
          <a:lstStyle/>
          <a:p>
            <a:pPr marL="363538" indent="-363538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每周四第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9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；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11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12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、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13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节（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16:15~17:50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；</a:t>
            </a:r>
            <a:r>
              <a:rPr lang="en-US" altLang="zh-CN" b="1" smtClean="0">
                <a:solidFill>
                  <a:srgbClr val="000000"/>
                </a:solidFill>
                <a:latin typeface="Arial" charset="0"/>
              </a:rPr>
              <a:t>18:50~21:15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）</a:t>
            </a:r>
            <a:br>
              <a:rPr lang="zh-CN" altLang="en-US" b="1" dirty="0" smtClean="0">
                <a:solidFill>
                  <a:srgbClr val="000000"/>
                </a:solidFill>
                <a:latin typeface="Arial" charset="0"/>
              </a:rPr>
            </a:br>
            <a:r>
              <a:rPr lang="zh-CN" altLang="en-US" b="1" dirty="0" smtClean="0">
                <a:solidFill>
                  <a:srgbClr val="0000FF"/>
                </a:solidFill>
                <a:latin typeface="Arial" charset="0"/>
              </a:rPr>
              <a:t>注：实验做得好、做得快的同学在完成、并由老师检查登记后可以提前走！</a:t>
            </a:r>
            <a:endParaRPr lang="en-US" altLang="zh-CN" b="1" dirty="0" smtClean="0">
              <a:solidFill>
                <a:srgbClr val="0000FF"/>
              </a:solidFill>
              <a:latin typeface="Arial" charset="0"/>
            </a:endParaRPr>
          </a:p>
          <a:p>
            <a:pPr marL="363538" indent="-363538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紫金港东</a:t>
            </a:r>
            <a:r>
              <a:rPr lang="en-US" altLang="zh-CN" b="1" dirty="0" smtClean="0">
                <a:solidFill>
                  <a:srgbClr val="000000"/>
                </a:solidFill>
                <a:latin typeface="Arial" charset="0"/>
              </a:rPr>
              <a:t>4-418/419</a:t>
            </a:r>
            <a:r>
              <a:rPr lang="zh-CN" altLang="en-US" b="1" dirty="0" smtClean="0">
                <a:solidFill>
                  <a:srgbClr val="000000"/>
                </a:solidFill>
                <a:latin typeface="Arial" charset="0"/>
              </a:rPr>
              <a:t>（多媒体实验室）</a:t>
            </a:r>
          </a:p>
        </p:txBody>
      </p:sp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612000" y="900000"/>
            <a:ext cx="720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Arial" charset="0"/>
              </a:rPr>
              <a:t>本课程的上课时间及地点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808000" y="900000"/>
            <a:ext cx="3600000" cy="720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课程概况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620000"/>
            <a:ext cx="8280000" cy="4860000"/>
          </a:xfrm>
        </p:spPr>
        <p:txBody>
          <a:bodyPr>
            <a:spAutoFit/>
          </a:bodyPr>
          <a:lstStyle/>
          <a:p>
            <a:pPr marL="261938" indent="-261938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本课程主要学习：</a:t>
            </a:r>
          </a:p>
          <a:p>
            <a:pPr marL="711200" lvl="1" indent="-269875" eaLnBrk="1" hangingPunct="1">
              <a:lnSpc>
                <a:spcPct val="150000"/>
              </a:lnSpc>
              <a:spcBef>
                <a:spcPts val="600"/>
              </a:spcBef>
              <a:buClr>
                <a:srgbClr val="008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计算机网络的基础知识及其应用</a:t>
            </a:r>
          </a:p>
          <a:p>
            <a:pPr marL="711200" lvl="1" indent="-269875" eaLnBrk="1" hangingPunct="1">
              <a:lnSpc>
                <a:spcPct val="150000"/>
              </a:lnSpc>
              <a:spcBef>
                <a:spcPts val="600"/>
              </a:spcBef>
              <a:buClr>
                <a:srgbClr val="008000"/>
              </a:buClr>
              <a:buSzPct val="90000"/>
              <a:buFont typeface="Wingdings" pitchFamily="2" charset="2"/>
              <a:buChar char="ü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无线局域网的基础知识及其应用</a:t>
            </a:r>
            <a:b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</a:br>
            <a:r>
              <a:rPr lang="zh-CN" alt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无线局域网：</a:t>
            </a: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Wireless Local Area Network, WLAN</a:t>
            </a:r>
            <a:endParaRPr lang="zh-CN" altLang="en-US" sz="24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261938" indent="-261938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本课程是全校性通识课程，并不需要相关专业方面的背景和基础。</a:t>
            </a:r>
          </a:p>
          <a:p>
            <a:pPr marL="261938" indent="-261938" algn="just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总学分为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1.5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学分，每周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学时，下午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学时介绍课程的理论部分，晚上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学时以实验为主。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650" name="Picture 2" descr="BD0555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613" y="2500313"/>
            <a:ext cx="41703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651" name="WordArt 3"/>
          <p:cNvSpPr>
            <a:spLocks noChangeArrowheads="1" noChangeShapeType="1" noTextEdit="1"/>
          </p:cNvSpPr>
          <p:nvPr/>
        </p:nvSpPr>
        <p:spPr bwMode="auto">
          <a:xfrm rot="187126">
            <a:off x="1628775" y="869950"/>
            <a:ext cx="6256338" cy="9445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16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华文隶书"/>
                <a:ea typeface="华文隶书"/>
              </a:rPr>
              <a:t>祝同学们学习顺利！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051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051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1620000"/>
            <a:ext cx="8640000" cy="4431983"/>
          </a:xfrm>
          <a:solidFill>
            <a:schemeClr val="bg1"/>
          </a:solidFill>
        </p:spPr>
        <p:txBody>
          <a:bodyPr>
            <a:spAutoFit/>
          </a:bodyPr>
          <a:lstStyle/>
          <a:p>
            <a:pPr marL="261938" indent="-261938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实验室的无线网络设备：</a:t>
            </a:r>
          </a:p>
          <a:p>
            <a:pPr marL="628650" lvl="1" indent="-2667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无线路由器：（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450Mbps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 1167Mbps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11N  11AC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TL-WR885N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TL-WDR5640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双频，室内通用型）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  <a:p>
            <a:pPr marL="628650" lvl="1" indent="-2667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无线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300Mbps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，性能更强大）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TL-WA801N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TL-CPE210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室外工程实用型）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  <a:p>
            <a:pPr marL="628650" lvl="1" indent="-266700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u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无线网卡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450Mbps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 1267Mbps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）（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11N  11AC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TL-WDN4800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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TL-WDN6280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双频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736000" y="900000"/>
            <a:ext cx="3960000" cy="720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实验设备</a:t>
            </a:r>
          </a:p>
        </p:txBody>
      </p:sp>
    </p:spTree>
    <p:extLst>
      <p:ext uri="{BB962C8B-B14F-4D97-AF65-F5344CB8AC3E}">
        <p14:creationId xmlns:p14="http://schemas.microsoft.com/office/powerpoint/2010/main" val="22490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412000" y="900000"/>
            <a:ext cx="4320000" cy="720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本课程的教材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000" y="1620000"/>
            <a:ext cx="8568000" cy="4752000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理论部分教材－采用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网络技术学院电子版在线教材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Cisco CCNA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路由和交换课程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版 第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学期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课程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“网络简介”中文版（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2020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年）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包含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17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个模块，本课程将根据需要选讲其中的大部分内容。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7465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版教材（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2009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年）：网络科普教材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7465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实验部分教材：采用自编电子版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PPT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课件、并同时采用自编的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《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无线网络应用实验教程</a:t>
            </a:r>
            <a:r>
              <a:rPr lang="en-US" altLang="zh-CN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》</a:t>
            </a:r>
            <a:r>
              <a:rPr lang="zh-CN" altLang="en-US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（纸质版讲义）</a:t>
            </a:r>
          </a:p>
          <a:p>
            <a:pPr marL="360000" indent="-37465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本课程以实验操作为主，理论授课为辅！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000" y="1728000"/>
            <a:ext cx="5760000" cy="646331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CCNA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路由和交换课程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000" y="2448000"/>
            <a:ext cx="8640000" cy="2939266"/>
          </a:xfrm>
        </p:spPr>
        <p:txBody>
          <a:bodyPr>
            <a:spAutoFit/>
          </a:bodyPr>
          <a:lstStyle/>
          <a:p>
            <a:pPr marL="363538" indent="-363538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全球著名的网络公司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rPr>
              <a:t>美国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rPr>
              <a:t>公司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为了推广和普及网络技术，开展了一项公益性项目：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itchFamily="18" charset="0"/>
                <a:ea typeface="宋体" pitchFamily="2" charset="-122"/>
              </a:rPr>
              <a:t>网络技术学院项目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，该项目开设了一系列与“网络技术”相关的课程。</a:t>
            </a:r>
          </a:p>
          <a:p>
            <a:pPr marL="363538" indent="-363538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这一项目中的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CCNA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路由和交换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课程可以为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入门级学员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提供他们在职业生涯中取得成功所需的网络知识。</a:t>
            </a:r>
            <a:endParaRPr lang="zh-CN" altLang="en-US" sz="2400" b="1" i="1" dirty="0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9428" name="Rectangle 4"/>
          <p:cNvSpPr>
            <a:spLocks noChangeArrowheads="1"/>
          </p:cNvSpPr>
          <p:nvPr/>
        </p:nvSpPr>
        <p:spPr bwMode="auto">
          <a:xfrm>
            <a:off x="1332000" y="900000"/>
            <a:ext cx="6480000" cy="720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本课程理论部分的主要内容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EF3088-280E-4491-B0A4-8D14A66B059B}" type="slidenum">
              <a:rPr kumimoji="0" lang="zh-CN" altLang="en-US" sz="1400">
                <a:latin typeface="Tahoma" pitchFamily="34" charset="0"/>
              </a:rPr>
              <a:pPr algn="r"/>
              <a:t>6</a:t>
            </a:fld>
            <a:endParaRPr kumimoji="0" lang="en-US" altLang="zh-CN" sz="1400">
              <a:latin typeface="Tahoma" pitchFamily="34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0000" y="900000"/>
            <a:ext cx="8424862" cy="1440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网络技术学院项目简介</a:t>
            </a:r>
            <a:b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</a:b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Cisco Networking Academy Program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36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000" y="2448000"/>
            <a:ext cx="8640000" cy="3093154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网络技术培训学院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是由思科公司发起建立和资助的。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目前，思科公司在全球范围内，已经资助建立了上千所网络技术学院，在中国也已有上百所。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我们实验室的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Electronic Lab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Zhejiang University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Cisco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网络技术学院的一个地方学院（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Local  Academy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1620000"/>
            <a:ext cx="8280000" cy="4062651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本课程实验主要包括以下内容：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网线制作与测试实验（第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  <a:endParaRPr lang="zh-CN" altLang="en-US" sz="2400" b="1" i="1" dirty="0" smtClean="0">
              <a:solidFill>
                <a:srgbClr val="008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无线路由器、无线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的配置以及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WLAN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接入外网实验（第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DNS和IIS服务器的配置应用实验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虚拟服务器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DMZ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主机、防火墙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等无线网络安全性配置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3047" name="Rectangle 7"/>
          <p:cNvSpPr>
            <a:spLocks noGrp="1" noChangeArrowheads="1"/>
          </p:cNvSpPr>
          <p:nvPr>
            <p:ph type="title"/>
          </p:nvPr>
        </p:nvSpPr>
        <p:spPr>
          <a:xfrm>
            <a:off x="1332000" y="900000"/>
            <a:ext cx="6480000" cy="720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本课程实验部分的主要内容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000" y="1620000"/>
            <a:ext cx="8424000" cy="3500125"/>
          </a:xfrm>
        </p:spPr>
        <p:txBody>
          <a:bodyPr>
            <a:spAutoFit/>
          </a:bodyPr>
          <a:lstStyle/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本课程实验主要包括以下内容（续）：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DHCP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服务器的配置以及无线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AP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的组网实验（第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无线流媒体服务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配置及虚拟</a:t>
            </a:r>
            <a:r>
              <a:rPr lang="en-US" altLang="zh-CN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WiFi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组网上网实验（第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补充选做实验（第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次课）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校园网无线覆盖的规划及设计实验（大作业）</a:t>
            </a:r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2000" y="900000"/>
            <a:ext cx="6480000" cy="720000"/>
          </a:xfrm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本课程实验部分的主要内容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Z:\Zangwill\无线网络应用\!!!照片\DSC_3459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455368" y="0"/>
            <a:ext cx="5688632" cy="13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00FFFF"/>
                </a:solidFill>
                <a:latin typeface="Times New Roman" pitchFamily="18" charset="0"/>
              </a:rPr>
              <a:t>本课程实验部分主要基于各种</a:t>
            </a:r>
            <a:r>
              <a:rPr lang="en-US" altLang="zh-CN" sz="3200" b="1" dirty="0" smtClean="0">
                <a:solidFill>
                  <a:srgbClr val="00FFFF"/>
                </a:solidFill>
                <a:latin typeface="Times New Roman" pitchFamily="18" charset="0"/>
              </a:rPr>
              <a:t>TP-LINK</a:t>
            </a:r>
            <a:r>
              <a:rPr lang="zh-CN" altLang="en-US" sz="3200" b="1" dirty="0" smtClean="0">
                <a:solidFill>
                  <a:srgbClr val="00FFFF"/>
                </a:solidFill>
                <a:latin typeface="Times New Roman" pitchFamily="18" charset="0"/>
              </a:rPr>
              <a:t>无线网络设备展开！</a:t>
            </a:r>
            <a:endParaRPr lang="zh-CN" altLang="en-US" sz="3200" b="1" dirty="0">
              <a:solidFill>
                <a:srgbClr val="00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">
  <a:themeElements>
    <a:clrScheme name="Nature 7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003366"/>
      </a:hlink>
      <a:folHlink>
        <a:srgbClr val="003300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6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003366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7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003366"/>
        </a:hlink>
        <a:folHlink>
          <a:srgbClr val="00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8728</TotalTime>
  <Words>1259</Words>
  <Application>Microsoft Office PowerPoint</Application>
  <PresentationFormat>全屏显示(4:3)</PresentationFormat>
  <Paragraphs>98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Tahoma</vt:lpstr>
      <vt:lpstr>华文楷体</vt:lpstr>
      <vt:lpstr>Gulim</vt:lpstr>
      <vt:lpstr>黑体</vt:lpstr>
      <vt:lpstr>Wingdings</vt:lpstr>
      <vt:lpstr>楷体_GB2312</vt:lpstr>
      <vt:lpstr>Gisha</vt:lpstr>
      <vt:lpstr>华文隶书</vt:lpstr>
      <vt:lpstr>Times New Roman</vt:lpstr>
      <vt:lpstr>Calibri</vt:lpstr>
      <vt:lpstr>Nature</vt:lpstr>
      <vt:lpstr>自定义设计方案</vt:lpstr>
      <vt:lpstr>无线网络应用</vt:lpstr>
      <vt:lpstr>课程概况</vt:lpstr>
      <vt:lpstr>PowerPoint 演示文稿</vt:lpstr>
      <vt:lpstr>本课程的教材</vt:lpstr>
      <vt:lpstr>CCNA路由和交换课程</vt:lpstr>
      <vt:lpstr>Cisco网络技术学院项目简介 （Cisco Networking Academy Program）</vt:lpstr>
      <vt:lpstr>本课程实验部分的主要内容</vt:lpstr>
      <vt:lpstr>本课程实验部分的主要内容</vt:lpstr>
      <vt:lpstr>PowerPoint 演示文稿</vt:lpstr>
      <vt:lpstr>PowerPoint 演示文稿</vt:lpstr>
      <vt:lpstr>PowerPoint 演示文稿</vt:lpstr>
      <vt:lpstr>本课程的成绩构成</vt:lpstr>
      <vt:lpstr>关于浙江大学通识课程考核相关规定</vt:lpstr>
      <vt:lpstr>PowerPoint 演示文稿</vt:lpstr>
      <vt:lpstr>PowerPoint 演示文稿</vt:lpstr>
      <vt:lpstr>PowerPoint 演示文稿</vt:lpstr>
      <vt:lpstr>荣誉信 Letter</vt:lpstr>
      <vt:lpstr>本课程浙大钉群</vt:lpstr>
      <vt:lpstr>PowerPoint 演示文稿</vt:lpstr>
      <vt:lpstr>PowerPoint 演示文稿</vt:lpstr>
    </vt:vector>
  </TitlesOfParts>
  <Company>정윤주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gxf</dc:title>
  <dc:creator>gxf</dc:creator>
  <cp:lastModifiedBy>CHC</cp:lastModifiedBy>
  <cp:revision>520</cp:revision>
  <dcterms:created xsi:type="dcterms:W3CDTF">2001-07-18T23:57:34Z</dcterms:created>
  <dcterms:modified xsi:type="dcterms:W3CDTF">2024-02-26T09:20:22Z</dcterms:modified>
</cp:coreProperties>
</file>