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4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6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4011" r:id="rId4"/>
    <p:sldMasterId id="2147484046" r:id="rId5"/>
    <p:sldMasterId id="2147484081" r:id="rId6"/>
    <p:sldMasterId id="2147484116" r:id="rId7"/>
  </p:sldMasterIdLst>
  <p:notesMasterIdLst>
    <p:notesMasterId r:id="rId45"/>
  </p:notesMasterIdLst>
  <p:sldIdLst>
    <p:sldId id="256" r:id="rId8"/>
    <p:sldId id="258" r:id="rId9"/>
    <p:sldId id="286" r:id="rId10"/>
    <p:sldId id="259" r:id="rId11"/>
    <p:sldId id="260" r:id="rId12"/>
    <p:sldId id="301" r:id="rId13"/>
    <p:sldId id="264" r:id="rId14"/>
    <p:sldId id="266" r:id="rId15"/>
    <p:sldId id="348" r:id="rId16"/>
    <p:sldId id="267" r:id="rId17"/>
    <p:sldId id="305" r:id="rId18"/>
    <p:sldId id="302" r:id="rId19"/>
    <p:sldId id="263" r:id="rId20"/>
    <p:sldId id="353" r:id="rId21"/>
    <p:sldId id="287" r:id="rId22"/>
    <p:sldId id="268" r:id="rId23"/>
    <p:sldId id="269" r:id="rId24"/>
    <p:sldId id="271" r:id="rId25"/>
    <p:sldId id="303" r:id="rId26"/>
    <p:sldId id="273" r:id="rId27"/>
    <p:sldId id="307" r:id="rId28"/>
    <p:sldId id="347" r:id="rId29"/>
    <p:sldId id="274" r:id="rId30"/>
    <p:sldId id="290" r:id="rId31"/>
    <p:sldId id="291" r:id="rId32"/>
    <p:sldId id="275" r:id="rId33"/>
    <p:sldId id="292" r:id="rId34"/>
    <p:sldId id="276" r:id="rId35"/>
    <p:sldId id="315" r:id="rId36"/>
    <p:sldId id="316" r:id="rId37"/>
    <p:sldId id="318" r:id="rId38"/>
    <p:sldId id="319" r:id="rId39"/>
    <p:sldId id="320" r:id="rId40"/>
    <p:sldId id="350" r:id="rId41"/>
    <p:sldId id="351" r:id="rId42"/>
    <p:sldId id="352" r:id="rId43"/>
    <p:sldId id="285" r:id="rId4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FF"/>
    <a:srgbClr val="FF0000"/>
    <a:srgbClr val="00CC00"/>
    <a:srgbClr val="006600"/>
    <a:srgbClr val="000000"/>
    <a:srgbClr val="009900"/>
    <a:srgbClr val="00FF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63" autoAdjust="0"/>
  </p:normalViewPr>
  <p:slideViewPr>
    <p:cSldViewPr>
      <p:cViewPr>
        <p:scale>
          <a:sx n="80" d="100"/>
          <a:sy n="80" d="100"/>
        </p:scale>
        <p:origin x="-1275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F65B4E-6409-4033-BD51-1B0D3545DC22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4C95CC-2B1F-4DA1-BEAB-EF954B47C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13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C95CC-2B1F-4DA1-BEAB-EF954B47CD8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88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环回地址：</a:t>
            </a:r>
            <a:r>
              <a:rPr lang="en-US" altLang="zh-CN" smtClean="0"/>
              <a:t>loopback address</a:t>
            </a:r>
          </a:p>
          <a:p>
            <a:r>
              <a:rPr lang="en-US" altLang="zh-CN" smtClean="0"/>
              <a:t>ping</a:t>
            </a:r>
            <a:r>
              <a:rPr lang="zh-CN" altLang="en-US" smtClean="0"/>
              <a:t>通环回地址说明网卡安装正常以及</a:t>
            </a:r>
            <a:r>
              <a:rPr lang="en-US" altLang="zh-CN" smtClean="0"/>
              <a:t>TCP/IP</a:t>
            </a:r>
            <a:r>
              <a:rPr lang="zh-CN" altLang="en-US" smtClean="0"/>
              <a:t>协议栈安装正常（在不一定设置好了可用的</a:t>
            </a:r>
            <a:r>
              <a:rPr lang="en-US" altLang="zh-CN" smtClean="0"/>
              <a:t>IP</a:t>
            </a:r>
            <a:r>
              <a:rPr lang="zh-CN" altLang="en-US" smtClean="0"/>
              <a:t>地址的情况下）。</a:t>
            </a:r>
          </a:p>
          <a:p>
            <a:r>
              <a:rPr lang="zh-CN" altLang="en-US" smtClean="0"/>
              <a:t>这将验证从网络层到物理层再返回网络层的协议栈是否工作正常，而不会向网络介质发送任何信号。</a:t>
            </a:r>
          </a:p>
          <a:p>
            <a:endParaRPr lang="zh-CN" altLang="en-US" smtClean="0"/>
          </a:p>
          <a:p>
            <a:r>
              <a:rPr lang="zh-CN" altLang="en-US" smtClean="0"/>
              <a:t>教材</a:t>
            </a:r>
            <a:r>
              <a:rPr lang="en-US" altLang="zh-CN" smtClean="0"/>
              <a:t>Flash</a:t>
            </a:r>
            <a:r>
              <a:rPr lang="zh-CN" altLang="en-US" smtClean="0"/>
              <a:t>中应为“</a:t>
            </a:r>
            <a:r>
              <a:rPr lang="en-US" altLang="zh-CN" smtClean="0"/>
              <a:t>10.0.0.0 A</a:t>
            </a:r>
            <a:r>
              <a:rPr lang="zh-CN" altLang="en-US" smtClean="0"/>
              <a:t>类 私有网络”。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注：</a:t>
            </a:r>
            <a:r>
              <a:rPr lang="en-US" altLang="zh-CN" smtClean="0"/>
              <a:t>10</a:t>
            </a:r>
            <a:r>
              <a:rPr lang="zh-CN" altLang="en-US" smtClean="0"/>
              <a:t>元包月出校的</a:t>
            </a:r>
            <a:r>
              <a:rPr lang="en-US" altLang="zh-CN" smtClean="0"/>
              <a:t>IP</a:t>
            </a:r>
            <a:r>
              <a:rPr lang="zh-CN" altLang="en-US" smtClean="0"/>
              <a:t>肯定是上述两个</a:t>
            </a:r>
            <a:r>
              <a:rPr lang="en-US" altLang="zh-CN" smtClean="0"/>
              <a:t>CERNET</a:t>
            </a:r>
            <a:r>
              <a:rPr lang="zh-CN" altLang="en-US" smtClean="0"/>
              <a:t>分配的地址段，</a:t>
            </a:r>
          </a:p>
          <a:p>
            <a:r>
              <a:rPr lang="zh-CN" altLang="en-US" smtClean="0"/>
              <a:t>而</a:t>
            </a:r>
            <a:r>
              <a:rPr lang="en-US" altLang="zh-CN" smtClean="0"/>
              <a:t>30</a:t>
            </a:r>
            <a:r>
              <a:rPr lang="zh-CN" altLang="en-US" smtClean="0"/>
              <a:t>元、</a:t>
            </a:r>
            <a:r>
              <a:rPr lang="en-US" altLang="zh-CN" smtClean="0"/>
              <a:t>50</a:t>
            </a:r>
            <a:r>
              <a:rPr lang="zh-CN" altLang="en-US" smtClean="0"/>
              <a:t>元包月出校的可能是走电信或网通线路，所以其</a:t>
            </a:r>
            <a:r>
              <a:rPr lang="en-US" altLang="zh-CN" smtClean="0"/>
              <a:t>IP</a:t>
            </a:r>
            <a:r>
              <a:rPr lang="zh-CN" altLang="en-US" smtClean="0"/>
              <a:t>可能是其它的地址段。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7.1.4.3 </a:t>
            </a:r>
            <a:r>
              <a:rPr lang="zh-CN" altLang="en-US" sz="1200" dirty="0" smtClean="0">
                <a:ea typeface="SimHei"/>
              </a:rPr>
              <a:t>专用 </a:t>
            </a:r>
            <a:r>
              <a:rPr lang="en-US" altLang="zh-CN" sz="1200" dirty="0" err="1" smtClean="0">
                <a:ea typeface="SimHei"/>
              </a:rPr>
              <a:t>IPv4</a:t>
            </a:r>
            <a:r>
              <a:rPr lang="en-US" altLang="zh-CN" sz="1200" dirty="0" smtClean="0">
                <a:ea typeface="SimHei"/>
              </a:rPr>
              <a:t> </a:t>
            </a:r>
            <a:r>
              <a:rPr lang="zh-CN" altLang="en-US" sz="1200" dirty="0" smtClean="0">
                <a:ea typeface="SimHei"/>
              </a:rPr>
              <a:t>地址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F37369-ABAA-40F9-8B51-BED8DC893D5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E8400529-45F0-4BDE-93C8-F81CCD88DEB6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24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255.255.255.255</a:t>
            </a:r>
            <a:r>
              <a:rPr lang="zh-CN" altLang="en-US" smtClean="0"/>
              <a:t>为泛洪广播</a:t>
            </a:r>
            <a:r>
              <a:rPr lang="en-US" altLang="zh-CN" smtClean="0"/>
              <a:t>IP</a:t>
            </a:r>
            <a:r>
              <a:rPr lang="zh-CN" altLang="en-US" smtClean="0"/>
              <a:t>地址</a:t>
            </a:r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AF377380-8FCA-4998-964D-613F91D2F4B0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25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12B17A-B4AA-4FFB-BF62-EDAB0EFDDF8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9311DEF4-15B6-47E3-9019-2702C8421A13}" type="slidenum">
              <a:rPr lang="zh-CN" altLang="en-US" sz="1200">
                <a:latin typeface="+mn-lt"/>
                <a:ea typeface="+mn-ea"/>
              </a:rPr>
              <a:pPr algn="r">
                <a:defRPr/>
              </a:pPr>
              <a:t>27</a:t>
            </a:fld>
            <a:endParaRPr lang="zh-CN" altLang="en-US" sz="1200">
              <a:latin typeface="+mn-lt"/>
              <a:ea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5DD1DE-3A42-47BC-A648-89AC041C6F8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41375" y="241300"/>
            <a:ext cx="5233988" cy="3925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xfrm>
            <a:off x="395288" y="4306888"/>
            <a:ext cx="5989637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2^10</a:t>
            </a:r>
            <a:r>
              <a:rPr lang="zh-CN" altLang="en-US" smtClean="0"/>
              <a:t>约为</a:t>
            </a:r>
            <a:r>
              <a:rPr lang="en-US" altLang="zh-CN" smtClean="0"/>
              <a:t>1000</a:t>
            </a:r>
            <a:r>
              <a:rPr lang="zh-CN" altLang="en-US" smtClean="0"/>
              <a:t>，</a:t>
            </a:r>
            <a:r>
              <a:rPr lang="en-US" altLang="zh-CN" smtClean="0"/>
              <a:t>2^20</a:t>
            </a:r>
            <a:r>
              <a:rPr lang="zh-CN" altLang="en-US" smtClean="0"/>
              <a:t>约为一百万，</a:t>
            </a:r>
            <a:r>
              <a:rPr lang="en-US" altLang="zh-CN" smtClean="0"/>
              <a:t>2^30</a:t>
            </a:r>
            <a:r>
              <a:rPr lang="zh-CN" altLang="en-US" smtClean="0"/>
              <a:t>约为</a:t>
            </a:r>
            <a:r>
              <a:rPr lang="en-US" altLang="zh-CN" smtClean="0"/>
              <a:t>10</a:t>
            </a:r>
            <a:r>
              <a:rPr lang="zh-CN" altLang="en-US" smtClean="0"/>
              <a:t>亿，所以</a:t>
            </a:r>
            <a:r>
              <a:rPr lang="en-US" altLang="zh-CN" smtClean="0"/>
              <a:t>(2^2)*(2^30)</a:t>
            </a:r>
            <a:r>
              <a:rPr lang="zh-CN" altLang="en-US" smtClean="0"/>
              <a:t>约大于</a:t>
            </a:r>
            <a:r>
              <a:rPr lang="en-US" altLang="zh-CN" smtClean="0"/>
              <a:t>40</a:t>
            </a:r>
            <a:r>
              <a:rPr lang="zh-CN" altLang="en-US" smtClean="0"/>
              <a:t>亿。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C95CC-2B1F-4DA1-BEAB-EF954B47CD8A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629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41375" y="241300"/>
            <a:ext cx="5233988" cy="3925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xfrm>
            <a:off x="395288" y="4306888"/>
            <a:ext cx="5989637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41375" y="241300"/>
            <a:ext cx="5233988" cy="3925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xfrm>
            <a:off x="395288" y="4306888"/>
            <a:ext cx="5989637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41375" y="241300"/>
            <a:ext cx="5233988" cy="3925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xfrm>
            <a:off x="395288" y="4306888"/>
            <a:ext cx="5989637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41375" y="241300"/>
            <a:ext cx="5233988" cy="39258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xfrm>
            <a:off x="395288" y="4306888"/>
            <a:ext cx="5989637" cy="418147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...&gt;ping localhost</a:t>
            </a:r>
          </a:p>
          <a:p>
            <a:r>
              <a:rPr lang="zh-CN" altLang="en-US" smtClean="0"/>
              <a:t>正在 </a:t>
            </a:r>
            <a:r>
              <a:rPr lang="en-US" altLang="zh-CN" smtClean="0"/>
              <a:t>Ping ebase419 [::1] </a:t>
            </a:r>
            <a:r>
              <a:rPr lang="zh-CN" altLang="en-US" smtClean="0"/>
              <a:t>具有 </a:t>
            </a:r>
            <a:r>
              <a:rPr lang="en-US" altLang="zh-CN" smtClean="0"/>
              <a:t>32 </a:t>
            </a:r>
            <a:r>
              <a:rPr lang="zh-CN" altLang="en-US" smtClean="0"/>
              <a:t>字节的数据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来自 </a:t>
            </a:r>
            <a:r>
              <a:rPr lang="en-US" altLang="zh-CN" smtClean="0"/>
              <a:t>::1 </a:t>
            </a:r>
            <a:r>
              <a:rPr lang="zh-CN" altLang="en-US" smtClean="0"/>
              <a:t>的回复</a:t>
            </a:r>
            <a:r>
              <a:rPr lang="en-US" altLang="zh-CN" smtClean="0"/>
              <a:t>: </a:t>
            </a:r>
            <a:r>
              <a:rPr lang="zh-CN" altLang="en-US" smtClean="0"/>
              <a:t>时间</a:t>
            </a:r>
            <a:r>
              <a:rPr lang="en-US" altLang="zh-CN" smtClean="0"/>
              <a:t>&lt;1ms</a:t>
            </a:r>
          </a:p>
          <a:p>
            <a:endParaRPr lang="en-US" altLang="zh-CN" smtClean="0"/>
          </a:p>
          <a:p>
            <a:r>
              <a:rPr lang="zh-CN" altLang="en-US" smtClean="0"/>
              <a:t>默认路由：路由表中所有路由都无法匹配目的网络地址时，则按照默认路由条目的指挥将数据包转发出去。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...&gt;route print</a:t>
            </a:r>
          </a:p>
          <a:p>
            <a:r>
              <a:rPr lang="en-US" altLang="zh-CN" smtClean="0"/>
              <a:t>===========================================================================</a:t>
            </a:r>
          </a:p>
          <a:p>
            <a:r>
              <a:rPr lang="zh-CN" altLang="en-US" smtClean="0"/>
              <a:t>接口列表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11...f4 6d 04 e9 90 bc ......Realtek PCIe GBE Family Controller</a:t>
            </a:r>
          </a:p>
          <a:p>
            <a:r>
              <a:rPr lang="en-US" altLang="zh-CN" smtClean="0"/>
              <a:t>  1...........................Software Loopback Interface 1</a:t>
            </a:r>
          </a:p>
          <a:p>
            <a:r>
              <a:rPr lang="en-US" altLang="zh-CN" smtClean="0"/>
              <a:t>……</a:t>
            </a:r>
          </a:p>
          <a:p>
            <a:r>
              <a:rPr lang="en-US" altLang="zh-CN" smtClean="0"/>
              <a:t>IPv4 </a:t>
            </a:r>
            <a:r>
              <a:rPr lang="zh-CN" altLang="en-US" smtClean="0"/>
              <a:t>路由表</a:t>
            </a:r>
          </a:p>
          <a:p>
            <a:r>
              <a:rPr lang="en-US" altLang="zh-CN" smtClean="0"/>
              <a:t>===========================================================================</a:t>
            </a:r>
          </a:p>
          <a:p>
            <a:r>
              <a:rPr lang="zh-CN" altLang="en-US" smtClean="0"/>
              <a:t>活动路由</a:t>
            </a:r>
            <a:r>
              <a:rPr lang="en-US" altLang="zh-CN" smtClean="0"/>
              <a:t>:</a:t>
            </a:r>
          </a:p>
          <a:p>
            <a:r>
              <a:rPr lang="zh-CN" altLang="en-US" smtClean="0"/>
              <a:t>网络目标        网络掩码          网关       接口          跃点数</a:t>
            </a:r>
          </a:p>
          <a:p>
            <a:r>
              <a:rPr lang="en-US" altLang="zh-CN" smtClean="0"/>
              <a:t>0.0.0.0         0.0.0.0       10.78.18.254   10.78.18.xxx   4235</a:t>
            </a:r>
          </a:p>
          <a:p>
            <a:r>
              <a:rPr lang="en-US" altLang="zh-CN" smtClean="0"/>
              <a:t>……</a:t>
            </a:r>
          </a:p>
          <a:p>
            <a:r>
              <a:rPr lang="en-US" altLang="zh-CN" smtClean="0"/>
              <a:t>IPv6 </a:t>
            </a:r>
            <a:r>
              <a:rPr lang="zh-CN" altLang="en-US" smtClean="0"/>
              <a:t>路由表</a:t>
            </a:r>
          </a:p>
          <a:p>
            <a:r>
              <a:rPr lang="en-US" altLang="zh-CN" smtClean="0"/>
              <a:t>===========================================================================</a:t>
            </a:r>
          </a:p>
          <a:p>
            <a:r>
              <a:rPr lang="zh-CN" altLang="en-US" smtClean="0"/>
              <a:t>活动路由</a:t>
            </a:r>
            <a:r>
              <a:rPr lang="en-US" altLang="zh-CN" smtClean="0"/>
              <a:t>:</a:t>
            </a:r>
          </a:p>
          <a:p>
            <a:r>
              <a:rPr lang="en-US" altLang="zh-CN" smtClean="0"/>
              <a:t> </a:t>
            </a:r>
            <a:r>
              <a:rPr lang="zh-CN" altLang="en-US" smtClean="0"/>
              <a:t>如果 跃点数 网络目标      网关</a:t>
            </a:r>
          </a:p>
          <a:p>
            <a:r>
              <a:rPr lang="zh-CN" altLang="en-US" smtClean="0"/>
              <a:t> </a:t>
            </a:r>
            <a:r>
              <a:rPr lang="en-US" altLang="zh-CN" smtClean="0"/>
              <a:t>11    266   ::/0          fe80::82f6:(</a:t>
            </a:r>
            <a:r>
              <a:rPr lang="zh-CN" altLang="en-US" smtClean="0"/>
              <a:t>略</a:t>
            </a:r>
            <a:r>
              <a:rPr lang="en-US" altLang="zh-CN" smtClean="0"/>
              <a:t>)</a:t>
            </a:r>
          </a:p>
          <a:p>
            <a:r>
              <a:rPr lang="zh-CN" altLang="en-US" smtClean="0"/>
              <a:t>注</a:t>
            </a:r>
            <a:r>
              <a:rPr lang="en-US" altLang="zh-CN" smtClean="0"/>
              <a:t>1</a:t>
            </a:r>
            <a:r>
              <a:rPr lang="zh-CN" altLang="en-US" smtClean="0"/>
              <a:t>：如果为</a:t>
            </a:r>
            <a:r>
              <a:rPr lang="en-US" altLang="zh-CN" smtClean="0"/>
              <a:t>IF</a:t>
            </a:r>
            <a:r>
              <a:rPr lang="zh-CN" altLang="en-US" smtClean="0"/>
              <a:t>（</a:t>
            </a:r>
            <a:r>
              <a:rPr lang="en-US" altLang="zh-CN" smtClean="0"/>
              <a:t>InterFace</a:t>
            </a:r>
            <a:r>
              <a:rPr lang="zh-CN" altLang="en-US" smtClean="0"/>
              <a:t>翻译之误，应为接口号）</a:t>
            </a:r>
            <a:endParaRPr lang="en-US" altLang="zh-CN" smtClean="0"/>
          </a:p>
          <a:p>
            <a:r>
              <a:rPr lang="zh-CN" altLang="en-US" smtClean="0"/>
              <a:t>注</a:t>
            </a:r>
            <a:r>
              <a:rPr lang="en-US" altLang="zh-CN" smtClean="0"/>
              <a:t>2</a:t>
            </a:r>
            <a:r>
              <a:rPr lang="zh-CN" altLang="en-US" smtClean="0"/>
              <a:t>：</a:t>
            </a:r>
            <a:r>
              <a:rPr lang="en-US" altLang="zh-CN" smtClean="0"/>
              <a:t>/0</a:t>
            </a:r>
            <a:r>
              <a:rPr lang="zh-CN" altLang="en-US" smtClean="0"/>
              <a:t>表示子网掩码的网络部分一位也没有，</a:t>
            </a:r>
            <a:endParaRPr lang="en-US" altLang="zh-CN" smtClean="0"/>
          </a:p>
          <a:p>
            <a:r>
              <a:rPr lang="zh-CN" altLang="en-US" smtClean="0"/>
              <a:t>即子网掩码跟</a:t>
            </a:r>
            <a:r>
              <a:rPr lang="en-US" altLang="zh-CN" smtClean="0"/>
              <a:t>IPv4</a:t>
            </a:r>
            <a:r>
              <a:rPr lang="zh-CN" altLang="en-US" smtClean="0"/>
              <a:t>默认路由一样为全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说明不特指某个网络，而是指所有网络任意主机。</a:t>
            </a:r>
            <a:endParaRPr lang="en-US" altLang="zh-CN" smtClean="0"/>
          </a:p>
          <a:p>
            <a:r>
              <a:rPr lang="zh-CN" altLang="en-US" smtClean="0"/>
              <a:t>注</a:t>
            </a:r>
            <a:r>
              <a:rPr lang="en-US" altLang="zh-CN" smtClean="0"/>
              <a:t>3</a:t>
            </a:r>
            <a:r>
              <a:rPr lang="zh-CN" altLang="en-US" smtClean="0"/>
              <a:t>：直接连校网得到</a:t>
            </a:r>
            <a:r>
              <a:rPr lang="en-US" altLang="zh-CN" smtClean="0"/>
              <a:t>10.*</a:t>
            </a:r>
            <a:r>
              <a:rPr lang="zh-CN" altLang="en-US" smtClean="0"/>
              <a:t>地址后是有此</a:t>
            </a:r>
            <a:r>
              <a:rPr lang="en-US" altLang="zh-CN" smtClean="0"/>
              <a:t>IPv6</a:t>
            </a:r>
            <a:r>
              <a:rPr lang="zh-CN" altLang="en-US" smtClean="0"/>
              <a:t>路由表条目的，</a:t>
            </a:r>
            <a:endParaRPr lang="en-US" altLang="zh-CN" smtClean="0"/>
          </a:p>
          <a:p>
            <a:r>
              <a:rPr lang="zh-CN" altLang="en-US" smtClean="0"/>
              <a:t>但连路由器得到</a:t>
            </a:r>
            <a:r>
              <a:rPr lang="en-US" altLang="zh-CN" smtClean="0"/>
              <a:t>192.168.*</a:t>
            </a:r>
            <a:r>
              <a:rPr lang="zh-CN" altLang="en-US" smtClean="0"/>
              <a:t>地址后是无此</a:t>
            </a:r>
            <a:r>
              <a:rPr lang="en-US" altLang="zh-CN" smtClean="0"/>
              <a:t>IPv6</a:t>
            </a:r>
            <a:r>
              <a:rPr lang="zh-CN" altLang="en-US" smtClean="0"/>
              <a:t>路由表条目的。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7.2.1.2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共存</a:t>
            </a:r>
          </a:p>
          <a:p>
            <a:endParaRPr 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7.2.1.2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共存（续）</a:t>
            </a:r>
          </a:p>
          <a:p>
            <a:endParaRPr 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7.2.1.2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IPv6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共存（续）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7.2.1.3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练习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-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问题及解决方案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D072E-7F24-4F92-A167-95B960A97A9A}" type="slidenum">
              <a:rPr lang="zh-CN" altLang="en-US" smtClean="0"/>
              <a:pPr>
                <a:defRPr/>
              </a:pPr>
              <a:t>37</a:t>
            </a:fld>
            <a:endParaRPr lang="en-US" altLang="zh-CN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7.1.2.5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前缀长度</a:t>
            </a:r>
          </a:p>
          <a:p>
            <a:endParaRPr lang="zh-CN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广播地址主要有两类：</a:t>
            </a:r>
            <a:endParaRPr lang="en-US" altLang="zh-CN" smtClean="0"/>
          </a:p>
          <a:p>
            <a:r>
              <a:rPr lang="en-US" altLang="zh-CN" smtClean="0"/>
              <a:t>1)</a:t>
            </a:r>
            <a:r>
              <a:rPr lang="zh-CN" altLang="en-US" smtClean="0"/>
              <a:t>受限广播地址（或有限广播地址，</a:t>
            </a:r>
            <a:r>
              <a:rPr lang="en-US" altLang="zh-CN" smtClean="0"/>
              <a:t>Limited</a:t>
            </a:r>
            <a:r>
              <a:rPr lang="en-US" altLang="zh-CN" baseline="0" smtClean="0"/>
              <a:t> Broadcast Address</a:t>
            </a:r>
            <a:r>
              <a:rPr lang="zh-CN" altLang="en-US" baseline="0" smtClean="0"/>
              <a:t>）</a:t>
            </a:r>
            <a:r>
              <a:rPr lang="zh-CN" altLang="en-US" smtClean="0"/>
              <a:t>：</a:t>
            </a:r>
          </a:p>
          <a:p>
            <a:r>
              <a:rPr lang="zh-CN" altLang="en-US" smtClean="0"/>
              <a:t>它不被路由器发送，但会被送到相同物理网络段上的所有主机；</a:t>
            </a:r>
          </a:p>
          <a:p>
            <a:r>
              <a:rPr lang="en-US" altLang="zh-CN" smtClean="0"/>
              <a:t>IP</a:t>
            </a:r>
            <a:r>
              <a:rPr lang="zh-CN" altLang="en-US" smtClean="0"/>
              <a:t>地址的网络字段和主机字段全为</a:t>
            </a:r>
            <a:r>
              <a:rPr lang="en-US" altLang="zh-CN" smtClean="0"/>
              <a:t>1</a:t>
            </a:r>
            <a:r>
              <a:rPr lang="zh-CN" altLang="en-US" smtClean="0"/>
              <a:t>就是地址</a:t>
            </a:r>
            <a:r>
              <a:rPr lang="en-US" altLang="zh-CN" smtClean="0"/>
              <a:t>255.255.255.255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2)</a:t>
            </a:r>
            <a:r>
              <a:rPr lang="zh-CN" altLang="en-US" smtClean="0"/>
              <a:t>直接广播地址（</a:t>
            </a:r>
            <a:r>
              <a:rPr lang="en-US" altLang="zh-CN" smtClean="0"/>
              <a:t>Directed Broadcast Address</a:t>
            </a:r>
            <a:r>
              <a:rPr lang="zh-CN" altLang="en-US" smtClean="0"/>
              <a:t>）：</a:t>
            </a:r>
          </a:p>
          <a:p>
            <a:r>
              <a:rPr lang="zh-CN" altLang="en-US" smtClean="0"/>
              <a:t>网络广播会被路由，并会发送到专门网络（如下例中就是</a:t>
            </a:r>
            <a:r>
              <a:rPr lang="en-US" altLang="zh-CN" smtClean="0"/>
              <a:t>192.168.10.*</a:t>
            </a:r>
            <a:r>
              <a:rPr lang="zh-CN" altLang="en-US" smtClean="0"/>
              <a:t>网络）上的每台主机；</a:t>
            </a:r>
          </a:p>
          <a:p>
            <a:r>
              <a:rPr lang="en-US" altLang="zh-CN" smtClean="0"/>
              <a:t>IP</a:t>
            </a:r>
            <a:r>
              <a:rPr lang="zh-CN" altLang="en-US" smtClean="0"/>
              <a:t>地址的网络字段定义这个网络，主机字段通常全为</a:t>
            </a:r>
            <a:r>
              <a:rPr lang="en-US" altLang="zh-CN" smtClean="0"/>
              <a:t>1</a:t>
            </a:r>
            <a:r>
              <a:rPr lang="zh-CN" altLang="en-US" smtClean="0"/>
              <a:t>，如</a:t>
            </a:r>
            <a:r>
              <a:rPr lang="en-US" altLang="zh-CN" smtClean="0"/>
              <a:t>192.168.10.255</a:t>
            </a:r>
            <a:r>
              <a:rPr lang="zh-CN" altLang="en-US" smtClean="0"/>
              <a:t>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D4C95CC-2B1F-4DA1-BEAB-EF954B47CD8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逻辑或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(A|B)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，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0|0=0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，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0|1=1|0=1|1=1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；</a:t>
            </a:r>
            <a:b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</a:b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有一个为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1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则结果为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1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，有两个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0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结果才为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0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；</a:t>
            </a:r>
          </a:p>
          <a:p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相当于两件事情组合起来的真假情况，有一真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(T)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则总的算作为真，两假</a:t>
            </a:r>
            <a:r>
              <a:rPr lang="en-US" altLang="zh-CN" sz="1000" smtClean="0">
                <a:solidFill>
                  <a:srgbClr val="008000"/>
                </a:solidFill>
                <a:ea typeface="黑体" pitchFamily="49" charset="-122"/>
              </a:rPr>
              <a:t>(F)</a:t>
            </a:r>
            <a:r>
              <a:rPr lang="zh-CN" altLang="en-US" sz="1000" smtClean="0">
                <a:solidFill>
                  <a:srgbClr val="008000"/>
                </a:solidFill>
                <a:ea typeface="黑体" pitchFamily="49" charset="-122"/>
              </a:rPr>
              <a:t>总的才算作假。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“直接”相互通信主要是指不需经过路由器跨网段进行通信，但可能仍需集线器或交换机等的中转而实现相互通信。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B</a:t>
            </a:r>
            <a:r>
              <a:rPr lang="zh-CN" altLang="en-US" smtClean="0"/>
              <a:t>类的全</a:t>
            </a:r>
            <a:r>
              <a:rPr lang="en-US" altLang="zh-CN" smtClean="0"/>
              <a:t>0</a:t>
            </a:r>
            <a:r>
              <a:rPr lang="zh-CN" altLang="en-US" smtClean="0"/>
              <a:t>网络是</a:t>
            </a:r>
            <a:r>
              <a:rPr lang="en-US" altLang="zh-CN" smtClean="0"/>
              <a:t>128.0.*.*</a:t>
            </a:r>
            <a:r>
              <a:rPr lang="zh-CN" altLang="en-US" smtClean="0"/>
              <a:t>，全</a:t>
            </a:r>
            <a:r>
              <a:rPr lang="en-US" altLang="zh-CN" smtClean="0"/>
              <a:t>1</a:t>
            </a:r>
            <a:r>
              <a:rPr lang="zh-CN" altLang="en-US" smtClean="0"/>
              <a:t>网络是</a:t>
            </a:r>
            <a:r>
              <a:rPr lang="en-US" altLang="zh-CN" smtClean="0"/>
              <a:t>191.255.*.*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C</a:t>
            </a:r>
            <a:r>
              <a:rPr lang="zh-CN" altLang="en-US" smtClean="0"/>
              <a:t>类的全</a:t>
            </a:r>
            <a:r>
              <a:rPr lang="en-US" altLang="zh-CN" smtClean="0"/>
              <a:t>0</a:t>
            </a:r>
            <a:r>
              <a:rPr lang="zh-CN" altLang="en-US" smtClean="0"/>
              <a:t>网络是</a:t>
            </a:r>
            <a:r>
              <a:rPr lang="en-US" altLang="zh-CN" smtClean="0"/>
              <a:t>192.0.0.*</a:t>
            </a:r>
            <a:r>
              <a:rPr lang="zh-CN" altLang="en-US" smtClean="0"/>
              <a:t>，全</a:t>
            </a:r>
            <a:r>
              <a:rPr lang="en-US" altLang="zh-CN" smtClean="0"/>
              <a:t>1</a:t>
            </a:r>
            <a:r>
              <a:rPr lang="zh-CN" altLang="en-US" smtClean="0"/>
              <a:t>网络是</a:t>
            </a:r>
            <a:r>
              <a:rPr lang="en-US" altLang="zh-CN" smtClean="0"/>
              <a:t>223.255.255.*</a:t>
            </a:r>
            <a:r>
              <a:rPr lang="zh-CN" altLang="en-US" smtClean="0"/>
              <a:t>，</a:t>
            </a:r>
            <a:endParaRPr lang="en-US" altLang="zh-CN" smtClean="0"/>
          </a:p>
          <a:p>
            <a:r>
              <a:rPr lang="zh-CN" altLang="en-US" smtClean="0"/>
              <a:t>所以</a:t>
            </a:r>
            <a:r>
              <a:rPr lang="en-US" altLang="zh-CN" smtClean="0"/>
              <a:t>192.168.*.*</a:t>
            </a:r>
            <a:r>
              <a:rPr lang="zh-CN" altLang="en-US" smtClean="0"/>
              <a:t>既不是全</a:t>
            </a:r>
            <a:r>
              <a:rPr lang="en-US" altLang="zh-CN" smtClean="0"/>
              <a:t>0</a:t>
            </a:r>
            <a:r>
              <a:rPr lang="zh-CN" altLang="en-US" smtClean="0"/>
              <a:t>、也不是全</a:t>
            </a:r>
            <a:r>
              <a:rPr lang="en-US" altLang="zh-CN" smtClean="0"/>
              <a:t>1</a:t>
            </a:r>
            <a:r>
              <a:rPr lang="zh-CN" altLang="en-US" smtClean="0"/>
              <a:t>网络。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解决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地址分配殆尽的其它办法还包括：</a:t>
            </a:r>
            <a:r>
              <a:rPr lang="en-US" altLang="zh-CN" dirty="0" smtClean="0"/>
              <a:t>VLSM</a:t>
            </a:r>
            <a:r>
              <a:rPr lang="zh-CN" altLang="en-US" dirty="0" smtClean="0"/>
              <a:t>（可变长度子网掩码，即对子网划分子网，减少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地址浪费）、</a:t>
            </a:r>
            <a:r>
              <a:rPr lang="en-US" altLang="zh-CN" dirty="0" smtClean="0"/>
              <a:t>IPv6</a:t>
            </a:r>
            <a:r>
              <a:rPr lang="zh-CN" altLang="en-US" dirty="0" smtClean="0"/>
              <a:t>地址方案。</a:t>
            </a:r>
          </a:p>
          <a:p>
            <a:r>
              <a:rPr lang="zh-CN" altLang="en-US" dirty="0" smtClean="0"/>
              <a:t>全球互联网名称与数字地址分配机构</a:t>
            </a:r>
            <a:r>
              <a:rPr lang="en-US" altLang="zh-CN" dirty="0" smtClean="0"/>
              <a:t>(ICANN</a:t>
            </a:r>
            <a:r>
              <a:rPr lang="en-US" altLang="zh-SG" dirty="0" smtClean="0"/>
              <a:t>, </a:t>
            </a:r>
            <a:r>
              <a:rPr lang="en-US" altLang="zh-CN" dirty="0" smtClean="0"/>
              <a:t>The Internet Corporation for Assigned Names and Numbers)</a:t>
            </a:r>
            <a:r>
              <a:rPr lang="zh-CN" altLang="en-US" dirty="0" smtClean="0"/>
              <a:t>是一个非营利性的国际组织，成立于</a:t>
            </a:r>
            <a:r>
              <a:rPr lang="en-US" altLang="zh-CN" dirty="0" smtClean="0"/>
              <a:t>1998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月，是一个集合了全球网络界商业、技术及学术各领域专家的非营利性国际组织，负责互联网协议（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）地址的空间分配、协议标识符的指派、通用顶级域名（</a:t>
            </a:r>
            <a:r>
              <a:rPr lang="en-US" altLang="zh-CN" dirty="0" err="1" smtClean="0"/>
              <a:t>gTLD</a:t>
            </a:r>
            <a:r>
              <a:rPr lang="zh-CN" altLang="en-US" dirty="0" smtClean="0"/>
              <a:t>）以及国家和地区顶级域名（</a:t>
            </a:r>
            <a:r>
              <a:rPr lang="en-US" altLang="zh-CN" dirty="0" err="1" smtClean="0"/>
              <a:t>ccTLD</a:t>
            </a:r>
            <a:r>
              <a:rPr lang="zh-CN" altLang="en-US" dirty="0" smtClean="0"/>
              <a:t>）系统的管理、以及根服务器系统的管理。这些服务最初是在美国政府合同下由互联网号码分配当局（</a:t>
            </a:r>
            <a:r>
              <a:rPr lang="en-US" altLang="zh-CN" dirty="0" smtClean="0"/>
              <a:t>Internet Assigned Numbers Authority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IANA</a:t>
            </a:r>
            <a:r>
              <a:rPr lang="zh-CN" altLang="en-US" dirty="0" smtClean="0"/>
              <a:t>）以及其它一些组织提供。现在，</a:t>
            </a:r>
            <a:r>
              <a:rPr lang="en-US" altLang="zh-CN" dirty="0" smtClean="0"/>
              <a:t>ICANN</a:t>
            </a:r>
            <a:r>
              <a:rPr lang="zh-CN" altLang="en-US" dirty="0" smtClean="0"/>
              <a:t>行使</a:t>
            </a:r>
            <a:r>
              <a:rPr lang="en-US" altLang="zh-CN" dirty="0" smtClean="0"/>
              <a:t>IANA</a:t>
            </a:r>
            <a:r>
              <a:rPr lang="zh-CN" altLang="en-US" dirty="0" smtClean="0"/>
              <a:t>的职能。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解决</a:t>
            </a:r>
            <a:r>
              <a:rPr lang="en-US" altLang="zh-CN" smtClean="0"/>
              <a:t>IPv4</a:t>
            </a:r>
            <a:r>
              <a:rPr lang="zh-CN" altLang="en-US" smtClean="0"/>
              <a:t>地址分配殆尽的其它办法还包括：</a:t>
            </a:r>
            <a:r>
              <a:rPr lang="en-US" altLang="zh-CN" smtClean="0"/>
              <a:t>VLSM</a:t>
            </a:r>
            <a:r>
              <a:rPr lang="zh-CN" altLang="en-US" smtClean="0"/>
              <a:t>（可变长度子网掩码，即对子网划分子网）、</a:t>
            </a:r>
            <a:r>
              <a:rPr lang="en-US" altLang="zh-CN" smtClean="0"/>
              <a:t>IPv6</a:t>
            </a:r>
            <a:r>
              <a:rPr lang="zh-CN" altLang="en-US" smtClean="0"/>
              <a:t>地址方案（</a:t>
            </a:r>
            <a:r>
              <a:rPr lang="en-US" altLang="zh-CN" smtClean="0"/>
              <a:t>128</a:t>
            </a:r>
            <a:r>
              <a:rPr lang="zh-CN" altLang="en-US" smtClean="0"/>
              <a:t>位地址）。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6B99A639-47D2-40D3-BD61-18ACA139719E}" type="slidenum">
              <a:rPr lang="en-US" altLang="zh-CN" sz="1000">
                <a:solidFill>
                  <a:srgbClr val="D3D3D3"/>
                </a:solidFill>
              </a:rPr>
              <a:pPr algn="r" defTabSz="814388">
                <a:defRPr/>
              </a:pPr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098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1509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467558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6041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9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09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388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72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8726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7703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296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7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350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078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366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314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7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3054165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64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6267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170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29083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 w="9525" algn="ctr">
            <a:noFill/>
            <a:miter lim="800000"/>
            <a:headEnd/>
            <a:tailEnd/>
          </a:ln>
        </p:spPr>
        <p:txBody>
          <a:bodyPr wrap="none" lIns="73025" tIns="36512" rIns="73025" bIns="36512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altLang="zh-CN" sz="80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F9FF5653-BEBB-4735-9255-69DD40820685}" type="slidenum">
              <a:rPr lang="zh-CN" altLang="en-US" sz="1000">
                <a:solidFill>
                  <a:srgbClr val="D3D3D3"/>
                </a:solidFill>
              </a:rPr>
              <a:pPr algn="r" defTabSz="814388">
                <a:defRPr/>
              </a:pPr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87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9824 w 58"/>
                <a:gd name="T13" fmla="*/ 115938 h 80"/>
                <a:gd name="T14" fmla="*/ 0 w 58"/>
                <a:gd name="T15" fmla="*/ 58087 h 80"/>
                <a:gd name="T16" fmla="*/ 59824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84578 w 58"/>
                <a:gd name="T1" fmla="*/ 34836 h 80"/>
                <a:gd name="T2" fmla="*/ 61172 w 58"/>
                <a:gd name="T3" fmla="*/ 29082 h 80"/>
                <a:gd name="T4" fmla="*/ 30541 w 58"/>
                <a:gd name="T5" fmla="*/ 58087 h 80"/>
                <a:gd name="T6" fmla="*/ 61172 w 58"/>
                <a:gd name="T7" fmla="*/ 86856 h 80"/>
                <a:gd name="T8" fmla="*/ 84578 w 58"/>
                <a:gd name="T9" fmla="*/ 81102 h 80"/>
                <a:gd name="T10" fmla="*/ 84578 w 58"/>
                <a:gd name="T11" fmla="*/ 111526 h 80"/>
                <a:gd name="T12" fmla="*/ 58391 w 58"/>
                <a:gd name="T13" fmla="*/ 115938 h 80"/>
                <a:gd name="T14" fmla="*/ 0 w 58"/>
                <a:gd name="T15" fmla="*/ 58087 h 80"/>
                <a:gd name="T16" fmla="*/ 58391 w 58"/>
                <a:gd name="T17" fmla="*/ 0 h 80"/>
                <a:gd name="T18" fmla="*/ 84578 w 58"/>
                <a:gd name="T19" fmla="*/ 4412 h 80"/>
                <a:gd name="T20" fmla="*/ 84578 w 58"/>
                <a:gd name="T21" fmla="*/ 34836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114224 w 80"/>
                <a:gd name="T1" fmla="*/ 58087 h 80"/>
                <a:gd name="T2" fmla="*/ 57110 w 80"/>
                <a:gd name="T3" fmla="*/ 115938 h 80"/>
                <a:gd name="T4" fmla="*/ 0 w 80"/>
                <a:gd name="T5" fmla="*/ 58087 h 80"/>
                <a:gd name="T6" fmla="*/ 57110 w 80"/>
                <a:gd name="T7" fmla="*/ 0 h 80"/>
                <a:gd name="T8" fmla="*/ 114224 w 80"/>
                <a:gd name="T9" fmla="*/ 58087 h 80"/>
                <a:gd name="T10" fmla="*/ 57110 w 80"/>
                <a:gd name="T11" fmla="*/ 29082 h 80"/>
                <a:gd name="T12" fmla="*/ 28749 w 80"/>
                <a:gd name="T13" fmla="*/ 58087 h 80"/>
                <a:gd name="T14" fmla="*/ 57110 w 80"/>
                <a:gd name="T15" fmla="*/ 86856 h 80"/>
                <a:gd name="T16" fmla="*/ 85859 w 80"/>
                <a:gd name="T17" fmla="*/ 58087 h 80"/>
                <a:gd name="T18" fmla="*/ 57110 w 80"/>
                <a:gd name="T19" fmla="*/ 29082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69548 w 52"/>
                <a:gd name="T1" fmla="*/ 27354 h 80"/>
                <a:gd name="T2" fmla="*/ 47484 w 52"/>
                <a:gd name="T3" fmla="*/ 24670 h 80"/>
                <a:gd name="T4" fmla="*/ 29577 w 52"/>
                <a:gd name="T5" fmla="*/ 33421 h 80"/>
                <a:gd name="T6" fmla="*/ 43012 w 52"/>
                <a:gd name="T7" fmla="*/ 43587 h 80"/>
                <a:gd name="T8" fmla="*/ 50288 w 52"/>
                <a:gd name="T9" fmla="*/ 46271 h 80"/>
                <a:gd name="T10" fmla="*/ 77138 w 52"/>
                <a:gd name="T11" fmla="*/ 78418 h 80"/>
                <a:gd name="T12" fmla="*/ 31007 w 52"/>
                <a:gd name="T13" fmla="*/ 115938 h 80"/>
                <a:gd name="T14" fmla="*/ 0 w 52"/>
                <a:gd name="T15" fmla="*/ 111526 h 80"/>
                <a:gd name="T16" fmla="*/ 0 w 52"/>
                <a:gd name="T17" fmla="*/ 86856 h 80"/>
                <a:gd name="T18" fmla="*/ 26850 w 52"/>
                <a:gd name="T19" fmla="*/ 91268 h 80"/>
                <a:gd name="T20" fmla="*/ 47484 w 52"/>
                <a:gd name="T21" fmla="*/ 81102 h 80"/>
                <a:gd name="T22" fmla="*/ 34052 w 52"/>
                <a:gd name="T23" fmla="*/ 69595 h 80"/>
                <a:gd name="T24" fmla="*/ 28224 w 52"/>
                <a:gd name="T25" fmla="*/ 68253 h 80"/>
                <a:gd name="T26" fmla="*/ 0 w 52"/>
                <a:gd name="T27" fmla="*/ 34836 h 80"/>
                <a:gd name="T28" fmla="*/ 41638 w 52"/>
                <a:gd name="T29" fmla="*/ 0 h 80"/>
                <a:gd name="T30" fmla="*/ 69548 w 52"/>
                <a:gd name="T31" fmla="*/ 4412 h 80"/>
                <a:gd name="T32" fmla="*/ 69548 w 52"/>
                <a:gd name="T33" fmla="*/ 27354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6734 w 19"/>
                <a:gd name="T1" fmla="*/ 14448 h 39"/>
                <a:gd name="T2" fmla="*/ 14175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75 w 19"/>
                <a:gd name="T9" fmla="*/ 56146 h 39"/>
                <a:gd name="T10" fmla="*/ 26734 w 19"/>
                <a:gd name="T11" fmla="*/ 43035 h 39"/>
                <a:gd name="T12" fmla="*/ 2673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6734 w 19"/>
                <a:gd name="T1" fmla="*/ 13120 h 120"/>
                <a:gd name="T2" fmla="*/ 14175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75 w 19"/>
                <a:gd name="T9" fmla="*/ 173047 h 120"/>
                <a:gd name="T10" fmla="*/ 26734 w 19"/>
                <a:gd name="T11" fmla="*/ 159931 h 120"/>
                <a:gd name="T12" fmla="*/ 2673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2559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2559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31107 w 20"/>
                <a:gd name="T1" fmla="*/ 14448 h 39"/>
                <a:gd name="T2" fmla="*/ 15725 w 20"/>
                <a:gd name="T3" fmla="*/ 0 h 39"/>
                <a:gd name="T4" fmla="*/ 0 w 20"/>
                <a:gd name="T5" fmla="*/ 14448 h 39"/>
                <a:gd name="T6" fmla="*/ 0 w 20"/>
                <a:gd name="T7" fmla="*/ 43035 h 39"/>
                <a:gd name="T8" fmla="*/ 15725 w 20"/>
                <a:gd name="T9" fmla="*/ 56146 h 39"/>
                <a:gd name="T10" fmla="*/ 31107 w 20"/>
                <a:gd name="T11" fmla="*/ 43035 h 39"/>
                <a:gd name="T12" fmla="*/ 31107 w 20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30264 w 19"/>
                <a:gd name="T1" fmla="*/ 13120 h 120"/>
                <a:gd name="T2" fmla="*/ 14180 w 19"/>
                <a:gd name="T3" fmla="*/ 0 h 120"/>
                <a:gd name="T4" fmla="*/ 0 w 19"/>
                <a:gd name="T5" fmla="*/ 13120 h 120"/>
                <a:gd name="T6" fmla="*/ 0 w 19"/>
                <a:gd name="T7" fmla="*/ 159931 h 120"/>
                <a:gd name="T8" fmla="*/ 14180 w 19"/>
                <a:gd name="T9" fmla="*/ 173047 h 120"/>
                <a:gd name="T10" fmla="*/ 30264 w 19"/>
                <a:gd name="T11" fmla="*/ 159931 h 120"/>
                <a:gd name="T12" fmla="*/ 30264 w 19"/>
                <a:gd name="T13" fmla="*/ 13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6734 w 19"/>
                <a:gd name="T1" fmla="*/ 13661 h 65"/>
                <a:gd name="T2" fmla="*/ 14175 w 19"/>
                <a:gd name="T3" fmla="*/ 0 h 65"/>
                <a:gd name="T4" fmla="*/ 0 w 19"/>
                <a:gd name="T5" fmla="*/ 13661 h 65"/>
                <a:gd name="T6" fmla="*/ 0 w 19"/>
                <a:gd name="T7" fmla="*/ 84512 h 65"/>
                <a:gd name="T8" fmla="*/ 14175 w 19"/>
                <a:gd name="T9" fmla="*/ 98173 h 65"/>
                <a:gd name="T10" fmla="*/ 26734 w 19"/>
                <a:gd name="T11" fmla="*/ 84512 h 65"/>
                <a:gd name="T12" fmla="*/ 26734 w 19"/>
                <a:gd name="T13" fmla="*/ 13661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30264 w 19"/>
                <a:gd name="T1" fmla="*/ 14448 h 39"/>
                <a:gd name="T2" fmla="*/ 14180 w 19"/>
                <a:gd name="T3" fmla="*/ 0 h 39"/>
                <a:gd name="T4" fmla="*/ 0 w 19"/>
                <a:gd name="T5" fmla="*/ 14448 h 39"/>
                <a:gd name="T6" fmla="*/ 0 w 19"/>
                <a:gd name="T7" fmla="*/ 43035 h 39"/>
                <a:gd name="T8" fmla="*/ 14180 w 19"/>
                <a:gd name="T9" fmla="*/ 56146 h 39"/>
                <a:gd name="T10" fmla="*/ 30264 w 19"/>
                <a:gd name="T11" fmla="*/ 43035 h 39"/>
                <a:gd name="T12" fmla="*/ 30264 w 19"/>
                <a:gd name="T13" fmla="*/ 144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00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66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76393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54223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3681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60488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67447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17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41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207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884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15512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4064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721034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5509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1418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14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100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06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561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76431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3275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1094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86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805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00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784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5780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28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771718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20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016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6672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26285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30564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85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44457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9216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17166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3179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6114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22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09481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227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139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70111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89035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0311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64833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68965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474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92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989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405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91088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829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15733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2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89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100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32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30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2372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5031185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8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125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2862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0482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00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31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9596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65310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2901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16445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19122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136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02619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73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2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55343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043843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9488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5975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21608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88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327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54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654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7639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7825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8323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241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83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688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657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637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83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681963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71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718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3277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4171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6959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81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07573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4925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572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0056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90774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74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7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27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48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42587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06858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9422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67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26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34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5" Type="http://schemas.openxmlformats.org/officeDocument/2006/relationships/slideLayout" Target="../slideLayouts/slideLayout92.xml"/><Relationship Id="rId3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96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24" Type="http://schemas.openxmlformats.org/officeDocument/2006/relationships/slideLayout" Target="../slideLayouts/slideLayout91.xml"/><Relationship Id="rId32" Type="http://schemas.openxmlformats.org/officeDocument/2006/relationships/slideLayout" Target="../slideLayouts/slideLayout99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slideLayout" Target="../slideLayouts/slideLayout90.xml"/><Relationship Id="rId28" Type="http://schemas.openxmlformats.org/officeDocument/2006/relationships/slideLayout" Target="../slideLayouts/slideLayout95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31" Type="http://schemas.openxmlformats.org/officeDocument/2006/relationships/slideLayout" Target="../slideLayouts/slideLayout98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Relationship Id="rId27" Type="http://schemas.openxmlformats.org/officeDocument/2006/relationships/slideLayout" Target="../slideLayouts/slideLayout94.xml"/><Relationship Id="rId30" Type="http://schemas.openxmlformats.org/officeDocument/2006/relationships/slideLayout" Target="../slideLayouts/slideLayout97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13" Type="http://schemas.openxmlformats.org/officeDocument/2006/relationships/slideLayout" Target="../slideLayouts/slideLayout114.xml"/><Relationship Id="rId18" Type="http://schemas.openxmlformats.org/officeDocument/2006/relationships/slideLayout" Target="../slideLayouts/slideLayout119.xml"/><Relationship Id="rId26" Type="http://schemas.openxmlformats.org/officeDocument/2006/relationships/slideLayout" Target="../slideLayouts/slideLayout127.xml"/><Relationship Id="rId3" Type="http://schemas.openxmlformats.org/officeDocument/2006/relationships/slideLayout" Target="../slideLayouts/slideLayout104.xml"/><Relationship Id="rId21" Type="http://schemas.openxmlformats.org/officeDocument/2006/relationships/slideLayout" Target="../slideLayouts/slideLayout122.xml"/><Relationship Id="rId34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08.xml"/><Relationship Id="rId12" Type="http://schemas.openxmlformats.org/officeDocument/2006/relationships/slideLayout" Target="../slideLayouts/slideLayout113.xml"/><Relationship Id="rId17" Type="http://schemas.openxmlformats.org/officeDocument/2006/relationships/slideLayout" Target="../slideLayouts/slideLayout118.xml"/><Relationship Id="rId25" Type="http://schemas.openxmlformats.org/officeDocument/2006/relationships/slideLayout" Target="../slideLayouts/slideLayout126.xml"/><Relationship Id="rId33" Type="http://schemas.openxmlformats.org/officeDocument/2006/relationships/slideLayout" Target="../slideLayouts/slideLayout134.xml"/><Relationship Id="rId2" Type="http://schemas.openxmlformats.org/officeDocument/2006/relationships/slideLayout" Target="../slideLayouts/slideLayout103.xml"/><Relationship Id="rId16" Type="http://schemas.openxmlformats.org/officeDocument/2006/relationships/slideLayout" Target="../slideLayouts/slideLayout117.xml"/><Relationship Id="rId20" Type="http://schemas.openxmlformats.org/officeDocument/2006/relationships/slideLayout" Target="../slideLayouts/slideLayout121.xml"/><Relationship Id="rId29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24" Type="http://schemas.openxmlformats.org/officeDocument/2006/relationships/slideLayout" Target="../slideLayouts/slideLayout125.xml"/><Relationship Id="rId32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116.xml"/><Relationship Id="rId23" Type="http://schemas.openxmlformats.org/officeDocument/2006/relationships/slideLayout" Target="../slideLayouts/slideLayout124.xml"/><Relationship Id="rId28" Type="http://schemas.openxmlformats.org/officeDocument/2006/relationships/slideLayout" Target="../slideLayouts/slideLayout129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11.xml"/><Relationship Id="rId19" Type="http://schemas.openxmlformats.org/officeDocument/2006/relationships/slideLayout" Target="../slideLayouts/slideLayout120.xml"/><Relationship Id="rId31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Relationship Id="rId14" Type="http://schemas.openxmlformats.org/officeDocument/2006/relationships/slideLayout" Target="../slideLayouts/slideLayout115.xml"/><Relationship Id="rId22" Type="http://schemas.openxmlformats.org/officeDocument/2006/relationships/slideLayout" Target="../slideLayouts/slideLayout123.xml"/><Relationship Id="rId27" Type="http://schemas.openxmlformats.org/officeDocument/2006/relationships/slideLayout" Target="../slideLayouts/slideLayout128.xml"/><Relationship Id="rId30" Type="http://schemas.openxmlformats.org/officeDocument/2006/relationships/slideLayout" Target="../slideLayouts/slideLayout131.xml"/><Relationship Id="rId35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38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0" Type="http://schemas.openxmlformats.org/officeDocument/2006/relationships/slideLayout" Target="../slideLayouts/slideLayout155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124" tIns="41061" rIns="82124" bIns="41061" anchor="b">
            <a:spAutoFit/>
          </a:bodyPr>
          <a:lstStyle/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3DFFFB9C-3A9D-4750-AC9C-473D73E63C27}" type="slidenum">
              <a:rPr lang="en-US" altLang="zh-CN" sz="1000">
                <a:solidFill>
                  <a:srgbClr val="D3D3D3"/>
                </a:solidFill>
              </a:rPr>
              <a:pPr algn="r" defTabSz="814388">
                <a:defRPr/>
              </a:pPr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3078" name="Picture 6" descr="PPt_TopBand_Artwork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708CA1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28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708CA1"/>
        </a:buClr>
        <a:buChar char="•"/>
        <a:defRPr sz="28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708CA1"/>
        </a:buClr>
        <a:buChar char="–"/>
        <a:defRPr sz="28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708CA1"/>
        </a:buClr>
        <a:buChar char="»"/>
        <a:defRPr sz="28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CA68C918-51EC-4BA5-895A-45A222443C73}" type="slidenum">
              <a:rPr lang="zh-CN" altLang="en-US" sz="1000">
                <a:solidFill>
                  <a:srgbClr val="D3D3D3"/>
                </a:solidFill>
              </a:rPr>
              <a:pPr algn="r" defTabSz="814388">
                <a:defRPr/>
              </a:pPr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8050"/>
            <a:ext cx="9144000" cy="5689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3078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altLang="zh-CN" sz="80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har char="•"/>
        <a:defRPr sz="28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0"/>
        </a:spcBef>
        <a:spcAft>
          <a:spcPct val="0"/>
        </a:spcAft>
        <a:buChar char="»"/>
        <a:defRPr sz="28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7163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Segue and Q&amp;A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Subtitle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fld id="{72DCB134-8195-476B-A291-128875E04BDC}" type="slidenum">
              <a:rPr lang="zh-CN" altLang="en-US" sz="1000">
                <a:solidFill>
                  <a:srgbClr val="D3D3D3"/>
                </a:solidFill>
              </a:rPr>
              <a:pPr algn="r" defTabSz="814388">
                <a:defRPr/>
              </a:pPr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4102" name="Rectangle 11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 anchorCtr="1">
            <a:spAutoFit/>
          </a:bodyPr>
          <a:lstStyle/>
          <a:p>
            <a:pPr defTabSz="814388">
              <a:defRPr/>
            </a:pPr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defRPr/>
            </a:pPr>
            <a:r>
              <a:rPr lang="en-US" altLang="zh-CN" sz="80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2pPr>
      <a:lvl3pPr marL="11430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3000">
          <a:solidFill>
            <a:srgbClr val="717171"/>
          </a:solidFill>
          <a:latin typeface="+mn-lt"/>
        </a:defRPr>
      </a:lvl3pPr>
      <a:lvl4pPr marL="16002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4pPr>
      <a:lvl5pPr marL="20574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3000">
          <a:solidFill>
            <a:srgbClr val="717171"/>
          </a:solidFill>
          <a:latin typeface="+mn-lt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62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  <p:sldLayoutId id="2147484029" r:id="rId18"/>
    <p:sldLayoutId id="2147484030" r:id="rId19"/>
    <p:sldLayoutId id="2147484031" r:id="rId20"/>
    <p:sldLayoutId id="2147484032" r:id="rId21"/>
    <p:sldLayoutId id="2147484033" r:id="rId22"/>
    <p:sldLayoutId id="2147484034" r:id="rId23"/>
    <p:sldLayoutId id="2147484035" r:id="rId24"/>
    <p:sldLayoutId id="2147484036" r:id="rId25"/>
    <p:sldLayoutId id="2147484037" r:id="rId26"/>
    <p:sldLayoutId id="2147484038" r:id="rId27"/>
    <p:sldLayoutId id="2147484039" r:id="rId28"/>
    <p:sldLayoutId id="2147484040" r:id="rId29"/>
    <p:sldLayoutId id="2147484041" r:id="rId30"/>
    <p:sldLayoutId id="2147484042" r:id="rId31"/>
    <p:sldLayoutId id="2147484043" r:id="rId32"/>
    <p:sldLayoutId id="2147484044" r:id="rId33"/>
    <p:sldLayoutId id="2147484045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5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  <p:sldLayoutId id="2147484064" r:id="rId18"/>
    <p:sldLayoutId id="2147484065" r:id="rId19"/>
    <p:sldLayoutId id="2147484066" r:id="rId20"/>
    <p:sldLayoutId id="2147484067" r:id="rId21"/>
    <p:sldLayoutId id="2147484068" r:id="rId22"/>
    <p:sldLayoutId id="2147484069" r:id="rId23"/>
    <p:sldLayoutId id="2147484070" r:id="rId24"/>
    <p:sldLayoutId id="2147484071" r:id="rId25"/>
    <p:sldLayoutId id="2147484072" r:id="rId26"/>
    <p:sldLayoutId id="2147484073" r:id="rId27"/>
    <p:sldLayoutId id="2147484074" r:id="rId28"/>
    <p:sldLayoutId id="2147484075" r:id="rId29"/>
    <p:sldLayoutId id="2147484076" r:id="rId30"/>
    <p:sldLayoutId id="2147484077" r:id="rId31"/>
    <p:sldLayoutId id="2147484078" r:id="rId32"/>
    <p:sldLayoutId id="2147484079" r:id="rId33"/>
    <p:sldLayoutId id="2147484080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33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  <p:sldLayoutId id="2147484094" r:id="rId13"/>
    <p:sldLayoutId id="2147484095" r:id="rId14"/>
    <p:sldLayoutId id="2147484096" r:id="rId15"/>
    <p:sldLayoutId id="2147484097" r:id="rId16"/>
    <p:sldLayoutId id="2147484098" r:id="rId17"/>
    <p:sldLayoutId id="2147484099" r:id="rId18"/>
    <p:sldLayoutId id="2147484100" r:id="rId19"/>
    <p:sldLayoutId id="2147484101" r:id="rId20"/>
    <p:sldLayoutId id="2147484102" r:id="rId21"/>
    <p:sldLayoutId id="2147484103" r:id="rId22"/>
    <p:sldLayoutId id="2147484104" r:id="rId23"/>
    <p:sldLayoutId id="2147484105" r:id="rId24"/>
    <p:sldLayoutId id="2147484106" r:id="rId25"/>
    <p:sldLayoutId id="2147484107" r:id="rId26"/>
    <p:sldLayoutId id="2147484108" r:id="rId27"/>
    <p:sldLayoutId id="2147484109" r:id="rId28"/>
    <p:sldLayoutId id="2147484110" r:id="rId29"/>
    <p:sldLayoutId id="2147484111" r:id="rId30"/>
    <p:sldLayoutId id="2147484112" r:id="rId31"/>
    <p:sldLayoutId id="2147484113" r:id="rId32"/>
    <p:sldLayoutId id="2147484114" r:id="rId33"/>
    <p:sldLayoutId id="2147484115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2013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3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  <p:sldLayoutId id="2147484128" r:id="rId12"/>
    <p:sldLayoutId id="2147484129" r:id="rId13"/>
    <p:sldLayoutId id="2147484130" r:id="rId14"/>
    <p:sldLayoutId id="2147484131" r:id="rId15"/>
    <p:sldLayoutId id="2147484132" r:id="rId16"/>
    <p:sldLayoutId id="2147484133" r:id="rId17"/>
    <p:sldLayoutId id="2147484134" r:id="rId18"/>
    <p:sldLayoutId id="2147484135" r:id="rId19"/>
    <p:sldLayoutId id="2147484136" r:id="rId20"/>
    <p:sldLayoutId id="2147484137" r:id="rId21"/>
    <p:sldLayoutId id="2147484138" r:id="rId22"/>
    <p:sldLayoutId id="2147484139" r:id="rId23"/>
    <p:sldLayoutId id="2147484140" r:id="rId24"/>
    <p:sldLayoutId id="2147484141" r:id="rId25"/>
    <p:sldLayoutId id="2147484142" r:id="rId26"/>
    <p:sldLayoutId id="2147484143" r:id="rId27"/>
    <p:sldLayoutId id="2147484144" r:id="rId28"/>
    <p:sldLayoutId id="2147484145" r:id="rId29"/>
    <p:sldLayoutId id="2147484146" r:id="rId30"/>
    <p:sldLayoutId id="2147484147" r:id="rId31"/>
    <p:sldLayoutId id="2147484148" r:id="rId32"/>
    <p:sldLayoutId id="2147484149" r:id="rId33"/>
    <p:sldLayoutId id="2147484150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ctrTitle"/>
          </p:nvPr>
        </p:nvSpPr>
        <p:spPr>
          <a:xfrm>
            <a:off x="360000" y="2340000"/>
            <a:ext cx="4320000" cy="698477"/>
          </a:xfrm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章   </a:t>
            </a:r>
            <a:r>
              <a:rPr lang="zh-CN" altLang="en-US" sz="4000" b="1" smtClean="0"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寻址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 bwMode="auto">
          <a:xfrm>
            <a:off x="360000" y="3240000"/>
            <a:ext cx="5760000" cy="45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814388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4.03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第</a:t>
            </a:r>
            <a:r>
              <a:rPr lang="en-US" altLang="zh-CN" sz="2400" b="1" kern="0" dirty="0">
                <a:solidFill>
                  <a:schemeClr val="accent3"/>
                </a:solidFill>
                <a:latin typeface="Times New Roman" pitchFamily="18" charset="0"/>
              </a:rPr>
              <a:t>5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章 部分相当于 </a:t>
            </a:r>
            <a:r>
              <a:rPr lang="en-US" altLang="zh-CN" sz="2400" b="1" kern="0" dirty="0" smtClean="0">
                <a:solidFill>
                  <a:schemeClr val="accent3"/>
                </a:solidFill>
                <a:latin typeface="Times New Roman" pitchFamily="18" charset="0"/>
              </a:rPr>
              <a:t>7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.02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版 模块</a:t>
            </a:r>
            <a:r>
              <a:rPr lang="en-US" altLang="zh-CN" sz="2400" b="1" kern="0" dirty="0" smtClean="0">
                <a:solidFill>
                  <a:schemeClr val="accent3"/>
                </a:solidFill>
                <a:latin typeface="Times New Roman" pitchFamily="18" charset="0"/>
              </a:rPr>
              <a:t>11</a:t>
            </a:r>
            <a:endParaRPr kumimoji="0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5.1.4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地址和子网掩码的交互方式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2000" y="1152000"/>
            <a:ext cx="8280000" cy="2647729"/>
          </a:xfrm>
        </p:spPr>
        <p:txBody>
          <a:bodyPr>
            <a:spAutoFit/>
          </a:bodyPr>
          <a:lstStyle/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u="sng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计算某一子网掩码对应的网络中可容纳的主机数量：</a:t>
            </a:r>
            <a:endParaRPr lang="en-US" altLang="zh-CN" sz="2400" b="1" u="sng" dirty="0" smtClean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为底、以主机部分的位数为指数求幂（如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=256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必须再从结果数字中减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256-2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），原因在于：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主机部分为全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地址是</a:t>
            </a:r>
            <a:r>
              <a:rPr lang="zh-CN" altLang="en-US" sz="2400" b="1" u="sng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广播地址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，不能分配给主机；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主机部分为全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地址是</a:t>
            </a:r>
            <a:r>
              <a:rPr lang="zh-CN" altLang="en-US" sz="2400" b="1" u="sng" dirty="0" smtClean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网络地址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，也不能分配给主机。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0000" y="5328000"/>
            <a:ext cx="5034288" cy="13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612000" y="3672000"/>
            <a:ext cx="7920000" cy="163121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ts val="0"/>
              </a:spcBef>
              <a:defRPr/>
            </a:pPr>
            <a:r>
              <a:rPr lang="en-US" altLang="zh-CN" sz="2400" b="1" i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192.168.1.100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（子网掩码</a:t>
            </a:r>
            <a:r>
              <a:rPr lang="en-US" altLang="zh-CN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255.255.255.0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）所属网络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的</a:t>
            </a:r>
            <a:endParaRPr lang="en-US" altLang="zh-CN" sz="2400" b="1" i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algn="ctr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i="1" u="sng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广播地址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400" b="1" i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192.168.1.255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（主机部分全</a:t>
            </a:r>
            <a:r>
              <a:rPr lang="en-US" altLang="zh-CN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），</a:t>
            </a:r>
            <a:endParaRPr lang="en-US" altLang="zh-CN" sz="2400" b="1" i="1" u="sng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  <a:p>
            <a:pPr algn="ctr">
              <a:lnSpc>
                <a:spcPts val="4000"/>
              </a:lnSpc>
              <a:spcBef>
                <a:spcPts val="0"/>
              </a:spcBef>
              <a:defRPr/>
            </a:pPr>
            <a:r>
              <a:rPr lang="zh-CN" altLang="en-US" sz="2400" b="1" i="1" u="sng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网络</a:t>
            </a:r>
            <a:r>
              <a:rPr lang="zh-CN" altLang="en-US" sz="2400" b="1" i="1" u="sng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地址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400" b="1" i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192.168.1.0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（主机部分全</a:t>
            </a:r>
            <a:r>
              <a:rPr lang="en-US" altLang="zh-CN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0</a:t>
            </a: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00" y="1152000"/>
            <a:ext cx="8424000" cy="1728000"/>
          </a:xfrm>
        </p:spPr>
        <p:txBody>
          <a:bodyPr/>
          <a:lstStyle/>
          <a:p>
            <a:pPr marL="288000" indent="-288000">
              <a:lnSpc>
                <a:spcPct val="150000"/>
              </a:lnSpc>
              <a:defRPr/>
            </a:pPr>
            <a:r>
              <a:rPr lang="zh-CN" altLang="en-US" sz="2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计算网络地址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将主机的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表示成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二进制数再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逐位进行逻辑与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运算，可得该主机所属的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网络地址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!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>
              <a:lnSpc>
                <a:spcPct val="150000"/>
              </a:lnSpc>
              <a:buSzPct val="85000"/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逻辑与（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A&amp;B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0&amp;0=0&amp;1=1&amp;0=0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1&amp;1=1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；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2000" y="3024000"/>
            <a:ext cx="9000000" cy="3180286"/>
            <a:chOff x="72000" y="2880000"/>
            <a:chExt cx="9000000" cy="3180286"/>
          </a:xfrm>
        </p:grpSpPr>
        <p:pic>
          <p:nvPicPr>
            <p:cNvPr id="19462" name="Picture 5"/>
            <p:cNvPicPr>
              <a:picLocks noChangeAspect="1" noChangeArrowheads="1"/>
            </p:cNvPicPr>
            <p:nvPr/>
          </p:nvPicPr>
          <p:blipFill>
            <a:blip r:embed="rId3"/>
            <a:srcRect l="35237" t="21320" r="1270" b="28477"/>
            <a:stretch>
              <a:fillRect/>
            </a:stretch>
          </p:blipFill>
          <p:spPr bwMode="auto">
            <a:xfrm>
              <a:off x="72000" y="2880000"/>
              <a:ext cx="5580000" cy="3180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5544000" y="3168000"/>
              <a:ext cx="3528000" cy="265713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just">
                <a:lnSpc>
                  <a:spcPts val="4000"/>
                </a:lnSpc>
                <a:spcBef>
                  <a:spcPts val="600"/>
                </a:spcBef>
                <a:defRPr/>
              </a:pPr>
              <a:r>
                <a:rPr lang="zh-CN" altLang="en-US" sz="2400" b="1" i="1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         </a:t>
              </a:r>
              <a:r>
                <a:rPr lang="zh-CN" altLang="en-US" sz="2400" b="1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经运算，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发现</a:t>
              </a:r>
              <a:r>
                <a:rPr lang="en-US" altLang="zh-CN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H1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和</a:t>
              </a:r>
              <a:r>
                <a:rPr lang="en-US" altLang="zh-CN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H2</a:t>
              </a:r>
              <a:r>
                <a:rPr lang="zh-CN" altLang="en-US" sz="2400" b="1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所属的</a:t>
              </a:r>
              <a:r>
                <a:rPr lang="zh-CN" altLang="en-US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网络地址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相同，均为</a:t>
              </a:r>
              <a:r>
                <a:rPr lang="en-US" altLang="zh-CN" sz="24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192.168.1.0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，因此可以确定</a:t>
              </a:r>
              <a:r>
                <a:rPr lang="zh-CN" altLang="en-US" sz="2400" b="1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它们是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属于同</a:t>
              </a:r>
              <a:r>
                <a:rPr lang="zh-CN" altLang="en-US" sz="2400" b="1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一个逻辑</a:t>
              </a:r>
              <a:r>
                <a:rPr lang="zh-CN" altLang="en-US" sz="2400" b="1" dirty="0">
                  <a:solidFill>
                    <a:srgbClr val="FF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网络的！</a:t>
              </a:r>
            </a:p>
          </p:txBody>
        </p:sp>
      </p:grpSp>
      <p:sp>
        <p:nvSpPr>
          <p:cNvPr id="7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smtClean="0">
                <a:latin typeface="Times New Roman" pitchFamily="18" charset="0"/>
                <a:ea typeface="宋体" pitchFamily="2" charset="-122"/>
              </a:rPr>
              <a:t>5.1.4   IP</a:t>
            </a:r>
            <a:r>
              <a:rPr lang="zh-CN" altLang="en-US" sz="3200" smtClean="0">
                <a:latin typeface="Times New Roman" pitchFamily="18" charset="0"/>
                <a:ea typeface="宋体" pitchFamily="2" charset="-122"/>
              </a:rPr>
              <a:t>地址和子网掩码的交互方式</a:t>
            </a:r>
            <a:endParaRPr lang="zh-CN" altLang="en-US" sz="3200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4294967295"/>
          </p:nvPr>
        </p:nvSpPr>
        <p:spPr>
          <a:xfrm>
            <a:off x="360000" y="1152000"/>
            <a:ext cx="8280000" cy="4415328"/>
          </a:xfrm>
        </p:spPr>
        <p:txBody>
          <a:bodyPr>
            <a:spAutoFit/>
          </a:bodyPr>
          <a:lstStyle/>
          <a:p>
            <a:pPr marL="288000" indent="-288000"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当主机发送数据包时，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用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u="sng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与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自身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以及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比较。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如果两个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相同，则表示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同一个本地网络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中，因此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数据包只需在本地传送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</a:pP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</a:pP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如果不同，即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源和目的主机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不属同一网络，则发送主机会将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数据包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转发到路由器接口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（即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默认网关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），再由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转发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所在的远程网络。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0" y="5580001"/>
            <a:ext cx="7108572" cy="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01" y="3204003"/>
            <a:ext cx="7074286" cy="857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 bwMode="auto">
          <a:xfrm>
            <a:off x="900000" y="3168000"/>
            <a:ext cx="1440000" cy="900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955675" marR="0" indent="-381000" algn="l" defTabSz="814388" rtl="0" eaLnBrk="0" fontAlgn="base" latinLnBrk="0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899592" y="5580000"/>
            <a:ext cx="1440000" cy="900000"/>
          </a:xfrm>
          <a:prstGeom prst="ellipse">
            <a:avLst/>
          </a:prstGeom>
          <a:noFill/>
          <a:ln w="317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955675" marR="0" indent="-381000" algn="l" defTabSz="814388" rtl="0" eaLnBrk="0" fontAlgn="base" latinLnBrk="0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5.1.4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地址和子网掩码的交互方式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360000" y="288000"/>
            <a:ext cx="842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物理网络</a:t>
            </a:r>
            <a:r>
              <a:rPr lang="zh-CN" altLang="en-US" sz="2400" b="1" dirty="0" smtClean="0">
                <a:latin typeface="Times New Roman" pitchFamily="18" charset="0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逻辑网络</a:t>
            </a:r>
            <a:r>
              <a:rPr lang="zh-CN" altLang="en-US" sz="2400" b="1" dirty="0" smtClean="0">
                <a:latin typeface="Times New Roman" pitchFamily="18" charset="0"/>
              </a:rPr>
              <a:t>（本地网络）：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indent="648000" algn="just">
              <a:lnSpc>
                <a:spcPts val="36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</a:rPr>
              <a:t>在下图所示的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物理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网络</a:t>
            </a:r>
            <a:r>
              <a:rPr lang="zh-CN" altLang="en-US" sz="2400" b="1" dirty="0">
                <a:latin typeface="Times New Roman" pitchFamily="18" charset="0"/>
              </a:rPr>
              <a:t>中，有三台</a:t>
            </a:r>
            <a:r>
              <a:rPr lang="zh-CN" altLang="en-US" sz="2400" b="1" dirty="0" smtClean="0">
                <a:latin typeface="Times New Roman" pitchFamily="18" charset="0"/>
              </a:rPr>
              <a:t>主机的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地址的网络部分</a:t>
            </a:r>
            <a:r>
              <a:rPr lang="zh-CN" altLang="en-US" sz="2400" b="1" dirty="0" smtClean="0">
                <a:latin typeface="Times New Roman" pitchFamily="18" charset="0"/>
              </a:rPr>
              <a:t>同为</a:t>
            </a:r>
            <a:r>
              <a:rPr lang="en-US" altLang="zh-CN" sz="2400" b="1" dirty="0" smtClean="0">
                <a:latin typeface="Times New Roman" pitchFamily="18" charset="0"/>
              </a:rPr>
              <a:t>192.168.18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</a:rPr>
              <a:t>而</a:t>
            </a:r>
            <a:r>
              <a:rPr lang="zh-CN" altLang="en-US" sz="2400" b="1" dirty="0" smtClean="0">
                <a:latin typeface="Times New Roman" pitchFamily="18" charset="0"/>
              </a:rPr>
              <a:t>另外三</a:t>
            </a:r>
            <a:r>
              <a:rPr lang="zh-CN" altLang="en-US" sz="2400" b="1" dirty="0">
                <a:latin typeface="Times New Roman" pitchFamily="18" charset="0"/>
              </a:rPr>
              <a:t>台</a:t>
            </a:r>
            <a:r>
              <a:rPr lang="zh-CN" altLang="en-US" sz="2400" b="1" dirty="0" smtClean="0">
                <a:latin typeface="Times New Roman" pitchFamily="18" charset="0"/>
              </a:rPr>
              <a:t>主机的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地址的网络部分</a:t>
            </a:r>
            <a:r>
              <a:rPr lang="zh-CN" altLang="en-US" sz="2400" b="1" dirty="0" smtClean="0">
                <a:latin typeface="Times New Roman" pitchFamily="18" charset="0"/>
              </a:rPr>
              <a:t>则同为</a:t>
            </a:r>
            <a:r>
              <a:rPr lang="en-US" altLang="zh-CN" sz="2400" b="1" dirty="0" smtClean="0">
                <a:latin typeface="Times New Roman" pitchFamily="18" charset="0"/>
              </a:rPr>
              <a:t>192.168.5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>
                <a:latin typeface="Times New Roman" pitchFamily="18" charset="0"/>
              </a:rPr>
              <a:t>于是在该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物理网络</a:t>
            </a:r>
            <a:r>
              <a:rPr lang="zh-CN" altLang="en-US" sz="2400" b="1" dirty="0" smtClean="0">
                <a:latin typeface="Times New Roman" pitchFamily="18" charset="0"/>
              </a:rPr>
              <a:t>中就</a:t>
            </a:r>
            <a:r>
              <a:rPr lang="zh-CN" altLang="en-US" sz="2400" b="1" dirty="0">
                <a:latin typeface="Times New Roman" pitchFamily="18" charset="0"/>
              </a:rPr>
              <a:t>存在两个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逻辑网络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网络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部分相同的主机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属于同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一个逻辑网络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，可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直接相互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通信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；而网络部分不同的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主机则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属于不同的逻辑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网络</a:t>
            </a:r>
            <a:r>
              <a:rPr lang="zh-CN" altLang="en-US" sz="2400" b="1" dirty="0" smtClean="0">
                <a:latin typeface="Times New Roman" pitchFamily="18" charset="0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必须通过“路由器”才能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相互通信！</a:t>
            </a:r>
          </a:p>
        </p:txBody>
      </p:sp>
      <p:grpSp>
        <p:nvGrpSpPr>
          <p:cNvPr id="15364" name="Group 10"/>
          <p:cNvGrpSpPr>
            <a:grpSpLocks/>
          </p:cNvGrpSpPr>
          <p:nvPr/>
        </p:nvGrpSpPr>
        <p:grpSpPr bwMode="auto">
          <a:xfrm>
            <a:off x="180000" y="3600000"/>
            <a:ext cx="5759450" cy="3052762"/>
            <a:chOff x="1066" y="2187"/>
            <a:chExt cx="3628" cy="1923"/>
          </a:xfrm>
        </p:grpSpPr>
        <p:pic>
          <p:nvPicPr>
            <p:cNvPr id="1537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83" y="2205"/>
              <a:ext cx="3611" cy="1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066" y="2187"/>
              <a:ext cx="3628" cy="192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" name="Text Box 9"/>
          <p:cNvSpPr txBox="1">
            <a:spLocks noChangeArrowheads="1"/>
          </p:cNvSpPr>
          <p:nvPr/>
        </p:nvSpPr>
        <p:spPr bwMode="auto">
          <a:xfrm>
            <a:off x="6372000" y="3852000"/>
            <a:ext cx="2664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36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物理网络</a:t>
            </a:r>
            <a:r>
              <a:rPr lang="zh-CN" altLang="en-US" sz="2400" b="1" dirty="0" smtClean="0"/>
              <a:t>是指：</a:t>
            </a:r>
            <a:endParaRPr lang="en-US" altLang="zh-CN" sz="2400" b="1" dirty="0" smtClean="0"/>
          </a:p>
          <a:p>
            <a:pPr algn="just">
              <a:lnSpc>
                <a:spcPts val="3600"/>
              </a:lnSpc>
              <a:spcBef>
                <a:spcPts val="0"/>
              </a:spcBef>
            </a:pPr>
            <a:r>
              <a:rPr lang="zh-CN" altLang="en-US" sz="2400" b="1" dirty="0" smtClean="0"/>
              <a:t>各主机相互之间有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物理连接</a:t>
            </a:r>
            <a:r>
              <a:rPr lang="zh-CN" altLang="en-US" sz="2400" b="1" dirty="0" smtClean="0"/>
              <a:t>；各主机通过各种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网络设备</a:t>
            </a:r>
            <a:r>
              <a:rPr lang="zh-CN" altLang="en-US" sz="2400" b="1" dirty="0" smtClean="0"/>
              <a:t>、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介质</a:t>
            </a:r>
            <a:r>
              <a:rPr lang="zh-CN" altLang="en-US" sz="2400" b="1" dirty="0" smtClean="0"/>
              <a:t>互连。</a:t>
            </a:r>
            <a:endParaRPr lang="zh-CN" altLang="en-US" sz="2400" b="1" dirty="0"/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 flipH="1">
            <a:off x="5940000" y="5040000"/>
            <a:ext cx="4318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7" name="Text Box 12"/>
          <p:cNvSpPr txBox="1">
            <a:spLocks noChangeArrowheads="1"/>
          </p:cNvSpPr>
          <p:nvPr/>
        </p:nvSpPr>
        <p:spPr bwMode="auto">
          <a:xfrm>
            <a:off x="792000" y="6120000"/>
            <a:ext cx="2087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逻辑网络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3744000" y="6120000"/>
            <a:ext cx="2087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逻辑网络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"/>
          <p:cNvGrpSpPr>
            <a:grpSpLocks noChangeAspect="1"/>
          </p:cNvGrpSpPr>
          <p:nvPr/>
        </p:nvGrpSpPr>
        <p:grpSpPr>
          <a:xfrm>
            <a:off x="468000" y="3600000"/>
            <a:ext cx="8160626" cy="2866430"/>
            <a:chOff x="987917" y="1340768"/>
            <a:chExt cx="7253889" cy="2547937"/>
          </a:xfrm>
        </p:grpSpPr>
        <p:pic>
          <p:nvPicPr>
            <p:cNvPr id="7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987917" y="1340768"/>
              <a:ext cx="7253889" cy="2547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任意多边形 3"/>
            <p:cNvSpPr/>
            <p:nvPr/>
          </p:nvSpPr>
          <p:spPr bwMode="auto">
            <a:xfrm>
              <a:off x="6085490" y="2695904"/>
              <a:ext cx="1222814" cy="790190"/>
            </a:xfrm>
            <a:custGeom>
              <a:avLst/>
              <a:gdLst>
                <a:gd name="connsiteX0" fmla="*/ 0 w 1876096"/>
                <a:gd name="connsiteY0" fmla="*/ 0 h 1118717"/>
                <a:gd name="connsiteX1" fmla="*/ 488731 w 1876096"/>
                <a:gd name="connsiteY1" fmla="*/ 993228 h 1118717"/>
                <a:gd name="connsiteX2" fmla="*/ 1876096 w 1876096"/>
                <a:gd name="connsiteY2" fmla="*/ 1072056 h 111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6096" h="1118717">
                  <a:moveTo>
                    <a:pt x="0" y="0"/>
                  </a:moveTo>
                  <a:cubicBezTo>
                    <a:pt x="88024" y="407276"/>
                    <a:pt x="176048" y="814552"/>
                    <a:pt x="488731" y="993228"/>
                  </a:cubicBezTo>
                  <a:cubicBezTo>
                    <a:pt x="801414" y="1171904"/>
                    <a:pt x="1338755" y="1121980"/>
                    <a:pt x="1876096" y="1072056"/>
                  </a:cubicBezTo>
                </a:path>
              </a:pathLst>
            </a:custGeom>
            <a:noFill/>
            <a:ln w="254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308304" y="3255261"/>
              <a:ext cx="6532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/>
                <a:t>PC</a:t>
              </a:r>
              <a:endParaRPr lang="zh-CN" altLang="en-US" sz="2400" b="1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72200" y="3486093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b="1" smtClean="0">
                  <a:solidFill>
                    <a:srgbClr val="5F5F5F"/>
                  </a:solidFill>
                </a:rPr>
                <a:t>网线</a:t>
              </a:r>
              <a:endParaRPr lang="zh-CN" altLang="en-US" sz="1800" b="1">
                <a:solidFill>
                  <a:srgbClr val="5F5F5F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00" y="432000"/>
            <a:ext cx="5039048" cy="293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5940000" y="648000"/>
            <a:ext cx="2520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ISR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包含：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端口路由器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端口交换机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无线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AP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集成防火墙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4320000" y="2592000"/>
            <a:ext cx="3240000" cy="324000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>
            <a:off x="4176000" y="3204000"/>
            <a:ext cx="1944000" cy="1944000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3"/>
          <p:cNvSpPr txBox="1">
            <a:spLocks noChangeArrowheads="1"/>
          </p:cNvSpPr>
          <p:nvPr/>
        </p:nvSpPr>
        <p:spPr bwMode="auto">
          <a:xfrm>
            <a:off x="5400000" y="3312000"/>
            <a:ext cx="338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PC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机有线网卡的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1944000" y="4032000"/>
            <a:ext cx="324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ISR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LAN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口的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地址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052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ctrTitle" idx="4294967295"/>
          </p:nvPr>
        </p:nvSpPr>
        <p:spPr bwMode="white">
          <a:xfrm>
            <a:off x="360000" y="2520000"/>
            <a:ext cx="6480000" cy="698477"/>
          </a:xfrm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40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5.2   IP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地址的类型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5.2.1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地址类和默认子网掩码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5389954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地址分为五类。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是商业类地址，可分配给主机。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保留供组播使用，而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则保留用于实验用途。</a:t>
            </a:r>
          </a:p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使用三个八位字节表示网络部分，一个表示主机部分。默认子网掩码为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255.255.255.0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类地址通常分配给小型网络（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-2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使用两个八位字节表示网络部分，另两个表示主机部分。默认子网掩码为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255.255.0.0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类地址一般用于中型网络（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-2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SzPct val="65000"/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仅以一个八位字节表示网络部分，其余三个表示主机部分。默认子网掩码为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位（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255.0.0.0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）。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类地址一般分配给大型组织（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b="1" baseline="30000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24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-2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03" y="1152000"/>
            <a:ext cx="8491405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824000" y="4752000"/>
            <a:ext cx="3960812" cy="1728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通过首个八位字节的值，就可以确定地址的类别。</a:t>
            </a:r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1080000" y="1440000"/>
            <a:ext cx="1296987" cy="719137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Text Box 8"/>
          <p:cNvSpPr txBox="1">
            <a:spLocks noChangeArrowheads="1"/>
          </p:cNvSpPr>
          <p:nvPr/>
        </p:nvSpPr>
        <p:spPr bwMode="auto">
          <a:xfrm>
            <a:off x="7035800" y="3919538"/>
            <a:ext cx="358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宋体" pitchFamily="2" charset="-122"/>
              </a:rPr>
              <a:t>,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4716000" y="1872000"/>
            <a:ext cx="4140000" cy="63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ts val="2200"/>
              </a:lnSpc>
              <a:spcBef>
                <a:spcPts val="0"/>
              </a:spcBef>
            </a:pPr>
            <a:r>
              <a:rPr lang="en-US" altLang="zh-CN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地址中的网络部分，除去固定不变位外的其余位，为全</a:t>
            </a:r>
            <a:r>
              <a:rPr lang="en-US" altLang="zh-CN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和全</a:t>
            </a:r>
            <a:r>
              <a:rPr lang="en-US" altLang="zh-CN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的网络</a:t>
            </a:r>
            <a:r>
              <a:rPr lang="en-US" altLang="zh-CN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lang="zh-CN" altLang="en-US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地址 </a:t>
            </a:r>
            <a:r>
              <a:rPr lang="en-US" altLang="zh-CN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~ </a:t>
            </a:r>
            <a:r>
              <a:rPr lang="zh-CN" altLang="en-US" sz="1600" b="1" dirty="0" smtClean="0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保留</a:t>
            </a:r>
            <a:endParaRPr lang="zh-CN" altLang="en-US" sz="1600" b="1" dirty="0">
              <a:solidFill>
                <a:srgbClr val="00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7380000" y="2664000"/>
            <a:ext cx="432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1"/>
          <p:cNvSpPr>
            <a:spLocks noChangeShapeType="1"/>
          </p:cNvSpPr>
          <p:nvPr/>
        </p:nvSpPr>
        <p:spPr bwMode="auto">
          <a:xfrm>
            <a:off x="7560000" y="3456000"/>
            <a:ext cx="540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2"/>
          <p:cNvSpPr>
            <a:spLocks noChangeShapeType="1"/>
          </p:cNvSpPr>
          <p:nvPr/>
        </p:nvSpPr>
        <p:spPr bwMode="auto">
          <a:xfrm>
            <a:off x="7740000" y="4284000"/>
            <a:ext cx="5400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6659563" y="2952000"/>
            <a:ext cx="1728787" cy="33855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SG" sz="16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127</a:t>
            </a:r>
            <a:r>
              <a:rPr lang="zh-CN" altLang="en-US" sz="1600" b="1" i="1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有特殊用途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20000" y="36720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Why  14?</a:t>
            </a:r>
            <a:endParaRPr lang="zh-CN" altLang="en-US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000" y="44640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FF0000"/>
                </a:solidFill>
                <a:latin typeface="Times New Roman" pitchFamily="18" charset="0"/>
              </a:rPr>
              <a:t>Why  21?</a:t>
            </a:r>
            <a:endParaRPr lang="zh-CN" altLang="en-US" b="1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5.2.1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地址类和默认子网掩码</a:t>
            </a:r>
          </a:p>
        </p:txBody>
      </p:sp>
      <p:sp>
        <p:nvSpPr>
          <p:cNvPr id="4" name="矩形 3"/>
          <p:cNvSpPr/>
          <p:nvPr/>
        </p:nvSpPr>
        <p:spPr>
          <a:xfrm>
            <a:off x="6120000" y="468000"/>
            <a:ext cx="2880000" cy="60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000"/>
              </a:lnSpc>
            </a:pPr>
            <a:r>
              <a:rPr lang="zh-CN" altLang="en-US" sz="2000" b="1" dirty="0">
                <a:latin typeface="Times New Roman" pitchFamily="18" charset="0"/>
              </a:rPr>
              <a:t>（</a:t>
            </a:r>
            <a:r>
              <a:rPr lang="zh-CN" altLang="en-US" sz="2000" b="1" dirty="0" smtClean="0">
                <a:latin typeface="Times New Roman" pitchFamily="18" charset="0"/>
              </a:rPr>
              <a:t>参见</a:t>
            </a:r>
            <a:r>
              <a:rPr lang="en-US" altLang="zh-CN" sz="2000" b="1" dirty="0" smtClean="0">
                <a:latin typeface="Times New Roman" pitchFamily="18" charset="0"/>
              </a:rPr>
              <a:t>7.02</a:t>
            </a:r>
            <a:r>
              <a:rPr lang="zh-CN" altLang="en-US" sz="2000" b="1" dirty="0" smtClean="0">
                <a:latin typeface="Times New Roman" pitchFamily="18" charset="0"/>
              </a:rPr>
              <a:t>版教材</a:t>
            </a:r>
            <a:r>
              <a:rPr lang="en-US" altLang="zh-CN" sz="2000" b="1" dirty="0" smtClean="0">
                <a:latin typeface="Times New Roman" pitchFamily="18" charset="0"/>
              </a:rPr>
              <a:t>11.3.5</a:t>
            </a:r>
            <a:r>
              <a:rPr lang="zh-CN" altLang="en-US" sz="2000" b="1" dirty="0" smtClean="0">
                <a:latin typeface="Times New Roman" pitchFamily="18" charset="0"/>
              </a:rPr>
              <a:t>）</a:t>
            </a:r>
            <a:endParaRPr lang="zh-CN" altLang="en-US" sz="20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5112000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地址资源有限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，因此存在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地址分配殆尽的风险（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2011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年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全球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地址的顶级管理部门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ICANN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宣布最后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5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en-US" altLang="zh-SG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地址块被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分配殆尽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）。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解决此问题的一个办法是保留一些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私有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，仅供组织在内部使用。这样，组织内部的主机无需使用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公有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就能够相互通信。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RFC1918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标准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类中都保留了数个地址范围作为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私有地址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。私有地址范围包含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。这为内部地址的配置提供了极大的灵活性。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0000" y="1332000"/>
            <a:ext cx="6623999" cy="2091690"/>
            <a:chOff x="1739124" y="1124744"/>
            <a:chExt cx="5472112" cy="174307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39124" y="1124744"/>
              <a:ext cx="5472112" cy="174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828343" y="1934744"/>
              <a:ext cx="3887788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1828343" y="2354744"/>
              <a:ext cx="403225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828343" y="2774744"/>
              <a:ext cx="4248150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6051386" y="1664744"/>
              <a:ext cx="654274" cy="3334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10.*</a:t>
              </a: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5932428" y="2084744"/>
              <a:ext cx="1249069" cy="3334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172.16~31.*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140606" y="2504744"/>
              <a:ext cx="1040891" cy="33342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sz="20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charset="-122"/>
                </a:rPr>
                <a:t>192.168.*</a:t>
              </a:r>
            </a:p>
          </p:txBody>
        </p:sp>
      </p:grpSp>
      <p:sp>
        <p:nvSpPr>
          <p:cNvPr id="24579" name="标题 2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公有和私有地址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3"/>
          <p:cNvSpPr>
            <a:spLocks noGrp="1"/>
          </p:cNvSpPr>
          <p:nvPr>
            <p:ph idx="4294967295"/>
          </p:nvPr>
        </p:nvSpPr>
        <p:spPr>
          <a:xfrm>
            <a:off x="252000" y="1152000"/>
            <a:ext cx="8640000" cy="5040000"/>
          </a:xfrm>
        </p:spPr>
        <p:txBody>
          <a:bodyPr/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规模非常大的网络可以使用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A类私有网络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，可容纳1600万以上的私有地址。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中型网络可以使用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B类私有网络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每个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类私有网络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可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提供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地址超过65,000个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家庭和小型企业网络一般使用的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C类私有地址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每个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类私有网络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最多可容纳254台主机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任何规模的组织都可以在内部使用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256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类网络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。一般而言，许多大型组织使用的都是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类私有网络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公有和私有地址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540000" y="720000"/>
            <a:ext cx="7920000" cy="69847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zh-CN" altLang="en-US" sz="4000" dirty="0" smtClean="0">
                <a:latin typeface="宋体" pitchFamily="2" charset="-122"/>
                <a:ea typeface="宋体" pitchFamily="2" charset="-122"/>
              </a:rPr>
              <a:t>内容索引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000" y="1440000"/>
            <a:ext cx="8280000" cy="3406911"/>
          </a:xfrm>
        </p:spPr>
        <p:txBody>
          <a:bodyPr>
            <a:spAutoFit/>
          </a:bodyPr>
          <a:lstStyle/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5.1  IP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地址和子网掩码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00" b="1" dirty="0" smtClean="0">
                <a:latin typeface="Times New Roman" pitchFamily="18" charset="0"/>
                <a:ea typeface="宋体" pitchFamily="2" charset="-122"/>
              </a:rPr>
              <a:t>5.2  IP</a:t>
            </a:r>
            <a:r>
              <a:rPr lang="zh-CN" altLang="en-US" sz="3600" b="1" dirty="0" smtClean="0">
                <a:latin typeface="Times New Roman" pitchFamily="18" charset="0"/>
                <a:ea typeface="宋体" pitchFamily="2" charset="-122"/>
              </a:rPr>
              <a:t>地址的类型</a:t>
            </a:r>
            <a:endParaRPr lang="en-US" altLang="zh-CN" sz="3600" b="1" dirty="0" smtClean="0"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5.3  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获取</a:t>
            </a: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地址的方式</a:t>
            </a:r>
            <a:endParaRPr lang="en-US" altLang="zh-CN" sz="3600" b="1" dirty="0" smtClean="0">
              <a:solidFill>
                <a:schemeClr val="bg2">
                  <a:lumMod val="75000"/>
                </a:schemeClr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5.4  </a:t>
            </a:r>
            <a:r>
              <a:rPr lang="zh-CN" altLang="en-US" sz="3600" b="1" dirty="0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宋体" pitchFamily="2" charset="-122"/>
              </a:rPr>
              <a:t>地址管理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6000" y="1152000"/>
            <a:ext cx="8712000" cy="5040000"/>
          </a:xfrm>
        </p:spPr>
        <p:txBody>
          <a:bodyPr/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私有地址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不能在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上路由，其数据包会被路由器所阻挡。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如果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主机不直接与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相连，那么这些主机就可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在内部使用私有地址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。因此，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多个组织可使用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相同的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私有地址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而不用担心发生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地址冲突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的问题。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由于私有地址只在本地网络中可见，外部人员无法直接访问私有地址，因此使用私有地址也可作为一种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安全措施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还有一些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特殊地址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用于进行网络设备（如网卡）的诊断测试，称为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环回地址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类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127.0.0.0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网络就是保留用作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环回地址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0" algn="just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2400" b="1" i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Localhost</a:t>
            </a:r>
            <a:r>
              <a:rPr lang="en-US" altLang="zh-CN" sz="2400" b="1" i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 =127.0.0.1</a:t>
            </a: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5040000" y="216000"/>
            <a:ext cx="37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参见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4.03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版教材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5.2.2.2</a:t>
            </a:r>
          </a:p>
          <a:p>
            <a:pPr algn="ctr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7.02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版教材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11.3.2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标题 2"/>
          <p:cNvSpPr txBox="1">
            <a:spLocks/>
          </p:cNvSpPr>
          <p:nvPr/>
        </p:nvSpPr>
        <p:spPr>
          <a:xfrm>
            <a:off x="360000" y="504634"/>
            <a:ext cx="468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公有和私有地址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252000" y="1152000"/>
            <a:ext cx="8640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000" indent="-288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400" b="1" dirty="0">
                <a:latin typeface="Times New Roman" pitchFamily="18" charset="0"/>
              </a:rPr>
              <a:t>注意</a:t>
            </a:r>
            <a:r>
              <a:rPr lang="zh-CN" altLang="en-US" sz="2400" b="1" dirty="0" smtClean="0">
                <a:latin typeface="Times New Roman" pitchFamily="18" charset="0"/>
              </a:rPr>
              <a:t>：浙江大学的对外公有地址</a:t>
            </a:r>
            <a:r>
              <a:rPr lang="en-US" altLang="zh-CN" sz="2400" b="1" dirty="0" smtClean="0">
                <a:latin typeface="Times New Roman" pitchFamily="18" charset="0"/>
              </a:rPr>
              <a:t>210.32</a:t>
            </a:r>
            <a:r>
              <a:rPr lang="en-US" altLang="zh-CN" sz="2400" b="1" dirty="0">
                <a:latin typeface="Times New Roman" pitchFamily="18" charset="0"/>
              </a:rPr>
              <a:t>.*.*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222.205</a:t>
            </a:r>
            <a:r>
              <a:rPr lang="en-US" altLang="zh-CN" sz="2400" b="1" dirty="0" smtClean="0">
                <a:latin typeface="Times New Roman" pitchFamily="18" charset="0"/>
              </a:rPr>
              <a:t>.*.*</a:t>
            </a:r>
            <a:r>
              <a:rPr lang="zh-CN" altLang="en-US" sz="2400" b="1" dirty="0" smtClean="0">
                <a:latin typeface="Times New Roman" pitchFamily="18" charset="0"/>
              </a:rPr>
              <a:t>等（</a:t>
            </a:r>
            <a:r>
              <a:rPr lang="en-US" altLang="zh-CN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类）是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中国教科网管理机构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CERNET</a:t>
            </a:r>
            <a:r>
              <a:rPr lang="zh-CN" altLang="en-US" sz="2400" b="1" dirty="0">
                <a:latin typeface="Times New Roman" pitchFamily="18" charset="0"/>
              </a:rPr>
              <a:t>分</a:t>
            </a:r>
            <a:r>
              <a:rPr lang="zh-CN" altLang="en-US" sz="2400" b="1" dirty="0" smtClean="0">
                <a:latin typeface="Times New Roman" pitchFamily="18" charset="0"/>
              </a:rPr>
              <a:t>配给</a:t>
            </a:r>
            <a:r>
              <a:rPr lang="zh-CN" altLang="en-US" sz="2400" b="1" dirty="0">
                <a:latin typeface="Times New Roman" pitchFamily="18" charset="0"/>
              </a:rPr>
              <a:t>浙江大学</a:t>
            </a:r>
            <a:r>
              <a:rPr lang="zh-CN" altLang="en-US" sz="2400" b="1" dirty="0" smtClean="0">
                <a:latin typeface="Times New Roman" pitchFamily="18" charset="0"/>
              </a:rPr>
              <a:t>的，</a:t>
            </a:r>
            <a:r>
              <a:rPr lang="zh-CN" altLang="en-US" sz="2400" b="1" dirty="0">
                <a:latin typeface="Times New Roman" pitchFamily="18" charset="0"/>
              </a:rPr>
              <a:t>是受到管制的。</a:t>
            </a:r>
          </a:p>
          <a:p>
            <a:pPr marL="288000" indent="-288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zh-CN" altLang="en-US" sz="2400" b="1" dirty="0" smtClean="0">
                <a:latin typeface="Times New Roman" pitchFamily="18" charset="0"/>
              </a:rPr>
              <a:t>校内</a:t>
            </a:r>
            <a:r>
              <a:rPr lang="en-US" altLang="zh-CN" sz="2400" b="1" dirty="0" smtClean="0"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latin typeface="Times New Roman" pitchFamily="18" charset="0"/>
              </a:rPr>
              <a:t>地址</a:t>
            </a:r>
            <a:r>
              <a:rPr lang="en-US" altLang="zh-CN" sz="2400" b="1" dirty="0" smtClean="0">
                <a:latin typeface="Times New Roman" pitchFamily="18" charset="0"/>
              </a:rPr>
              <a:t>10</a:t>
            </a:r>
            <a:r>
              <a:rPr lang="en-US" altLang="zh-CN" sz="2400" b="1" dirty="0">
                <a:latin typeface="Times New Roman" pitchFamily="18" charset="0"/>
              </a:rPr>
              <a:t>.*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A</a:t>
            </a:r>
            <a:r>
              <a:rPr lang="zh-CN" altLang="en-US" sz="2400" b="1" dirty="0" smtClean="0">
                <a:latin typeface="Times New Roman" pitchFamily="18" charset="0"/>
              </a:rPr>
              <a:t>类）</a:t>
            </a:r>
            <a:r>
              <a:rPr lang="zh-CN" altLang="en-US" sz="2400" b="1" dirty="0">
                <a:latin typeface="Times New Roman" pitchFamily="18" charset="0"/>
              </a:rPr>
              <a:t>是</a:t>
            </a:r>
            <a:r>
              <a:rPr lang="zh-CN" altLang="en-US" sz="2400" b="1" dirty="0" smtClean="0">
                <a:latin typeface="Times New Roman" pitchFamily="18" charset="0"/>
              </a:rPr>
              <a:t>我校自定的大型私有网络地址，是学校自主管理</a:t>
            </a:r>
            <a:r>
              <a:rPr lang="zh-CN" altLang="en-US" sz="2400" b="1" dirty="0">
                <a:latin typeface="Times New Roman" pitchFamily="18" charset="0"/>
              </a:rPr>
              <a:t>的，不受限于</a:t>
            </a:r>
            <a:r>
              <a:rPr lang="zh-CN" altLang="en-US" sz="2400" b="1" dirty="0" smtClean="0">
                <a:latin typeface="Times New Roman" pitchFamily="18" charset="0"/>
              </a:rPr>
              <a:t>上级机构的管理。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288000" indent="-288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10.10.0.21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10.10.2.21 </a:t>
            </a:r>
            <a:r>
              <a:rPr lang="en-US" altLang="zh-CN" sz="2400" b="1" dirty="0" smtClean="0">
                <a:latin typeface="Times New Roman" pitchFamily="18" charset="0"/>
              </a:rPr>
              <a:t>~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首选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备用 </a:t>
            </a:r>
            <a:r>
              <a:rPr lang="en-US" altLang="zh-CN" sz="2400" b="1" dirty="0" smtClean="0">
                <a:latin typeface="Times New Roman" pitchFamily="18" charset="0"/>
              </a:rPr>
              <a:t>DNS</a:t>
            </a:r>
            <a:r>
              <a:rPr lang="zh-CN" altLang="en-US" sz="2400" b="1" dirty="0" smtClean="0">
                <a:latin typeface="Times New Roman" pitchFamily="18" charset="0"/>
              </a:rPr>
              <a:t>服务器地址</a:t>
            </a:r>
            <a:endParaRPr lang="zh-CN" altLang="en-US" sz="2400" b="1" dirty="0">
              <a:latin typeface="Times New Roman" pitchFamily="18" charset="0"/>
            </a:endParaRPr>
          </a:p>
          <a:p>
            <a:pPr marL="288000" indent="-288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</a:pPr>
            <a:r>
              <a:rPr lang="en-US" altLang="zh-CN" sz="2400" b="1" dirty="0" smtClean="0">
                <a:latin typeface="Times New Roman" pitchFamily="18" charset="0"/>
              </a:rPr>
              <a:t>10.*</a:t>
            </a:r>
            <a:r>
              <a:rPr lang="zh-CN" altLang="en-US" sz="2400" b="1" dirty="0" smtClean="0">
                <a:latin typeface="Times New Roman" pitchFamily="18" charset="0"/>
              </a:rPr>
              <a:t>可以在学校</a:t>
            </a:r>
            <a:r>
              <a:rPr lang="zh-CN" altLang="en-US" sz="2400" b="1" dirty="0">
                <a:latin typeface="Times New Roman" pitchFamily="18" charset="0"/>
              </a:rPr>
              <a:t>内部</a:t>
            </a:r>
            <a:r>
              <a:rPr lang="zh-CN" altLang="en-US" sz="2400" b="1" dirty="0" smtClean="0">
                <a:latin typeface="Times New Roman" pitchFamily="18" charset="0"/>
              </a:rPr>
              <a:t>互相通信，</a:t>
            </a:r>
            <a:r>
              <a:rPr lang="zh-CN" altLang="en-US" sz="2400" b="1" dirty="0">
                <a:latin typeface="Times New Roman" pitchFamily="18" charset="0"/>
              </a:rPr>
              <a:t>但是要出</a:t>
            </a:r>
            <a:r>
              <a:rPr lang="zh-CN" altLang="en-US" sz="2400" b="1" dirty="0" smtClean="0">
                <a:latin typeface="Times New Roman" pitchFamily="18" charset="0"/>
              </a:rPr>
              <a:t>校网的话</a:t>
            </a:r>
            <a:r>
              <a:rPr lang="zh-CN" altLang="en-US" sz="2400" b="1" dirty="0">
                <a:latin typeface="Times New Roman" pitchFamily="18" charset="0"/>
              </a:rPr>
              <a:t>，必须转换</a:t>
            </a:r>
            <a:r>
              <a:rPr lang="zh-CN" altLang="en-US" sz="2400" b="1" dirty="0" smtClean="0">
                <a:latin typeface="Times New Roman" pitchFamily="18" charset="0"/>
              </a:rPr>
              <a:t>成上述</a:t>
            </a:r>
            <a:r>
              <a:rPr lang="zh-CN" altLang="en-US" sz="2400" b="1" dirty="0">
                <a:latin typeface="Times New Roman" pitchFamily="18" charset="0"/>
              </a:rPr>
              <a:t>的</a:t>
            </a:r>
            <a:r>
              <a:rPr lang="en-US" altLang="zh-CN" sz="2400" b="1" dirty="0">
                <a:latin typeface="Times New Roman" pitchFamily="18" charset="0"/>
              </a:rPr>
              <a:t>210…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latin typeface="Times New Roman" pitchFamily="18" charset="0"/>
              </a:rPr>
              <a:t>222…</a:t>
            </a:r>
            <a:r>
              <a:rPr lang="zh-CN" altLang="en-US" sz="2400" b="1" dirty="0">
                <a:latin typeface="Times New Roman" pitchFamily="18" charset="0"/>
              </a:rPr>
              <a:t>这些</a:t>
            </a:r>
            <a:r>
              <a:rPr lang="zh-CN" altLang="en-US" sz="2400" b="1" dirty="0" smtClean="0">
                <a:latin typeface="Times New Roman" pitchFamily="18" charset="0"/>
              </a:rPr>
              <a:t>规定的公有</a:t>
            </a:r>
            <a:r>
              <a:rPr lang="en-US" altLang="zh-CN" sz="2400" b="1" dirty="0" smtClean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地址才行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288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网络地址转换，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NAT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参见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4.03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版教材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5.4.3.1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4" name="标题 2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5.2.2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公有和私有地址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 tIns="43200" bIns="432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专用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IPv4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地址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2000" y="1152000"/>
            <a:ext cx="8280000" cy="3801041"/>
          </a:xfrm>
        </p:spPr>
        <p:txBody>
          <a:bodyPr>
            <a:spAutoFit/>
          </a:bodyPr>
          <a:lstStyle/>
          <a:p>
            <a:pPr marL="288000" indent="-28800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环回地址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127.0.0.0 /8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127.0.0.1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至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127.255.255.254</a:t>
            </a:r>
          </a:p>
          <a:p>
            <a:pPr marL="28800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主机使用这些特殊地址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将流量指向其自身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本地链路地址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自动私有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169.254.0.0 /16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169.254.0.1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至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169.254.255.254</a:t>
            </a:r>
          </a:p>
          <a:p>
            <a:pPr marL="288000" indent="0" fontAlgn="auto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自动获取 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IP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地址失败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时，系统设定的一个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临时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fontAlgn="auto">
              <a:lnSpc>
                <a:spcPct val="150000"/>
              </a:lnSpc>
              <a:spcBef>
                <a:spcPts val="600"/>
              </a:spcBef>
            </a:pPr>
            <a:r>
              <a:rPr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类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地址：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240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.0.0.0 到 255.255.255.254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留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作未来使用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1698751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除了地址类别外，还可将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归类为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单播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组播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主机可以使用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地址进行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一对一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（单播）、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一对多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（组播）或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一对全体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（广播）的通信。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252000" y="2880000"/>
            <a:ext cx="8640000" cy="360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  <a:spAutoFit/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8000" indent="-288000" algn="just" eaLnBrk="1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单播</a:t>
            </a:r>
          </a:p>
          <a:p>
            <a:pPr marL="288000" indent="-288000" algn="just" eaLnBrk="1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单播地址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是网络中最常见的地址类型，其接收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某一台特定的主机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要传送和接收单播数据包，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必须包含于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数据包的报头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中，相应的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也必须出现于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以太网帧头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中。</a:t>
            </a:r>
          </a:p>
          <a:p>
            <a:pPr marL="288000" indent="-288000" algn="just" eaLnBrk="1" hangingPunct="1">
              <a:lnSpc>
                <a:spcPts val="36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只有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相结合，才能将数据传送到特定的目的主机。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4294967295"/>
          </p:nvPr>
        </p:nvSpPr>
        <p:spPr>
          <a:xfrm>
            <a:off x="360000" y="1260000"/>
            <a:ext cx="1800000" cy="4320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单播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000" y="1872000"/>
            <a:ext cx="8281988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3"/>
          <p:cNvSpPr txBox="1">
            <a:spLocks noChangeArrowheads="1"/>
          </p:cNvSpPr>
          <p:nvPr/>
        </p:nvSpPr>
        <p:spPr bwMode="auto">
          <a:xfrm>
            <a:off x="2880000" y="1260000"/>
            <a:ext cx="396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</a:rPr>
              <a:t>版教材动画</a:t>
            </a:r>
            <a:r>
              <a:rPr lang="en-US" altLang="zh-CN" sz="2400" b="1" dirty="0">
                <a:latin typeface="Times New Roman" pitchFamily="18" charset="0"/>
              </a:rPr>
              <a:t>5.2.3.1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2"/>
          <p:cNvSpPr>
            <a:spLocks/>
          </p:cNvSpPr>
          <p:nvPr/>
        </p:nvSpPr>
        <p:spPr bwMode="auto">
          <a:xfrm>
            <a:off x="252000" y="1152000"/>
            <a:ext cx="8640000" cy="52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lvl="1" indent="-288000" algn="just" defTabSz="814388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 smtClean="0">
                <a:latin typeface="Times New Roman" pitchFamily="18" charset="0"/>
              </a:rPr>
              <a:t>发送</a:t>
            </a:r>
            <a:r>
              <a:rPr lang="zh-CN" altLang="en-US" sz="2400" b="1" dirty="0">
                <a:latin typeface="Times New Roman" pitchFamily="18" charset="0"/>
              </a:rPr>
              <a:t>广播消息时，需使用广播地址（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主机部分为全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的地址</a:t>
            </a:r>
            <a:r>
              <a:rPr lang="zh-CN" altLang="en-US" sz="2400" b="1" dirty="0">
                <a:latin typeface="Times New Roman" pitchFamily="18" charset="0"/>
              </a:rPr>
              <a:t>）。这表示本地网络中的所有主机都将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接收并处理该消息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ARP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DHCP</a:t>
            </a:r>
            <a:r>
              <a:rPr lang="zh-CN" altLang="en-US" sz="2400" b="1" dirty="0">
                <a:latin typeface="Times New Roman" pitchFamily="18" charset="0"/>
              </a:rPr>
              <a:t>等许多网络协议都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需要使用广播消息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288000" lvl="1" indent="-288000" algn="just" defTabSz="814388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>
                <a:latin typeface="Times New Roman" pitchFamily="18" charset="0"/>
              </a:rPr>
              <a:t>例如：</a:t>
            </a:r>
            <a:r>
              <a:rPr lang="en-US" altLang="zh-CN" sz="2400" b="1" dirty="0">
                <a:latin typeface="Times New Roman" pitchFamily="18" charset="0"/>
              </a:rPr>
              <a:t>C</a:t>
            </a:r>
            <a:r>
              <a:rPr lang="zh-CN" altLang="en-US" sz="2400" b="1" dirty="0">
                <a:latin typeface="Times New Roman" pitchFamily="18" charset="0"/>
              </a:rPr>
              <a:t>类网络</a:t>
            </a:r>
            <a:r>
              <a:rPr lang="en-US" altLang="zh-CN" sz="2400" b="1" dirty="0">
                <a:latin typeface="Times New Roman" pitchFamily="18" charset="0"/>
              </a:rPr>
              <a:t>192.168.1.0</a:t>
            </a:r>
            <a:r>
              <a:rPr lang="zh-CN" altLang="en-US" sz="2400" b="1" dirty="0">
                <a:latin typeface="Times New Roman" pitchFamily="18" charset="0"/>
              </a:rPr>
              <a:t>的默认子网掩码为</a:t>
            </a:r>
            <a:r>
              <a:rPr lang="en-US" altLang="zh-CN" sz="2400" b="1" dirty="0">
                <a:latin typeface="Times New Roman" pitchFamily="18" charset="0"/>
              </a:rPr>
              <a:t>255.255.255.0</a:t>
            </a:r>
            <a:r>
              <a:rPr lang="zh-CN" altLang="en-US" sz="2400" b="1" dirty="0">
                <a:latin typeface="Times New Roman" pitchFamily="18" charset="0"/>
              </a:rPr>
              <a:t>，该网络的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广播地址</a:t>
            </a:r>
            <a:r>
              <a:rPr lang="zh-CN" altLang="en-US" sz="2400" b="1" dirty="0">
                <a:latin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</a:rPr>
              <a:t>192.168.1.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255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288000" lvl="1" indent="-288000" algn="just" defTabSz="814388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 smtClean="0">
                <a:latin typeface="Times New Roman" pitchFamily="18" charset="0"/>
              </a:rPr>
              <a:t>又</a:t>
            </a:r>
            <a:r>
              <a:rPr lang="zh-CN" altLang="en-US" sz="2400" b="1" dirty="0">
                <a:latin typeface="Times New Roman" pitchFamily="18" charset="0"/>
              </a:rPr>
              <a:t>如：</a:t>
            </a:r>
            <a:r>
              <a:rPr lang="en-US" altLang="zh-CN" sz="2400" b="1" dirty="0">
                <a:latin typeface="Times New Roman" pitchFamily="18" charset="0"/>
              </a:rPr>
              <a:t>B</a:t>
            </a:r>
            <a:r>
              <a:rPr lang="zh-CN" altLang="en-US" sz="2400" b="1" dirty="0">
                <a:latin typeface="Times New Roman" pitchFamily="18" charset="0"/>
              </a:rPr>
              <a:t>类网络</a:t>
            </a:r>
            <a:r>
              <a:rPr lang="en-US" altLang="zh-CN" sz="2400" b="1" dirty="0">
                <a:latin typeface="Times New Roman" pitchFamily="18" charset="0"/>
              </a:rPr>
              <a:t>172.16.0.0</a:t>
            </a:r>
            <a:r>
              <a:rPr lang="zh-CN" altLang="en-US" sz="2400" b="1" dirty="0">
                <a:latin typeface="Times New Roman" pitchFamily="18" charset="0"/>
              </a:rPr>
              <a:t>的默认子网掩码为</a:t>
            </a:r>
            <a:r>
              <a:rPr lang="en-US" altLang="zh-CN" sz="2400" b="1" dirty="0">
                <a:latin typeface="Times New Roman" pitchFamily="18" charset="0"/>
              </a:rPr>
              <a:t>255.255.0.0</a:t>
            </a:r>
            <a:r>
              <a:rPr lang="zh-CN" altLang="en-US" sz="2400" b="1" dirty="0" smtClean="0">
                <a:latin typeface="Times New Roman" pitchFamily="18" charset="0"/>
              </a:rPr>
              <a:t>，</a:t>
            </a:r>
            <a:r>
              <a:rPr lang="en-US" altLang="zh-CN" sz="2400" b="1" dirty="0" smtClean="0">
                <a:latin typeface="Times New Roman" pitchFamily="18" charset="0"/>
              </a:rPr>
              <a:t/>
            </a:r>
            <a:br>
              <a:rPr lang="en-US" altLang="zh-CN" sz="2400" b="1" dirty="0" smtClean="0">
                <a:latin typeface="Times New Roman" pitchFamily="18" charset="0"/>
              </a:rPr>
            </a:br>
            <a:r>
              <a:rPr lang="zh-CN" altLang="en-US" sz="2400" b="1" dirty="0" smtClean="0">
                <a:latin typeface="Times New Roman" pitchFamily="18" charset="0"/>
              </a:rPr>
              <a:t>该</a:t>
            </a:r>
            <a:r>
              <a:rPr lang="zh-CN" altLang="en-US" sz="2400" b="1" dirty="0">
                <a:latin typeface="Times New Roman" pitchFamily="18" charset="0"/>
              </a:rPr>
              <a:t>网络的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广播地址</a:t>
            </a:r>
            <a:r>
              <a:rPr lang="zh-CN" altLang="en-US" sz="2400" b="1" dirty="0">
                <a:latin typeface="Times New Roman" pitchFamily="18" charset="0"/>
              </a:rPr>
              <a:t>为</a:t>
            </a:r>
            <a:r>
              <a:rPr lang="en-US" altLang="zh-CN" sz="2400" b="1" dirty="0">
                <a:latin typeface="Times New Roman" pitchFamily="18" charset="0"/>
              </a:rPr>
              <a:t>172.16.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255.255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marL="288000" lvl="1" indent="-288000" algn="just" defTabSz="814388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 smtClean="0">
                <a:latin typeface="Times New Roman" pitchFamily="18" charset="0"/>
              </a:rPr>
              <a:t>思考：</a:t>
            </a:r>
            <a:r>
              <a:rPr lang="en-US" altLang="zh-CN" sz="2400" b="1" dirty="0" smtClean="0">
                <a:latin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</a:rPr>
              <a:t>类网络</a:t>
            </a:r>
            <a:r>
              <a:rPr lang="en-US" altLang="zh-CN" sz="2400" b="1" dirty="0">
                <a:latin typeface="Times New Roman" pitchFamily="18" charset="0"/>
              </a:rPr>
              <a:t>10.0.0.0</a:t>
            </a:r>
            <a:r>
              <a:rPr lang="zh-CN" altLang="en-US" sz="2400" b="1" dirty="0" smtClean="0"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广播地址</a:t>
            </a:r>
            <a:r>
              <a:rPr lang="zh-CN" altLang="en-US" sz="2400" b="1" dirty="0" smtClean="0">
                <a:latin typeface="Times New Roman" pitchFamily="18" charset="0"/>
              </a:rPr>
              <a:t>？</a:t>
            </a:r>
            <a:endParaRPr lang="zh-CN" altLang="en-US" sz="2400" b="1" dirty="0">
              <a:latin typeface="Times New Roman" pitchFamily="18" charset="0"/>
            </a:endParaRPr>
          </a:p>
          <a:p>
            <a:pPr marL="288000" indent="-288000" algn="just" defTabSz="814388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 smtClean="0">
                <a:latin typeface="Times New Roman" pitchFamily="18" charset="0"/>
              </a:rPr>
              <a:t>广播消息还</a:t>
            </a:r>
            <a:r>
              <a:rPr lang="zh-CN" altLang="en-US" sz="2400" b="1" dirty="0">
                <a:latin typeface="Times New Roman" pitchFamily="18" charset="0"/>
              </a:rPr>
              <a:t>需要在</a:t>
            </a:r>
            <a:r>
              <a:rPr lang="zh-CN" altLang="en-US" sz="2400" b="1" dirty="0" smtClean="0">
                <a:latin typeface="Times New Roman" pitchFamily="18" charset="0"/>
              </a:rPr>
              <a:t>以太帧</a:t>
            </a:r>
            <a:r>
              <a:rPr lang="zh-CN" altLang="en-US" sz="2400" b="1" dirty="0">
                <a:latin typeface="Times New Roman" pitchFamily="18" charset="0"/>
              </a:rPr>
              <a:t>中包含相应的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广播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MAC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Times New Roman" pitchFamily="18" charset="0"/>
              </a:rPr>
              <a:t>广播</a:t>
            </a:r>
            <a:r>
              <a:rPr lang="en-US" altLang="zh-CN" sz="2400" b="1" u="sng" dirty="0">
                <a:solidFill>
                  <a:srgbClr val="FF00FF"/>
                </a:solidFill>
                <a:latin typeface="Times New Roman" pitchFamily="18" charset="0"/>
              </a:rPr>
              <a:t>MAC</a:t>
            </a:r>
            <a:r>
              <a:rPr lang="zh-CN" altLang="en-US" sz="2400" b="1" u="sng" dirty="0" smtClean="0">
                <a:solidFill>
                  <a:srgbClr val="FF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</a:rPr>
              <a:t>为 </a:t>
            </a:r>
            <a:r>
              <a:rPr lang="en-US" altLang="zh-CN" sz="2400" b="1" dirty="0" smtClean="0">
                <a:latin typeface="Times New Roman" pitchFamily="18" charset="0"/>
              </a:rPr>
              <a:t>48 </a:t>
            </a:r>
            <a:r>
              <a:rPr lang="zh-CN" altLang="en-US" sz="2400" b="1" dirty="0" smtClean="0">
                <a:latin typeface="Times New Roman" pitchFamily="18" charset="0"/>
              </a:rPr>
              <a:t>位全 </a:t>
            </a:r>
            <a:r>
              <a:rPr lang="en-US" altLang="zh-CN" sz="2400" b="1" dirty="0" smtClean="0">
                <a:latin typeface="Times New Roman" pitchFamily="18" charset="0"/>
              </a:rPr>
              <a:t>1 </a:t>
            </a:r>
            <a:r>
              <a:rPr lang="zh-CN" altLang="en-US" sz="2400" b="1" dirty="0" smtClean="0">
                <a:latin typeface="Times New Roman" pitchFamily="18" charset="0"/>
              </a:rPr>
              <a:t>的地址，即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FF-FF-FF-FF-FF-FF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000" y="1872000"/>
            <a:ext cx="7978775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内容占位符 2"/>
          <p:cNvSpPr>
            <a:spLocks/>
          </p:cNvSpPr>
          <p:nvPr/>
        </p:nvSpPr>
        <p:spPr bwMode="auto">
          <a:xfrm>
            <a:off x="360000" y="1260000"/>
            <a:ext cx="2160000" cy="4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defTabSz="814388">
              <a:lnSpc>
                <a:spcPct val="95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广播</a:t>
            </a:r>
          </a:p>
        </p:txBody>
      </p:sp>
      <p:sp>
        <p:nvSpPr>
          <p:cNvPr id="33799" name="TextBox 3"/>
          <p:cNvSpPr txBox="1">
            <a:spLocks noChangeArrowheads="1"/>
          </p:cNvSpPr>
          <p:nvPr/>
        </p:nvSpPr>
        <p:spPr bwMode="auto">
          <a:xfrm>
            <a:off x="2880000" y="1260000"/>
            <a:ext cx="396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</a:rPr>
              <a:t>版教材动画</a:t>
            </a:r>
            <a:r>
              <a:rPr lang="en-US" altLang="zh-CN" sz="2400" b="1" dirty="0">
                <a:latin typeface="Times New Roman" pitchFamily="18" charset="0"/>
              </a:rPr>
              <a:t>5.2.3.2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576000" y="4500000"/>
            <a:ext cx="1512000" cy="360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955675" marR="0" indent="-381000" algn="l" defTabSz="814388" rtl="0" eaLnBrk="0" fontAlgn="base" latinLnBrk="0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852000" y="4500000"/>
            <a:ext cx="1512000" cy="360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955675" marR="0" indent="-381000" algn="l" defTabSz="814388" rtl="0" eaLnBrk="0" fontAlgn="base" latinLnBrk="0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/>
          </p:cNvSpPr>
          <p:nvPr/>
        </p:nvSpPr>
        <p:spPr bwMode="auto">
          <a:xfrm>
            <a:off x="252000" y="1152000"/>
            <a:ext cx="8640000" cy="5400000"/>
          </a:xfrm>
          <a:prstGeom prst="rect">
            <a:avLst/>
          </a:prstGeom>
          <a:noFill/>
          <a:ln>
            <a:noFill/>
          </a:ln>
          <a:extLst/>
        </p:spPr>
        <p:txBody>
          <a:bodyPr lIns="82124" tIns="41061" rIns="82124" bIns="41061">
            <a:spAutoFit/>
          </a:bodyPr>
          <a:lstStyle/>
          <a:p>
            <a:pPr marL="288000" indent="-288000" algn="just" defTabSz="814388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组播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允许源设备向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一组设备</a:t>
            </a:r>
            <a:r>
              <a:rPr lang="zh-CN" altLang="en-US" sz="2400" b="1" dirty="0">
                <a:latin typeface="Times New Roman" pitchFamily="18" charset="0"/>
              </a:rPr>
              <a:t>发送数据包。例如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远程游戏</a:t>
            </a:r>
            <a:r>
              <a:rPr lang="zh-CN" altLang="en-US" sz="2400" b="1" dirty="0">
                <a:latin typeface="Times New Roman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视频会议</a:t>
            </a:r>
            <a:r>
              <a:rPr lang="zh-CN" altLang="en-US" sz="2400" b="1" dirty="0">
                <a:latin typeface="Times New Roman" pitchFamily="18" charset="0"/>
              </a:rPr>
              <a:t>就需用组播地址。</a:t>
            </a:r>
          </a:p>
          <a:p>
            <a:pPr marL="288000" indent="-288000" algn="just" defTabSz="814388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属于某一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组的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设备</a:t>
            </a:r>
            <a:r>
              <a:rPr lang="zh-CN" altLang="en-US" sz="2400" b="1" dirty="0">
                <a:latin typeface="Times New Roman" pitchFamily="18" charset="0"/>
              </a:rPr>
              <a:t>都指派有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该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组的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r>
              <a:rPr lang="zh-CN" altLang="en-US" sz="2400" b="1" u="sng" dirty="0" smtClean="0">
                <a:latin typeface="Times New Roman" pitchFamily="18" charset="0"/>
              </a:rPr>
              <a:t>组播</a:t>
            </a:r>
            <a:r>
              <a:rPr lang="en-US" altLang="zh-CN" sz="2400" b="1" u="sng" dirty="0" smtClean="0">
                <a:latin typeface="Times New Roman" pitchFamily="18" charset="0"/>
              </a:rPr>
              <a:t>IP</a:t>
            </a:r>
            <a:r>
              <a:rPr lang="zh-CN" altLang="en-US" sz="2400" b="1" u="sng" dirty="0" smtClean="0"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的范围为</a:t>
            </a:r>
            <a:r>
              <a:rPr lang="en-US" altLang="zh-CN" sz="2400" b="1" dirty="0">
                <a:latin typeface="Times New Roman" pitchFamily="18" charset="0"/>
              </a:rPr>
              <a:t>224.0.0.0</a:t>
            </a:r>
            <a:r>
              <a:rPr lang="zh-CN" altLang="en-US" sz="2400" b="1" dirty="0">
                <a:latin typeface="Times New Roman" pitchFamily="18" charset="0"/>
              </a:rPr>
              <a:t>到</a:t>
            </a:r>
            <a:r>
              <a:rPr lang="en-US" altLang="zh-CN" sz="2400" b="1" dirty="0">
                <a:latin typeface="Times New Roman" pitchFamily="18" charset="0"/>
              </a:rPr>
              <a:t>239.255.255.255</a:t>
            </a:r>
            <a:r>
              <a:rPr lang="zh-CN" altLang="en-US" sz="24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D</a:t>
            </a:r>
            <a:r>
              <a:rPr lang="zh-CN" altLang="en-US" sz="2400" b="1" dirty="0">
                <a:latin typeface="Times New Roman" pitchFamily="18" charset="0"/>
              </a:rPr>
              <a:t>类）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组播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地址代表一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组主机</a:t>
            </a:r>
            <a:r>
              <a:rPr lang="zh-CN" altLang="en-US" sz="2400" b="1" dirty="0" smtClean="0">
                <a:latin typeface="Times New Roman" pitchFamily="18" charset="0"/>
              </a:rPr>
              <a:t>，只能用作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目的地址</a:t>
            </a:r>
            <a:r>
              <a:rPr lang="zh-CN" altLang="en-US" sz="2400" b="1" dirty="0" smtClean="0">
                <a:latin typeface="Times New Roman" pitchFamily="18" charset="0"/>
              </a:rPr>
              <a:t>。源地址必须为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单播地址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</a:p>
          <a:p>
            <a:pPr marL="288000" indent="-288000" algn="just" defTabSz="814388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Times New Roman" pitchFamily="18" charset="0"/>
              </a:rPr>
              <a:t>如同单播或</a:t>
            </a:r>
            <a:r>
              <a:rPr lang="zh-CN" altLang="en-US" sz="2400" b="1" dirty="0" smtClean="0">
                <a:latin typeface="Times New Roman" pitchFamily="18" charset="0"/>
              </a:rPr>
              <a:t>广播一样，数据帧帧头同时也</a:t>
            </a:r>
            <a:r>
              <a:rPr lang="zh-CN" altLang="en-US" sz="2400" b="1" dirty="0">
                <a:latin typeface="Times New Roman" pitchFamily="18" charset="0"/>
              </a:rPr>
              <a:t>需要相应</a:t>
            </a:r>
            <a:r>
              <a:rPr lang="zh-CN" altLang="en-US" sz="2400" b="1" dirty="0" smtClean="0">
                <a:latin typeface="Times New Roman" pitchFamily="18" charset="0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组播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MAC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 smtClean="0">
                <a:solidFill>
                  <a:schemeClr val="accent4"/>
                </a:solidFill>
                <a:latin typeface="Times New Roman" pitchFamily="18" charset="0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</a:rPr>
              <a:t>才能</a:t>
            </a:r>
            <a:r>
              <a:rPr lang="zh-CN" altLang="en-US" sz="2400" b="1" dirty="0">
                <a:latin typeface="Times New Roman" pitchFamily="18" charset="0"/>
              </a:rPr>
              <a:t>在本地网络</a:t>
            </a:r>
            <a:r>
              <a:rPr lang="zh-CN" altLang="en-US" sz="2400" b="1" dirty="0" smtClean="0">
                <a:latin typeface="Times New Roman" pitchFamily="18" charset="0"/>
              </a:rPr>
              <a:t>中传送。</a:t>
            </a:r>
            <a:endParaRPr lang="en-US" altLang="zh-CN" sz="2400" b="1" dirty="0" smtClean="0">
              <a:latin typeface="Times New Roman" pitchFamily="18" charset="0"/>
            </a:endParaRPr>
          </a:p>
          <a:p>
            <a:pPr marL="288000" indent="-288000" algn="just" defTabSz="814388">
              <a:lnSpc>
                <a:spcPts val="4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u="sng" dirty="0" smtClean="0">
                <a:solidFill>
                  <a:srgbClr val="0000FF"/>
                </a:solidFill>
                <a:latin typeface="Times New Roman" pitchFamily="18" charset="0"/>
              </a:rPr>
              <a:t>组播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</a:rPr>
              <a:t>MAC</a:t>
            </a:r>
            <a:r>
              <a:rPr lang="zh-CN" altLang="en-US" sz="2400" b="1" u="sng" dirty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是一个特殊的十六进制数</a:t>
            </a:r>
            <a:r>
              <a:rPr lang="zh-CN" altLang="en-US" sz="2400" b="1" dirty="0" smtClean="0">
                <a:latin typeface="Times New Roman" pitchFamily="18" charset="0"/>
              </a:rPr>
              <a:t>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它以</a:t>
            </a:r>
            <a:r>
              <a:rPr lang="en-US" altLang="zh-CN" sz="2400" b="1" dirty="0">
                <a:solidFill>
                  <a:srgbClr val="FF00FF"/>
                </a:solidFill>
                <a:latin typeface="Times New Roman" pitchFamily="18" charset="0"/>
              </a:rPr>
              <a:t>01-00-5E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</a:rPr>
              <a:t>开头</a:t>
            </a:r>
            <a:r>
              <a:rPr lang="zh-CN" altLang="en-US" sz="2400" b="1" dirty="0">
                <a:latin typeface="Times New Roman" pitchFamily="18" charset="0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然后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将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组播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的低</a:t>
            </a:r>
            <a:r>
              <a:rPr lang="en-US" altLang="zh-CN" sz="2400" b="1" dirty="0">
                <a:latin typeface="Times New Roman" pitchFamily="18" charset="0"/>
              </a:rPr>
              <a:t>23</a:t>
            </a:r>
            <a:r>
              <a:rPr lang="zh-CN" altLang="en-US" sz="2400" b="1" dirty="0">
                <a:latin typeface="Times New Roman" pitchFamily="18" charset="0"/>
              </a:rPr>
              <a:t>位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换算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成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MAC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地址中剩余的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个十六进制数值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，作为组播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MAC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后半部分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。</a:t>
            </a:r>
            <a:endParaRPr lang="en-US" altLang="zh-CN" sz="2800" b="1" dirty="0">
              <a:latin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1980000"/>
            <a:ext cx="80803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4" name="内容占位符 2"/>
          <p:cNvSpPr>
            <a:spLocks/>
          </p:cNvSpPr>
          <p:nvPr/>
        </p:nvSpPr>
        <p:spPr bwMode="auto">
          <a:xfrm>
            <a:off x="360000" y="1260000"/>
            <a:ext cx="2160000" cy="43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36538" indent="-236538" defTabSz="814388">
              <a:lnSpc>
                <a:spcPct val="95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</a:rPr>
              <a:t>组播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40000" y="5472000"/>
            <a:ext cx="3816000" cy="127650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indent="540000" algn="just">
              <a:lnSpc>
                <a:spcPts val="3200"/>
              </a:lnSpc>
              <a:spcBef>
                <a:spcPts val="0"/>
              </a:spcBef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台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主机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必须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有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一个自己的单播地址，同时还可以有一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个自己所属组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的组播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地址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。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800000" y="1080000"/>
            <a:ext cx="7200000" cy="100098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图中，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组播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IP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地址的低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23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为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15.100.197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，换算成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16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进制数，结果为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0F-64-C5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固定前缀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01-00-5E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。</a:t>
            </a:r>
            <a:endParaRPr lang="zh-CN" altLang="en-US" sz="2400" b="1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576000" y="4968000"/>
            <a:ext cx="1296988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4068000" y="4968000"/>
            <a:ext cx="1080000" cy="0"/>
          </a:xfrm>
          <a:prstGeom prst="line">
            <a:avLst/>
          </a:prstGeom>
          <a:noFill/>
          <a:ln w="3175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360000" y="504634"/>
            <a:ext cx="7920000" cy="575366"/>
          </a:xfrm>
          <a:prstGeom prst="rect">
            <a:avLst/>
          </a:prstGeom>
        </p:spPr>
        <p:txBody>
          <a:bodyPr>
            <a:spAutoFit/>
          </a:bodyPr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黑体" pitchFamily="2" charset="-122"/>
                <a:cs typeface="+mj-cs"/>
              </a:defRPr>
            </a:lvl1pPr>
            <a:lvl2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2pPr>
            <a:lvl3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3pPr>
            <a:lvl4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4pPr>
            <a:lvl5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黑体" pitchFamily="2" charset="-122"/>
              </a:defRPr>
            </a:lvl5pPr>
            <a:lvl6pPr marL="4572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6pPr>
            <a:lvl7pPr marL="9144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7pPr>
            <a:lvl8pPr marL="13716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8pPr>
            <a:lvl9pPr marL="1828800" algn="l" defTabSz="814388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5.2.3   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单播、广播和组播地址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360000" y="1152000"/>
            <a:ext cx="8424000" cy="15619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indent="-288000" algn="just" defTabSz="814388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IPv4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地址</a:t>
            </a:r>
            <a:r>
              <a:rPr lang="zh-CN" altLang="en-US" sz="2400" b="1" dirty="0">
                <a:latin typeface="Times New Roman" pitchFamily="18" charset="0"/>
              </a:rPr>
              <a:t>空间</a:t>
            </a:r>
            <a:r>
              <a:rPr lang="zh-CN" altLang="en-US" sz="2400" b="1" dirty="0" smtClean="0">
                <a:latin typeface="Times New Roman" pitchFamily="18" charset="0"/>
              </a:rPr>
              <a:t>提供</a:t>
            </a:r>
            <a:r>
              <a:rPr lang="zh-CN" altLang="en-US" sz="2400" b="1" dirty="0">
                <a:latin typeface="Times New Roman" pitchFamily="18" charset="0"/>
              </a:rPr>
              <a:t>了</a:t>
            </a:r>
            <a:r>
              <a:rPr lang="en-US" altLang="zh-CN" sz="2400" b="1" dirty="0" smtClean="0">
                <a:latin typeface="Times New Roman" pitchFamily="18" charset="0"/>
              </a:rPr>
              <a:t>4,294,967,296</a:t>
            </a:r>
            <a:r>
              <a:rPr lang="zh-CN" altLang="en-US" sz="2400" b="1" dirty="0">
                <a:latin typeface="Times New Roman" pitchFamily="18" charset="0"/>
              </a:rPr>
              <a:t>个唯一地址，但其中只有</a:t>
            </a:r>
            <a:r>
              <a:rPr lang="en-US" altLang="zh-CN" sz="2400" b="1" dirty="0">
                <a:latin typeface="Times New Roman" pitchFamily="18" charset="0"/>
              </a:rPr>
              <a:t>37</a:t>
            </a:r>
            <a:r>
              <a:rPr lang="zh-CN" altLang="en-US" sz="2400" b="1" dirty="0">
                <a:latin typeface="Times New Roman" pitchFamily="18" charset="0"/>
              </a:rPr>
              <a:t>亿地址是可分配的，因为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IPv4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编址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系统</a:t>
            </a:r>
            <a:r>
              <a:rPr lang="zh-CN" altLang="en-US" sz="2400" b="1" dirty="0" smtClean="0">
                <a:latin typeface="Times New Roman" pitchFamily="18" charset="0"/>
              </a:rPr>
              <a:t>保留了部分地址，供</a:t>
            </a:r>
            <a:r>
              <a:rPr lang="zh-CN" altLang="en-US" sz="2400" b="1" dirty="0">
                <a:latin typeface="Times New Roman" pitchFamily="18" charset="0"/>
              </a:rPr>
              <a:t>组播、测试和其它特殊目的</a:t>
            </a:r>
            <a:r>
              <a:rPr lang="zh-CN" altLang="en-US" sz="2400" b="1" dirty="0" smtClean="0">
                <a:latin typeface="Times New Roman" pitchFamily="18" charset="0"/>
              </a:rPr>
              <a:t>使用。</a:t>
            </a:r>
            <a:endParaRPr lang="en-US" altLang="zh-CN" sz="2400" b="1" dirty="0">
              <a:latin typeface="Times New Roman" pitchFamily="18" charset="0"/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0000" y="2736000"/>
            <a:ext cx="6618666" cy="39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关于</a:t>
            </a: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 idx="4294967295"/>
          </p:nvPr>
        </p:nvSpPr>
        <p:spPr bwMode="white">
          <a:xfrm>
            <a:off x="360000" y="2520000"/>
            <a:ext cx="5580000" cy="698477"/>
          </a:xfrm>
        </p:spPr>
        <p:txBody>
          <a:bodyPr anchor="ctr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40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5.1   IP</a:t>
            </a:r>
            <a:r>
              <a:rPr lang="zh-CN" altLang="en-US" sz="4000" dirty="0" smtClean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</a:rPr>
              <a:t>地址和子网掩码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40001" y="2808000"/>
            <a:ext cx="6636041" cy="38828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324000" y="180000"/>
            <a:ext cx="8496000" cy="258790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2124" tIns="41061" rIns="82124" bIns="41061">
            <a:spAutoFit/>
          </a:bodyPr>
          <a:lstStyle>
            <a:lvl1pPr marL="363538" indent="-363538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85850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722438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359025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995613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4528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9100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43672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8244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8000" indent="-288000" algn="just" eaLnBrk="1" hangingPunct="1">
              <a:lnSpc>
                <a:spcPts val="4000"/>
              </a:lnSpc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2007</a:t>
            </a:r>
            <a:r>
              <a:rPr lang="zh-CN" altLang="en-US" sz="2400" b="1" dirty="0" smtClean="0">
                <a:latin typeface="Times New Roman" pitchFamily="18" charset="0"/>
              </a:rPr>
              <a:t>年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r>
              <a:rPr lang="zh-CN" altLang="en-US" sz="2400" b="1" dirty="0" smtClean="0">
                <a:latin typeface="Times New Roman" pitchFamily="18" charset="0"/>
              </a:rPr>
              <a:t>月的一次统计表明，可用的</a:t>
            </a:r>
            <a:r>
              <a:rPr lang="en-US" altLang="zh-CN" sz="2400" b="1" dirty="0" smtClean="0">
                <a:latin typeface="Times New Roman" pitchFamily="18" charset="0"/>
              </a:rPr>
              <a:t>IPv4</a:t>
            </a:r>
            <a:r>
              <a:rPr lang="zh-CN" altLang="en-US" sz="2400" b="1" dirty="0" smtClean="0">
                <a:latin typeface="Times New Roman" pitchFamily="18" charset="0"/>
              </a:rPr>
              <a:t>地址中，约有</a:t>
            </a:r>
            <a:r>
              <a:rPr lang="en-US" altLang="zh-CN" sz="2400" b="1" dirty="0" smtClean="0">
                <a:latin typeface="Times New Roman" pitchFamily="18" charset="0"/>
              </a:rPr>
              <a:t>24</a:t>
            </a:r>
            <a:r>
              <a:rPr lang="zh-CN" altLang="en-US" sz="2400" b="1" dirty="0" smtClean="0">
                <a:latin typeface="Times New Roman" pitchFamily="18" charset="0"/>
              </a:rPr>
              <a:t>亿已分配给终端用户或</a:t>
            </a:r>
            <a:r>
              <a:rPr lang="en-US" altLang="zh-CN" sz="2400" b="1" dirty="0" smtClean="0">
                <a:latin typeface="Times New Roman" pitchFamily="18" charset="0"/>
              </a:rPr>
              <a:t>ISP</a:t>
            </a:r>
            <a:r>
              <a:rPr lang="zh-CN" altLang="en-US" sz="2400" b="1" dirty="0" smtClean="0">
                <a:latin typeface="Times New Roman" pitchFamily="18" charset="0"/>
              </a:rPr>
              <a:t>，当时还剩下</a:t>
            </a:r>
            <a:r>
              <a:rPr lang="en-US" altLang="zh-CN" sz="2400" b="1" dirty="0" smtClean="0">
                <a:latin typeface="Times New Roman" pitchFamily="18" charset="0"/>
              </a:rPr>
              <a:t>13</a:t>
            </a:r>
            <a:r>
              <a:rPr lang="zh-CN" altLang="en-US" sz="2400" b="1" dirty="0" smtClean="0">
                <a:latin typeface="Times New Roman" pitchFamily="18" charset="0"/>
              </a:rPr>
              <a:t>亿</a:t>
            </a:r>
            <a:r>
              <a:rPr lang="en-US" altLang="zh-CN" sz="2400" b="1" dirty="0" smtClean="0">
                <a:latin typeface="Times New Roman" pitchFamily="18" charset="0"/>
              </a:rPr>
              <a:t>IP</a:t>
            </a:r>
            <a:r>
              <a:rPr lang="zh-CN" altLang="en-US" sz="2400" b="1" dirty="0" smtClean="0">
                <a:latin typeface="Times New Roman" pitchFamily="18" charset="0"/>
              </a:rPr>
              <a:t>地址可供分配。一些报告预计</a:t>
            </a:r>
            <a:r>
              <a:rPr lang="en-US" altLang="zh-CN" sz="2400" b="1" dirty="0" smtClean="0">
                <a:latin typeface="Times New Roman" pitchFamily="18" charset="0"/>
              </a:rPr>
              <a:t>IPv4</a:t>
            </a:r>
            <a:r>
              <a:rPr lang="zh-CN" altLang="en-US" sz="2400" b="1" dirty="0" smtClean="0">
                <a:latin typeface="Times New Roman" pitchFamily="18" charset="0"/>
              </a:rPr>
              <a:t>地址会在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2010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年</a:t>
            </a:r>
            <a:r>
              <a:rPr lang="zh-CN" altLang="en-US" sz="2400" b="1" dirty="0" smtClean="0">
                <a:latin typeface="Times New Roman" pitchFamily="18" charset="0"/>
              </a:rPr>
              <a:t>前耗尽，也有些报告则说要到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2013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年</a:t>
            </a:r>
            <a:r>
              <a:rPr lang="zh-CN" altLang="en-US" sz="2400" b="1" dirty="0" smtClean="0">
                <a:latin typeface="Times New Roman" pitchFamily="18" charset="0"/>
              </a:rPr>
              <a:t>才会耗尽。</a:t>
            </a:r>
            <a:endParaRPr lang="zh-CN" altLang="zh-SG" sz="2400" b="1" dirty="0" smtClean="0">
              <a:latin typeface="Times New Roman" pitchFamily="18" charset="0"/>
            </a:endParaRPr>
          </a:p>
          <a:p>
            <a:pPr marL="288000" indent="-288000" algn="just" eaLnBrk="1" hangingPunct="1">
              <a:lnSpc>
                <a:spcPts val="4000"/>
              </a:lnSpc>
              <a:buFont typeface="Wingdings" pitchFamily="2" charset="2"/>
              <a:buChar char="n"/>
              <a:defRPr/>
            </a:pP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实际上，</a:t>
            </a:r>
            <a:r>
              <a:rPr lang="en-US" altLang="zh-SG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地址已在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2011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月被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ICANN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分配殆尽！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60000" y="360000"/>
            <a:ext cx="8280000" cy="452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indent="-288000" defTabSz="814388" eaLnBrk="0" hangingPunct="0">
              <a:buFont typeface="Wingdings" pitchFamily="2" charset="2"/>
              <a:buChar char="n"/>
            </a:pPr>
            <a:r>
              <a:rPr lang="en-US" altLang="zh-CN" sz="2400" b="1" dirty="0" err="1">
                <a:latin typeface="Times New Roman" pitchFamily="18" charset="0"/>
              </a:rPr>
              <a:t>为什么我们需要更大</a:t>
            </a:r>
            <a:r>
              <a:rPr lang="zh-CN" altLang="en-US" sz="2400" b="1" dirty="0">
                <a:latin typeface="Times New Roman" pitchFamily="18" charset="0"/>
              </a:rPr>
              <a:t>的地址空间？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32000" y="5472000"/>
            <a:ext cx="8280000" cy="10490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indent="-288000" defTabSz="814388" eaLnBrk="0" hangingPunct="0">
              <a:lnSpc>
                <a:spcPts val="4000"/>
              </a:lnSpc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itchFamily="18" charset="0"/>
              </a:rPr>
              <a:t>可用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地址数量急剧萎缩有以下几方面原因：</a:t>
            </a:r>
          </a:p>
          <a:p>
            <a:pPr marL="288000" lvl="1" indent="-288000" defTabSz="814388" eaLnBrk="0" hangingPunct="0">
              <a:lnSpc>
                <a:spcPts val="4000"/>
              </a:lnSpc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人口、移动用户、交通工具、消费电子产品</a:t>
            </a:r>
            <a:endParaRPr lang="en-US" altLang="zh-CN" sz="2400" dirty="0">
              <a:latin typeface="Times New Roman" pitchFamily="18" charset="0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 t="6403"/>
          <a:stretch>
            <a:fillRect/>
          </a:stretch>
        </p:blipFill>
        <p:spPr bwMode="auto">
          <a:xfrm>
            <a:off x="432000" y="900000"/>
            <a:ext cx="8227479" cy="450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252000" y="4464000"/>
            <a:ext cx="8640000" cy="20749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2124" tIns="41061" rIns="82124" bIns="41061">
            <a:spAutoFit/>
          </a:bodyPr>
          <a:lstStyle>
            <a:lvl1pPr marL="363538" indent="-363538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1085850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722438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2359025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995613" indent="-457200" defTabSz="814388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34528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9100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43672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824413" indent="-4572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marL="288000" indent="-288000" algn="just">
              <a:lnSpc>
                <a:spcPts val="4000"/>
              </a:lnSpc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latin typeface="Times New Roman" pitchFamily="18" charset="0"/>
              </a:rPr>
              <a:t>IPv6</a:t>
            </a:r>
            <a:r>
              <a:rPr lang="zh-CN" altLang="en-US" sz="2400" b="1" dirty="0" smtClean="0">
                <a:latin typeface="Times New Roman" pitchFamily="18" charset="0"/>
              </a:rPr>
              <a:t>地址是一个</a:t>
            </a:r>
            <a:r>
              <a:rPr lang="en-US" altLang="zh-CN" sz="2400" b="1" dirty="0" smtClean="0">
                <a:latin typeface="Times New Roman" pitchFamily="18" charset="0"/>
              </a:rPr>
              <a:t>128</a:t>
            </a:r>
            <a:r>
              <a:rPr lang="zh-CN" altLang="en-US" sz="2400" b="1" dirty="0" smtClean="0">
                <a:latin typeface="Times New Roman" pitchFamily="18" charset="0"/>
              </a:rPr>
              <a:t>位的二进制数值，可表示为</a:t>
            </a:r>
            <a:r>
              <a:rPr lang="en-US" altLang="zh-CN" sz="2400" b="1" dirty="0" smtClean="0">
                <a:latin typeface="Times New Roman" pitchFamily="18" charset="0"/>
              </a:rPr>
              <a:t>32</a:t>
            </a:r>
            <a:r>
              <a:rPr lang="zh-CN" altLang="en-US" sz="2400" b="1" dirty="0" smtClean="0">
                <a:latin typeface="Times New Roman" pitchFamily="18" charset="0"/>
              </a:rPr>
              <a:t>位十六进制数字。</a:t>
            </a:r>
          </a:p>
          <a:p>
            <a:pPr marL="288000" indent="-288000" algn="just">
              <a:lnSpc>
                <a:spcPts val="4000"/>
              </a:lnSpc>
              <a:buFont typeface="Wingdings" pitchFamily="2" charset="2"/>
              <a:buChar char="n"/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IPv6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地址数量非常巨大，即使为地球上每人分配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相当于目前整个</a:t>
            </a:r>
            <a:r>
              <a:rPr lang="en-US" altLang="zh-CN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IPv4 Internet</a:t>
            </a:r>
            <a:r>
              <a:rPr lang="zh-CN" altLang="en-US" sz="24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地址空间的地址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都还绰绰有余。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0" y="900000"/>
            <a:ext cx="9000000" cy="1292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00" y="2160000"/>
            <a:ext cx="9000000" cy="13703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CFDFD"/>
              </a:clrFrom>
              <a:clrTo>
                <a:srgbClr val="FC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00" y="3456000"/>
            <a:ext cx="9036000" cy="1013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60000" y="432000"/>
            <a:ext cx="3096000" cy="452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indent="-288000" defTabSz="814388" eaLnBrk="0" hangingPunct="0"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itchFamily="18" charset="0"/>
              </a:rPr>
              <a:t>使用</a:t>
            </a:r>
            <a:r>
              <a:rPr lang="en-US" altLang="zh-CN" sz="2400" b="1" dirty="0">
                <a:latin typeface="Times New Roman" pitchFamily="18" charset="0"/>
              </a:rPr>
              <a:t>IPv6</a:t>
            </a:r>
            <a:r>
              <a:rPr lang="zh-CN" altLang="en-US" sz="2400" b="1" dirty="0">
                <a:latin typeface="Times New Roman" pitchFamily="18" charset="0"/>
              </a:rPr>
              <a:t>的原因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2700"/>
            <a:ext cx="5795963" cy="41751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987" name="Picture 4"/>
          <p:cNvPicPr>
            <a:picLocks noChangeAspect="1" noChangeArrowheads="1"/>
          </p:cNvPicPr>
          <p:nvPr/>
        </p:nvPicPr>
        <p:blipFill>
          <a:blip r:embed="rId4"/>
          <a:srcRect l="15262" t="41811" r="15788"/>
          <a:stretch>
            <a:fillRect/>
          </a:stretch>
        </p:blipFill>
        <p:spPr bwMode="auto">
          <a:xfrm>
            <a:off x="2700338" y="4140000"/>
            <a:ext cx="6443662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5940000" y="1620000"/>
            <a:ext cx="3168000" cy="452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>
            <a:spAutoFit/>
          </a:bodyPr>
          <a:lstStyle/>
          <a:p>
            <a:pPr marL="288000" indent="-288000" defTabSz="814388" eaLnBrk="0" hangingPunct="0">
              <a:buFont typeface="Wingdings" pitchFamily="2" charset="2"/>
              <a:buChar char="n"/>
            </a:pPr>
            <a:r>
              <a:rPr lang="en-US" altLang="en-US" sz="2400" b="1" dirty="0">
                <a:latin typeface="Times New Roman" pitchFamily="18" charset="0"/>
              </a:rPr>
              <a:t>IPv6地址表示方法</a:t>
            </a:r>
            <a:endParaRPr lang="zh-CN" altLang="en-US" sz="2400" b="1" dirty="0">
              <a:latin typeface="Times New Roman" pitchFamily="18" charset="0"/>
            </a:endParaRPr>
          </a:p>
        </p:txBody>
      </p:sp>
      <p:sp>
        <p:nvSpPr>
          <p:cNvPr id="41989" name="Text Box 7"/>
          <p:cNvSpPr txBox="1">
            <a:spLocks noChangeArrowheads="1"/>
          </p:cNvSpPr>
          <p:nvPr/>
        </p:nvSpPr>
        <p:spPr bwMode="auto">
          <a:xfrm>
            <a:off x="3744000" y="3312000"/>
            <a:ext cx="540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SG" sz="2400" b="1" dirty="0">
                <a:solidFill>
                  <a:srgbClr val="0000FF"/>
                </a:solidFill>
                <a:latin typeface="Times New Roman" pitchFamily="18" charset="0"/>
              </a:rPr>
              <a:t>IPv6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的 </a:t>
            </a:r>
            <a:r>
              <a:rPr lang="en-US" altLang="zh-SG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localhost</a:t>
            </a:r>
            <a:r>
              <a:rPr lang="zh-SG" altLang="zh-CN" sz="2400" b="1" dirty="0">
                <a:solidFill>
                  <a:srgbClr val="0000FF"/>
                </a:solidFill>
                <a:latin typeface="Times New Roman" pitchFamily="18" charset="0"/>
              </a:rPr>
              <a:t>（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SG" sz="2400" b="1" dirty="0">
                <a:solidFill>
                  <a:srgbClr val="0000FF"/>
                </a:solidFill>
                <a:latin typeface="Times New Roman" pitchFamily="18" charset="0"/>
              </a:rPr>
              <a:t>v4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中为</a:t>
            </a:r>
            <a:r>
              <a:rPr lang="en-US" altLang="zh-SG" sz="2400" b="1" dirty="0">
                <a:solidFill>
                  <a:srgbClr val="0000FF"/>
                </a:solidFill>
                <a:latin typeface="Times New Roman" pitchFamily="18" charset="0"/>
              </a:rPr>
              <a:t>127.0.0.1</a:t>
            </a:r>
            <a:r>
              <a:rPr lang="zh-SG" altLang="zh-CN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41991" name="Group 13"/>
          <p:cNvGrpSpPr>
            <a:grpSpLocks/>
          </p:cNvGrpSpPr>
          <p:nvPr/>
        </p:nvGrpSpPr>
        <p:grpSpPr bwMode="auto">
          <a:xfrm>
            <a:off x="252413" y="933450"/>
            <a:ext cx="4211637" cy="911225"/>
            <a:chOff x="159" y="588"/>
            <a:chExt cx="2653" cy="574"/>
          </a:xfrm>
        </p:grpSpPr>
        <p:sp>
          <p:nvSpPr>
            <p:cNvPr id="41992" name="Text Box 5"/>
            <p:cNvSpPr txBox="1">
              <a:spLocks noChangeArrowheads="1"/>
            </p:cNvSpPr>
            <p:nvPr/>
          </p:nvSpPr>
          <p:spPr bwMode="auto">
            <a:xfrm>
              <a:off x="1547" y="931"/>
              <a:ext cx="3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，</a:t>
              </a:r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>
              <a:off x="159" y="1157"/>
              <a:ext cx="2653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Rectangle 10"/>
            <p:cNvSpPr>
              <a:spLocks noChangeArrowheads="1"/>
            </p:cNvSpPr>
            <p:nvPr/>
          </p:nvSpPr>
          <p:spPr bwMode="auto">
            <a:xfrm>
              <a:off x="1973" y="651"/>
              <a:ext cx="272" cy="137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Text Box 9"/>
            <p:cNvSpPr txBox="1">
              <a:spLocks noChangeArrowheads="1"/>
            </p:cNvSpPr>
            <p:nvPr/>
          </p:nvSpPr>
          <p:spPr bwMode="auto">
            <a:xfrm>
              <a:off x="1867" y="588"/>
              <a:ext cx="5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b="1"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sz="1500" b="1"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2089" y="605"/>
              <a:ext cx="55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黑体" pitchFamily="49" charset="-122"/>
                  <a:ea typeface="黑体" pitchFamily="49" charset="-122"/>
                </a:rPr>
                <a:t>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IPv6 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共存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版 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12.1.2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3" y="3132000"/>
            <a:ext cx="4759505" cy="3240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2000" y="1152000"/>
            <a:ext cx="8640000" cy="2657138"/>
          </a:xfrm>
        </p:spPr>
        <p:txBody>
          <a:bodyPr>
            <a:spAutoFit/>
          </a:bodyPr>
          <a:lstStyle/>
          <a:p>
            <a:pPr marL="0" indent="612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从IPv</a:t>
            </a:r>
            <a:r>
              <a:rPr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过渡到IPv6不是一朝一夕可以完成的。在可预测的未来，IPv4和IPv6将共存。将网络迁移到IPv6的技术可以分为三类：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双堆栈、隧道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转换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双堆栈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允许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在同一网络中共存。设备可兼容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协议栈。</a:t>
            </a:r>
          </a:p>
        </p:txBody>
      </p:sp>
    </p:spTree>
    <p:extLst>
      <p:ext uri="{BB962C8B-B14F-4D97-AF65-F5344CB8AC3E}">
        <p14:creationId xmlns:p14="http://schemas.microsoft.com/office/powerpoint/2010/main" val="15541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共存（续）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2088000"/>
            <a:ext cx="6607583" cy="415747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4000" y="1152000"/>
            <a:ext cx="8496000" cy="1152000"/>
          </a:xfrm>
        </p:spPr>
        <p:txBody>
          <a:bodyPr/>
          <a:lstStyle/>
          <a:p>
            <a:pPr marL="288000" indent="-288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隧道：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通过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网络传输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数据包。将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数据包封装到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数据包中。</a:t>
            </a:r>
            <a:endParaRPr lang="zh-CN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4000" y="1152000"/>
            <a:ext cx="8496000" cy="1800000"/>
          </a:xfrm>
        </p:spPr>
        <p:txBody>
          <a:bodyPr/>
          <a:lstStyle/>
          <a:p>
            <a:pPr marL="288000" indent="-288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转换：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网络地址转换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64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NAT64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）允许支持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的设备与支持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的设备使用类似于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中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NAT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的转换技术进行通信。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数据包转换到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数据包，反之亦然。</a:t>
            </a:r>
            <a:endParaRPr lang="zh-CN" sz="2400" b="1" dirty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3060000"/>
            <a:ext cx="8166698" cy="2511878"/>
          </a:xfrm>
          <a:prstGeom prst="rect">
            <a:avLst/>
          </a:prstGeom>
        </p:spPr>
      </p:pic>
      <p:sp>
        <p:nvSpPr>
          <p:cNvPr id="6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IPv4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IPv6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共存（续）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95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0"/>
            <a:ext cx="9144000" cy="4383088"/>
            <a:chOff x="0" y="0"/>
            <a:chExt cx="5760" cy="2761"/>
          </a:xfrm>
        </p:grpSpPr>
        <p:grpSp>
          <p:nvGrpSpPr>
            <p:cNvPr id="66563" name="Group 3"/>
            <p:cNvGrpSpPr>
              <a:grpSpLocks/>
            </p:cNvGrpSpPr>
            <p:nvPr/>
          </p:nvGrpSpPr>
          <p:grpSpPr bwMode="auto">
            <a:xfrm>
              <a:off x="1727" y="1485"/>
              <a:ext cx="2400" cy="1276"/>
              <a:chOff x="3272" y="1316"/>
              <a:chExt cx="1889" cy="1002"/>
            </a:xfrm>
          </p:grpSpPr>
          <p:sp>
            <p:nvSpPr>
              <p:cNvPr id="66565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3272" y="1316"/>
                <a:ext cx="1889" cy="10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6" name="Rectangle 5"/>
              <p:cNvSpPr>
                <a:spLocks noChangeArrowheads="1"/>
              </p:cNvSpPr>
              <p:nvPr/>
            </p:nvSpPr>
            <p:spPr bwMode="auto">
              <a:xfrm>
                <a:off x="3803" y="1980"/>
                <a:ext cx="86" cy="325"/>
              </a:xfrm>
              <a:prstGeom prst="rect">
                <a:avLst/>
              </a:prstGeom>
              <a:solidFill>
                <a:srgbClr val="B21A1A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7" name="Freeform 6"/>
              <p:cNvSpPr>
                <a:spLocks/>
              </p:cNvSpPr>
              <p:nvPr/>
            </p:nvSpPr>
            <p:spPr bwMode="auto">
              <a:xfrm>
                <a:off x="4304" y="1971"/>
                <a:ext cx="249" cy="343"/>
              </a:xfrm>
              <a:custGeom>
                <a:avLst/>
                <a:gdLst>
                  <a:gd name="T0" fmla="*/ 1558835 w 58"/>
                  <a:gd name="T1" fmla="*/ 640377 h 80"/>
                  <a:gd name="T2" fmla="*/ 1127446 w 58"/>
                  <a:gd name="T3" fmla="*/ 534604 h 80"/>
                  <a:gd name="T4" fmla="*/ 562895 w 58"/>
                  <a:gd name="T5" fmla="*/ 1067793 h 80"/>
                  <a:gd name="T6" fmla="*/ 1127446 w 58"/>
                  <a:gd name="T7" fmla="*/ 1596643 h 80"/>
                  <a:gd name="T8" fmla="*/ 1558835 w 58"/>
                  <a:gd name="T9" fmla="*/ 1490871 h 80"/>
                  <a:gd name="T10" fmla="*/ 1558835 w 58"/>
                  <a:gd name="T11" fmla="*/ 2050145 h 80"/>
                  <a:gd name="T12" fmla="*/ 1102602 w 58"/>
                  <a:gd name="T13" fmla="*/ 2131247 h 80"/>
                  <a:gd name="T14" fmla="*/ 0 w 58"/>
                  <a:gd name="T15" fmla="*/ 1067793 h 80"/>
                  <a:gd name="T16" fmla="*/ 1102602 w 58"/>
                  <a:gd name="T17" fmla="*/ 0 h 80"/>
                  <a:gd name="T18" fmla="*/ 1558835 w 58"/>
                  <a:gd name="T19" fmla="*/ 81102 h 80"/>
                  <a:gd name="T20" fmla="*/ 1558835 w 58"/>
                  <a:gd name="T21" fmla="*/ 64037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8" y="23"/>
                      <a:pt x="51" y="20"/>
                      <a:pt x="42" y="20"/>
                    </a:cubicBezTo>
                    <a:cubicBezTo>
                      <a:pt x="30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1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1" y="0"/>
                    </a:cubicBezTo>
                    <a:cubicBezTo>
                      <a:pt x="50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8" name="Freeform 7"/>
              <p:cNvSpPr>
                <a:spLocks/>
              </p:cNvSpPr>
              <p:nvPr/>
            </p:nvSpPr>
            <p:spPr bwMode="auto">
              <a:xfrm>
                <a:off x="3443" y="1971"/>
                <a:ext cx="249" cy="343"/>
              </a:xfrm>
              <a:custGeom>
                <a:avLst/>
                <a:gdLst>
                  <a:gd name="T0" fmla="*/ 1558835 w 58"/>
                  <a:gd name="T1" fmla="*/ 640377 h 80"/>
                  <a:gd name="T2" fmla="*/ 1127446 w 58"/>
                  <a:gd name="T3" fmla="*/ 534604 h 80"/>
                  <a:gd name="T4" fmla="*/ 562895 w 58"/>
                  <a:gd name="T5" fmla="*/ 1067793 h 80"/>
                  <a:gd name="T6" fmla="*/ 1127446 w 58"/>
                  <a:gd name="T7" fmla="*/ 1596643 h 80"/>
                  <a:gd name="T8" fmla="*/ 1558835 w 58"/>
                  <a:gd name="T9" fmla="*/ 1490871 h 80"/>
                  <a:gd name="T10" fmla="*/ 1558835 w 58"/>
                  <a:gd name="T11" fmla="*/ 2050145 h 80"/>
                  <a:gd name="T12" fmla="*/ 1076191 w 58"/>
                  <a:gd name="T13" fmla="*/ 2131247 h 80"/>
                  <a:gd name="T14" fmla="*/ 0 w 58"/>
                  <a:gd name="T15" fmla="*/ 1067793 h 80"/>
                  <a:gd name="T16" fmla="*/ 1076191 w 58"/>
                  <a:gd name="T17" fmla="*/ 0 h 80"/>
                  <a:gd name="T18" fmla="*/ 1558835 w 58"/>
                  <a:gd name="T19" fmla="*/ 81102 h 80"/>
                  <a:gd name="T20" fmla="*/ 1558835 w 58"/>
                  <a:gd name="T21" fmla="*/ 640377 h 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"/>
                  <a:gd name="T34" fmla="*/ 0 h 80"/>
                  <a:gd name="T35" fmla="*/ 58 w 58"/>
                  <a:gd name="T36" fmla="*/ 80 h 8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" h="80">
                    <a:moveTo>
                      <a:pt x="58" y="24"/>
                    </a:moveTo>
                    <a:cubicBezTo>
                      <a:pt x="57" y="23"/>
                      <a:pt x="51" y="20"/>
                      <a:pt x="42" y="20"/>
                    </a:cubicBezTo>
                    <a:cubicBezTo>
                      <a:pt x="29" y="20"/>
                      <a:pt x="21" y="28"/>
                      <a:pt x="21" y="40"/>
                    </a:cubicBezTo>
                    <a:cubicBezTo>
                      <a:pt x="21" y="51"/>
                      <a:pt x="29" y="60"/>
                      <a:pt x="42" y="60"/>
                    </a:cubicBezTo>
                    <a:cubicBezTo>
                      <a:pt x="51" y="60"/>
                      <a:pt x="57" y="57"/>
                      <a:pt x="58" y="56"/>
                    </a:cubicBezTo>
                    <a:cubicBezTo>
                      <a:pt x="58" y="77"/>
                      <a:pt x="58" y="77"/>
                      <a:pt x="58" y="77"/>
                    </a:cubicBezTo>
                    <a:cubicBezTo>
                      <a:pt x="56" y="78"/>
                      <a:pt x="49" y="80"/>
                      <a:pt x="40" y="80"/>
                    </a:cubicBezTo>
                    <a:cubicBezTo>
                      <a:pt x="19" y="80"/>
                      <a:pt x="0" y="65"/>
                      <a:pt x="0" y="40"/>
                    </a:cubicBezTo>
                    <a:cubicBezTo>
                      <a:pt x="0" y="17"/>
                      <a:pt x="17" y="0"/>
                      <a:pt x="40" y="0"/>
                    </a:cubicBezTo>
                    <a:cubicBezTo>
                      <a:pt x="49" y="0"/>
                      <a:pt x="56" y="3"/>
                      <a:pt x="58" y="3"/>
                    </a:cubicBezTo>
                    <a:lnTo>
                      <a:pt x="58" y="24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9" name="Freeform 8"/>
              <p:cNvSpPr>
                <a:spLocks noEditPoints="1"/>
              </p:cNvSpPr>
              <p:nvPr/>
            </p:nvSpPr>
            <p:spPr bwMode="auto">
              <a:xfrm>
                <a:off x="4643" y="1971"/>
                <a:ext cx="342" cy="343"/>
              </a:xfrm>
              <a:custGeom>
                <a:avLst/>
                <a:gdLst>
                  <a:gd name="T0" fmla="*/ 2087516 w 80"/>
                  <a:gd name="T1" fmla="*/ 1067793 h 80"/>
                  <a:gd name="T2" fmla="*/ 1043720 w 80"/>
                  <a:gd name="T3" fmla="*/ 2131247 h 80"/>
                  <a:gd name="T4" fmla="*/ 0 w 80"/>
                  <a:gd name="T5" fmla="*/ 1067793 h 80"/>
                  <a:gd name="T6" fmla="*/ 1043720 w 80"/>
                  <a:gd name="T7" fmla="*/ 0 h 80"/>
                  <a:gd name="T8" fmla="*/ 2087516 w 80"/>
                  <a:gd name="T9" fmla="*/ 1067793 h 80"/>
                  <a:gd name="T10" fmla="*/ 1043720 w 80"/>
                  <a:gd name="T11" fmla="*/ 534604 h 80"/>
                  <a:gd name="T12" fmla="*/ 525406 w 80"/>
                  <a:gd name="T13" fmla="*/ 1067793 h 80"/>
                  <a:gd name="T14" fmla="*/ 1043720 w 80"/>
                  <a:gd name="T15" fmla="*/ 1596643 h 80"/>
                  <a:gd name="T16" fmla="*/ 1569126 w 80"/>
                  <a:gd name="T17" fmla="*/ 1067793 h 80"/>
                  <a:gd name="T18" fmla="*/ 1043720 w 80"/>
                  <a:gd name="T19" fmla="*/ 534604 h 8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80"/>
                  <a:gd name="T31" fmla="*/ 0 h 80"/>
                  <a:gd name="T32" fmla="*/ 80 w 80"/>
                  <a:gd name="T33" fmla="*/ 80 h 8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80" h="80">
                    <a:moveTo>
                      <a:pt x="80" y="40"/>
                    </a:moveTo>
                    <a:cubicBezTo>
                      <a:pt x="80" y="62"/>
                      <a:pt x="64" y="80"/>
                      <a:pt x="40" y="80"/>
                    </a:cubicBezTo>
                    <a:cubicBezTo>
                      <a:pt x="16" y="80"/>
                      <a:pt x="0" y="62"/>
                      <a:pt x="0" y="40"/>
                    </a:cubicBezTo>
                    <a:cubicBezTo>
                      <a:pt x="0" y="18"/>
                      <a:pt x="16" y="0"/>
                      <a:pt x="40" y="0"/>
                    </a:cubicBezTo>
                    <a:cubicBezTo>
                      <a:pt x="64" y="0"/>
                      <a:pt x="80" y="18"/>
                      <a:pt x="80" y="40"/>
                    </a:cubicBezTo>
                    <a:moveTo>
                      <a:pt x="40" y="20"/>
                    </a:moveTo>
                    <a:cubicBezTo>
                      <a:pt x="29" y="20"/>
                      <a:pt x="20" y="29"/>
                      <a:pt x="20" y="40"/>
                    </a:cubicBezTo>
                    <a:cubicBezTo>
                      <a:pt x="20" y="51"/>
                      <a:pt x="29" y="60"/>
                      <a:pt x="40" y="60"/>
                    </a:cubicBezTo>
                    <a:cubicBezTo>
                      <a:pt x="51" y="60"/>
                      <a:pt x="60" y="51"/>
                      <a:pt x="60" y="40"/>
                    </a:cubicBezTo>
                    <a:cubicBezTo>
                      <a:pt x="60" y="29"/>
                      <a:pt x="51" y="20"/>
                      <a:pt x="40" y="20"/>
                    </a:cubicBezTo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0" name="Freeform 9"/>
              <p:cNvSpPr>
                <a:spLocks/>
              </p:cNvSpPr>
              <p:nvPr/>
            </p:nvSpPr>
            <p:spPr bwMode="auto">
              <a:xfrm>
                <a:off x="4000" y="1971"/>
                <a:ext cx="223" cy="343"/>
              </a:xfrm>
              <a:custGeom>
                <a:avLst/>
                <a:gdLst>
                  <a:gd name="T0" fmla="*/ 1256138 w 52"/>
                  <a:gd name="T1" fmla="*/ 502838 h 80"/>
                  <a:gd name="T2" fmla="*/ 853044 w 52"/>
                  <a:gd name="T3" fmla="*/ 453502 h 80"/>
                  <a:gd name="T4" fmla="*/ 535046 w 52"/>
                  <a:gd name="T5" fmla="*/ 614369 h 80"/>
                  <a:gd name="T6" fmla="*/ 771499 w 52"/>
                  <a:gd name="T7" fmla="*/ 801244 h 80"/>
                  <a:gd name="T8" fmla="*/ 908180 w 52"/>
                  <a:gd name="T9" fmla="*/ 850584 h 80"/>
                  <a:gd name="T10" fmla="*/ 1386747 w 52"/>
                  <a:gd name="T11" fmla="*/ 1441530 h 80"/>
                  <a:gd name="T12" fmla="*/ 559726 w 52"/>
                  <a:gd name="T13" fmla="*/ 2131247 h 80"/>
                  <a:gd name="T14" fmla="*/ 0 w 52"/>
                  <a:gd name="T15" fmla="*/ 2050145 h 80"/>
                  <a:gd name="T16" fmla="*/ 0 w 52"/>
                  <a:gd name="T17" fmla="*/ 1596643 h 80"/>
                  <a:gd name="T18" fmla="*/ 478567 w 52"/>
                  <a:gd name="T19" fmla="*/ 1677750 h 80"/>
                  <a:gd name="T20" fmla="*/ 853044 w 52"/>
                  <a:gd name="T21" fmla="*/ 1490871 h 80"/>
                  <a:gd name="T22" fmla="*/ 616591 w 52"/>
                  <a:gd name="T23" fmla="*/ 1279343 h 80"/>
                  <a:gd name="T24" fmla="*/ 503268 w 52"/>
                  <a:gd name="T25" fmla="*/ 1254673 h 80"/>
                  <a:gd name="T26" fmla="*/ 0 w 52"/>
                  <a:gd name="T27" fmla="*/ 640377 h 80"/>
                  <a:gd name="T28" fmla="*/ 747132 w 52"/>
                  <a:gd name="T29" fmla="*/ 0 h 80"/>
                  <a:gd name="T30" fmla="*/ 1256138 w 52"/>
                  <a:gd name="T31" fmla="*/ 81102 h 80"/>
                  <a:gd name="T32" fmla="*/ 1256138 w 52"/>
                  <a:gd name="T33" fmla="*/ 502838 h 8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"/>
                  <a:gd name="T52" fmla="*/ 0 h 80"/>
                  <a:gd name="T53" fmla="*/ 52 w 52"/>
                  <a:gd name="T54" fmla="*/ 80 h 8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" h="80">
                    <a:moveTo>
                      <a:pt x="47" y="19"/>
                    </a:moveTo>
                    <a:cubicBezTo>
                      <a:pt x="47" y="19"/>
                      <a:pt x="38" y="17"/>
                      <a:pt x="32" y="17"/>
                    </a:cubicBezTo>
                    <a:cubicBezTo>
                      <a:pt x="24" y="17"/>
                      <a:pt x="20" y="19"/>
                      <a:pt x="20" y="23"/>
                    </a:cubicBezTo>
                    <a:cubicBezTo>
                      <a:pt x="20" y="28"/>
                      <a:pt x="26" y="29"/>
                      <a:pt x="29" y="30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47" y="36"/>
                      <a:pt x="52" y="45"/>
                      <a:pt x="52" y="54"/>
                    </a:cubicBezTo>
                    <a:cubicBezTo>
                      <a:pt x="52" y="73"/>
                      <a:pt x="35" y="80"/>
                      <a:pt x="21" y="80"/>
                    </a:cubicBezTo>
                    <a:cubicBezTo>
                      <a:pt x="10" y="80"/>
                      <a:pt x="1" y="78"/>
                      <a:pt x="0" y="77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2" y="60"/>
                      <a:pt x="10" y="63"/>
                      <a:pt x="18" y="63"/>
                    </a:cubicBezTo>
                    <a:cubicBezTo>
                      <a:pt x="28" y="63"/>
                      <a:pt x="32" y="60"/>
                      <a:pt x="32" y="56"/>
                    </a:cubicBezTo>
                    <a:cubicBezTo>
                      <a:pt x="32" y="52"/>
                      <a:pt x="28" y="49"/>
                      <a:pt x="23" y="48"/>
                    </a:cubicBezTo>
                    <a:cubicBezTo>
                      <a:pt x="22" y="48"/>
                      <a:pt x="21" y="47"/>
                      <a:pt x="19" y="47"/>
                    </a:cubicBezTo>
                    <a:cubicBezTo>
                      <a:pt x="9" y="43"/>
                      <a:pt x="0" y="37"/>
                      <a:pt x="0" y="24"/>
                    </a:cubicBezTo>
                    <a:cubicBezTo>
                      <a:pt x="0" y="10"/>
                      <a:pt x="10" y="0"/>
                      <a:pt x="28" y="0"/>
                    </a:cubicBezTo>
                    <a:cubicBezTo>
                      <a:pt x="37" y="0"/>
                      <a:pt x="46" y="3"/>
                      <a:pt x="47" y="3"/>
                    </a:cubicBezTo>
                    <a:lnTo>
                      <a:pt x="47" y="19"/>
                    </a:lnTo>
                    <a:close/>
                  </a:path>
                </a:pathLst>
              </a:custGeom>
              <a:solidFill>
                <a:srgbClr val="B2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1" name="Freeform 10"/>
              <p:cNvSpPr>
                <a:spLocks/>
              </p:cNvSpPr>
              <p:nvPr/>
            </p:nvSpPr>
            <p:spPr bwMode="auto">
              <a:xfrm>
                <a:off x="3272" y="1586"/>
                <a:ext cx="81" cy="167"/>
              </a:xfrm>
              <a:custGeom>
                <a:avLst/>
                <a:gdLst>
                  <a:gd name="T0" fmla="*/ 485876 w 19"/>
                  <a:gd name="T1" fmla="*/ 264918 h 39"/>
                  <a:gd name="T2" fmla="*/ 257623 w 19"/>
                  <a:gd name="T3" fmla="*/ 0 h 39"/>
                  <a:gd name="T4" fmla="*/ 0 w 19"/>
                  <a:gd name="T5" fmla="*/ 264918 h 39"/>
                  <a:gd name="T6" fmla="*/ 0 w 19"/>
                  <a:gd name="T7" fmla="*/ 789088 h 39"/>
                  <a:gd name="T8" fmla="*/ 257623 w 19"/>
                  <a:gd name="T9" fmla="*/ 1029491 h 39"/>
                  <a:gd name="T10" fmla="*/ 485876 w 19"/>
                  <a:gd name="T11" fmla="*/ 789088 h 39"/>
                  <a:gd name="T12" fmla="*/ 485876 w 19"/>
                  <a:gd name="T13" fmla="*/ 264918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10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2" name="Freeform 11"/>
              <p:cNvSpPr>
                <a:spLocks/>
              </p:cNvSpPr>
              <p:nvPr/>
            </p:nvSpPr>
            <p:spPr bwMode="auto">
              <a:xfrm>
                <a:off x="3499" y="1474"/>
                <a:ext cx="81" cy="279"/>
              </a:xfrm>
              <a:custGeom>
                <a:avLst/>
                <a:gdLst>
                  <a:gd name="T0" fmla="*/ 485876 w 19"/>
                  <a:gd name="T1" fmla="*/ 243417 h 65"/>
                  <a:gd name="T2" fmla="*/ 228254 w 19"/>
                  <a:gd name="T3" fmla="*/ 0 h 65"/>
                  <a:gd name="T4" fmla="*/ 0 w 19"/>
                  <a:gd name="T5" fmla="*/ 243417 h 65"/>
                  <a:gd name="T6" fmla="*/ 0 w 19"/>
                  <a:gd name="T7" fmla="*/ 1500646 h 65"/>
                  <a:gd name="T8" fmla="*/ 228254 w 19"/>
                  <a:gd name="T9" fmla="*/ 1745407 h 65"/>
                  <a:gd name="T10" fmla="*/ 485876 w 19"/>
                  <a:gd name="T11" fmla="*/ 1500646 h 65"/>
                  <a:gd name="T12" fmla="*/ 485876 w 19"/>
                  <a:gd name="T13" fmla="*/ 24341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4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3" name="Freeform 12"/>
              <p:cNvSpPr>
                <a:spLocks/>
              </p:cNvSpPr>
              <p:nvPr/>
            </p:nvSpPr>
            <p:spPr bwMode="auto">
              <a:xfrm>
                <a:off x="3722" y="1320"/>
                <a:ext cx="81" cy="514"/>
              </a:xfrm>
              <a:custGeom>
                <a:avLst/>
                <a:gdLst>
                  <a:gd name="T0" fmla="*/ 485876 w 19"/>
                  <a:gd name="T1" fmla="*/ 240710 h 120"/>
                  <a:gd name="T2" fmla="*/ 257623 w 19"/>
                  <a:gd name="T3" fmla="*/ 0 h 120"/>
                  <a:gd name="T4" fmla="*/ 0 w 19"/>
                  <a:gd name="T5" fmla="*/ 240710 h 120"/>
                  <a:gd name="T6" fmla="*/ 0 w 19"/>
                  <a:gd name="T7" fmla="*/ 2934246 h 120"/>
                  <a:gd name="T8" fmla="*/ 257623 w 19"/>
                  <a:gd name="T9" fmla="*/ 3174884 h 120"/>
                  <a:gd name="T10" fmla="*/ 485876 w 19"/>
                  <a:gd name="T11" fmla="*/ 2934246 h 120"/>
                  <a:gd name="T12" fmla="*/ 485876 w 19"/>
                  <a:gd name="T13" fmla="*/ 24071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5" y="120"/>
                      <a:pt x="10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4" name="Freeform 13"/>
              <p:cNvSpPr>
                <a:spLocks/>
              </p:cNvSpPr>
              <p:nvPr/>
            </p:nvSpPr>
            <p:spPr bwMode="auto">
              <a:xfrm>
                <a:off x="3949" y="1474"/>
                <a:ext cx="81" cy="279"/>
              </a:xfrm>
              <a:custGeom>
                <a:avLst/>
                <a:gdLst>
                  <a:gd name="T0" fmla="*/ 485876 w 19"/>
                  <a:gd name="T1" fmla="*/ 243417 h 65"/>
                  <a:gd name="T2" fmla="*/ 228254 w 19"/>
                  <a:gd name="T3" fmla="*/ 0 h 65"/>
                  <a:gd name="T4" fmla="*/ 0 w 19"/>
                  <a:gd name="T5" fmla="*/ 243417 h 65"/>
                  <a:gd name="T6" fmla="*/ 0 w 19"/>
                  <a:gd name="T7" fmla="*/ 1500646 h 65"/>
                  <a:gd name="T8" fmla="*/ 228254 w 19"/>
                  <a:gd name="T9" fmla="*/ 1745407 h 65"/>
                  <a:gd name="T10" fmla="*/ 485876 w 19"/>
                  <a:gd name="T11" fmla="*/ 1500646 h 65"/>
                  <a:gd name="T12" fmla="*/ 485876 w 19"/>
                  <a:gd name="T13" fmla="*/ 24341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9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5" name="Freeform 14"/>
              <p:cNvSpPr>
                <a:spLocks/>
              </p:cNvSpPr>
              <p:nvPr/>
            </p:nvSpPr>
            <p:spPr bwMode="auto">
              <a:xfrm>
                <a:off x="4171" y="1586"/>
                <a:ext cx="86" cy="167"/>
              </a:xfrm>
              <a:custGeom>
                <a:avLst/>
                <a:gdLst>
                  <a:gd name="T0" fmla="*/ 543903 w 20"/>
                  <a:gd name="T1" fmla="*/ 264918 h 39"/>
                  <a:gd name="T2" fmla="*/ 272156 w 20"/>
                  <a:gd name="T3" fmla="*/ 0 h 39"/>
                  <a:gd name="T4" fmla="*/ 0 w 20"/>
                  <a:gd name="T5" fmla="*/ 264918 h 39"/>
                  <a:gd name="T6" fmla="*/ 0 w 20"/>
                  <a:gd name="T7" fmla="*/ 789088 h 39"/>
                  <a:gd name="T8" fmla="*/ 272156 w 20"/>
                  <a:gd name="T9" fmla="*/ 1029491 h 39"/>
                  <a:gd name="T10" fmla="*/ 543903 w 20"/>
                  <a:gd name="T11" fmla="*/ 789088 h 39"/>
                  <a:gd name="T12" fmla="*/ 543903 w 20"/>
                  <a:gd name="T13" fmla="*/ 264918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0"/>
                  <a:gd name="T22" fmla="*/ 0 h 39"/>
                  <a:gd name="T23" fmla="*/ 20 w 20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0" h="39">
                    <a:moveTo>
                      <a:pt x="20" y="10"/>
                    </a:moveTo>
                    <a:cubicBezTo>
                      <a:pt x="20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5" y="39"/>
                      <a:pt x="10" y="39"/>
                    </a:cubicBezTo>
                    <a:cubicBezTo>
                      <a:pt x="15" y="39"/>
                      <a:pt x="20" y="35"/>
                      <a:pt x="20" y="3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6" name="Freeform 15"/>
              <p:cNvSpPr>
                <a:spLocks/>
              </p:cNvSpPr>
              <p:nvPr/>
            </p:nvSpPr>
            <p:spPr bwMode="auto">
              <a:xfrm>
                <a:off x="4398" y="1474"/>
                <a:ext cx="82" cy="279"/>
              </a:xfrm>
              <a:custGeom>
                <a:avLst/>
                <a:gdLst>
                  <a:gd name="T0" fmla="*/ 530152 w 19"/>
                  <a:gd name="T1" fmla="*/ 243417 h 65"/>
                  <a:gd name="T2" fmla="*/ 278627 w 19"/>
                  <a:gd name="T3" fmla="*/ 0 h 65"/>
                  <a:gd name="T4" fmla="*/ 0 w 19"/>
                  <a:gd name="T5" fmla="*/ 243417 h 65"/>
                  <a:gd name="T6" fmla="*/ 0 w 19"/>
                  <a:gd name="T7" fmla="*/ 1500646 h 65"/>
                  <a:gd name="T8" fmla="*/ 278627 w 19"/>
                  <a:gd name="T9" fmla="*/ 1745407 h 65"/>
                  <a:gd name="T10" fmla="*/ 530152 w 19"/>
                  <a:gd name="T11" fmla="*/ 1500646 h 65"/>
                  <a:gd name="T12" fmla="*/ 530152 w 19"/>
                  <a:gd name="T13" fmla="*/ 24341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4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7" name="Freeform 16"/>
              <p:cNvSpPr>
                <a:spLocks/>
              </p:cNvSpPr>
              <p:nvPr/>
            </p:nvSpPr>
            <p:spPr bwMode="auto">
              <a:xfrm>
                <a:off x="4625" y="1320"/>
                <a:ext cx="82" cy="514"/>
              </a:xfrm>
              <a:custGeom>
                <a:avLst/>
                <a:gdLst>
                  <a:gd name="T0" fmla="*/ 530152 w 19"/>
                  <a:gd name="T1" fmla="*/ 240710 h 120"/>
                  <a:gd name="T2" fmla="*/ 251524 w 19"/>
                  <a:gd name="T3" fmla="*/ 0 h 120"/>
                  <a:gd name="T4" fmla="*/ 0 w 19"/>
                  <a:gd name="T5" fmla="*/ 240710 h 120"/>
                  <a:gd name="T6" fmla="*/ 0 w 19"/>
                  <a:gd name="T7" fmla="*/ 2934246 h 120"/>
                  <a:gd name="T8" fmla="*/ 251524 w 19"/>
                  <a:gd name="T9" fmla="*/ 3174884 h 120"/>
                  <a:gd name="T10" fmla="*/ 530152 w 19"/>
                  <a:gd name="T11" fmla="*/ 2934246 h 120"/>
                  <a:gd name="T12" fmla="*/ 530152 w 19"/>
                  <a:gd name="T13" fmla="*/ 240710 h 12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120"/>
                  <a:gd name="T23" fmla="*/ 19 w 19"/>
                  <a:gd name="T24" fmla="*/ 120 h 12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120">
                    <a:moveTo>
                      <a:pt x="19" y="9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6"/>
                      <a:pt x="4" y="120"/>
                      <a:pt x="9" y="120"/>
                    </a:cubicBezTo>
                    <a:cubicBezTo>
                      <a:pt x="15" y="120"/>
                      <a:pt x="19" y="116"/>
                      <a:pt x="19" y="111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8" name="Freeform 17"/>
              <p:cNvSpPr>
                <a:spLocks/>
              </p:cNvSpPr>
              <p:nvPr/>
            </p:nvSpPr>
            <p:spPr bwMode="auto">
              <a:xfrm>
                <a:off x="4848" y="1474"/>
                <a:ext cx="82" cy="279"/>
              </a:xfrm>
              <a:custGeom>
                <a:avLst/>
                <a:gdLst>
                  <a:gd name="T0" fmla="*/ 530152 w 19"/>
                  <a:gd name="T1" fmla="*/ 243417 h 65"/>
                  <a:gd name="T2" fmla="*/ 278627 w 19"/>
                  <a:gd name="T3" fmla="*/ 0 h 65"/>
                  <a:gd name="T4" fmla="*/ 0 w 19"/>
                  <a:gd name="T5" fmla="*/ 243417 h 65"/>
                  <a:gd name="T6" fmla="*/ 0 w 19"/>
                  <a:gd name="T7" fmla="*/ 1500646 h 65"/>
                  <a:gd name="T8" fmla="*/ 278627 w 19"/>
                  <a:gd name="T9" fmla="*/ 1745407 h 65"/>
                  <a:gd name="T10" fmla="*/ 530152 w 19"/>
                  <a:gd name="T11" fmla="*/ 1500646 h 65"/>
                  <a:gd name="T12" fmla="*/ 530152 w 19"/>
                  <a:gd name="T13" fmla="*/ 243417 h 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65"/>
                  <a:gd name="T23" fmla="*/ 19 w 19"/>
                  <a:gd name="T24" fmla="*/ 65 h 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65">
                    <a:moveTo>
                      <a:pt x="19" y="9"/>
                    </a:move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61"/>
                      <a:pt x="5" y="65"/>
                      <a:pt x="10" y="65"/>
                    </a:cubicBezTo>
                    <a:cubicBezTo>
                      <a:pt x="15" y="65"/>
                      <a:pt x="19" y="61"/>
                      <a:pt x="19" y="56"/>
                    </a:cubicBezTo>
                    <a:lnTo>
                      <a:pt x="19" y="9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79" name="Freeform 18"/>
              <p:cNvSpPr>
                <a:spLocks/>
              </p:cNvSpPr>
              <p:nvPr/>
            </p:nvSpPr>
            <p:spPr bwMode="auto">
              <a:xfrm>
                <a:off x="5075" y="1586"/>
                <a:ext cx="82" cy="167"/>
              </a:xfrm>
              <a:custGeom>
                <a:avLst/>
                <a:gdLst>
                  <a:gd name="T0" fmla="*/ 530152 w 19"/>
                  <a:gd name="T1" fmla="*/ 264918 h 39"/>
                  <a:gd name="T2" fmla="*/ 251524 w 19"/>
                  <a:gd name="T3" fmla="*/ 0 h 39"/>
                  <a:gd name="T4" fmla="*/ 0 w 19"/>
                  <a:gd name="T5" fmla="*/ 264918 h 39"/>
                  <a:gd name="T6" fmla="*/ 0 w 19"/>
                  <a:gd name="T7" fmla="*/ 789088 h 39"/>
                  <a:gd name="T8" fmla="*/ 251524 w 19"/>
                  <a:gd name="T9" fmla="*/ 1029491 h 39"/>
                  <a:gd name="T10" fmla="*/ 530152 w 19"/>
                  <a:gd name="T11" fmla="*/ 789088 h 39"/>
                  <a:gd name="T12" fmla="*/ 530152 w 19"/>
                  <a:gd name="T13" fmla="*/ 264918 h 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9"/>
                  <a:gd name="T23" fmla="*/ 19 w 19"/>
                  <a:gd name="T24" fmla="*/ 39 h 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9">
                    <a:moveTo>
                      <a:pt x="19" y="10"/>
                    </a:move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5"/>
                      <a:pt x="4" y="39"/>
                      <a:pt x="9" y="39"/>
                    </a:cubicBezTo>
                    <a:cubicBezTo>
                      <a:pt x="15" y="39"/>
                      <a:pt x="19" y="35"/>
                      <a:pt x="19" y="3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15F8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64" name="Rectangle 19"/>
            <p:cNvSpPr>
              <a:spLocks noChangeArrowheads="1"/>
            </p:cNvSpPr>
            <p:nvPr/>
          </p:nvSpPr>
          <p:spPr bwMode="auto">
            <a:xfrm>
              <a:off x="0" y="0"/>
              <a:ext cx="5760" cy="432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lIns="82124" tIns="41061" rIns="82124" bIns="41061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5.1.1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地址的用途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4853461"/>
          </a:xfrm>
        </p:spPr>
        <p:txBody>
          <a:bodyPr>
            <a:spAutoFit/>
          </a:bodyPr>
          <a:lstStyle/>
          <a:p>
            <a:pPr marL="28800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是用于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标识特定主机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逻辑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。为了与其它设备进行通信，它必须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唯一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不能冲突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将分配给主机上的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网络接口卡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（网卡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。具有网络接口卡的设备包括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工作站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服务器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网络打印机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电话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等。某些服务器可拥有多块网卡，每块网卡都有各自的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）的接口也需要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 eaLnBrk="1" hangingPunct="1">
              <a:lnSpc>
                <a:spcPts val="4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通过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Internet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发送的每个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数据包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都有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源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。网络设备必须了解这些地址，才能确保信息到达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目的设备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、所有应答都能返回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源设备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268" name="TextBox 3"/>
          <p:cNvSpPr txBox="1">
            <a:spLocks noChangeArrowheads="1"/>
          </p:cNvSpPr>
          <p:nvPr/>
        </p:nvSpPr>
        <p:spPr bwMode="auto">
          <a:xfrm>
            <a:off x="2448000" y="5976000"/>
            <a:ext cx="4176000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latin typeface="Times New Roman" pitchFamily="18" charset="0"/>
              </a:rPr>
              <a:t>参见</a:t>
            </a:r>
            <a:r>
              <a:rPr lang="en-US" altLang="zh-CN" sz="2400" b="1" dirty="0" smtClean="0">
                <a:latin typeface="Times New Roman" pitchFamily="18" charset="0"/>
              </a:rPr>
              <a:t>4.03</a:t>
            </a:r>
            <a:r>
              <a:rPr lang="zh-CN" altLang="en-US" sz="2400" b="1" dirty="0" smtClean="0">
                <a:latin typeface="Times New Roman" pitchFamily="18" charset="0"/>
              </a:rPr>
              <a:t>版教材动画</a:t>
            </a:r>
            <a:r>
              <a:rPr lang="en-US" altLang="zh-CN" sz="2400" b="1" dirty="0">
                <a:latin typeface="Times New Roman" pitchFamily="18" charset="0"/>
              </a:rPr>
              <a:t>5.1.1.1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5.1.2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地址的结构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2268000"/>
          </a:xfrm>
        </p:spPr>
        <p:txBody>
          <a:bodyPr/>
          <a:lstStyle/>
          <a:p>
            <a:pPr marL="288000" indent="-288000" algn="just" eaLnBrk="1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是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二进制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的数字串。长度较长，难于阅读、记忆。因此，通常以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组，将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位划分为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4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组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八位字节，并将每组八位字节用十进制表示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这种记法称为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点分十进制记法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。例如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192.168.1.5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、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10.10.10.34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等。</a:t>
            </a:r>
          </a:p>
        </p:txBody>
      </p:sp>
      <p:sp>
        <p:nvSpPr>
          <p:cNvPr id="12292" name="内容占位符 2"/>
          <p:cNvSpPr>
            <a:spLocks/>
          </p:cNvSpPr>
          <p:nvPr/>
        </p:nvSpPr>
        <p:spPr bwMode="auto">
          <a:xfrm>
            <a:off x="252000" y="3420000"/>
            <a:ext cx="8640000" cy="280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2124" tIns="41061" rIns="82124" bIns="41061"/>
          <a:lstStyle/>
          <a:p>
            <a:pPr marL="288000" indent="-288000" algn="just" defTabSz="814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zh-CN" altLang="en-US" sz="2400" b="1" dirty="0" smtClean="0">
                <a:latin typeface="Times New Roman" pitchFamily="18" charset="0"/>
              </a:rPr>
              <a:t>在</a:t>
            </a:r>
            <a:r>
              <a:rPr lang="en-US" altLang="zh-CN" sz="2400" b="1" dirty="0" smtClean="0"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latin typeface="Times New Roman" pitchFamily="18" charset="0"/>
              </a:rPr>
              <a:t>组八位二进制数中，每个数值的范围都是从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最小值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0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00000000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）到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</a:rPr>
              <a:t>最大值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</a:rPr>
              <a:t>255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11111111</a:t>
            </a:r>
            <a:r>
              <a:rPr lang="en-US" altLang="zh-CN" sz="2400" b="1" baseline="-25000" dirty="0" smtClean="0">
                <a:latin typeface="Times New Roman" pitchFamily="18" charset="0"/>
              </a:rPr>
              <a:t>2</a:t>
            </a:r>
            <a:r>
              <a:rPr lang="zh-CN" altLang="en-US" sz="2400" b="1" dirty="0" smtClean="0">
                <a:latin typeface="Times New Roman" pitchFamily="18" charset="0"/>
              </a:rPr>
              <a:t>）。</a:t>
            </a:r>
          </a:p>
          <a:p>
            <a:pPr marL="288000" indent="-288000" algn="just" defTabSz="81438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en-US" altLang="zh-CN" sz="2400" b="1" dirty="0" smtClean="0">
                <a:latin typeface="Times New Roman" pitchFamily="18" charset="0"/>
              </a:rPr>
              <a:t>32</a:t>
            </a:r>
            <a:r>
              <a:rPr lang="zh-CN" altLang="en-US" sz="2400" b="1" dirty="0">
                <a:latin typeface="Times New Roman" pitchFamily="18" charset="0"/>
              </a:rPr>
              <a:t>位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地址由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网际协议第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</a:rPr>
              <a:t>版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IPv4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</a:rPr>
              <a:t>定义</a:t>
            </a:r>
            <a:r>
              <a:rPr lang="zh-CN" altLang="en-US" sz="2400" b="1" dirty="0">
                <a:latin typeface="Times New Roman" pitchFamily="18" charset="0"/>
              </a:rPr>
              <a:t>，它是目前</a:t>
            </a:r>
            <a:r>
              <a:rPr lang="en-US" altLang="zh-CN" sz="2400" b="1" dirty="0">
                <a:latin typeface="Times New Roman" pitchFamily="18" charset="0"/>
              </a:rPr>
              <a:t>Internet</a:t>
            </a:r>
            <a:r>
              <a:rPr lang="zh-CN" altLang="en-US" sz="2400" b="1" dirty="0">
                <a:latin typeface="Times New Roman" pitchFamily="18" charset="0"/>
              </a:rPr>
              <a:t>上最为通用的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地址形式。使用</a:t>
            </a:r>
            <a:r>
              <a:rPr lang="en-US" altLang="zh-CN" sz="2400" b="1" dirty="0">
                <a:latin typeface="Times New Roman" pitchFamily="18" charset="0"/>
              </a:rPr>
              <a:t>32</a:t>
            </a:r>
            <a:r>
              <a:rPr lang="zh-CN" altLang="en-US" sz="2400" b="1" dirty="0">
                <a:latin typeface="Times New Roman" pitchFamily="18" charset="0"/>
              </a:rPr>
              <a:t>位地址分配方案可产生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超过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亿个</a:t>
            </a:r>
            <a:r>
              <a:rPr lang="en-US" altLang="zh-CN" sz="2400" b="1" dirty="0">
                <a:latin typeface="Times New Roman" pitchFamily="18" charset="0"/>
              </a:rPr>
              <a:t>IP</a:t>
            </a:r>
            <a:r>
              <a:rPr lang="zh-CN" altLang="en-US" sz="2400" b="1" dirty="0">
                <a:latin typeface="Times New Roman" pitchFamily="18" charset="0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</a:rPr>
              <a:t>。</a:t>
            </a:r>
            <a:endParaRPr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 idx="4294967295"/>
          </p:nvPr>
        </p:nvSpPr>
        <p:spPr>
          <a:xfrm>
            <a:off x="360000" y="504634"/>
            <a:ext cx="792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5.1.3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地址的组成部分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252000" y="1152000"/>
            <a:ext cx="8640000" cy="5220000"/>
          </a:xfrm>
        </p:spPr>
        <p:txBody>
          <a:bodyPr/>
          <a:lstStyle/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32位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IP地址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具有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层次性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它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由两部分组成。第一部分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用于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标识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，第二部分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用于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标识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特定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。这两部分在IP地址中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都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缺一不可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以IP地址192.168.18.7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为例，前三个字节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192.168.18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IP地址的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，最后一个字节7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为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地址的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部分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这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种格式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称为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分层寻址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en-US" altLang="zh-CN" sz="2400" b="1" dirty="0" err="1" smtClean="0">
                <a:latin typeface="Times New Roman" pitchFamily="18" charset="0"/>
                <a:ea typeface="宋体" pitchFamily="2" charset="-122"/>
              </a:rPr>
              <a:t>表明了主机位于哪个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本地网络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中。</a:t>
            </a: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注意：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MAC</a:t>
            </a:r>
            <a:r>
              <a:rPr lang="zh-CN" altLang="en-US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地址是无层次寻址系统（如人名），</a:t>
            </a: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</a:br>
            <a:r>
              <a:rPr lang="en-US" altLang="zh-CN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	     IP</a:t>
            </a:r>
            <a:r>
              <a:rPr lang="zh-CN" altLang="en-US" sz="2400" b="1" i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地址是分层寻址系统（如通信地址）。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360000" y="504634"/>
            <a:ext cx="7200000" cy="575366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3200" dirty="0" smtClean="0">
                <a:latin typeface="Times New Roman" pitchFamily="18" charset="0"/>
                <a:ea typeface="宋体" pitchFamily="2" charset="-122"/>
              </a:rPr>
              <a:t>5.1.4   IP</a:t>
            </a: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地址和子网掩码的交互方式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2000" y="1152000"/>
            <a:ext cx="8640000" cy="4860000"/>
          </a:xfrm>
        </p:spPr>
        <p:txBody>
          <a:bodyPr/>
          <a:lstStyle/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在配置主机地址时，要随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地址设置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的长度也是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32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位，也采用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点分十进制记法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用于表明：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地址中的哪些部分代表网络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哪些部分代表主机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288000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从左至右依次与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逐位对比：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lvl="1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u="sng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子网掩码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中“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”的部分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对应于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地址中的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网络部分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（有时还包括所谓的“子网”部分）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lvl="1" indent="-2880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子网掩码中“</a:t>
            </a: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”的部分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则对应于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地址中的</a:t>
            </a:r>
            <a:r>
              <a:rPr lang="zh-CN" altLang="en-US" sz="2400" b="1" u="sng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主机部分</a:t>
            </a:r>
            <a:endParaRPr lang="zh-CN" altLang="en-US" sz="2400" b="1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3528000"/>
            <a:ext cx="8280000" cy="3160690"/>
          </a:xfrm>
        </p:spPr>
        <p:txBody>
          <a:bodyPr>
            <a:spAutoFit/>
          </a:bodyPr>
          <a:lstStyle/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前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24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位标识网络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（网络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，即网络部分）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后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位</a:t>
            </a:r>
            <a:r>
              <a:rPr lang="zh-CN" altLang="en-US" sz="2400" b="1" dirty="0">
                <a:latin typeface="Times New Roman" pitchFamily="18" charset="0"/>
                <a:ea typeface="宋体" pitchFamily="2" charset="-122"/>
              </a:rPr>
              <a:t>标识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主机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（主机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，即主机部分）</a:t>
            </a:r>
            <a:endParaRPr lang="en-US" altLang="zh-CN" sz="2400" b="1" dirty="0">
              <a:latin typeface="Times New Roman" pitchFamily="18" charset="0"/>
              <a:ea typeface="宋体" pitchFamily="2" charset="-122"/>
            </a:endParaRPr>
          </a:p>
          <a:p>
            <a:pPr marL="288000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最常见的子网掩码是：</a:t>
            </a:r>
            <a:endParaRPr lang="en-US" altLang="zh-CN" sz="2400" b="1" dirty="0" smtClean="0">
              <a:latin typeface="Times New Roman" pitchFamily="18" charset="0"/>
              <a:ea typeface="宋体" pitchFamily="2" charset="-122"/>
            </a:endParaRPr>
          </a:p>
          <a:p>
            <a:pPr marL="432000" lvl="1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255.0.0.0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8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N.H.H.H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N=Network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432000" lvl="1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255.255.0.0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16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N.N.H.H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H=Host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marL="432000" lvl="1" indent="-288000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255.255.255.0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24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N.N.N.H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000" y="1512000"/>
            <a:ext cx="6889025" cy="18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0" y="360000"/>
            <a:ext cx="9144000" cy="9993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sz="2400" b="1" i="1" u="sng" dirty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例如：</a:t>
            </a:r>
            <a:r>
              <a:rPr lang="en-US" altLang="zh-CN" sz="2400" b="1" i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192.168.1.100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（子网掩码</a:t>
            </a:r>
            <a:r>
              <a:rPr lang="en-US" altLang="zh-CN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255.255.255.0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），</a:t>
            </a:r>
            <a:r>
              <a:rPr lang="en-US" altLang="zh-CN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/>
            </a:r>
            <a:br>
              <a:rPr lang="en-US" altLang="zh-CN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</a:b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网络部分是前面的</a:t>
            </a:r>
            <a:r>
              <a:rPr lang="en-US" altLang="zh-CN" sz="2400" b="1" i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192.168.1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，主机部分是后面的</a:t>
            </a:r>
            <a:r>
              <a:rPr lang="en-US" altLang="zh-CN" sz="2400" b="1" i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100</a:t>
            </a:r>
            <a:r>
              <a:rPr lang="zh-CN" altLang="en-US" sz="2400" b="1" i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。</a:t>
            </a:r>
            <a:endParaRPr lang="zh-CN" altLang="en-US" sz="2400" b="1" i="1" u="sng" dirty="0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92000" y="2160000"/>
            <a:ext cx="7560000" cy="792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子网掩码非常重要，甚至可以说：子网掩码是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地址的重要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组成部分，一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个不带子网掩码的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地址没有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意义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7584"/>
            <a:ext cx="7920000" cy="572416"/>
          </a:xfrm>
        </p:spPr>
        <p:txBody>
          <a:bodyPr tIns="39600" bIns="396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前缀长度（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7.02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11.1.3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00" y="1152000"/>
            <a:ext cx="8280000" cy="2232000"/>
          </a:xfrm>
        </p:spPr>
        <p:txBody>
          <a:bodyPr/>
          <a:lstStyle/>
          <a:p>
            <a:pPr marL="288000" indent="-288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前缀长度是一种识别子网掩码的速记方法。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前缀长度 </a:t>
            </a:r>
            <a:r>
              <a:rPr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=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子网掩码中设置为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1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的位数。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使用“斜线记法”表示，即“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/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”紧跟为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1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的位数。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0"/>
            </a:endParaRP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例如：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</a:rPr>
              <a:t>192.168.1.5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/ 24</a:t>
            </a: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宋体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3528000"/>
            <a:ext cx="8157144" cy="25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5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academy_cn</Template>
  <TotalTime>15411</TotalTime>
  <Words>3589</Words>
  <Application>Microsoft Office PowerPoint</Application>
  <PresentationFormat>全屏显示(4:3)</PresentationFormat>
  <Paragraphs>246</Paragraphs>
  <Slides>37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7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PPT-TMPLT-WHT_C</vt:lpstr>
      <vt:lpstr>2006_Title/Bullet_Cisco White Temp</vt:lpstr>
      <vt:lpstr>2006_Segue/Q&amp;A_Cisco White Temp</vt:lpstr>
      <vt:lpstr>NetAcad_White_PPT_Template 05Oct12</vt:lpstr>
      <vt:lpstr>1_NetAcad_White_PPT_Template 05Oct12</vt:lpstr>
      <vt:lpstr>2_NetAcad_White_PPT_Template 05Oct12</vt:lpstr>
      <vt:lpstr>3_NetAcad_White_PPT_Template 05Oct12</vt:lpstr>
      <vt:lpstr>第5章   网络寻址</vt:lpstr>
      <vt:lpstr>内容索引</vt:lpstr>
      <vt:lpstr>5.1   IP地址和子网掩码</vt:lpstr>
      <vt:lpstr>5.1.1   IP地址的用途</vt:lpstr>
      <vt:lpstr>5.1.2   IP地址的结构</vt:lpstr>
      <vt:lpstr>5.1.3   IP地址的组成部分</vt:lpstr>
      <vt:lpstr>5.1.4   IP地址和子网掩码的交互方式</vt:lpstr>
      <vt:lpstr>PowerPoint 演示文稿</vt:lpstr>
      <vt:lpstr>前缀长度（7.02版11.1.3）</vt:lpstr>
      <vt:lpstr>5.1.4   IP地址和子网掩码的交互方式</vt:lpstr>
      <vt:lpstr>PowerPoint 演示文稿</vt:lpstr>
      <vt:lpstr>PowerPoint 演示文稿</vt:lpstr>
      <vt:lpstr>PowerPoint 演示文稿</vt:lpstr>
      <vt:lpstr>PowerPoint 演示文稿</vt:lpstr>
      <vt:lpstr>5.2   IP地址的类型</vt:lpstr>
      <vt:lpstr>5.2.1   IP地址类和默认子网掩码</vt:lpstr>
      <vt:lpstr>5.2.1   IP地址类和默认子网掩码</vt:lpstr>
      <vt:lpstr>5.2.2   公有和私有地址</vt:lpstr>
      <vt:lpstr>PowerPoint 演示文稿</vt:lpstr>
      <vt:lpstr>PowerPoint 演示文稿</vt:lpstr>
      <vt:lpstr>PowerPoint 演示文稿</vt:lpstr>
      <vt:lpstr>专用 IPv4 地址</vt:lpstr>
      <vt:lpstr>5.2.3   单播、广播和组播地址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关于IPv6地址</vt:lpstr>
      <vt:lpstr>PowerPoint 演示文稿</vt:lpstr>
      <vt:lpstr>PowerPoint 演示文稿</vt:lpstr>
      <vt:lpstr>PowerPoint 演示文稿</vt:lpstr>
      <vt:lpstr>PowerPoint 演示文稿</vt:lpstr>
      <vt:lpstr>IPv4和IPv6 共存（7.02版  12.1.2）</vt:lpstr>
      <vt:lpstr>IPv4和IPv6共存（续）</vt:lpstr>
      <vt:lpstr>IPv4和IPv6共存（续）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王炼</dc:creator>
  <cp:lastModifiedBy>CHC</cp:lastModifiedBy>
  <cp:revision>376</cp:revision>
  <dcterms:created xsi:type="dcterms:W3CDTF">2008-03-07T09:21:18Z</dcterms:created>
  <dcterms:modified xsi:type="dcterms:W3CDTF">2024-03-13T06:28:43Z</dcterms:modified>
</cp:coreProperties>
</file>