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74" r:id="rId2"/>
  </p:sldMasterIdLst>
  <p:notesMasterIdLst>
    <p:notesMasterId r:id="rId34"/>
  </p:notesMasterIdLst>
  <p:handoutMasterIdLst>
    <p:handoutMasterId r:id="rId35"/>
  </p:handoutMasterIdLst>
  <p:sldIdLst>
    <p:sldId id="386" r:id="rId3"/>
    <p:sldId id="488" r:id="rId4"/>
    <p:sldId id="489" r:id="rId5"/>
    <p:sldId id="436" r:id="rId6"/>
    <p:sldId id="490" r:id="rId7"/>
    <p:sldId id="550" r:id="rId8"/>
    <p:sldId id="551" r:id="rId9"/>
    <p:sldId id="552" r:id="rId10"/>
    <p:sldId id="491" r:id="rId11"/>
    <p:sldId id="474" r:id="rId12"/>
    <p:sldId id="492" r:id="rId13"/>
    <p:sldId id="553" r:id="rId14"/>
    <p:sldId id="692" r:id="rId15"/>
    <p:sldId id="473" r:id="rId16"/>
    <p:sldId id="493" r:id="rId17"/>
    <p:sldId id="494" r:id="rId18"/>
    <p:sldId id="495" r:id="rId19"/>
    <p:sldId id="693" r:id="rId20"/>
    <p:sldId id="694" r:id="rId21"/>
    <p:sldId id="561" r:id="rId22"/>
    <p:sldId id="501" r:id="rId23"/>
    <p:sldId id="502" r:id="rId24"/>
    <p:sldId id="504" r:id="rId25"/>
    <p:sldId id="503" r:id="rId26"/>
    <p:sldId id="505" r:id="rId27"/>
    <p:sldId id="477" r:id="rId28"/>
    <p:sldId id="506" r:id="rId29"/>
    <p:sldId id="528" r:id="rId30"/>
    <p:sldId id="475" r:id="rId31"/>
    <p:sldId id="533" r:id="rId32"/>
    <p:sldId id="682" r:id="rId33"/>
  </p:sldIdLst>
  <p:sldSz cx="9144000" cy="6858000" type="screen4x3"/>
  <p:notesSz cx="6854825" cy="9083675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FF00FF"/>
    <a:srgbClr val="000000"/>
    <a:srgbClr val="0000FF"/>
    <a:srgbClr val="006600"/>
    <a:srgbClr val="9900FF"/>
    <a:srgbClr val="339933"/>
    <a:srgbClr val="00D2B4"/>
    <a:srgbClr val="352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 autoAdjust="0"/>
    <p:restoredTop sz="91883" autoAdjust="0"/>
  </p:normalViewPr>
  <p:slideViewPr>
    <p:cSldViewPr snapToGrid="0">
      <p:cViewPr>
        <p:scale>
          <a:sx n="80" d="100"/>
          <a:sy n="80" d="100"/>
        </p:scale>
        <p:origin x="-1170" y="-186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3239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340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49" tIns="49756" rIns="94849" bIns="49756">
            <a:spAutoFit/>
          </a:bodyPr>
          <a:lstStyle/>
          <a:p>
            <a:pPr defTabSz="606425">
              <a:lnSpc>
                <a:spcPct val="100000"/>
              </a:lnSpc>
              <a:tabLst>
                <a:tab pos="2366963" algn="l"/>
                <a:tab pos="4789488" algn="l"/>
              </a:tabLst>
            </a:pPr>
            <a:r>
              <a:rPr lang="en-US" altLang="zh-CN" sz="800" b="1">
                <a:ea typeface="宋体" charset="-122"/>
              </a:rPr>
              <a:t>Copyright © 2001, Cisco Systems, Inc. All rights reserved. Printed in USA.</a:t>
            </a:r>
            <a:br>
              <a:rPr lang="en-US" altLang="zh-CN" sz="800" b="1">
                <a:ea typeface="宋体" charset="-122"/>
              </a:rPr>
            </a:br>
            <a:r>
              <a:rPr lang="en-US" altLang="zh-CN" sz="800" b="1">
                <a:ea typeface="宋体" charset="-122"/>
              </a:rPr>
              <a:t>Presentation_ID.scr</a:t>
            </a:r>
          </a:p>
        </p:txBody>
      </p:sp>
      <p:sp>
        <p:nvSpPr>
          <p:cNvPr id="122883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34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charset="-122"/>
            </a:endParaRPr>
          </a:p>
        </p:txBody>
      </p:sp>
      <p:sp>
        <p:nvSpPr>
          <p:cNvPr id="89091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>
            <a:spAutoFit/>
          </a:bodyPr>
          <a:lstStyle/>
          <a:p>
            <a:pPr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altLang="zh-CN" sz="800" b="1">
                <a:ea typeface="宋体" charset="-122"/>
              </a:rPr>
              <a:t>© 2001, Cisco Systems, Inc. All rights reserved.</a:t>
            </a:r>
          </a:p>
          <a:p>
            <a:pPr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altLang="zh-CN" sz="800" b="1">
                <a:ea typeface="宋体" charset="-122"/>
              </a:rPr>
              <a:t>&lt;Title of Course (ACRO) vX.X&gt;</a:t>
            </a:r>
          </a:p>
        </p:txBody>
      </p:sp>
      <p:sp>
        <p:nvSpPr>
          <p:cNvPr id="89092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>
                <a:ea typeface="+mn-ea"/>
              </a:defRPr>
            </a:lvl1pPr>
          </a:lstStyle>
          <a:p>
            <a:pPr>
              <a:defRPr/>
            </a:pPr>
            <a:fld id="{C8260CB6-CC64-4404-A35F-C0BF4A7EF5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9094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Body Text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920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EAE3D94A-7479-49ED-A1DC-3EB03C089860}" type="slidenum">
              <a:rPr lang="zh-CN" altLang="en-US" sz="800" smtClean="0"/>
              <a:pPr algn="r">
                <a:defRPr/>
              </a:pPr>
              <a:t>1</a:t>
            </a:fld>
            <a:endParaRPr lang="en-US" altLang="zh-CN" sz="8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F811CEDC-6442-4BAA-B7D1-8CE1DB643BED}" type="slidenum">
              <a:rPr lang="zh-CN" altLang="en-US" sz="800" smtClean="0"/>
              <a:pPr algn="r">
                <a:defRPr/>
              </a:pPr>
              <a:t>14</a:t>
            </a:fld>
            <a:endParaRPr lang="en-US" altLang="zh-CN" sz="8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真</a:t>
            </a:r>
            <a:r>
              <a:rPr lang="en-US" altLang="zh-CN" smtClean="0"/>
              <a:t>4G</a:t>
            </a:r>
            <a:r>
              <a:rPr lang="zh-CN" altLang="en-US" smtClean="0"/>
              <a:t>：所谓的</a:t>
            </a:r>
            <a:r>
              <a:rPr lang="en-US" altLang="zh-CN" smtClean="0"/>
              <a:t>4G+</a:t>
            </a:r>
            <a:r>
              <a:rPr lang="zh-CN" altLang="en-US" smtClean="0"/>
              <a:t>或</a:t>
            </a:r>
            <a:r>
              <a:rPr lang="en-US" altLang="zh-CN" smtClean="0"/>
              <a:t>4G</a:t>
            </a:r>
            <a:r>
              <a:rPr lang="en-US" altLang="zh-CN" baseline="0" smtClean="0"/>
              <a:t> LTE Advanced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域展™</a:t>
            </a:r>
            <a:r>
              <a:rPr lang="en-US" altLang="zh-CN" smtClean="0"/>
              <a:t>&amp;</a:t>
            </a:r>
            <a:r>
              <a:rPr lang="zh-CN" altLang="en-US" smtClean="0"/>
              <a:t>速展™</a:t>
            </a:r>
            <a:r>
              <a:rPr lang="en-US" altLang="zh-CN" smtClean="0"/>
              <a:t>108M</a:t>
            </a:r>
            <a:r>
              <a:rPr lang="zh-CN" altLang="en-US" smtClean="0"/>
              <a:t>无线产品：</a:t>
            </a:r>
          </a:p>
          <a:p>
            <a:r>
              <a:rPr lang="en-US" altLang="zh-CN" smtClean="0"/>
              <a:t>108M</a:t>
            </a:r>
            <a:r>
              <a:rPr lang="zh-CN" altLang="en-US" smtClean="0"/>
              <a:t>无线宽带路由器</a:t>
            </a:r>
            <a:r>
              <a:rPr lang="en-US" altLang="zh-CN" smtClean="0"/>
              <a:t>TL-WR641G+</a:t>
            </a:r>
          </a:p>
          <a:p>
            <a:r>
              <a:rPr lang="en-US" altLang="zh-CN" smtClean="0"/>
              <a:t>108M</a:t>
            </a:r>
            <a:r>
              <a:rPr lang="zh-CN" altLang="en-US" smtClean="0"/>
              <a:t>无线宽带路由器</a:t>
            </a:r>
            <a:r>
              <a:rPr lang="en-US" altLang="zh-CN" smtClean="0"/>
              <a:t>TL-WR642G+</a:t>
            </a:r>
          </a:p>
          <a:p>
            <a:r>
              <a:rPr lang="en-US" altLang="zh-CN" smtClean="0"/>
              <a:t>108M</a:t>
            </a:r>
            <a:r>
              <a:rPr lang="zh-CN" altLang="en-US" smtClean="0"/>
              <a:t>无线</a:t>
            </a:r>
            <a:r>
              <a:rPr lang="en-US" altLang="zh-CN" smtClean="0"/>
              <a:t>PCI</a:t>
            </a:r>
            <a:r>
              <a:rPr lang="zh-CN" altLang="en-US" smtClean="0"/>
              <a:t>网卡</a:t>
            </a:r>
            <a:r>
              <a:rPr lang="en-US" altLang="zh-CN" smtClean="0"/>
              <a:t>TL-WN650G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802.11n</a:t>
            </a:r>
            <a:r>
              <a:rPr lang="zh-CN" altLang="en-US" smtClean="0"/>
              <a:t>无线路由器和无线</a:t>
            </a:r>
            <a:r>
              <a:rPr lang="en-US" altLang="zh-CN" smtClean="0"/>
              <a:t>AP</a:t>
            </a:r>
            <a:r>
              <a:rPr lang="zh-CN" altLang="en-US" smtClean="0"/>
              <a:t>实物演示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1"/>
          <p:cNvSpPr txBox="1">
            <a:spLocks noGrp="1"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ED3FE435-DBFB-4C9E-88D3-95369E0B31A5}" type="slidenum">
              <a:rPr lang="zh-CN" altLang="en-US" sz="800">
                <a:ea typeface="宋体" charset="-122"/>
              </a:rPr>
              <a:pPr algn="r">
                <a:lnSpc>
                  <a:spcPct val="100000"/>
                </a:lnSpc>
              </a:pPr>
              <a:t>20</a:t>
            </a:fld>
            <a:endParaRPr lang="en-US" altLang="zh-CN" sz="800">
              <a:ea typeface="宋体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移至红框处光标变成手形再点红框则出现提示框</a:t>
            </a:r>
          </a:p>
          <a:p>
            <a:r>
              <a:rPr lang="zh-CN" altLang="en-US" smtClean="0"/>
              <a:t>点出现的提示框则消失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38F375F8-300A-4837-A160-01CADC44540F}" type="slidenum">
              <a:rPr lang="zh-CN" altLang="en-US" sz="800" smtClean="0"/>
              <a:pPr algn="r">
                <a:defRPr/>
              </a:pPr>
              <a:t>26</a:t>
            </a:fld>
            <a:endParaRPr lang="en-US" altLang="zh-CN" sz="8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SG" smtClean="0"/>
              <a:t>SSID</a:t>
            </a:r>
            <a:r>
              <a:rPr lang="zh-CN" altLang="en-US" smtClean="0"/>
              <a:t>广播开启，才能让无线客户端搜索到该</a:t>
            </a:r>
            <a:r>
              <a:rPr lang="en-US" altLang="zh-CN" smtClean="0"/>
              <a:t>SSID</a:t>
            </a:r>
            <a:r>
              <a:rPr lang="zh-CN" altLang="en-US" smtClean="0"/>
              <a:t>的无线网络。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9D12E4BB-27E8-434D-92FE-EF04BC9A0889}" type="slidenum">
              <a:rPr lang="zh-CN" altLang="en-US" sz="800" smtClean="0"/>
              <a:pPr algn="r">
                <a:defRPr/>
              </a:pPr>
              <a:t>29</a:t>
            </a:fld>
            <a:endParaRPr lang="en-US" altLang="zh-CN" sz="8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/>
          <p:cNvSpPr txBox="1">
            <a:spLocks noGrp="1"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380" tIns="0" rIns="18380" bIns="0" anchor="b"/>
          <a:lstStyle>
            <a:lvl1pPr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A8B8B267-3E8C-4474-966C-D73BA135BFA3}" type="slidenum">
              <a:rPr lang="zh-CN" altLang="en-US" sz="800">
                <a:ea typeface="宋体" charset="-122"/>
              </a:rPr>
              <a:pPr algn="r">
                <a:lnSpc>
                  <a:spcPct val="100000"/>
                </a:lnSpc>
              </a:pPr>
              <a:t>31</a:t>
            </a:fld>
            <a:endParaRPr lang="en-US" altLang="zh-CN" sz="800">
              <a:ea typeface="宋体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CF3E861B-76E8-411D-B4DE-9DB580252B97}" type="slidenum">
              <a:rPr lang="zh-CN" altLang="en-US" sz="800" smtClean="0"/>
              <a:pPr algn="r">
                <a:defRPr/>
              </a:pPr>
              <a:t>4</a:t>
            </a:fld>
            <a:endParaRPr lang="en-US" altLang="zh-CN" sz="8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（伽玛射线）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06AA7497-72B9-4E49-B817-9F41B16CA185}" type="slidenum">
              <a:rPr lang="zh-CN" altLang="en-US" sz="800" smtClean="0"/>
              <a:pPr algn="r">
                <a:defRPr/>
              </a:pPr>
              <a:t>5</a:t>
            </a:fld>
            <a:endParaRPr lang="en-US" altLang="zh-CN" sz="8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注意：图中蜂窝电话即常说的移动电话，而图中无线电话即常说的无绳电话。</a:t>
            </a:r>
          </a:p>
          <a:p>
            <a:pPr>
              <a:buFontTx/>
              <a:buNone/>
            </a:pPr>
            <a:r>
              <a:rPr lang="en-US" altLang="zh-SG" smtClean="0"/>
              <a:t>NPCS</a:t>
            </a:r>
            <a:r>
              <a:rPr lang="zh-SG" altLang="zh-CN" smtClean="0"/>
              <a:t>（</a:t>
            </a:r>
            <a:r>
              <a:rPr lang="zh-CN" altLang="en-US" smtClean="0"/>
              <a:t>N</a:t>
            </a:r>
            <a:r>
              <a:rPr lang="en-US" altLang="zh-SG" smtClean="0"/>
              <a:t>arrowband Personal Communcation System</a:t>
            </a:r>
            <a:r>
              <a:rPr lang="zh-SG" altLang="zh-CN" smtClean="0"/>
              <a:t>，</a:t>
            </a:r>
            <a:r>
              <a:rPr lang="zh-CN" altLang="en-US" smtClean="0"/>
              <a:t>窄带个人通信系统）：</a:t>
            </a:r>
          </a:p>
          <a:p>
            <a:r>
              <a:rPr lang="zh-CN" altLang="en-US" smtClean="0"/>
              <a:t>为了鼓励新技术进入市场，更好地利用不可扩展的频谱资源并使运营者能提供新业务，美国联邦通信委员会</a:t>
            </a:r>
            <a:r>
              <a:rPr lang="en-US" altLang="zh-CN" smtClean="0"/>
              <a:t>(FCC)</a:t>
            </a:r>
            <a:r>
              <a:rPr lang="zh-CN" altLang="en-US" smtClean="0"/>
              <a:t>规定了一个用于“窄带个人通信系统</a:t>
            </a:r>
            <a:r>
              <a:rPr lang="en-US" altLang="zh-CN" smtClean="0"/>
              <a:t>(NPCS)”</a:t>
            </a:r>
            <a:r>
              <a:rPr lang="zh-CN" altLang="en-US" smtClean="0"/>
              <a:t>的频带。按</a:t>
            </a:r>
            <a:r>
              <a:rPr lang="en-US" altLang="zh-CN" smtClean="0"/>
              <a:t>FCC</a:t>
            </a:r>
            <a:r>
              <a:rPr lang="zh-CN" altLang="en-US" smtClean="0"/>
              <a:t>的定义，</a:t>
            </a:r>
            <a:r>
              <a:rPr lang="en-US" altLang="zh-CN" smtClean="0"/>
              <a:t>NPCS</a:t>
            </a:r>
            <a:r>
              <a:rPr lang="zh-CN" altLang="en-US" smtClean="0"/>
              <a:t>包括先进的语音寻呼、数据传讯，以及单、双向传讯的全国或区域移动通信业务系统。</a:t>
            </a:r>
            <a:r>
              <a:rPr lang="en-US" altLang="zh-CN" smtClean="0"/>
              <a:t>NPCS</a:t>
            </a:r>
            <a:r>
              <a:rPr lang="zh-CN" altLang="en-US" smtClean="0"/>
              <a:t>提供的业务有四个主要特点：</a:t>
            </a:r>
            <a:r>
              <a:rPr lang="en-US" altLang="zh-CN" smtClean="0"/>
              <a:t>(1) </a:t>
            </a:r>
            <a:r>
              <a:rPr lang="zh-CN" altLang="en-US" smtClean="0"/>
              <a:t>用户手机带发射机，用于自动应答或发送信息；</a:t>
            </a:r>
            <a:r>
              <a:rPr lang="en-US" altLang="zh-CN" smtClean="0"/>
              <a:t>(2) </a:t>
            </a:r>
            <a:r>
              <a:rPr lang="zh-CN" altLang="en-US" smtClean="0"/>
              <a:t>因手机发送应答，频率可以复用，不仅提高了频谱利用率，还可随容量的几倍、十几倍扩大而大大降低每用户的基础设备费用；</a:t>
            </a:r>
            <a:r>
              <a:rPr lang="en-US" altLang="zh-CN" smtClean="0"/>
              <a:t>(3) </a:t>
            </a:r>
            <a:r>
              <a:rPr lang="zh-CN" altLang="en-US" smtClean="0"/>
              <a:t>可在寻呼机上生成并送出信息，不必依赖电话；</a:t>
            </a:r>
            <a:r>
              <a:rPr lang="en-US" altLang="zh-CN" smtClean="0"/>
              <a:t>(4) </a:t>
            </a:r>
            <a:r>
              <a:rPr lang="zh-CN" altLang="en-US" smtClean="0"/>
              <a:t>可和日益普及的电子邮件相连，把通信范围扩大到整个</a:t>
            </a:r>
            <a:r>
              <a:rPr lang="en-US" altLang="zh-CN" smtClean="0"/>
              <a:t>Internet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在美国，从</a:t>
            </a:r>
            <a:r>
              <a:rPr lang="en-US" altLang="zh-CN" smtClean="0"/>
              <a:t>1993</a:t>
            </a:r>
            <a:r>
              <a:rPr lang="zh-CN" altLang="en-US" smtClean="0"/>
              <a:t>年开始，</a:t>
            </a:r>
            <a:r>
              <a:rPr lang="en-US" altLang="zh-CN" smtClean="0"/>
              <a:t>FCC</a:t>
            </a:r>
            <a:r>
              <a:rPr lang="zh-CN" altLang="en-US" smtClean="0"/>
              <a:t>已陆续在</a:t>
            </a:r>
            <a:r>
              <a:rPr lang="en-US" altLang="zh-CN" smtClean="0"/>
              <a:t>901~902MHz</a:t>
            </a:r>
            <a:r>
              <a:rPr lang="zh-CN" altLang="en-US" smtClean="0"/>
              <a:t>、</a:t>
            </a:r>
            <a:r>
              <a:rPr lang="en-US" altLang="zh-CN" smtClean="0"/>
              <a:t>930~931MHz</a:t>
            </a:r>
            <a:r>
              <a:rPr lang="zh-CN" altLang="en-US" smtClean="0"/>
              <a:t>以及</a:t>
            </a:r>
            <a:r>
              <a:rPr lang="en-US" altLang="zh-CN" smtClean="0"/>
              <a:t>940~941MHz</a:t>
            </a:r>
            <a:r>
              <a:rPr lang="zh-CN" altLang="en-US" smtClean="0"/>
              <a:t>频段发放</a:t>
            </a:r>
            <a:r>
              <a:rPr lang="en-US" altLang="zh-CN" smtClean="0"/>
              <a:t>NPCS</a:t>
            </a:r>
            <a:r>
              <a:rPr lang="zh-CN" altLang="en-US" smtClean="0"/>
              <a:t>运营许可证，每对</a:t>
            </a:r>
            <a:r>
              <a:rPr lang="en-US" altLang="zh-CN" smtClean="0"/>
              <a:t>50kHz/50kHz(</a:t>
            </a:r>
            <a:r>
              <a:rPr lang="zh-CN" altLang="en-US" smtClean="0"/>
              <a:t>上行和下行</a:t>
            </a:r>
            <a:r>
              <a:rPr lang="en-US" altLang="zh-CN" smtClean="0"/>
              <a:t>)</a:t>
            </a:r>
            <a:r>
              <a:rPr lang="zh-CN" altLang="en-US" smtClean="0"/>
              <a:t>全国频点拍卖价高达</a:t>
            </a:r>
            <a:r>
              <a:rPr lang="en-US" altLang="zh-CN" smtClean="0"/>
              <a:t>8000</a:t>
            </a:r>
            <a:r>
              <a:rPr lang="zh-CN" altLang="en-US" smtClean="0"/>
              <a:t>万至</a:t>
            </a:r>
            <a:r>
              <a:rPr lang="en-US" altLang="zh-CN" smtClean="0"/>
              <a:t>1.5</a:t>
            </a:r>
            <a:r>
              <a:rPr lang="zh-CN" altLang="en-US" smtClean="0"/>
              <a:t>亿美元不等，全美已有</a:t>
            </a:r>
            <a:r>
              <a:rPr lang="en-US" altLang="zh-CN" smtClean="0"/>
              <a:t>13</a:t>
            </a:r>
            <a:r>
              <a:rPr lang="zh-CN" altLang="en-US" smtClean="0"/>
              <a:t>家公司仅为</a:t>
            </a:r>
            <a:r>
              <a:rPr lang="en-US" altLang="zh-CN" smtClean="0"/>
              <a:t>NPCS</a:t>
            </a:r>
            <a:r>
              <a:rPr lang="zh-CN" altLang="en-US" smtClean="0"/>
              <a:t>频率就投资了</a:t>
            </a:r>
            <a:r>
              <a:rPr lang="en-US" altLang="zh-CN" smtClean="0"/>
              <a:t>11</a:t>
            </a:r>
            <a:r>
              <a:rPr lang="zh-CN" altLang="en-US" smtClean="0"/>
              <a:t>亿美元，可见运营者对</a:t>
            </a:r>
            <a:r>
              <a:rPr lang="en-US" altLang="zh-CN" smtClean="0"/>
              <a:t>NPCS</a:t>
            </a:r>
            <a:r>
              <a:rPr lang="zh-CN" altLang="en-US" smtClean="0"/>
              <a:t>的前景充满信心。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mtClean="0"/>
              <a:t>蓝牙</a:t>
            </a:r>
            <a:r>
              <a:rPr lang="en-US" altLang="zh-CN" smtClean="0"/>
              <a:t>1.0</a:t>
            </a:r>
            <a:r>
              <a:rPr lang="zh-CN" altLang="en-US" smtClean="0"/>
              <a:t>时实际速度仅约</a:t>
            </a:r>
            <a:r>
              <a:rPr lang="en-US" altLang="zh-CN" smtClean="0"/>
              <a:t>60~70kB/s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60CB6-CC64-4404-A35F-C0BF4A7EF5E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83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注意：图中蜂窝电话即常说的移动电话，而图中无线电话即常说的无绳电话。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6668316E-D635-446F-8BEF-789DF0C5EEB0}" type="slidenum">
              <a:rPr lang="zh-CN" altLang="en-US" sz="800" smtClean="0"/>
              <a:pPr algn="r">
                <a:defRPr/>
              </a:pPr>
              <a:t>10</a:t>
            </a:fld>
            <a:endParaRPr lang="en-US" altLang="zh-CN" sz="8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1826B4C1-6996-48B7-8D08-7F8318D1163A}" type="slidenum">
              <a:rPr lang="zh-CN" altLang="en-US" sz="800" smtClean="0"/>
              <a:pPr algn="r">
                <a:defRPr/>
              </a:pPr>
              <a:t>11</a:t>
            </a:fld>
            <a:endParaRPr lang="en-US" altLang="zh-CN" sz="8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CC89846-AD72-420D-A1BE-32D295725324}" type="slidenum">
              <a:rPr lang="zh-CN" altLang="en-US" sz="800" smtClean="0"/>
              <a:pPr algn="r">
                <a:defRPr/>
              </a:pPr>
              <a:t>12</a:t>
            </a:fld>
            <a:endParaRPr lang="en-US" altLang="zh-CN" sz="8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CDMA, </a:t>
            </a:r>
            <a:r>
              <a:rPr lang="zh-CN" altLang="en-US" smtClean="0"/>
              <a:t>码分多址</a:t>
            </a:r>
            <a:r>
              <a:rPr lang="en-US" altLang="zh-CN" smtClean="0"/>
              <a:t>(Code Division Multiple Access), </a:t>
            </a:r>
            <a:r>
              <a:rPr lang="zh-CN" altLang="en-US" smtClean="0"/>
              <a:t>基于扩频技术的一种崭新而成熟的无线通信技术</a:t>
            </a:r>
            <a:endParaRPr lang="en-US" altLang="zh-CN" smtClean="0"/>
          </a:p>
          <a:p>
            <a:r>
              <a:rPr lang="en-US" altLang="zh-CN" smtClean="0"/>
              <a:t>Global System for Mobile communications, </a:t>
            </a:r>
            <a:r>
              <a:rPr lang="zh-CN" altLang="en-US" smtClean="0"/>
              <a:t>全球数字移动电话系统</a:t>
            </a:r>
            <a:r>
              <a:rPr lang="en-US" altLang="zh-CN" smtClean="0"/>
              <a:t>, </a:t>
            </a:r>
            <a:r>
              <a:rPr lang="zh-CN" altLang="en-US" smtClean="0"/>
              <a:t>全球移动通信系统</a:t>
            </a:r>
          </a:p>
          <a:p>
            <a:r>
              <a:rPr lang="en-US" altLang="zh-CN" smtClean="0"/>
              <a:t>LTE, Long Term Evolution</a:t>
            </a:r>
          </a:p>
          <a:p>
            <a:r>
              <a:rPr lang="en-US" altLang="zh-CN" smtClean="0"/>
              <a:t>4G</a:t>
            </a:r>
            <a:r>
              <a:rPr lang="zh-CN" altLang="en-US" smtClean="0"/>
              <a:t>本来就是</a:t>
            </a:r>
            <a:r>
              <a:rPr lang="en-US" altLang="zh-CN" smtClean="0"/>
              <a:t>4G</a:t>
            </a:r>
            <a:r>
              <a:rPr lang="en-US" altLang="zh-CN" baseline="0" smtClean="0"/>
              <a:t> LTE</a:t>
            </a:r>
          </a:p>
          <a:p>
            <a:r>
              <a:rPr lang="zh-CN" altLang="en-US" baseline="0" smtClean="0"/>
              <a:t>真</a:t>
            </a:r>
            <a:r>
              <a:rPr lang="en-US" altLang="zh-CN" baseline="0" smtClean="0"/>
              <a:t>4G</a:t>
            </a:r>
            <a:r>
              <a:rPr lang="zh-CN" altLang="en-US" baseline="0" smtClean="0"/>
              <a:t>是</a:t>
            </a:r>
            <a:r>
              <a:rPr lang="en-US" altLang="zh-CN" baseline="0" smtClean="0"/>
              <a:t>4G+</a:t>
            </a:r>
            <a:r>
              <a:rPr lang="zh-CN" altLang="en-US" baseline="0" smtClean="0"/>
              <a:t>或</a:t>
            </a:r>
            <a:r>
              <a:rPr lang="en-US" altLang="zh-CN" baseline="0" smtClean="0"/>
              <a:t>LTE-Advanced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CC89846-AD72-420D-A1BE-32D295725324}" type="slidenum">
              <a:rPr lang="zh-CN" altLang="en-US" sz="800" smtClean="0"/>
              <a:pPr algn="r">
                <a:defRPr/>
              </a:pPr>
              <a:t>13</a:t>
            </a:fld>
            <a:endParaRPr lang="en-US" altLang="zh-CN" sz="8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CDMA, </a:t>
            </a:r>
            <a:r>
              <a:rPr lang="zh-CN" altLang="en-US" smtClean="0"/>
              <a:t>码分多址</a:t>
            </a:r>
            <a:r>
              <a:rPr lang="en-US" altLang="zh-CN" smtClean="0"/>
              <a:t>(Code Division Multiple Access), </a:t>
            </a:r>
            <a:r>
              <a:rPr lang="zh-CN" altLang="en-US" smtClean="0"/>
              <a:t>基于扩频技术的一种崭新而成熟的无线通信技术</a:t>
            </a:r>
            <a:endParaRPr lang="en-US" altLang="zh-CN" smtClean="0"/>
          </a:p>
          <a:p>
            <a:r>
              <a:rPr lang="en-US" altLang="zh-CN" smtClean="0"/>
              <a:t>Global System for Mobile communications, </a:t>
            </a:r>
            <a:r>
              <a:rPr lang="zh-CN" altLang="en-US" smtClean="0"/>
              <a:t>全球数字移动电话系统</a:t>
            </a:r>
            <a:r>
              <a:rPr lang="en-US" altLang="zh-CN" smtClean="0"/>
              <a:t>, </a:t>
            </a:r>
            <a:r>
              <a:rPr lang="zh-CN" altLang="en-US" smtClean="0"/>
              <a:t>全球移动通信系统</a:t>
            </a:r>
          </a:p>
          <a:p>
            <a:r>
              <a:rPr lang="en-US" altLang="zh-CN" smtClean="0"/>
              <a:t>LTE, Long Term Evolution</a:t>
            </a:r>
          </a:p>
          <a:p>
            <a:r>
              <a:rPr lang="en-US" altLang="zh-CN" smtClean="0"/>
              <a:t>4G</a:t>
            </a:r>
            <a:r>
              <a:rPr lang="zh-CN" altLang="en-US" smtClean="0"/>
              <a:t>本来就是</a:t>
            </a:r>
            <a:r>
              <a:rPr lang="en-US" altLang="zh-CN" smtClean="0"/>
              <a:t>4G</a:t>
            </a:r>
            <a:r>
              <a:rPr lang="en-US" altLang="zh-CN" baseline="0" smtClean="0"/>
              <a:t> LTE</a:t>
            </a:r>
          </a:p>
          <a:p>
            <a:r>
              <a:rPr lang="zh-CN" altLang="en-US" baseline="0" smtClean="0"/>
              <a:t>真</a:t>
            </a:r>
            <a:r>
              <a:rPr lang="en-US" altLang="zh-CN" baseline="0" smtClean="0"/>
              <a:t>4G</a:t>
            </a:r>
            <a:r>
              <a:rPr lang="zh-CN" altLang="en-US" baseline="0" smtClean="0"/>
              <a:t>是</a:t>
            </a:r>
            <a:r>
              <a:rPr lang="en-US" altLang="zh-CN" baseline="0" smtClean="0"/>
              <a:t>4G+</a:t>
            </a:r>
            <a:r>
              <a:rPr lang="zh-CN" altLang="en-US" baseline="0" smtClean="0"/>
              <a:t>或</a:t>
            </a:r>
            <a:r>
              <a:rPr lang="en-US" altLang="zh-CN" baseline="0" smtClean="0"/>
              <a:t>LTE-Advanced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ITE PC v4.0</a:t>
            </a:r>
          </a:p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BD973BC5-F77A-46DF-B553-59AE4FEB0428}" type="slidenum">
              <a:rPr lang="zh-CN" altLang="en-US" sz="1000">
                <a:solidFill>
                  <a:srgbClr val="D3D3D3"/>
                </a:solidFill>
                <a:ea typeface="宋体" charset="-122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altLang="zh-CN" sz="1000">
              <a:solidFill>
                <a:srgbClr val="D3D3D3"/>
              </a:solidFill>
              <a:ea typeface="宋体" charset="-122"/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88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468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666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9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pPr algn="ctr"/>
            <a:endParaRPr lang="zh-CN" altLang="en-US">
              <a:ea typeface="宋体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altLang="zh-CN" sz="800">
                <a:solidFill>
                  <a:schemeClr val="tx2"/>
                </a:solidFill>
                <a:ea typeface="宋体" charset="-122"/>
                <a:hlinkClick r:id="rId2"/>
              </a:rPr>
              <a:t>http://www.catc.edu.cn</a:t>
            </a:r>
            <a:endParaRPr lang="en-US" altLang="zh-CN" sz="8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F12729AA-4F66-4342-9C49-8014AA326ECE}" type="slidenum">
              <a:rPr lang="zh-CN" altLang="en-US" sz="1000">
                <a:solidFill>
                  <a:srgbClr val="D3D3D3"/>
                </a:solidFill>
                <a:ea typeface="宋体" charset="-122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altLang="zh-CN" sz="1000">
              <a:solidFill>
                <a:srgbClr val="D3D3D3"/>
              </a:solidFill>
              <a:ea typeface="宋体" charset="-122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宋体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49 w 58"/>
                <a:gd name="T1" fmla="*/ 103 h 80"/>
                <a:gd name="T2" fmla="*/ 180 w 58"/>
                <a:gd name="T3" fmla="*/ 86 h 80"/>
                <a:gd name="T4" fmla="*/ 90 w 58"/>
                <a:gd name="T5" fmla="*/ 172 h 80"/>
                <a:gd name="T6" fmla="*/ 180 w 58"/>
                <a:gd name="T7" fmla="*/ 257 h 80"/>
                <a:gd name="T8" fmla="*/ 249 w 58"/>
                <a:gd name="T9" fmla="*/ 240 h 80"/>
                <a:gd name="T10" fmla="*/ 249 w 58"/>
                <a:gd name="T11" fmla="*/ 330 h 80"/>
                <a:gd name="T12" fmla="*/ 176 w 58"/>
                <a:gd name="T13" fmla="*/ 343 h 80"/>
                <a:gd name="T14" fmla="*/ 0 w 58"/>
                <a:gd name="T15" fmla="*/ 172 h 80"/>
                <a:gd name="T16" fmla="*/ 176 w 58"/>
                <a:gd name="T17" fmla="*/ 0 h 80"/>
                <a:gd name="T18" fmla="*/ 249 w 58"/>
                <a:gd name="T19" fmla="*/ 13 h 80"/>
                <a:gd name="T20" fmla="*/ 249 w 58"/>
                <a:gd name="T21" fmla="*/ 103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49 w 58"/>
                <a:gd name="T1" fmla="*/ 103 h 80"/>
                <a:gd name="T2" fmla="*/ 180 w 58"/>
                <a:gd name="T3" fmla="*/ 86 h 80"/>
                <a:gd name="T4" fmla="*/ 90 w 58"/>
                <a:gd name="T5" fmla="*/ 172 h 80"/>
                <a:gd name="T6" fmla="*/ 180 w 58"/>
                <a:gd name="T7" fmla="*/ 257 h 80"/>
                <a:gd name="T8" fmla="*/ 249 w 58"/>
                <a:gd name="T9" fmla="*/ 240 h 80"/>
                <a:gd name="T10" fmla="*/ 249 w 58"/>
                <a:gd name="T11" fmla="*/ 330 h 80"/>
                <a:gd name="T12" fmla="*/ 172 w 58"/>
                <a:gd name="T13" fmla="*/ 343 h 80"/>
                <a:gd name="T14" fmla="*/ 0 w 58"/>
                <a:gd name="T15" fmla="*/ 172 h 80"/>
                <a:gd name="T16" fmla="*/ 172 w 58"/>
                <a:gd name="T17" fmla="*/ 0 h 80"/>
                <a:gd name="T18" fmla="*/ 249 w 58"/>
                <a:gd name="T19" fmla="*/ 13 h 80"/>
                <a:gd name="T20" fmla="*/ 249 w 58"/>
                <a:gd name="T21" fmla="*/ 103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342 w 80"/>
                <a:gd name="T1" fmla="*/ 172 h 80"/>
                <a:gd name="T2" fmla="*/ 171 w 80"/>
                <a:gd name="T3" fmla="*/ 343 h 80"/>
                <a:gd name="T4" fmla="*/ 0 w 80"/>
                <a:gd name="T5" fmla="*/ 172 h 80"/>
                <a:gd name="T6" fmla="*/ 171 w 80"/>
                <a:gd name="T7" fmla="*/ 0 h 80"/>
                <a:gd name="T8" fmla="*/ 342 w 80"/>
                <a:gd name="T9" fmla="*/ 172 h 80"/>
                <a:gd name="T10" fmla="*/ 171 w 80"/>
                <a:gd name="T11" fmla="*/ 86 h 80"/>
                <a:gd name="T12" fmla="*/ 86 w 80"/>
                <a:gd name="T13" fmla="*/ 172 h 80"/>
                <a:gd name="T14" fmla="*/ 171 w 80"/>
                <a:gd name="T15" fmla="*/ 257 h 80"/>
                <a:gd name="T16" fmla="*/ 257 w 80"/>
                <a:gd name="T17" fmla="*/ 172 h 80"/>
                <a:gd name="T18" fmla="*/ 171 w 80"/>
                <a:gd name="T19" fmla="*/ 86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02 w 52"/>
                <a:gd name="T1" fmla="*/ 81 h 80"/>
                <a:gd name="T2" fmla="*/ 138 w 52"/>
                <a:gd name="T3" fmla="*/ 73 h 80"/>
                <a:gd name="T4" fmla="*/ 86 w 52"/>
                <a:gd name="T5" fmla="*/ 99 h 80"/>
                <a:gd name="T6" fmla="*/ 125 w 52"/>
                <a:gd name="T7" fmla="*/ 129 h 80"/>
                <a:gd name="T8" fmla="*/ 146 w 52"/>
                <a:gd name="T9" fmla="*/ 137 h 80"/>
                <a:gd name="T10" fmla="*/ 224 w 52"/>
                <a:gd name="T11" fmla="*/ 232 h 80"/>
                <a:gd name="T12" fmla="*/ 90 w 52"/>
                <a:gd name="T13" fmla="*/ 343 h 80"/>
                <a:gd name="T14" fmla="*/ 0 w 52"/>
                <a:gd name="T15" fmla="*/ 330 h 80"/>
                <a:gd name="T16" fmla="*/ 0 w 52"/>
                <a:gd name="T17" fmla="*/ 257 h 80"/>
                <a:gd name="T18" fmla="*/ 78 w 52"/>
                <a:gd name="T19" fmla="*/ 270 h 80"/>
                <a:gd name="T20" fmla="*/ 138 w 52"/>
                <a:gd name="T21" fmla="*/ 240 h 80"/>
                <a:gd name="T22" fmla="*/ 99 w 52"/>
                <a:gd name="T23" fmla="*/ 206 h 80"/>
                <a:gd name="T24" fmla="*/ 82 w 52"/>
                <a:gd name="T25" fmla="*/ 202 h 80"/>
                <a:gd name="T26" fmla="*/ 0 w 52"/>
                <a:gd name="T27" fmla="*/ 103 h 80"/>
                <a:gd name="T28" fmla="*/ 121 w 52"/>
                <a:gd name="T29" fmla="*/ 0 h 80"/>
                <a:gd name="T30" fmla="*/ 202 w 52"/>
                <a:gd name="T31" fmla="*/ 13 h 80"/>
                <a:gd name="T32" fmla="*/ 202 w 52"/>
                <a:gd name="T33" fmla="*/ 81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81 w 19"/>
                <a:gd name="T1" fmla="*/ 43 h 39"/>
                <a:gd name="T2" fmla="*/ 43 w 19"/>
                <a:gd name="T3" fmla="*/ 0 h 39"/>
                <a:gd name="T4" fmla="*/ 0 w 19"/>
                <a:gd name="T5" fmla="*/ 43 h 39"/>
                <a:gd name="T6" fmla="*/ 0 w 19"/>
                <a:gd name="T7" fmla="*/ 128 h 39"/>
                <a:gd name="T8" fmla="*/ 43 w 19"/>
                <a:gd name="T9" fmla="*/ 167 h 39"/>
                <a:gd name="T10" fmla="*/ 81 w 19"/>
                <a:gd name="T11" fmla="*/ 128 h 39"/>
                <a:gd name="T12" fmla="*/ 81 w 19"/>
                <a:gd name="T13" fmla="*/ 4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81 w 19"/>
                <a:gd name="T1" fmla="*/ 39 h 65"/>
                <a:gd name="T2" fmla="*/ 38 w 19"/>
                <a:gd name="T3" fmla="*/ 0 h 65"/>
                <a:gd name="T4" fmla="*/ 0 w 19"/>
                <a:gd name="T5" fmla="*/ 39 h 65"/>
                <a:gd name="T6" fmla="*/ 0 w 19"/>
                <a:gd name="T7" fmla="*/ 242 h 65"/>
                <a:gd name="T8" fmla="*/ 38 w 19"/>
                <a:gd name="T9" fmla="*/ 281 h 65"/>
                <a:gd name="T10" fmla="*/ 81 w 19"/>
                <a:gd name="T11" fmla="*/ 242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81 w 19"/>
                <a:gd name="T1" fmla="*/ 39 h 120"/>
                <a:gd name="T2" fmla="*/ 43 w 19"/>
                <a:gd name="T3" fmla="*/ 0 h 120"/>
                <a:gd name="T4" fmla="*/ 0 w 19"/>
                <a:gd name="T5" fmla="*/ 39 h 120"/>
                <a:gd name="T6" fmla="*/ 0 w 19"/>
                <a:gd name="T7" fmla="*/ 475 h 120"/>
                <a:gd name="T8" fmla="*/ 43 w 19"/>
                <a:gd name="T9" fmla="*/ 514 h 120"/>
                <a:gd name="T10" fmla="*/ 81 w 19"/>
                <a:gd name="T11" fmla="*/ 475 h 120"/>
                <a:gd name="T12" fmla="*/ 81 w 19"/>
                <a:gd name="T13" fmla="*/ 3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81 w 19"/>
                <a:gd name="T1" fmla="*/ 39 h 65"/>
                <a:gd name="T2" fmla="*/ 38 w 19"/>
                <a:gd name="T3" fmla="*/ 0 h 65"/>
                <a:gd name="T4" fmla="*/ 0 w 19"/>
                <a:gd name="T5" fmla="*/ 39 h 65"/>
                <a:gd name="T6" fmla="*/ 0 w 19"/>
                <a:gd name="T7" fmla="*/ 242 h 65"/>
                <a:gd name="T8" fmla="*/ 38 w 19"/>
                <a:gd name="T9" fmla="*/ 281 h 65"/>
                <a:gd name="T10" fmla="*/ 81 w 19"/>
                <a:gd name="T11" fmla="*/ 242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87 w 20"/>
                <a:gd name="T1" fmla="*/ 43 h 39"/>
                <a:gd name="T2" fmla="*/ 44 w 20"/>
                <a:gd name="T3" fmla="*/ 0 h 39"/>
                <a:gd name="T4" fmla="*/ 0 w 20"/>
                <a:gd name="T5" fmla="*/ 43 h 39"/>
                <a:gd name="T6" fmla="*/ 0 w 20"/>
                <a:gd name="T7" fmla="*/ 128 h 39"/>
                <a:gd name="T8" fmla="*/ 44 w 20"/>
                <a:gd name="T9" fmla="*/ 167 h 39"/>
                <a:gd name="T10" fmla="*/ 87 w 20"/>
                <a:gd name="T11" fmla="*/ 128 h 39"/>
                <a:gd name="T12" fmla="*/ 87 w 20"/>
                <a:gd name="T13" fmla="*/ 4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81 w 19"/>
                <a:gd name="T1" fmla="*/ 39 h 65"/>
                <a:gd name="T2" fmla="*/ 43 w 19"/>
                <a:gd name="T3" fmla="*/ 0 h 65"/>
                <a:gd name="T4" fmla="*/ 0 w 19"/>
                <a:gd name="T5" fmla="*/ 39 h 65"/>
                <a:gd name="T6" fmla="*/ 0 w 19"/>
                <a:gd name="T7" fmla="*/ 242 h 65"/>
                <a:gd name="T8" fmla="*/ 43 w 19"/>
                <a:gd name="T9" fmla="*/ 281 h 65"/>
                <a:gd name="T10" fmla="*/ 81 w 19"/>
                <a:gd name="T11" fmla="*/ 242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83 w 19"/>
                <a:gd name="T1" fmla="*/ 39 h 120"/>
                <a:gd name="T2" fmla="*/ 39 w 19"/>
                <a:gd name="T3" fmla="*/ 0 h 120"/>
                <a:gd name="T4" fmla="*/ 0 w 19"/>
                <a:gd name="T5" fmla="*/ 39 h 120"/>
                <a:gd name="T6" fmla="*/ 0 w 19"/>
                <a:gd name="T7" fmla="*/ 475 h 120"/>
                <a:gd name="T8" fmla="*/ 39 w 19"/>
                <a:gd name="T9" fmla="*/ 514 h 120"/>
                <a:gd name="T10" fmla="*/ 83 w 19"/>
                <a:gd name="T11" fmla="*/ 475 h 120"/>
                <a:gd name="T12" fmla="*/ 83 w 19"/>
                <a:gd name="T13" fmla="*/ 3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81 w 19"/>
                <a:gd name="T1" fmla="*/ 39 h 65"/>
                <a:gd name="T2" fmla="*/ 43 w 19"/>
                <a:gd name="T3" fmla="*/ 0 h 65"/>
                <a:gd name="T4" fmla="*/ 0 w 19"/>
                <a:gd name="T5" fmla="*/ 39 h 65"/>
                <a:gd name="T6" fmla="*/ 0 w 19"/>
                <a:gd name="T7" fmla="*/ 242 h 65"/>
                <a:gd name="T8" fmla="*/ 43 w 19"/>
                <a:gd name="T9" fmla="*/ 281 h 65"/>
                <a:gd name="T10" fmla="*/ 81 w 19"/>
                <a:gd name="T11" fmla="*/ 242 h 65"/>
                <a:gd name="T12" fmla="*/ 81 w 19"/>
                <a:gd name="T13" fmla="*/ 3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83 w 19"/>
                <a:gd name="T1" fmla="*/ 43 h 39"/>
                <a:gd name="T2" fmla="*/ 39 w 19"/>
                <a:gd name="T3" fmla="*/ 0 h 39"/>
                <a:gd name="T4" fmla="*/ 0 w 19"/>
                <a:gd name="T5" fmla="*/ 43 h 39"/>
                <a:gd name="T6" fmla="*/ 0 w 19"/>
                <a:gd name="T7" fmla="*/ 128 h 39"/>
                <a:gd name="T8" fmla="*/ 39 w 19"/>
                <a:gd name="T9" fmla="*/ 167 h 39"/>
                <a:gd name="T10" fmla="*/ 83 w 19"/>
                <a:gd name="T11" fmla="*/ 128 h 39"/>
                <a:gd name="T12" fmla="*/ 83 w 19"/>
                <a:gd name="T13" fmla="*/ 43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9974" name="Rectangle 2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49975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56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6775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463675"/>
            <a:ext cx="389413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463675"/>
            <a:ext cx="389413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55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0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96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538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960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53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784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9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9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36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1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978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68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ITE PC v4.0</a:t>
            </a:r>
          </a:p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Chapter 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92EEF06C-9C4F-446C-A906-2B01E5D2751D}" type="slidenum">
              <a:rPr lang="zh-CN" altLang="en-US" sz="1000">
                <a:solidFill>
                  <a:srgbClr val="D3D3D3"/>
                </a:solidFill>
                <a:ea typeface="宋体" charset="-122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altLang="zh-CN" sz="1000">
              <a:solidFill>
                <a:srgbClr val="D3D3D3"/>
              </a:solidFill>
              <a:ea typeface="宋体" charset="-122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2054" name="Picture 6" descr="PPt_TopBand_Artwo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© 2007 Cisco Systems, Inc. All rights reserved.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altLang="zh-CN" sz="700">
                <a:solidFill>
                  <a:srgbClr val="D3D3D3"/>
                </a:solidFill>
                <a:ea typeface="宋体" charset="-122"/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8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8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8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8890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87EABF06-8497-4125-B8CE-B2C91A832890}" type="slidenum">
              <a:rPr lang="zh-CN" altLang="en-US" sz="1000">
                <a:solidFill>
                  <a:srgbClr val="D3D3D3"/>
                </a:solidFill>
                <a:ea typeface="宋体" charset="-122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altLang="zh-CN" sz="1000">
              <a:solidFill>
                <a:srgbClr val="D3D3D3"/>
              </a:solidFill>
              <a:ea typeface="宋体" charset="-122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" y="915988"/>
            <a:ext cx="9105900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lnSpc>
                <a:spcPct val="100000"/>
              </a:lnSpc>
            </a:pPr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altLang="zh-CN" sz="800">
                <a:solidFill>
                  <a:schemeClr val="tx2"/>
                </a:solidFill>
                <a:ea typeface="宋体" charset="-122"/>
                <a:hlinkClick r:id="rId13"/>
              </a:rPr>
              <a:t>http://www.catc.edu.cn</a:t>
            </a:r>
            <a:endParaRPr lang="en-US" altLang="zh-CN" sz="80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60000" y="2340000"/>
            <a:ext cx="5040000" cy="8302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第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7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  <a:cs typeface="Arial" charset="0"/>
              </a:rPr>
              <a:t>章   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技术</a:t>
            </a:r>
            <a:endParaRPr lang="en-US" altLang="zh-CN" sz="40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60000" y="3240000"/>
            <a:ext cx="5760000" cy="4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1438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4.03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版 第</a:t>
            </a:r>
            <a:r>
              <a:rPr lang="en-US" altLang="zh-CN" b="1" kern="0" noProof="0" dirty="0">
                <a:solidFill>
                  <a:schemeClr val="accent3"/>
                </a:solidFill>
                <a:latin typeface="Times New Roman" pitchFamily="18" charset="0"/>
              </a:rPr>
              <a:t>7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章 部分相当于 </a:t>
            </a:r>
            <a:r>
              <a:rPr lang="en-US" altLang="zh-CN" sz="2400" b="1" kern="0" dirty="0" smtClean="0">
                <a:solidFill>
                  <a:schemeClr val="accent3"/>
                </a:solidFill>
                <a:latin typeface="Times New Roman" pitchFamily="18" charset="0"/>
              </a:rPr>
              <a:t>7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.02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版 模块</a:t>
            </a:r>
            <a:r>
              <a:rPr lang="en-US" altLang="zh-CN" b="1" kern="0" noProof="0" dirty="0">
                <a:solidFill>
                  <a:schemeClr val="accent3"/>
                </a:solidFill>
                <a:latin typeface="Times New Roman" pitchFamily="18" charset="0"/>
              </a:rPr>
              <a:t>4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00" y="1152000"/>
            <a:ext cx="8280000" cy="2647729"/>
          </a:xfrm>
        </p:spPr>
        <p:txBody>
          <a:bodyPr>
            <a:spAutoFit/>
          </a:bodyPr>
          <a:lstStyle/>
          <a:p>
            <a:pPr marL="360000" indent="-36000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无线技术的局限性：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容易受到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同频设备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之间的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相互干扰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更容易遭受“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入侵者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”的攻击；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使用电磁波传输的数据更容易遭受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拦截与破解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技术在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速度与可靠性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上不如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有线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技术。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pic>
        <p:nvPicPr>
          <p:cNvPr id="18435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6000" y="3780000"/>
            <a:ext cx="4320000" cy="28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00000" y="1224000"/>
            <a:ext cx="5040000" cy="4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altLang="zh-CN" b="1" i="1" dirty="0" smtClean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WLAN</a:t>
            </a:r>
            <a:r>
              <a:rPr lang="zh-CN" altLang="en-US" b="1" i="1" dirty="0" smtClean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包括</a:t>
            </a:r>
            <a:r>
              <a:rPr lang="en-US" altLang="zh-CN" b="1" i="1" dirty="0" smtClean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2.4GHz</a:t>
            </a:r>
            <a:r>
              <a:rPr lang="zh-CN" altLang="en-US" b="1" i="1" dirty="0" smtClean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和</a:t>
            </a:r>
            <a:r>
              <a:rPr lang="en-US" altLang="zh-CN" b="1" i="1" dirty="0" smtClean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5GHz</a:t>
            </a:r>
            <a:r>
              <a:rPr lang="zh-CN" altLang="en-US" b="1" i="1" dirty="0" smtClean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两个频段</a:t>
            </a:r>
            <a:endParaRPr lang="zh-CN" altLang="en-US" b="1" i="1" dirty="0">
              <a:solidFill>
                <a:srgbClr val="FF0066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无线技术的优点和局限性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0000" y="3960000"/>
            <a:ext cx="4687143" cy="284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2000" y="1152000"/>
            <a:ext cx="8280000" cy="4186611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无线网络分为三个类别：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WPAN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WWAN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虽然存在这些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不同类别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，但却很难清楚地划分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无线网络的界限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。因为无线网络与有线网络不同，它没有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精确的范围界限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。无线网络的覆盖范围取决于多种因素。</a:t>
            </a:r>
            <a:endParaRPr lang="zh-CN" altLang="zh-SG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无线网络容易受到外部环境的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干扰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温度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湿度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的变化会极大地改变无线网络的覆盖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范围。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无线环境中的障碍物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也会影响覆盖范围。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无线网络的类型及其界限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2000" y="1152000"/>
            <a:ext cx="8640000" cy="5040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WPAN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的特点：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最小类型的无线网络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常用于将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各种外围设备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连接到计算机，如：无线鼠标、无线键盘或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PDA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IR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技术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蓝牙技术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传输数据。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的特点：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用于延伸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有线网络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）的覆盖范围。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它使用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RF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技术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并遵守各种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IEEE 802.11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标准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可以让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无线用户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通过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接入点设备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）连接到有线网络。</a:t>
            </a:r>
            <a:r>
              <a:rPr lang="en-US" altLang="zh-SG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是一种专用于：将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连接到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有线网络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中的设备。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无线网络的类型及其界限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2000" y="1152000"/>
            <a:ext cx="8640000" cy="3600000"/>
          </a:xfrm>
        </p:spPr>
        <p:txBody>
          <a:bodyPr/>
          <a:lstStyle/>
          <a:p>
            <a:pPr marL="360000" indent="-360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WWAN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的特点：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网络覆盖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非常广大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的区域。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移动电话网络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就是一种典型的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WWAN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WWAN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码分多址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CDMA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）或者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全球移动通信系统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GSM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）以及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3G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4G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5G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LTE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等技术，通常受政府机构的管制。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无线网络的类型及其界限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60000" y="1260000"/>
            <a:ext cx="3600000" cy="540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无线网络的界限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6" y="2160000"/>
            <a:ext cx="8385552" cy="443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3060000" y="1080000"/>
            <a:ext cx="5580000" cy="10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SG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802.11n 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WiFi4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）可达 </a:t>
            </a:r>
            <a:r>
              <a:rPr lang="en-US" altLang="zh-SG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600Mbps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SG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802.11ac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WiFi5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），</a:t>
            </a:r>
            <a:r>
              <a:rPr lang="en-US" altLang="zh-SG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802.11a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WiFi6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120000" y="3024000"/>
            <a:ext cx="1885950" cy="39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3G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4G</a:t>
            </a:r>
            <a:r>
              <a:rPr lang="zh-CN" altLang="en-US" sz="20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更快！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无线网络的类型及其界限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0000" y="2520000"/>
            <a:ext cx="3768725" cy="69847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   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 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endParaRPr lang="zh-CN" altLang="en-US" sz="40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0000" y="3240000"/>
            <a:ext cx="5400000" cy="432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WLAN</a:t>
            </a:r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SG" sz="2400" dirty="0" smtClean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Wireless Local Area Network</a:t>
            </a:r>
            <a:endParaRPr lang="en-US" altLang="zh-CN" sz="2400" dirty="0" smtClean="0">
              <a:solidFill>
                <a:schemeClr val="bg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000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7.2.1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标准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00" y="1152000"/>
            <a:ext cx="8352000" cy="2232000"/>
          </a:xfrm>
        </p:spPr>
        <p:txBody>
          <a:bodyPr/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IEEE 802.11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标准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用于管理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环境。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目前可用的各种协议有：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802.11a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802.11b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802.11g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802.11n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。这些技术标准统称为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无线保真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Wireless Fidelity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Wi-Fi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000" y="3312000"/>
            <a:ext cx="6623268" cy="271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00" y="1152000"/>
            <a:ext cx="8280000" cy="5443366"/>
          </a:xfrm>
        </p:spPr>
        <p:txBody>
          <a:bodyPr>
            <a:spAutoFit/>
          </a:bodyPr>
          <a:lstStyle/>
          <a:p>
            <a:pPr marL="360000" indent="-360000">
              <a:lnSpc>
                <a:spcPts val="38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sz="2400" b="1" dirty="0" smtClean="0">
                <a:latin typeface="Times New Roman" pitchFamily="18" charset="0"/>
                <a:ea typeface="黑体" pitchFamily="2" charset="-122"/>
                <a:cs typeface="Arial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802.11a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1999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年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10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月发布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lvl="1" indent="-360000">
              <a:lnSpc>
                <a:spcPts val="38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5GHz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RF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频谱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lvl="1" indent="-360000">
              <a:lnSpc>
                <a:spcPts val="38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与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2.4GHz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频谱（即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802.11b/g/n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设备）不兼容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lvl="1" indent="-360000">
              <a:lnSpc>
                <a:spcPts val="38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最大数据速率为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54Mbps</a:t>
            </a:r>
          </a:p>
          <a:p>
            <a:pPr marL="576000" lvl="1" indent="-360000">
              <a:lnSpc>
                <a:spcPts val="38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覆盖范围大约是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802.11b/g 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33%</a:t>
            </a:r>
          </a:p>
          <a:p>
            <a:pPr marL="576000" lvl="1" indent="-360000">
              <a:lnSpc>
                <a:spcPts val="38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与其它技术相比，实施此技术较为昂贵</a:t>
            </a:r>
          </a:p>
          <a:p>
            <a:pPr marL="576000" lvl="1" indent="-360000">
              <a:lnSpc>
                <a:spcPts val="3800"/>
              </a:lnSpc>
              <a:spcBef>
                <a:spcPts val="0"/>
              </a:spcBef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802.11a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标准的设备相对较少</a:t>
            </a:r>
          </a:p>
          <a:p>
            <a:pPr marL="360000" indent="-360000">
              <a:lnSpc>
                <a:spcPts val="38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 802.11b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1999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年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10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月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发布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lvl="1" indent="-360000">
              <a:lnSpc>
                <a:spcPts val="38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首次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采用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2.4GHz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技术</a:t>
            </a:r>
          </a:p>
          <a:p>
            <a:pPr lvl="1" indent="-360000">
              <a:lnSpc>
                <a:spcPts val="38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最大数据速率为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11Mbps</a:t>
            </a:r>
          </a:p>
          <a:p>
            <a:pPr lvl="1" indent="-360000">
              <a:lnSpc>
                <a:spcPts val="38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范围大约是室内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46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米，室外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96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米（约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100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米）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000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7.2.1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1152000"/>
            <a:ext cx="8280000" cy="2647729"/>
          </a:xfrm>
        </p:spPr>
        <p:txBody>
          <a:bodyPr>
            <a:spAutoFit/>
          </a:bodyPr>
          <a:lstStyle/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  <a:defRPr/>
            </a:pP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Arial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802.11g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2003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年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6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月发布</a:t>
            </a:r>
            <a:endParaRPr lang="zh-CN" altLang="en-US" sz="2400" b="1" u="sng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lvl="1" indent="-360000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2.4GHz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技术</a:t>
            </a:r>
            <a:endParaRPr lang="en-US" altLang="zh-CN" sz="24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lvl="1" indent="-360000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最大数据速率增至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54Mbps</a:t>
            </a:r>
          </a:p>
          <a:p>
            <a:pPr lvl="1" indent="-360000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范围与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802.11b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相同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lvl="1" indent="-360000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与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802.11b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向下兼容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（因为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比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后推出）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0" y="3780000"/>
            <a:ext cx="3171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680000" y="4500000"/>
            <a:ext cx="3600000" cy="158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>
              <a:lnSpc>
                <a:spcPts val="3600"/>
              </a:lnSpc>
              <a:spcBef>
                <a:spcPts val="600"/>
              </a:spcBef>
              <a:defRPr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TL-WN550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G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型无线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网卡：</a:t>
            </a:r>
            <a:endParaRPr kumimoji="1" lang="en-US" altLang="zh-CN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eaLnBrk="1" latinLnBrk="1" hangingPunct="1">
              <a:lnSpc>
                <a:spcPts val="3600"/>
              </a:lnSpc>
              <a:spcBef>
                <a:spcPts val="600"/>
              </a:spcBef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采用了</a:t>
            </a:r>
            <a:r>
              <a:rPr kumimoji="1"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域展技术</a:t>
            </a:r>
            <a:r>
              <a:rPr kumimoji="1" lang="zh-CN" altLang="en-US" b="1" dirty="0" smtClean="0">
                <a:latin typeface="Times New Roman" pitchFamily="18" charset="0"/>
                <a:ea typeface="宋体" charset="-122"/>
              </a:rPr>
              <a:t>，</a:t>
            </a:r>
            <a:endParaRPr kumimoji="1" lang="en-US" altLang="zh-CN" b="1" dirty="0" smtClean="0">
              <a:latin typeface="Times New Roman" pitchFamily="18" charset="0"/>
              <a:ea typeface="宋体" charset="-122"/>
            </a:endParaRPr>
          </a:p>
          <a:p>
            <a:pPr eaLnBrk="1" latinLnBrk="1" hangingPunct="1">
              <a:lnSpc>
                <a:spcPts val="3600"/>
              </a:lnSpc>
              <a:spcBef>
                <a:spcPts val="600"/>
              </a:spcBef>
              <a:defRPr/>
            </a:pPr>
            <a:r>
              <a:rPr kumimoji="1" lang="zh-CN" altLang="en-US" b="1" dirty="0" smtClean="0">
                <a:latin typeface="Times New Roman" pitchFamily="18" charset="0"/>
                <a:ea typeface="宋体" charset="-122"/>
              </a:rPr>
              <a:t>最大发射功率</a:t>
            </a:r>
            <a:r>
              <a:rPr kumimoji="1" lang="en-US" altLang="zh-CN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100mW</a:t>
            </a:r>
            <a:endParaRPr kumimoji="1" lang="zh-CN" altLang="en-US" b="1" dirty="0">
              <a:solidFill>
                <a:srgbClr val="C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000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7.2.1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000" y="1152000"/>
            <a:ext cx="8352000" cy="4053242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  <a:defRPr/>
            </a:pPr>
            <a:r>
              <a:rPr lang="en-US" altLang="zh-CN" sz="2800" dirty="0" smtClean="0">
                <a:ea typeface="黑体" pitchFamily="2" charset="-122"/>
                <a:cs typeface="Arial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802.11n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目前标准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2009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年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11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日发布。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我们做实验用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!</a:t>
            </a:r>
          </a:p>
          <a:p>
            <a:pPr marL="576000" lvl="1" indent="-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2.4GHz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5GHz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频段（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双频工作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扩大范围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250m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Arial" charset="0"/>
              </a:rPr>
              <a:t>和提高数据速率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（理论速率可达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300Mbps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，最高可达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600Mbps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；一般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根天线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150Mbps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与现有的802.11a/b/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g设备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向下兼容</a:t>
            </a:r>
            <a:endParaRPr lang="en-US" altLang="zh-CN" sz="24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lvl="1" indent="-360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支持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MIMO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多入多出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天线阵列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以提高数据速率和加强信号（如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  <a:sym typeface="Symbol" pitchFamily="18" charset="2"/>
              </a:rPr>
              <a:t>2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  <a:sym typeface="Symbol" pitchFamily="18" charset="2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  <a:sym typeface="Symbol" pitchFamily="18" charset="2"/>
              </a:rPr>
              <a:t>33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  <a:sym typeface="Symbol" pitchFamily="18" charset="2"/>
              </a:rPr>
              <a:t>，外面可以看到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  <a:sym typeface="Symbol" pitchFamily="18" charset="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  <a:sym typeface="Symbol" pitchFamily="18" charset="2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  <a:sym typeface="Symbol" pitchFamily="18" charset="2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  <a:sym typeface="Symbol" pitchFamily="18" charset="2"/>
              </a:rPr>
              <a:t>根天线）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  <a:sym typeface="Symbol" pitchFamily="18" charset="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60000" y="504000"/>
            <a:ext cx="7920000" cy="584775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  <a:cs typeface="Arial" charset="0"/>
              </a:rPr>
              <a:t>标准</a:t>
            </a:r>
            <a:endParaRPr lang="zh-CN" altLang="en-US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0" y="720000"/>
            <a:ext cx="7920000" cy="720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Arial" charset="0"/>
              </a:rPr>
              <a:t>内容索引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000" y="1440000"/>
            <a:ext cx="7920000" cy="3406911"/>
          </a:xfrm>
        </p:spPr>
        <p:txBody>
          <a:bodyPr>
            <a:spAutoFit/>
          </a:bodyPr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7.3   </a:t>
            </a:r>
            <a:r>
              <a:rPr lang="zh-CN" altLang="en-US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的安全考虑</a:t>
            </a:r>
            <a:endParaRPr lang="en-US" altLang="zh-CN" sz="36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7.4   </a:t>
            </a:r>
            <a:r>
              <a:rPr lang="zh-CN" altLang="en-US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配置集成</a:t>
            </a:r>
            <a:r>
              <a:rPr lang="en-US" altLang="zh-CN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和无线客户端</a:t>
            </a:r>
            <a:endParaRPr lang="en-US" altLang="zh-CN" sz="36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00" y="1872001"/>
            <a:ext cx="6840000" cy="440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60000" y="1152000"/>
            <a:ext cx="8280000" cy="504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各种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组件（包括下页的天线）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0000" y="504000"/>
            <a:ext cx="7920000" cy="584775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组件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000" y="1152000"/>
            <a:ext cx="4752000" cy="4263556"/>
          </a:xfrm>
        </p:spPr>
        <p:txBody>
          <a:bodyPr>
            <a:spAutoFit/>
          </a:bodyPr>
          <a:lstStyle/>
          <a:p>
            <a:pPr marL="288000" indent="-288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天线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288000" lvl="1" indent="-288000" algn="just">
              <a:lnSpc>
                <a:spcPts val="4000"/>
              </a:lnSpc>
              <a:spcBef>
                <a:spcPts val="600"/>
              </a:spcBef>
              <a:buClr>
                <a:srgbClr val="000000"/>
              </a:buClr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定向天线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：将信号强度集中到一个方向发射。常用于需要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远距离无线传输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无线网桥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288000" lvl="1" indent="-288000" algn="just">
              <a:lnSpc>
                <a:spcPts val="4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全向天线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朝所有方向均匀发射信号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集成无线路由器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以及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无线网卡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上一般都用全向天线。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00" y="1620000"/>
            <a:ext cx="3960000" cy="349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0000" y="504000"/>
            <a:ext cx="7920000" cy="584775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LAN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  <a:cs typeface="Arial" charset="0"/>
              </a:rPr>
              <a:t>组件</a:t>
            </a:r>
            <a:endParaRPr lang="zh-CN" altLang="en-US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1" y="4212000"/>
            <a:ext cx="3321001" cy="25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7.2.3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1152000"/>
            <a:ext cx="8280000" cy="3240000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服务集标识符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（重要概念！）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lvl="1" indent="-360000" algn="just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是一个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区分大小写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数字字母字符串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，最多可以包含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32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个字符。它包含在所有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的报头中，并通过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以明文方式传输。</a:t>
            </a:r>
          </a:p>
          <a:p>
            <a:pPr marL="360000" lvl="1" indent="-360000" algn="just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相当于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的名字（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无线网络名称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），用于标识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无线设备所属的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WLAN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以及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能与其通信的其它设备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4248000"/>
            <a:ext cx="432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/>
          <a:p>
            <a:pPr marL="360000" marR="0" lvl="1" indent="-360000" algn="just" defTabSz="814388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同一个WLAN中的所有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设备，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必须使用相同的</a:t>
            </a:r>
            <a:r>
              <a:rPr kumimoji="0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，相互之间才能成功通信。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00" y="2880000"/>
            <a:ext cx="3111429" cy="357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7.2.3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  <a:endParaRPr lang="zh-CN" altLang="en-US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4000" y="1152000"/>
            <a:ext cx="8496000" cy="2160000"/>
          </a:xfrm>
        </p:spPr>
        <p:txBody>
          <a:bodyPr/>
          <a:lstStyle/>
          <a:p>
            <a:pPr marL="0" indent="-261938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有两种基本形式：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基础架构模式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对等模式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</a:p>
          <a:p>
            <a:pPr marL="360000" indent="-360000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基础架构模式（</a:t>
            </a:r>
            <a:r>
              <a:rPr lang="en-US" altLang="zh-CN" sz="2400" b="1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Infrastructure</a:t>
            </a:r>
            <a:r>
              <a:rPr lang="zh-CN" altLang="en-US" sz="2400" b="1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重要概念！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lvl="1" indent="-360000" algn="just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由单元中心的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设备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控制所有通信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，确保所有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STA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（无线客户端）都能平等访问介质。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24000" y="3384000"/>
            <a:ext cx="5040000" cy="28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576000" marR="0" lvl="1" indent="-360000" algn="just" defTabSz="81438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不同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STA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之间无法直接通信。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marR="0" lvl="1" indent="-360000" algn="just" defTabSz="81438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单个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的覆盖区域称为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基本服务集（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BSS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或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单元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</a:p>
          <a:p>
            <a:pPr marL="576000" marR="0" lvl="1" indent="-360000" algn="just" defTabSz="81438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家庭和企业环境中最常用的无线通信模式。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0000" y="2880000"/>
            <a:ext cx="3038900" cy="348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00" y="1152000"/>
            <a:ext cx="8424000" cy="1728000"/>
          </a:xfrm>
        </p:spPr>
        <p:txBody>
          <a:bodyPr/>
          <a:lstStyle/>
          <a:p>
            <a:pPr marL="360000" indent="-360000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对等模式（</a:t>
            </a:r>
            <a:r>
              <a:rPr lang="en-US" altLang="zh-CN" sz="2400" b="1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Ad Hoc</a:t>
            </a:r>
            <a:r>
              <a:rPr lang="zh-CN" altLang="en-US" sz="2400" b="1" dirty="0" smtClean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sz="2400" b="1" dirty="0" smtClean="0">
              <a:solidFill>
                <a:schemeClr val="accent1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lvl="1" indent="-360000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在</a:t>
            </a:r>
            <a:r>
              <a:rPr lang="zh-CN" altLang="en-US" sz="2400" b="1" dirty="0" smtClean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点对点网络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中，将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两台或以上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终端主机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连接到一起，即可创建最简单的网络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~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对等网络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，其中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不含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60000" y="2880000"/>
            <a:ext cx="5364000" cy="28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576000" marR="0" lvl="1" indent="-360000" algn="just" defTabSz="81438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所有的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终端主机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是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平等的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576000" marR="0" lvl="1" indent="-360000" algn="just" defTabSz="81438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此网络覆盖的区域称为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独立的基本服务集（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IBSS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</a:p>
          <a:p>
            <a:pPr marL="576000" marR="0" lvl="1" indent="-360000" algn="just" defTabSz="814388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对等模式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适用于小型网络。可以在设备之间交换文件和信息。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7.2.3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  <a:endParaRPr lang="zh-CN" altLang="en-US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0000" y="3600000"/>
            <a:ext cx="4807619" cy="26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7.2.3   WLAN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SSID</a:t>
            </a:r>
            <a:endParaRPr lang="zh-CN" altLang="en-US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1152000"/>
            <a:ext cx="8280000" cy="2587905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扩展服务集（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ESS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（简单了解）</a:t>
            </a:r>
          </a:p>
          <a:p>
            <a:pPr marL="360000" indent="-360000" algn="just">
              <a:lnSpc>
                <a:spcPts val="4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基本服务集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BSS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）是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最小的构成单位。单个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的覆盖区域有限。要扩大覆盖区域，可通过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分布系统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将多个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BSS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连接成为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ESS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ESS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多个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。每个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都位于一个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独立的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BSS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中。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0000" y="3744000"/>
            <a:ext cx="3996000" cy="27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360000" marR="0" lvl="0" indent="-360000" algn="just" defTabSz="814388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ü"/>
              <a:tabLst/>
              <a:defRPr/>
            </a:pPr>
            <a:r>
              <a:rPr lang="en-US" altLang="zh-CN" b="1" kern="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BSS</a:t>
            </a:r>
            <a:r>
              <a:rPr lang="zh-CN" altLang="en-US" b="1" kern="0" dirty="0" smtClean="0">
                <a:latin typeface="Times New Roman" pitchFamily="18" charset="0"/>
                <a:ea typeface="宋体" pitchFamily="2" charset="-122"/>
                <a:cs typeface="Arial" charset="0"/>
              </a:rPr>
              <a:t>必须具有大约</a:t>
            </a:r>
            <a:r>
              <a:rPr lang="en-US" altLang="zh-CN" b="1" kern="0" dirty="0" smtClean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10%</a:t>
            </a:r>
            <a:r>
              <a:rPr lang="zh-CN" altLang="en-US" b="1" kern="0" dirty="0" smtClean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的重叠量</a:t>
            </a:r>
            <a:r>
              <a:rPr lang="zh-CN" altLang="en-US" b="1" kern="0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，允许</a:t>
            </a:r>
            <a:r>
              <a:rPr lang="zh-CN" altLang="en-US" b="1" kern="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客户端</a:t>
            </a:r>
            <a:r>
              <a:rPr lang="zh-CN" altLang="en-US" b="1" kern="0" dirty="0" smtClean="0">
                <a:latin typeface="Times New Roman" pitchFamily="18" charset="0"/>
                <a:ea typeface="宋体" pitchFamily="2" charset="-122"/>
                <a:cs typeface="Arial" charset="0"/>
              </a:rPr>
              <a:t>在与前一个</a:t>
            </a:r>
            <a:r>
              <a:rPr lang="en-US" altLang="zh-CN" b="1" kern="0" dirty="0" smtClean="0"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b="1" kern="0" dirty="0" smtClean="0">
                <a:latin typeface="Times New Roman" pitchFamily="18" charset="0"/>
                <a:ea typeface="宋体" pitchFamily="2" charset="-122"/>
                <a:cs typeface="Arial" charset="0"/>
              </a:rPr>
              <a:t>断开之前，先连接到后一个</a:t>
            </a:r>
            <a:r>
              <a:rPr lang="en-US" altLang="zh-CN" b="1" kern="0" dirty="0" smtClean="0"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b="1" kern="0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，以实现</a:t>
            </a:r>
            <a:r>
              <a:rPr lang="zh-CN" altLang="en-US" b="1" kern="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无缝漫游</a:t>
            </a:r>
            <a:r>
              <a:rPr lang="zh-CN" altLang="en-US" b="1" kern="0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kumimoji="0" lang="zh-CN" altLang="en-US" sz="24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2" y="3744000"/>
            <a:ext cx="5760000" cy="30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7.2.4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无线通道（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Channel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endParaRPr lang="en-US" altLang="zh-CN" sz="32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00" y="1152000"/>
            <a:ext cx="8352000" cy="2647729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对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RF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频谱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作进一步划分可形成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通道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。每个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通道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都可以传送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不同的信号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，类似于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多个不同的电视频道信号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可通过同一个介质传输。</a:t>
            </a:r>
            <a:endParaRPr lang="zh-CN" altLang="zh-SG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ts val="4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不同的</a:t>
            </a:r>
            <a:r>
              <a:rPr lang="en-US" altLang="zh-SG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BSS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）必须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使用不同的通道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，以避免互相之间干扰。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32776" name="TextBox 3"/>
          <p:cNvSpPr txBox="1">
            <a:spLocks noChangeArrowheads="1"/>
          </p:cNvSpPr>
          <p:nvPr/>
        </p:nvSpPr>
        <p:spPr bwMode="auto">
          <a:xfrm>
            <a:off x="5904000" y="3600000"/>
            <a:ext cx="3168000" cy="14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>
              <a:lnSpc>
                <a:spcPts val="36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版教材动画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9.3.4.2</a:t>
            </a:r>
          </a:p>
          <a:p>
            <a:pPr algn="ctr" eaLnBrk="1" hangingPunct="1">
              <a:lnSpc>
                <a:spcPts val="36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通道（频段）细分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共享</a:t>
            </a:r>
            <a:r>
              <a:rPr lang="en-US" altLang="zh-SG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争用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带宽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120000" y="5184000"/>
            <a:ext cx="2719388" cy="141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124" tIns="41061" rIns="82124" bIns="41061">
            <a:spAutoFit/>
          </a:bodyPr>
          <a:lstStyle>
            <a:lvl1pPr algn="ctr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ctr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ctr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ctr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3600"/>
              </a:lnSpc>
              <a:spcBef>
                <a:spcPts val="0"/>
              </a:spcBef>
              <a:defRPr/>
            </a:pPr>
            <a:r>
              <a:rPr lang="zh-CN" altLang="en-US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实验时要特别注意避免各组间通道重叠干扰的问题！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7.2.4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无线通道</a:t>
            </a:r>
            <a:r>
              <a:rPr lang="zh-CN" altLang="en-US" sz="32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（简单了解）</a:t>
            </a:r>
          </a:p>
        </p:txBody>
      </p:sp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000" y="2880000"/>
            <a:ext cx="60864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6120000" y="2700000"/>
            <a:ext cx="2520000" cy="9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参见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版教材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动画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7.2.4.2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00" y="1152000"/>
            <a:ext cx="8424000" cy="1800000"/>
          </a:xfrm>
        </p:spPr>
        <p:txBody>
          <a:bodyPr/>
          <a:lstStyle/>
          <a:p>
            <a:pPr marL="360000" indent="-360000"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无线技术使用的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介质访问方法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称为</a:t>
            </a:r>
            <a:r>
              <a:rPr lang="en-US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“</a:t>
            </a:r>
            <a:r>
              <a:rPr lang="en-US" altLang="en-US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载波侦听多路访问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/</a:t>
            </a:r>
            <a:r>
              <a:rPr lang="en-US" altLang="en-US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冲突</a:t>
            </a:r>
            <a:r>
              <a:rPr lang="en-US" altLang="en-US" sz="2400" b="1" u="sng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避免</a:t>
            </a:r>
            <a:r>
              <a:rPr lang="en-US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”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CSMA/CA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）。当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多个用户发送数据时，避免冲突的一种技术</a:t>
            </a:r>
            <a:r>
              <a:rPr lang="en-US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zh-CN" altLang="en-US" sz="2400" b="1" i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7.2.5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配置接入点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00" y="1152000"/>
            <a:ext cx="8280000" cy="540000"/>
          </a:xfrm>
        </p:spPr>
        <p:txBody>
          <a:bodyPr anchor="ctr" anchorCtr="0"/>
          <a:lstStyle/>
          <a:p>
            <a:pPr marL="360000" indent="-360000"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配置集成无线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：教材上以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Cisco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96000" y="3240000"/>
            <a:ext cx="6580789" cy="3572381"/>
            <a:chOff x="1260000" y="3168000"/>
            <a:chExt cx="6580789" cy="3572381"/>
          </a:xfrm>
        </p:grpSpPr>
        <p:pic>
          <p:nvPicPr>
            <p:cNvPr id="5222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60000" y="3168000"/>
              <a:ext cx="6580789" cy="3572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2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000" y="4176000"/>
              <a:ext cx="3198813" cy="147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4234" name="Rectangle 10"/>
            <p:cNvSpPr>
              <a:spLocks noChangeArrowheads="1"/>
            </p:cNvSpPr>
            <p:nvPr/>
          </p:nvSpPr>
          <p:spPr bwMode="auto">
            <a:xfrm>
              <a:off x="2664000" y="4139999"/>
              <a:ext cx="828000" cy="216000"/>
            </a:xfrm>
            <a:prstGeom prst="rect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2124" tIns="41061" rIns="82124" bIns="41061" anchor="ctr">
              <a:spAutoFit/>
            </a:bodyPr>
            <a:lstStyle/>
            <a:p>
              <a:pPr algn="ctr"/>
              <a:endParaRPr lang="zh-CN" altLang="en-US">
                <a:ea typeface="宋体" charset="-122"/>
              </a:endParaRPr>
            </a:p>
          </p:txBody>
        </p:sp>
        <p:sp>
          <p:nvSpPr>
            <p:cNvPr id="1204236" name="Rectangle 12"/>
            <p:cNvSpPr>
              <a:spLocks noChangeArrowheads="1"/>
            </p:cNvSpPr>
            <p:nvPr/>
          </p:nvSpPr>
          <p:spPr bwMode="auto">
            <a:xfrm>
              <a:off x="2664000" y="4392000"/>
              <a:ext cx="1152000" cy="216000"/>
            </a:xfrm>
            <a:prstGeom prst="rect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/>
              <a:endParaRPr lang="zh-CN" altLang="en-US">
                <a:ea typeface="宋体" charset="-122"/>
              </a:endParaRPr>
            </a:p>
          </p:txBody>
        </p:sp>
        <p:sp>
          <p:nvSpPr>
            <p:cNvPr id="1204237" name="Rectangle 13"/>
            <p:cNvSpPr>
              <a:spLocks noChangeArrowheads="1"/>
            </p:cNvSpPr>
            <p:nvPr/>
          </p:nvSpPr>
          <p:spPr bwMode="auto">
            <a:xfrm>
              <a:off x="2664000" y="5112000"/>
              <a:ext cx="1008000" cy="216000"/>
            </a:xfrm>
            <a:prstGeom prst="rect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/>
              <a:endParaRPr lang="zh-CN" altLang="en-US">
                <a:ea typeface="宋体" charset="-122"/>
              </a:endParaRPr>
            </a:p>
          </p:txBody>
        </p:sp>
        <p:sp>
          <p:nvSpPr>
            <p:cNvPr id="1204238" name="Rectangle 14"/>
            <p:cNvSpPr>
              <a:spLocks noChangeArrowheads="1"/>
            </p:cNvSpPr>
            <p:nvPr/>
          </p:nvSpPr>
          <p:spPr bwMode="auto">
            <a:xfrm>
              <a:off x="2664000" y="5364000"/>
              <a:ext cx="864000" cy="216000"/>
            </a:xfrm>
            <a:prstGeom prst="rect">
              <a:avLst/>
            </a:prstGeom>
            <a:noFill/>
            <a:ln w="19050" algn="ctr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pPr algn="ctr"/>
              <a:endParaRPr lang="zh-CN" altLang="en-US">
                <a:ea typeface="宋体" charset="-122"/>
              </a:endParaRPr>
            </a:p>
          </p:txBody>
        </p:sp>
      </p:grp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32000" y="1656000"/>
            <a:ext cx="8460000" cy="1621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124" tIns="41061" rIns="82124" bIns="41061">
            <a:spAutoFit/>
          </a:bodyPr>
          <a:lstStyle/>
          <a:p>
            <a:pPr indent="612000" algn="just" defTabSz="814388">
              <a:lnSpc>
                <a:spcPts val="4000"/>
              </a:lnSpc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宋体" charset="-122"/>
              </a:rPr>
              <a:t>我们</a:t>
            </a:r>
            <a:r>
              <a:rPr lang="zh-CN" altLang="en-US" b="1" dirty="0">
                <a:latin typeface="Times New Roman" pitchFamily="18" charset="0"/>
                <a:ea typeface="宋体" charset="-122"/>
              </a:rPr>
              <a:t>实验中的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TP-LINK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无线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AP</a:t>
            </a:r>
            <a:r>
              <a:rPr lang="zh-CN" altLang="en-US" b="1" dirty="0">
                <a:latin typeface="Times New Roman" pitchFamily="18" charset="0"/>
                <a:ea typeface="宋体" charset="-122"/>
              </a:rPr>
              <a:t>及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无线路由器</a:t>
            </a:r>
            <a:r>
              <a:rPr lang="zh-CN" altLang="en-US" b="1" dirty="0">
                <a:latin typeface="Times New Roman" pitchFamily="18" charset="0"/>
                <a:ea typeface="宋体" charset="-122"/>
              </a:rPr>
              <a:t>与之类似，也要设置下列无线参数：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无线模式</a:t>
            </a:r>
            <a:r>
              <a:rPr lang="zh-CN" altLang="en-US" b="1" dirty="0"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SSID</a:t>
            </a:r>
            <a:r>
              <a:rPr lang="zh-CN" altLang="en-US" b="1" dirty="0">
                <a:latin typeface="Times New Roman" pitchFamily="18" charset="0"/>
                <a:ea typeface="宋体" charset="-122"/>
              </a:rPr>
              <a:t>、</a:t>
            </a:r>
            <a:r>
              <a:rPr lang="zh-CN" altLang="en-US" b="1" dirty="0" smtClean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频段</a:t>
            </a:r>
            <a:r>
              <a:rPr lang="zh-CN" altLang="en-US" b="1" dirty="0" smtClean="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Channel</a:t>
            </a:r>
            <a:r>
              <a:rPr lang="zh-CN" altLang="en-US" b="1" dirty="0" smtClean="0">
                <a:latin typeface="Times New Roman" pitchFamily="18" charset="0"/>
                <a:ea typeface="宋体" charset="-122"/>
              </a:rPr>
              <a:t>）以及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是否允许</a:t>
            </a:r>
            <a:r>
              <a:rPr lang="en-US" altLang="zh-CN" b="1" dirty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SSID</a:t>
            </a:r>
            <a:r>
              <a:rPr lang="zh-CN" altLang="en-US" b="1" dirty="0">
                <a:solidFill>
                  <a:srgbClr val="FF0066"/>
                </a:solidFill>
                <a:latin typeface="Times New Roman" pitchFamily="18" charset="0"/>
                <a:ea typeface="宋体" charset="-122"/>
              </a:rPr>
              <a:t>广播</a:t>
            </a:r>
            <a:r>
              <a:rPr lang="zh-CN" altLang="en-US" b="1" dirty="0">
                <a:latin typeface="Times New Roman" pitchFamily="18" charset="0"/>
                <a:ea typeface="宋体" charset="-122"/>
              </a:rPr>
              <a:t>等。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7020000" y="2736000"/>
            <a:ext cx="2088000" cy="989904"/>
          </a:xfrm>
          <a:prstGeom prst="rect">
            <a:avLst/>
          </a:prstGeom>
          <a:solidFill>
            <a:srgbClr val="CCFFC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algn="ctr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algn="ctr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ctr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ctr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solidFill>
                  <a:srgbClr val="0000FF"/>
                </a:solidFill>
                <a:ea typeface="宋体" charset="-122"/>
              </a:rPr>
              <a:t>在实验中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通道</a:t>
            </a:r>
            <a:r>
              <a:rPr lang="zh-CN" altLang="en-US" b="1" dirty="0" smtClean="0">
                <a:solidFill>
                  <a:srgbClr val="0000FF"/>
                </a:solidFill>
                <a:ea typeface="宋体" charset="-122"/>
              </a:rPr>
              <a:t>需手动设置！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857" y="4680000"/>
            <a:ext cx="22193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7.2.6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配置无线客户端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4752000"/>
            <a:ext cx="2066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0" y="4680000"/>
            <a:ext cx="20669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4680000"/>
            <a:ext cx="21431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000" y="1152000"/>
            <a:ext cx="8640000" cy="3420000"/>
          </a:xfrm>
        </p:spPr>
        <p:txBody>
          <a:bodyPr/>
          <a:lstStyle/>
          <a:p>
            <a:pPr marL="360000" indent="-360000" algn="just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无线客户端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STA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）的定义：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 </a:t>
            </a:r>
          </a:p>
          <a:p>
            <a:pPr marL="576000" lvl="1" indent="-360000" algn="just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安装有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无线网卡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无线客户端软件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的任何设备。如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PDA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、笔记本电脑、台式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PC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、打印机、投影仪和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Wi-Fi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电话。</a:t>
            </a:r>
          </a:p>
          <a:p>
            <a:pPr marL="576000" lvl="1" indent="-360000" algn="just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客户端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的配置必须与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的配置匹配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，包括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SSID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通道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安全设置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等。这些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配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可以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无线</a:t>
            </a:r>
            <a:r>
              <a:rPr lang="zh-CN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客户端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管理</a:t>
            </a:r>
            <a:r>
              <a:rPr lang="zh-CN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软件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上设定。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0000" y="2520000"/>
            <a:ext cx="4897438" cy="69847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   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00" y="3744000"/>
            <a:ext cx="4104495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000" y="1152000"/>
            <a:ext cx="8424000" cy="2647729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ts val="4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无线客户端管理软件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分为：</a:t>
            </a:r>
          </a:p>
          <a:p>
            <a:pPr marL="576000" lvl="1" indent="-360000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集成的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无线网卡管理软件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：包含在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Windows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操作系统中，是支持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各种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无线网卡的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通用管理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程序。</a:t>
            </a:r>
          </a:p>
          <a:p>
            <a:pPr marL="576000" lvl="1" indent="-360000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独立的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无线网卡管理软件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支持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特定的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无线网卡，由特定网卡厂商提供的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专用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配置管理程序</a:t>
            </a:r>
            <a:r>
              <a:rPr lang="zh-CN" altLang="en-US" sz="2400" dirty="0" smtClean="0">
                <a:latin typeface="Times New Roman" pitchFamily="18" charset="0"/>
                <a:ea typeface="黑体" pitchFamily="2" charset="-122"/>
                <a:cs typeface="Arial" charset="0"/>
              </a:rPr>
              <a:t>。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24000" y="3744000"/>
            <a:ext cx="4536000" cy="207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/>
          <a:p>
            <a:pPr indent="612000" defTabSz="814388" eaLnBrk="1" hangingPunct="1">
              <a:lnSpc>
                <a:spcPts val="4000"/>
              </a:lnSpc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不要让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通用管理程序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专用管理程序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同时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管理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无线网卡！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通常使用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Windows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自带的管理程序就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足够了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7.2.6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配置无线客户端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88069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0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8071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363102 w 58"/>
                  <a:gd name="T1" fmla="*/ 149359 h 80"/>
                  <a:gd name="T2" fmla="*/ 262618 w 58"/>
                  <a:gd name="T3" fmla="*/ 124689 h 80"/>
                  <a:gd name="T4" fmla="*/ 131116 w 58"/>
                  <a:gd name="T5" fmla="*/ 249048 h 80"/>
                  <a:gd name="T6" fmla="*/ 262618 w 58"/>
                  <a:gd name="T7" fmla="*/ 372395 h 80"/>
                  <a:gd name="T8" fmla="*/ 363102 w 58"/>
                  <a:gd name="T9" fmla="*/ 347725 h 80"/>
                  <a:gd name="T10" fmla="*/ 363102 w 58"/>
                  <a:gd name="T11" fmla="*/ 478168 h 80"/>
                  <a:gd name="T12" fmla="*/ 256831 w 58"/>
                  <a:gd name="T13" fmla="*/ 497084 h 80"/>
                  <a:gd name="T14" fmla="*/ 0 w 58"/>
                  <a:gd name="T15" fmla="*/ 249048 h 80"/>
                  <a:gd name="T16" fmla="*/ 256831 w 58"/>
                  <a:gd name="T17" fmla="*/ 0 h 80"/>
                  <a:gd name="T18" fmla="*/ 363102 w 58"/>
                  <a:gd name="T19" fmla="*/ 18916 h 80"/>
                  <a:gd name="T20" fmla="*/ 363102 w 58"/>
                  <a:gd name="T21" fmla="*/ 149359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2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363102 w 58"/>
                  <a:gd name="T1" fmla="*/ 149359 h 80"/>
                  <a:gd name="T2" fmla="*/ 262618 w 58"/>
                  <a:gd name="T3" fmla="*/ 124689 h 80"/>
                  <a:gd name="T4" fmla="*/ 131116 w 58"/>
                  <a:gd name="T5" fmla="*/ 249048 h 80"/>
                  <a:gd name="T6" fmla="*/ 262618 w 58"/>
                  <a:gd name="T7" fmla="*/ 372395 h 80"/>
                  <a:gd name="T8" fmla="*/ 363102 w 58"/>
                  <a:gd name="T9" fmla="*/ 347725 h 80"/>
                  <a:gd name="T10" fmla="*/ 363102 w 58"/>
                  <a:gd name="T11" fmla="*/ 478168 h 80"/>
                  <a:gd name="T12" fmla="*/ 250679 w 58"/>
                  <a:gd name="T13" fmla="*/ 497084 h 80"/>
                  <a:gd name="T14" fmla="*/ 0 w 58"/>
                  <a:gd name="T15" fmla="*/ 249048 h 80"/>
                  <a:gd name="T16" fmla="*/ 250679 w 58"/>
                  <a:gd name="T17" fmla="*/ 0 h 80"/>
                  <a:gd name="T18" fmla="*/ 363102 w 58"/>
                  <a:gd name="T19" fmla="*/ 18916 h 80"/>
                  <a:gd name="T20" fmla="*/ 363102 w 58"/>
                  <a:gd name="T21" fmla="*/ 149359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3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488308 w 80"/>
                  <a:gd name="T1" fmla="*/ 249048 h 80"/>
                  <a:gd name="T2" fmla="*/ 244145 w 80"/>
                  <a:gd name="T3" fmla="*/ 497084 h 80"/>
                  <a:gd name="T4" fmla="*/ 0 w 80"/>
                  <a:gd name="T5" fmla="*/ 249048 h 80"/>
                  <a:gd name="T6" fmla="*/ 244145 w 80"/>
                  <a:gd name="T7" fmla="*/ 0 h 80"/>
                  <a:gd name="T8" fmla="*/ 488308 w 80"/>
                  <a:gd name="T9" fmla="*/ 249048 h 80"/>
                  <a:gd name="T10" fmla="*/ 244145 w 80"/>
                  <a:gd name="T11" fmla="*/ 124689 h 80"/>
                  <a:gd name="T12" fmla="*/ 122902 w 80"/>
                  <a:gd name="T13" fmla="*/ 249048 h 80"/>
                  <a:gd name="T14" fmla="*/ 244145 w 80"/>
                  <a:gd name="T15" fmla="*/ 372395 h 80"/>
                  <a:gd name="T16" fmla="*/ 365401 w 80"/>
                  <a:gd name="T17" fmla="*/ 249048 h 80"/>
                  <a:gd name="T18" fmla="*/ 244145 w 80"/>
                  <a:gd name="T19" fmla="*/ 124689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4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292911 w 52"/>
                  <a:gd name="T1" fmla="*/ 117280 h 80"/>
                  <a:gd name="T2" fmla="*/ 198916 w 52"/>
                  <a:gd name="T3" fmla="*/ 105773 h 80"/>
                  <a:gd name="T4" fmla="*/ 124764 w 52"/>
                  <a:gd name="T5" fmla="*/ 143293 h 80"/>
                  <a:gd name="T6" fmla="*/ 179901 w 52"/>
                  <a:gd name="T7" fmla="*/ 186879 h 80"/>
                  <a:gd name="T8" fmla="*/ 211773 w 52"/>
                  <a:gd name="T9" fmla="*/ 198387 h 80"/>
                  <a:gd name="T10" fmla="*/ 323367 w 52"/>
                  <a:gd name="T11" fmla="*/ 336217 h 80"/>
                  <a:gd name="T12" fmla="*/ 130519 w 52"/>
                  <a:gd name="T13" fmla="*/ 497084 h 80"/>
                  <a:gd name="T14" fmla="*/ 0 w 52"/>
                  <a:gd name="T15" fmla="*/ 478168 h 80"/>
                  <a:gd name="T16" fmla="*/ 0 w 52"/>
                  <a:gd name="T17" fmla="*/ 372395 h 80"/>
                  <a:gd name="T18" fmla="*/ 111594 w 52"/>
                  <a:gd name="T19" fmla="*/ 391312 h 80"/>
                  <a:gd name="T20" fmla="*/ 198916 w 52"/>
                  <a:gd name="T21" fmla="*/ 347725 h 80"/>
                  <a:gd name="T22" fmla="*/ 143779 w 52"/>
                  <a:gd name="T23" fmla="*/ 298389 h 80"/>
                  <a:gd name="T24" fmla="*/ 117354 w 52"/>
                  <a:gd name="T25" fmla="*/ 292635 h 80"/>
                  <a:gd name="T26" fmla="*/ 0 w 52"/>
                  <a:gd name="T27" fmla="*/ 149359 h 80"/>
                  <a:gd name="T28" fmla="*/ 174219 w 52"/>
                  <a:gd name="T29" fmla="*/ 0 h 80"/>
                  <a:gd name="T30" fmla="*/ 292911 w 52"/>
                  <a:gd name="T31" fmla="*/ 18916 h 80"/>
                  <a:gd name="T32" fmla="*/ 292911 w 52"/>
                  <a:gd name="T33" fmla="*/ 117280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5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113971 w 19"/>
                  <a:gd name="T1" fmla="*/ 61867 h 39"/>
                  <a:gd name="T2" fmla="*/ 60430 w 19"/>
                  <a:gd name="T3" fmla="*/ 0 h 39"/>
                  <a:gd name="T4" fmla="*/ 0 w 19"/>
                  <a:gd name="T5" fmla="*/ 61867 h 39"/>
                  <a:gd name="T6" fmla="*/ 0 w 19"/>
                  <a:gd name="T7" fmla="*/ 184278 h 39"/>
                  <a:gd name="T8" fmla="*/ 60430 w 19"/>
                  <a:gd name="T9" fmla="*/ 240420 h 39"/>
                  <a:gd name="T10" fmla="*/ 113971 w 19"/>
                  <a:gd name="T11" fmla="*/ 184278 h 39"/>
                  <a:gd name="T12" fmla="*/ 113971 w 19"/>
                  <a:gd name="T13" fmla="*/ 6186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6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113971 w 19"/>
                  <a:gd name="T1" fmla="*/ 56710 h 65"/>
                  <a:gd name="T2" fmla="*/ 53541 w 19"/>
                  <a:gd name="T3" fmla="*/ 0 h 65"/>
                  <a:gd name="T4" fmla="*/ 0 w 19"/>
                  <a:gd name="T5" fmla="*/ 56710 h 65"/>
                  <a:gd name="T6" fmla="*/ 0 w 19"/>
                  <a:gd name="T7" fmla="*/ 349613 h 65"/>
                  <a:gd name="T8" fmla="*/ 53541 w 19"/>
                  <a:gd name="T9" fmla="*/ 406636 h 65"/>
                  <a:gd name="T10" fmla="*/ 113971 w 19"/>
                  <a:gd name="T11" fmla="*/ 349613 h 65"/>
                  <a:gd name="T12" fmla="*/ 113971 w 19"/>
                  <a:gd name="T13" fmla="*/ 5671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7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113971 w 19"/>
                  <a:gd name="T1" fmla="*/ 56197 h 120"/>
                  <a:gd name="T2" fmla="*/ 60430 w 19"/>
                  <a:gd name="T3" fmla="*/ 0 h 120"/>
                  <a:gd name="T4" fmla="*/ 0 w 19"/>
                  <a:gd name="T5" fmla="*/ 56197 h 120"/>
                  <a:gd name="T6" fmla="*/ 0 w 19"/>
                  <a:gd name="T7" fmla="*/ 685038 h 120"/>
                  <a:gd name="T8" fmla="*/ 60430 w 19"/>
                  <a:gd name="T9" fmla="*/ 741218 h 120"/>
                  <a:gd name="T10" fmla="*/ 113971 w 19"/>
                  <a:gd name="T11" fmla="*/ 685038 h 120"/>
                  <a:gd name="T12" fmla="*/ 113971 w 19"/>
                  <a:gd name="T13" fmla="*/ 5619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8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113971 w 19"/>
                  <a:gd name="T1" fmla="*/ 56710 h 65"/>
                  <a:gd name="T2" fmla="*/ 53541 w 19"/>
                  <a:gd name="T3" fmla="*/ 0 h 65"/>
                  <a:gd name="T4" fmla="*/ 0 w 19"/>
                  <a:gd name="T5" fmla="*/ 56710 h 65"/>
                  <a:gd name="T6" fmla="*/ 0 w 19"/>
                  <a:gd name="T7" fmla="*/ 349613 h 65"/>
                  <a:gd name="T8" fmla="*/ 53541 w 19"/>
                  <a:gd name="T9" fmla="*/ 406636 h 65"/>
                  <a:gd name="T10" fmla="*/ 113971 w 19"/>
                  <a:gd name="T11" fmla="*/ 349613 h 65"/>
                  <a:gd name="T12" fmla="*/ 113971 w 19"/>
                  <a:gd name="T13" fmla="*/ 5671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79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126489 w 20"/>
                  <a:gd name="T1" fmla="*/ 61867 h 39"/>
                  <a:gd name="T2" fmla="*/ 63197 w 20"/>
                  <a:gd name="T3" fmla="*/ 0 h 39"/>
                  <a:gd name="T4" fmla="*/ 0 w 20"/>
                  <a:gd name="T5" fmla="*/ 61867 h 39"/>
                  <a:gd name="T6" fmla="*/ 0 w 20"/>
                  <a:gd name="T7" fmla="*/ 184278 h 39"/>
                  <a:gd name="T8" fmla="*/ 63197 w 20"/>
                  <a:gd name="T9" fmla="*/ 240420 h 39"/>
                  <a:gd name="T10" fmla="*/ 126489 w 20"/>
                  <a:gd name="T11" fmla="*/ 184278 h 39"/>
                  <a:gd name="T12" fmla="*/ 126489 w 20"/>
                  <a:gd name="T13" fmla="*/ 6186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0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122840 w 19"/>
                  <a:gd name="T1" fmla="*/ 56710 h 65"/>
                  <a:gd name="T2" fmla="*/ 64560 w 19"/>
                  <a:gd name="T3" fmla="*/ 0 h 65"/>
                  <a:gd name="T4" fmla="*/ 0 w 19"/>
                  <a:gd name="T5" fmla="*/ 56710 h 65"/>
                  <a:gd name="T6" fmla="*/ 0 w 19"/>
                  <a:gd name="T7" fmla="*/ 349613 h 65"/>
                  <a:gd name="T8" fmla="*/ 64560 w 19"/>
                  <a:gd name="T9" fmla="*/ 406636 h 65"/>
                  <a:gd name="T10" fmla="*/ 122840 w 19"/>
                  <a:gd name="T11" fmla="*/ 349613 h 65"/>
                  <a:gd name="T12" fmla="*/ 122840 w 19"/>
                  <a:gd name="T13" fmla="*/ 5671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1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122840 w 19"/>
                  <a:gd name="T1" fmla="*/ 56197 h 120"/>
                  <a:gd name="T2" fmla="*/ 58280 w 19"/>
                  <a:gd name="T3" fmla="*/ 0 h 120"/>
                  <a:gd name="T4" fmla="*/ 0 w 19"/>
                  <a:gd name="T5" fmla="*/ 56197 h 120"/>
                  <a:gd name="T6" fmla="*/ 0 w 19"/>
                  <a:gd name="T7" fmla="*/ 685038 h 120"/>
                  <a:gd name="T8" fmla="*/ 58280 w 19"/>
                  <a:gd name="T9" fmla="*/ 741218 h 120"/>
                  <a:gd name="T10" fmla="*/ 122840 w 19"/>
                  <a:gd name="T11" fmla="*/ 685038 h 120"/>
                  <a:gd name="T12" fmla="*/ 122840 w 19"/>
                  <a:gd name="T13" fmla="*/ 5619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2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122840 w 19"/>
                  <a:gd name="T1" fmla="*/ 56710 h 65"/>
                  <a:gd name="T2" fmla="*/ 64560 w 19"/>
                  <a:gd name="T3" fmla="*/ 0 h 65"/>
                  <a:gd name="T4" fmla="*/ 0 w 19"/>
                  <a:gd name="T5" fmla="*/ 56710 h 65"/>
                  <a:gd name="T6" fmla="*/ 0 w 19"/>
                  <a:gd name="T7" fmla="*/ 349613 h 65"/>
                  <a:gd name="T8" fmla="*/ 64560 w 19"/>
                  <a:gd name="T9" fmla="*/ 406636 h 65"/>
                  <a:gd name="T10" fmla="*/ 122840 w 19"/>
                  <a:gd name="T11" fmla="*/ 349613 h 65"/>
                  <a:gd name="T12" fmla="*/ 122840 w 19"/>
                  <a:gd name="T13" fmla="*/ 56710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3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122840 w 19"/>
                  <a:gd name="T1" fmla="*/ 61867 h 39"/>
                  <a:gd name="T2" fmla="*/ 58280 w 19"/>
                  <a:gd name="T3" fmla="*/ 0 h 39"/>
                  <a:gd name="T4" fmla="*/ 0 w 19"/>
                  <a:gd name="T5" fmla="*/ 61867 h 39"/>
                  <a:gd name="T6" fmla="*/ 0 w 19"/>
                  <a:gd name="T7" fmla="*/ 184278 h 39"/>
                  <a:gd name="T8" fmla="*/ 58280 w 19"/>
                  <a:gd name="T9" fmla="*/ 240420 h 39"/>
                  <a:gd name="T10" fmla="*/ 122840 w 19"/>
                  <a:gd name="T11" fmla="*/ 184278 h 39"/>
                  <a:gd name="T12" fmla="*/ 122840 w 19"/>
                  <a:gd name="T13" fmla="*/ 6186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06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 anchor="ctr"/>
            <a:lstStyle/>
            <a:p>
              <a:pPr algn="ctr"/>
              <a:endParaRPr lang="zh-CN" altLang="en-US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4664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无线技术和设备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000" y="1152000"/>
            <a:ext cx="8640000" cy="2052000"/>
          </a:xfrm>
        </p:spPr>
        <p:txBody>
          <a:bodyPr/>
          <a:lstStyle/>
          <a:p>
            <a:pPr marL="288000" indent="-288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无线技术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电磁波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在设备之间传送信息。</a:t>
            </a:r>
          </a:p>
          <a:p>
            <a:pPr marL="288000" indent="-288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电磁波频段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无线电射频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RF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红外线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IR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）、可见光、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射线和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  <a:sym typeface="Symbol" pitchFamily="18" charset="2"/>
              </a:rPr>
              <a:t>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射线等。它们都有各自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特定的波长、频率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及相应的能量范围。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pic>
        <p:nvPicPr>
          <p:cNvPr id="1024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0003" y="3312000"/>
            <a:ext cx="6352479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960000"/>
            <a:ext cx="1975761" cy="195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04000" y="6048000"/>
            <a:ext cx="2370816" cy="41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>
            <a:spAutoFit/>
          </a:bodyPr>
          <a:lstStyle/>
          <a:p>
            <a:pPr algn="ctr" defTabSz="814388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Infrared 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红外线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348000" y="6264000"/>
            <a:ext cx="5040000" cy="41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/>
          <a:p>
            <a:pPr algn="ctr" defTabSz="814388"/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Radio 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Frequency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</a:rPr>
              <a:t>RF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）无线电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</a:rPr>
              <a:t>射频</a:t>
            </a: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00" y="3384000"/>
            <a:ext cx="5571429" cy="279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00" y="1152000"/>
            <a:ext cx="8352000" cy="2647729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部分电磁波</a:t>
            </a:r>
            <a:r>
              <a:rPr lang="zh-CN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不适合传送数据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；部分波段</a:t>
            </a:r>
            <a:r>
              <a:rPr lang="zh-CN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受政府管制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，用于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军事等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特殊用途；另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外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有些特定波段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可</a:t>
            </a:r>
            <a:r>
              <a:rPr lang="zh-CN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供公众使用</a:t>
            </a:r>
            <a:r>
              <a:rPr lang="zh-CN" altLang="zh-CN" sz="2400" b="1" dirty="0" smtClean="0">
                <a:latin typeface="Times New Roman" pitchFamily="18" charset="0"/>
                <a:ea typeface="宋体" pitchFamily="2" charset="-122"/>
              </a:rPr>
              <a:t>，无需专门申请许可。</a:t>
            </a:r>
            <a:endParaRPr lang="zh-CN" altLang="en-US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公共无线通信波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段主要包括：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红外（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IR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无线电射频（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RF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  <a:cs typeface="Arial" charset="0"/>
              </a:rPr>
              <a:t>波段部分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zh-CN" altLang="en-US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无线技术和设备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352000" cy="5256648"/>
          </a:xfrm>
        </p:spPr>
        <p:txBody>
          <a:bodyPr>
            <a:sp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红外线（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IR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的特点：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能量非常低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，无法穿透墙壁或其它障碍物。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只支持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一对一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类型的连接。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常用于连接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个人数字助理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PDA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PC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，并传送数据。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使用专用的通信端口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~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红外访问端口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IrDA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端口）在各种设备之间交换信息。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还常用于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遥控设备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，如电视等的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遥控器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无线鼠标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无线键盘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，但通常只适合视线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范围内的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近距离通信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通过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反射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IR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信号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，可以扩大通信距离。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4140000"/>
            <a:ext cx="2300953" cy="208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无线技术和设备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4"/>
          <p:cNvSpPr>
            <a:spLocks noGrp="1"/>
          </p:cNvSpPr>
          <p:nvPr>
            <p:ph idx="1"/>
          </p:nvPr>
        </p:nvSpPr>
        <p:spPr>
          <a:xfrm>
            <a:off x="360000" y="1152000"/>
            <a:ext cx="8424000" cy="5220000"/>
          </a:xfrm>
        </p:spPr>
        <p:txBody>
          <a:bodyPr/>
          <a:lstStyle/>
          <a:p>
            <a:pPr marL="360000" indent="-360000" algn="just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无线电射频（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RF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可穿透墙壁及其它障碍物，适用范围比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红外线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IR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）大得多。</a:t>
            </a:r>
          </a:p>
          <a:p>
            <a:pPr marL="360000" indent="-360000" algn="just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RF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的某些频段预留给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无需许可证的设备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使用，如：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无线局域网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无绳电话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计算机外围设备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等。这些频段包括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900MHz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2.4GHz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5GHz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频率范围，称为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工业科学和医疗波段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ISM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）。</a:t>
            </a:r>
          </a:p>
          <a:p>
            <a:pPr marL="360000" indent="-360000" algn="just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蓝牙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Bluetooth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）是一种使用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2.4GHz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频段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RF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技术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，它仅限于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低速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、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近距离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通信，但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可以同时与多种设备通信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/>
            </a:r>
            <a:b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</a:b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在连接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计算机外围设备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（鼠标、键盘和打印机）时，这种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一对多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的通信能力和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IR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相比，具有较大优势。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无线技术和设备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02" y="3168000"/>
            <a:ext cx="6960001" cy="3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32000" y="5400000"/>
            <a:ext cx="8280000" cy="991571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>
            <a:spAutoFit/>
          </a:bodyPr>
          <a:lstStyle>
            <a:lvl1pPr marL="174625" indent="-174625" algn="ctr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542925" algn="ctr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algn="ctr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algn="ctr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algn="ctr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30000"/>
              </a:lnSpc>
              <a:buFontTx/>
              <a:buChar char="•"/>
              <a:defRPr/>
            </a:pPr>
            <a:r>
              <a:rPr lang="zh-CN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相关研究表明，</a:t>
            </a:r>
            <a:r>
              <a:rPr lang="zh-CN" altLang="en-US" b="1" i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无线网络信号的辐射量</a:t>
            </a:r>
            <a:r>
              <a:rPr lang="zh-CN" alt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很小，一般为手机的几十分之一，几乎不会对人体产生任何影响。</a:t>
            </a:r>
          </a:p>
        </p:txBody>
      </p:sp>
      <p:sp>
        <p:nvSpPr>
          <p:cNvPr id="15363" name="内容占位符 4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2134768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使用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2.4GHz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5GHz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频段的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无线局域网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WLAN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技术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，它们符合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IEEE 802.11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系列标准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。这些技术与蓝牙技术的区别在于：其</a:t>
            </a:r>
            <a:r>
              <a:rPr lang="zh-CN" altLang="en-US" sz="2400" b="1" u="sng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发射功率更高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，故传输距离也更大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。</a:t>
            </a:r>
            <a:r>
              <a:rPr lang="zh-CN" altLang="en-US" sz="2400" b="1" i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Arial" charset="0"/>
              </a:rPr>
              <a:t>我们实验中的重点！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无线技术和设备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0000" y="4500000"/>
            <a:ext cx="4069648" cy="214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000" y="1152000"/>
            <a:ext cx="8496000" cy="4680000"/>
          </a:xfrm>
        </p:spPr>
        <p:txBody>
          <a:bodyPr/>
          <a:lstStyle/>
          <a:p>
            <a:pPr marL="360000" indent="-36000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无线技术的优点：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机动性：可以方便地连接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固定用户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移动用户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伸缩性：可以轻松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扩大覆盖范围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以支持更多的用户；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灵活性：可以“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随时随地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”地连接；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缩短安装时间：安装一台设备，即可连接许多用户；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节约成本：随着无线技术的不断成熟，无线设备的成本持续下降；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Arial" charset="0"/>
              </a:rPr>
              <a:t>在应急环境中便于安装。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7.1.2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  <a:cs typeface="Arial" charset="0"/>
              </a:rPr>
              <a:t>无线技术的优点和局限性</a:t>
            </a:r>
            <a:endParaRPr lang="en-US" altLang="zh-CN" sz="3200" dirty="0" smtClean="0">
              <a:latin typeface="Times New Roman" pitchFamily="18" charset="0"/>
              <a:ea typeface="宋体" pitchFamily="2" charset="-122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26032</TotalTime>
  <Pages>28</Pages>
  <Words>2446</Words>
  <Application>Microsoft Office PowerPoint</Application>
  <PresentationFormat>全屏显示(4:3)</PresentationFormat>
  <Paragraphs>194</Paragraphs>
  <Slides>31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PPT-TMPLT-WHT_C</vt:lpstr>
      <vt:lpstr>2006_Title/Bullet_Cisco White Temp</vt:lpstr>
      <vt:lpstr>第7章   无线技术</vt:lpstr>
      <vt:lpstr>内容索引</vt:lpstr>
      <vt:lpstr>7.1   无线技术</vt:lpstr>
      <vt:lpstr>7.1.1   无线技术和设备</vt:lpstr>
      <vt:lpstr>7.1.1   无线技术和设备</vt:lpstr>
      <vt:lpstr>7.1.1   无线技术和设备</vt:lpstr>
      <vt:lpstr>7.1.1   无线技术和设备</vt:lpstr>
      <vt:lpstr>7.1.1   无线技术和设备</vt:lpstr>
      <vt:lpstr>7.1.2   无线技术的优点和局限性</vt:lpstr>
      <vt:lpstr>7.1.2   无线技术的优点和局限性</vt:lpstr>
      <vt:lpstr>7.1.3   无线网络的类型及其界限</vt:lpstr>
      <vt:lpstr>7.1.3   无线网络的类型及其界限</vt:lpstr>
      <vt:lpstr>7.1.3   无线网络的类型及其界限</vt:lpstr>
      <vt:lpstr>7.1.3   无线网络的类型及其界限</vt:lpstr>
      <vt:lpstr>7.2   无线 LAN</vt:lpstr>
      <vt:lpstr>7.2.1  无线LAN标准</vt:lpstr>
      <vt:lpstr>7.2.1  无线LAN标准</vt:lpstr>
      <vt:lpstr>7.2.1  无线LAN标准</vt:lpstr>
      <vt:lpstr>PowerPoint 演示文稿</vt:lpstr>
      <vt:lpstr>PowerPoint 演示文稿</vt:lpstr>
      <vt:lpstr>PowerPoint 演示文稿</vt:lpstr>
      <vt:lpstr>7.2.3   WLAN和SSID</vt:lpstr>
      <vt:lpstr>7.2.3   WLAN和SSID</vt:lpstr>
      <vt:lpstr>7.2.3   WLAN和SSID</vt:lpstr>
      <vt:lpstr>7.2.3   WLAN和SSID</vt:lpstr>
      <vt:lpstr>7.2.4   无线通道（Channel）</vt:lpstr>
      <vt:lpstr>7.2.4   无线通道（简单了解）</vt:lpstr>
      <vt:lpstr>7.2.5   配置接入点</vt:lpstr>
      <vt:lpstr>7.2.6   配置无线客户端</vt:lpstr>
      <vt:lpstr>7.2.6   配置无线客户端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Technologies</dc:title>
  <dc:creator>王炼</dc:creator>
  <cp:lastModifiedBy>CHC</cp:lastModifiedBy>
  <cp:revision>1006</cp:revision>
  <cp:lastPrinted>1999-01-27T00:54:54Z</cp:lastPrinted>
  <dcterms:created xsi:type="dcterms:W3CDTF">2002-08-27T12:04:17Z</dcterms:created>
  <dcterms:modified xsi:type="dcterms:W3CDTF">2024-03-13T06:31:58Z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