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6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7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8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9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10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11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theme/theme12.xml" ContentType="application/vnd.openxmlformats-officedocument.theme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theme/theme13.xml" ContentType="application/vnd.openxmlformats-officedocument.theme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4199" r:id="rId4"/>
    <p:sldMasterId id="2147484359" r:id="rId5"/>
    <p:sldMasterId id="2147484394" r:id="rId6"/>
    <p:sldMasterId id="2147484432" r:id="rId7"/>
    <p:sldMasterId id="2147484470" r:id="rId8"/>
    <p:sldMasterId id="2147484508" r:id="rId9"/>
    <p:sldMasterId id="2147484543" r:id="rId10"/>
    <p:sldMasterId id="2147484556" r:id="rId11"/>
    <p:sldMasterId id="2147484571" r:id="rId12"/>
    <p:sldMasterId id="2147484606" r:id="rId13"/>
    <p:sldMasterId id="2147484643" r:id="rId14"/>
  </p:sldMasterIdLst>
  <p:notesMasterIdLst>
    <p:notesMasterId r:id="rId49"/>
  </p:notesMasterIdLst>
  <p:handoutMasterIdLst>
    <p:handoutMasterId r:id="rId50"/>
  </p:handoutMasterIdLst>
  <p:sldIdLst>
    <p:sldId id="453" r:id="rId15"/>
    <p:sldId id="454" r:id="rId16"/>
    <p:sldId id="479" r:id="rId17"/>
    <p:sldId id="458" r:id="rId18"/>
    <p:sldId id="460" r:id="rId19"/>
    <p:sldId id="482" r:id="rId20"/>
    <p:sldId id="483" r:id="rId21"/>
    <p:sldId id="484" r:id="rId22"/>
    <p:sldId id="409" r:id="rId23"/>
    <p:sldId id="485" r:id="rId24"/>
    <p:sldId id="486" r:id="rId25"/>
    <p:sldId id="487" r:id="rId26"/>
    <p:sldId id="491" r:id="rId27"/>
    <p:sldId id="492" r:id="rId28"/>
    <p:sldId id="493" r:id="rId29"/>
    <p:sldId id="494" r:id="rId30"/>
    <p:sldId id="495" r:id="rId31"/>
    <p:sldId id="496" r:id="rId32"/>
    <p:sldId id="421" r:id="rId33"/>
    <p:sldId id="497" r:id="rId34"/>
    <p:sldId id="426" r:id="rId35"/>
    <p:sldId id="498" r:id="rId36"/>
    <p:sldId id="499" r:id="rId37"/>
    <p:sldId id="431" r:id="rId38"/>
    <p:sldId id="500" r:id="rId39"/>
    <p:sldId id="433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0000"/>
    <a:srgbClr val="006600"/>
    <a:srgbClr val="339933"/>
    <a:srgbClr val="9933FF"/>
    <a:srgbClr val="00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89134" autoAdjust="0"/>
  </p:normalViewPr>
  <p:slideViewPr>
    <p:cSldViewPr>
      <p:cViewPr>
        <p:scale>
          <a:sx n="90" d="100"/>
          <a:sy n="90" d="100"/>
        </p:scale>
        <p:origin x="-99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fld id="{BCC414ED-DF5A-473B-AAE7-04BC092AFAAF}" type="datetimeFigureOut">
              <a:rPr lang="zh-CN" altLang="en-US"/>
              <a:pPr>
                <a:defRPr/>
              </a:pPr>
              <a:t>2024/3/6</a:t>
            </a:fld>
            <a:endParaRPr lang="en-US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fld id="{6B4FF831-1B9E-4A44-8636-BC78765143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453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CF0BE6-E61A-4FA1-B6A4-57841356FBA7}" type="datetimeFigureOut">
              <a:rPr lang="zh-CN" altLang="en-US"/>
              <a:pPr>
                <a:defRPr/>
              </a:pPr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86E103-A2D5-4B3E-96F8-EDDB10002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27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3.3.1.4 </a:t>
            </a:r>
            <a:r>
              <a:rPr lang="zh-CN" altLang="en-US" dirty="0" smtClean="0">
                <a:ea typeface="SimHei"/>
              </a:rPr>
              <a:t>解封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SimHei"/>
              </a:rPr>
              <a:t>3.3.1.5 </a:t>
            </a:r>
            <a:r>
              <a:rPr lang="zh-CN" altLang="en-US" dirty="0" smtClean="0">
                <a:ea typeface="SimHei"/>
              </a:rPr>
              <a:t>练习 </a:t>
            </a:r>
            <a:r>
              <a:rPr lang="en-US" altLang="zh-CN" dirty="0" smtClean="0">
                <a:ea typeface="SimHei"/>
              </a:rPr>
              <a:t>- </a:t>
            </a:r>
            <a:r>
              <a:rPr lang="zh-CN" altLang="en-US" dirty="0" smtClean="0">
                <a:ea typeface="SimHei"/>
              </a:rPr>
              <a:t>识别 </a:t>
            </a:r>
            <a:r>
              <a:rPr lang="en-US" altLang="zh-CN" dirty="0" err="1" smtClean="0">
                <a:ea typeface="SimHei"/>
              </a:rPr>
              <a:t>PDU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层</a:t>
            </a:r>
          </a:p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3.3.1.4 </a:t>
            </a:r>
            <a:r>
              <a:rPr lang="zh-CN" altLang="en-US" dirty="0" smtClean="0">
                <a:ea typeface="SimHei"/>
              </a:rPr>
              <a:t>解封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SimHei"/>
              </a:rPr>
              <a:t>3.3.1.5 </a:t>
            </a:r>
            <a:r>
              <a:rPr lang="zh-CN" altLang="en-US" dirty="0" smtClean="0">
                <a:ea typeface="SimHei"/>
              </a:rPr>
              <a:t>练习 </a:t>
            </a:r>
            <a:r>
              <a:rPr lang="en-US" altLang="zh-CN" dirty="0" smtClean="0">
                <a:ea typeface="SimHei"/>
              </a:rPr>
              <a:t>- </a:t>
            </a:r>
            <a:r>
              <a:rPr lang="zh-CN" altLang="en-US" dirty="0" smtClean="0">
                <a:ea typeface="SimHei"/>
              </a:rPr>
              <a:t>识别 </a:t>
            </a:r>
            <a:r>
              <a:rPr lang="en-US" altLang="zh-CN" dirty="0" err="1" smtClean="0">
                <a:ea typeface="SimHei"/>
              </a:rPr>
              <a:t>PDU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层</a:t>
            </a:r>
          </a:p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3.2.3.2 </a:t>
            </a:r>
            <a:r>
              <a:rPr lang="zh-CN" altLang="en-US" dirty="0" smtClean="0">
                <a:ea typeface="SimHei"/>
              </a:rPr>
              <a:t>互联网标准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3.2.4.1 </a:t>
            </a:r>
            <a:r>
              <a:rPr lang="zh-CN" altLang="en-US" dirty="0" smtClean="0">
                <a:ea typeface="SimHei"/>
              </a:rPr>
              <a:t>使用分层模型的优点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3.2.4.1 </a:t>
            </a:r>
            <a:r>
              <a:rPr lang="zh-CN" altLang="en-US" dirty="0" smtClean="0">
                <a:ea typeface="SimHei"/>
              </a:rPr>
              <a:t>使用分层模型的优点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3.2.4.2 </a:t>
            </a:r>
            <a:r>
              <a:rPr lang="en-US" altLang="zh-CN" dirty="0" err="1" smtClean="0">
                <a:ea typeface="SimHei"/>
              </a:rPr>
              <a:t>OSI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smtClean="0">
                <a:ea typeface="SimHei"/>
              </a:rPr>
              <a:t>参考模型</a:t>
            </a:r>
            <a:endParaRPr lang="en-US" altLang="zh-CN" smtClean="0">
              <a:ea typeface="SimHei"/>
            </a:endParaRPr>
          </a:p>
          <a:p>
            <a:r>
              <a:rPr lang="zh-CN" altLang="en-US" smtClean="0">
                <a:ea typeface="SimHei"/>
              </a:rPr>
              <a:t>如</a:t>
            </a:r>
            <a:r>
              <a:rPr lang="en-US" altLang="zh-CN" smtClean="0">
                <a:ea typeface="SimHei"/>
              </a:rPr>
              <a:t>Word</a:t>
            </a:r>
            <a:r>
              <a:rPr lang="zh-CN" altLang="en-US" smtClean="0">
                <a:ea typeface="SimHei"/>
              </a:rPr>
              <a:t>保存文件到网络共享驱动器上</a:t>
            </a:r>
            <a:r>
              <a:rPr lang="zh-CN" altLang="en-US" smtClean="0"/>
              <a:t>，是依靠操作系统提供的网络重定向器（</a:t>
            </a:r>
            <a:r>
              <a:rPr lang="en-US" altLang="zh-SG" smtClean="0"/>
              <a:t>Redirector</a:t>
            </a:r>
            <a:r>
              <a:rPr lang="zh-SG" altLang="zh-CN" smtClean="0"/>
              <a:t>）</a:t>
            </a:r>
            <a:r>
              <a:rPr lang="zh-CN" altLang="en-US" smtClean="0"/>
              <a:t>功能来实现的：</a:t>
            </a:r>
            <a:endParaRPr lang="zh-CN" altLang="en-US" smtClean="0">
              <a:ea typeface="SimHei"/>
            </a:endParaRPr>
          </a:p>
          <a:p>
            <a:r>
              <a:rPr lang="en-US" altLang="zh-CN" smtClean="0">
                <a:ea typeface="SimHei"/>
              </a:rPr>
              <a:t>Word</a:t>
            </a:r>
            <a:r>
              <a:rPr lang="zh-CN" altLang="en-US" smtClean="0">
                <a:ea typeface="SimHei"/>
              </a:rPr>
              <a:t>是一个字处理软件应用程序，本身并无网络功能。之所以能保存文件到网络共享驱动器上，是借助于操作系统提供的“共享</a:t>
            </a:r>
            <a:r>
              <a:rPr lang="en-US" altLang="zh-CN" smtClean="0">
                <a:ea typeface="SimHei"/>
              </a:rPr>
              <a:t>/</a:t>
            </a:r>
            <a:r>
              <a:rPr lang="zh-CN" altLang="en-US" smtClean="0">
                <a:ea typeface="SimHei"/>
              </a:rPr>
              <a:t>映射”这一应用层网络接口功能来实现跨网络保存这一“网络功能”的。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3.2.4.3 TCP/IP </a:t>
            </a:r>
            <a:r>
              <a:rPr lang="zh-CN" altLang="en-US" smtClean="0">
                <a:ea typeface="SimHei"/>
              </a:rPr>
              <a:t>协议模型</a:t>
            </a:r>
            <a:endParaRPr lang="en-US" altLang="zh-CN" smtClean="0">
              <a:ea typeface="SimHei"/>
            </a:endParaRPr>
          </a:p>
          <a:p>
            <a:r>
              <a:rPr lang="en-US" altLang="zh-CN" smtClean="0"/>
              <a:t>TCP/IP</a:t>
            </a:r>
            <a:r>
              <a:rPr lang="zh-CN" altLang="en-US" smtClean="0"/>
              <a:t>网络的前身是阿帕网（</a:t>
            </a:r>
            <a:r>
              <a:rPr lang="en-US" altLang="zh-CN" smtClean="0"/>
              <a:t>ARPANET</a:t>
            </a:r>
            <a:r>
              <a:rPr lang="zh-CN" altLang="en-US" smtClean="0"/>
              <a:t>），</a:t>
            </a:r>
            <a:r>
              <a:rPr lang="en-US" altLang="zh-CN" smtClean="0"/>
              <a:t>1970</a:t>
            </a:r>
            <a:r>
              <a:rPr lang="zh-CN" altLang="en-US" smtClean="0"/>
              <a:t>年由</a:t>
            </a:r>
            <a:r>
              <a:rPr lang="en-US" altLang="zh-CN" smtClean="0"/>
              <a:t>UCLA</a:t>
            </a:r>
            <a:r>
              <a:rPr lang="zh-CN" altLang="en-US" smtClean="0"/>
              <a:t>的</a:t>
            </a:r>
            <a:r>
              <a:rPr lang="en-US" altLang="zh-CN" smtClean="0"/>
              <a:t>S.</a:t>
            </a:r>
            <a:r>
              <a:rPr lang="zh-CN" altLang="en-US" smtClean="0"/>
              <a:t>克罗克小组研究制定协议。</a:t>
            </a:r>
          </a:p>
          <a:p>
            <a:r>
              <a:rPr lang="zh-CN" altLang="en-US" smtClean="0"/>
              <a:t>后来美国国防部</a:t>
            </a:r>
            <a:r>
              <a:rPr lang="en-US" altLang="zh-CN" smtClean="0"/>
              <a:t>DoD</a:t>
            </a:r>
            <a:r>
              <a:rPr lang="zh-CN" altLang="en-US" smtClean="0"/>
              <a:t>委托斯坦福大学的瑟夫和卡恩小组研发，</a:t>
            </a:r>
            <a:r>
              <a:rPr lang="en-US" altLang="zh-CN" smtClean="0"/>
              <a:t>1973~1974</a:t>
            </a:r>
            <a:r>
              <a:rPr lang="zh-CN" altLang="en-US" smtClean="0"/>
              <a:t>年逐渐形成</a:t>
            </a:r>
            <a:r>
              <a:rPr lang="en-US" altLang="zh-CN" smtClean="0"/>
              <a:t>TCP/IP</a:t>
            </a:r>
            <a:r>
              <a:rPr lang="zh-CN" altLang="en-US" smtClean="0"/>
              <a:t>网络。</a:t>
            </a:r>
          </a:p>
          <a:p>
            <a:r>
              <a:rPr lang="en-US" altLang="zh-CN" smtClean="0"/>
              <a:t>DoD</a:t>
            </a:r>
            <a:r>
              <a:rPr lang="zh-CN" altLang="en-US" smtClean="0"/>
              <a:t>的</a:t>
            </a:r>
            <a:r>
              <a:rPr lang="en-US" altLang="zh-CN" smtClean="0"/>
              <a:t>DARPA</a:t>
            </a:r>
            <a:r>
              <a:rPr lang="zh-CN" altLang="en-US" smtClean="0"/>
              <a:t>于是与</a:t>
            </a:r>
            <a:r>
              <a:rPr lang="en-US" altLang="zh-CN" smtClean="0"/>
              <a:t>BBN</a:t>
            </a:r>
            <a:r>
              <a:rPr lang="zh-CN" altLang="en-US" smtClean="0"/>
              <a:t>、斯坦福和伦敦大学签署了协议开发不同硬件平台上协议的运行版本。有四个版本被开发出来</a:t>
            </a:r>
            <a:r>
              <a:rPr lang="en-US" altLang="zh-CN" smtClean="0"/>
              <a:t>——TCP v1</a:t>
            </a:r>
            <a:r>
              <a:rPr lang="zh-CN" altLang="en-US" smtClean="0"/>
              <a:t>、</a:t>
            </a:r>
            <a:r>
              <a:rPr lang="en-US" altLang="zh-CN" smtClean="0"/>
              <a:t>TCP v2</a:t>
            </a:r>
            <a:r>
              <a:rPr lang="zh-CN" altLang="en-US" smtClean="0"/>
              <a:t>、在</a:t>
            </a:r>
            <a:r>
              <a:rPr lang="en-US" altLang="zh-CN" smtClean="0"/>
              <a:t>1978</a:t>
            </a:r>
            <a:r>
              <a:rPr lang="zh-CN" altLang="en-US" smtClean="0"/>
              <a:t>年春天分成</a:t>
            </a:r>
            <a:r>
              <a:rPr lang="en-US" altLang="zh-CN" smtClean="0"/>
              <a:t>TCP v3</a:t>
            </a:r>
            <a:r>
              <a:rPr lang="zh-CN" altLang="en-US" smtClean="0"/>
              <a:t>和</a:t>
            </a:r>
            <a:r>
              <a:rPr lang="en-US" altLang="zh-CN" smtClean="0"/>
              <a:t>IP v3</a:t>
            </a:r>
            <a:r>
              <a:rPr lang="zh-CN" altLang="en-US" smtClean="0"/>
              <a:t>的版本，后来就是稳定的</a:t>
            </a:r>
            <a:r>
              <a:rPr lang="en-US" altLang="zh-CN" smtClean="0"/>
              <a:t>TCP/IP v4——</a:t>
            </a:r>
            <a:r>
              <a:rPr lang="zh-CN" altLang="en-US" smtClean="0"/>
              <a:t>目前因特网仍然使用的标准协议。</a:t>
            </a:r>
          </a:p>
          <a:p>
            <a:r>
              <a:rPr lang="en-US" altLang="zh-CN" smtClean="0"/>
              <a:t>1975</a:t>
            </a:r>
            <a:r>
              <a:rPr lang="zh-CN" altLang="en-US" smtClean="0"/>
              <a:t>年，两个网络之间的</a:t>
            </a:r>
            <a:r>
              <a:rPr lang="en-US" altLang="zh-CN" smtClean="0"/>
              <a:t>TCP/IP</a:t>
            </a:r>
            <a:r>
              <a:rPr lang="zh-CN" altLang="en-US" smtClean="0"/>
              <a:t>通信在斯坦福和伦敦大学（</a:t>
            </a:r>
            <a:r>
              <a:rPr lang="en-US" altLang="zh-CN" smtClean="0"/>
              <a:t>UCL</a:t>
            </a:r>
            <a:r>
              <a:rPr lang="zh-CN" altLang="en-US" smtClean="0"/>
              <a:t>）之间进行了测试。</a:t>
            </a:r>
            <a:r>
              <a:rPr lang="en-US" altLang="zh-CN" smtClean="0"/>
              <a:t>1977</a:t>
            </a:r>
            <a:r>
              <a:rPr lang="zh-CN" altLang="en-US" smtClean="0"/>
              <a:t>年</a:t>
            </a:r>
            <a:r>
              <a:rPr lang="en-US" altLang="zh-CN" smtClean="0"/>
              <a:t>11</a:t>
            </a:r>
            <a:r>
              <a:rPr lang="zh-CN" altLang="en-US" smtClean="0"/>
              <a:t>月，三个网络之间的</a:t>
            </a:r>
            <a:r>
              <a:rPr lang="en-US" altLang="zh-CN" smtClean="0"/>
              <a:t>TCP/IP</a:t>
            </a:r>
            <a:r>
              <a:rPr lang="zh-CN" altLang="en-US" smtClean="0"/>
              <a:t>测试在美国、英国和挪威之间进行。在</a:t>
            </a:r>
            <a:r>
              <a:rPr lang="en-US" altLang="zh-CN" smtClean="0"/>
              <a:t>1978</a:t>
            </a:r>
            <a:r>
              <a:rPr lang="zh-CN" altLang="en-US" smtClean="0"/>
              <a:t>年到</a:t>
            </a:r>
            <a:r>
              <a:rPr lang="en-US" altLang="zh-CN" smtClean="0"/>
              <a:t>1983</a:t>
            </a:r>
            <a:r>
              <a:rPr lang="zh-CN" altLang="en-US" smtClean="0"/>
              <a:t>年间，其他一些</a:t>
            </a:r>
            <a:r>
              <a:rPr lang="en-US" altLang="zh-CN" smtClean="0"/>
              <a:t>TCP/IP</a:t>
            </a:r>
            <a:r>
              <a:rPr lang="zh-CN" altLang="en-US" smtClean="0"/>
              <a:t>原型在多个研究中心之间开发出来。</a:t>
            </a:r>
          </a:p>
          <a:p>
            <a:r>
              <a:rPr lang="en-US" altLang="zh-CN" smtClean="0"/>
              <a:t>ARPANET</a:t>
            </a:r>
            <a:r>
              <a:rPr lang="zh-CN" altLang="en-US" smtClean="0"/>
              <a:t>完全转换到</a:t>
            </a:r>
            <a:r>
              <a:rPr lang="en-US" altLang="zh-CN" smtClean="0"/>
              <a:t>TCP/IP</a:t>
            </a:r>
            <a:r>
              <a:rPr lang="zh-CN" altLang="en-US" smtClean="0"/>
              <a:t>在</a:t>
            </a:r>
            <a:r>
              <a:rPr lang="en-US" altLang="zh-CN" smtClean="0"/>
              <a:t>1983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1</a:t>
            </a:r>
            <a:r>
              <a:rPr lang="zh-CN" altLang="en-US" smtClean="0"/>
              <a:t>日发生。</a:t>
            </a:r>
            <a:endParaRPr lang="en-US" altLang="zh-CN" smtClean="0"/>
          </a:p>
          <a:p>
            <a:r>
              <a:rPr lang="en-US" altLang="zh-CN" smtClean="0"/>
              <a:t>1984</a:t>
            </a:r>
            <a:r>
              <a:rPr lang="zh-CN" altLang="en-US" smtClean="0"/>
              <a:t>年，美国国防部将</a:t>
            </a:r>
            <a:r>
              <a:rPr lang="en-US" altLang="zh-CN" smtClean="0"/>
              <a:t>TCP/IP</a:t>
            </a:r>
            <a:r>
              <a:rPr lang="zh-CN" altLang="en-US" smtClean="0"/>
              <a:t>作为所有计算机网络的标准。</a:t>
            </a:r>
          </a:p>
          <a:p>
            <a:r>
              <a:rPr lang="en-US" altLang="zh-CN" smtClean="0"/>
              <a:t>1985</a:t>
            </a:r>
            <a:r>
              <a:rPr lang="zh-CN" altLang="en-US" smtClean="0"/>
              <a:t>年，因特网架构理事会举行了一个三天的、有</a:t>
            </a:r>
            <a:r>
              <a:rPr lang="en-US" altLang="zh-CN" smtClean="0"/>
              <a:t>250</a:t>
            </a:r>
            <a:r>
              <a:rPr lang="zh-CN" altLang="en-US" smtClean="0"/>
              <a:t>家厂商代表参加的、关于计算产业使用</a:t>
            </a:r>
            <a:r>
              <a:rPr lang="en-US" altLang="zh-CN" smtClean="0"/>
              <a:t>TCP/IP</a:t>
            </a:r>
            <a:r>
              <a:rPr lang="zh-CN" altLang="en-US" smtClean="0"/>
              <a:t>的工作会议，帮助协议的推广并且引领它日渐增长的商业应用。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3.2.4.4 </a:t>
            </a:r>
            <a:r>
              <a:rPr lang="en-US" altLang="zh-CN" dirty="0" err="1" smtClean="0">
                <a:ea typeface="SimHei"/>
              </a:rPr>
              <a:t>OSI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模型与 </a:t>
            </a:r>
            <a:r>
              <a:rPr lang="en-US" altLang="zh-CN" dirty="0" smtClean="0">
                <a:ea typeface="SimHei"/>
              </a:rPr>
              <a:t>TCP/IP </a:t>
            </a:r>
            <a:r>
              <a:rPr lang="zh-CN" altLang="en-US" dirty="0" smtClean="0">
                <a:ea typeface="SimHei"/>
              </a:rPr>
              <a:t>模型的比较</a:t>
            </a:r>
          </a:p>
          <a:p>
            <a:r>
              <a:rPr lang="en-US" altLang="zh-CN" dirty="0" smtClean="0">
                <a:ea typeface="SimHei"/>
              </a:rPr>
              <a:t>3.2.4.5 </a:t>
            </a:r>
            <a:r>
              <a:rPr lang="zh-CN" altLang="en-US" dirty="0" smtClean="0">
                <a:ea typeface="SimHei"/>
              </a:rPr>
              <a:t>练习 </a:t>
            </a:r>
            <a:r>
              <a:rPr lang="en-US" altLang="zh-CN" dirty="0" smtClean="0">
                <a:ea typeface="SimHei"/>
              </a:rPr>
              <a:t>- </a:t>
            </a:r>
            <a:r>
              <a:rPr lang="zh-CN" altLang="en-US" dirty="0" smtClean="0">
                <a:ea typeface="SimHei"/>
              </a:rPr>
              <a:t>识别各层和功能</a:t>
            </a:r>
          </a:p>
          <a:p>
            <a:r>
              <a:rPr lang="en-US" altLang="zh-CN" dirty="0" smtClean="0">
                <a:ea typeface="SimHei"/>
              </a:rPr>
              <a:t>3.2.4.6 Packet Tracer - </a:t>
            </a:r>
            <a:r>
              <a:rPr lang="zh-CN" altLang="en-US" dirty="0" smtClean="0">
                <a:ea typeface="SimHei"/>
              </a:rPr>
              <a:t>调查运行中的 </a:t>
            </a:r>
            <a:r>
              <a:rPr lang="en-US" altLang="zh-CN" dirty="0" smtClean="0">
                <a:ea typeface="SimHei"/>
              </a:rPr>
              <a:t>TCP/IP </a:t>
            </a:r>
            <a:r>
              <a:rPr lang="zh-CN" altLang="en-US" dirty="0" smtClean="0">
                <a:ea typeface="SimHei"/>
              </a:rPr>
              <a:t>和 </a:t>
            </a:r>
            <a:r>
              <a:rPr lang="en-US" altLang="zh-CN" dirty="0" err="1" smtClean="0">
                <a:ea typeface="SimHei"/>
              </a:rPr>
              <a:t>OSI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模型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3.3.1.1 </a:t>
            </a:r>
            <a:r>
              <a:rPr lang="zh-CN" altLang="en-US" sz="1200" dirty="0" smtClean="0">
                <a:ea typeface="SimHei"/>
              </a:rPr>
              <a:t>消息分段</a:t>
            </a:r>
            <a:endParaRPr lang="zh-CN" altLang="en-US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3.3.1.1 </a:t>
            </a:r>
            <a:r>
              <a:rPr lang="zh-CN" altLang="en-US" sz="1200" dirty="0" smtClean="0">
                <a:ea typeface="SimHei"/>
              </a:rPr>
              <a:t>消息分段</a:t>
            </a:r>
            <a:endParaRPr lang="zh-CN" altLang="en-US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3.3.1.2 </a:t>
            </a:r>
            <a:r>
              <a:rPr lang="zh-CN" altLang="en-US" dirty="0" smtClean="0">
                <a:ea typeface="SimHei"/>
              </a:rPr>
              <a:t>协议数据单元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3.3.1.3 </a:t>
            </a:r>
            <a:r>
              <a:rPr lang="zh-CN" altLang="en-US" dirty="0" smtClean="0">
                <a:ea typeface="SimHei"/>
              </a:rPr>
              <a:t>封装示例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3.3.1.4 </a:t>
            </a:r>
            <a:r>
              <a:rPr lang="zh-CN" altLang="en-US" dirty="0" smtClean="0">
                <a:ea typeface="SimHei"/>
              </a:rPr>
              <a:t>解封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SimHei"/>
              </a:rPr>
              <a:t>3.3.1.5 </a:t>
            </a:r>
            <a:r>
              <a:rPr lang="zh-CN" altLang="en-US" dirty="0" smtClean="0">
                <a:ea typeface="SimHei"/>
              </a:rPr>
              <a:t>练习 </a:t>
            </a:r>
            <a:r>
              <a:rPr lang="en-US" altLang="zh-CN" dirty="0" smtClean="0">
                <a:ea typeface="SimHei"/>
              </a:rPr>
              <a:t>- </a:t>
            </a:r>
            <a:r>
              <a:rPr lang="zh-CN" altLang="en-US" dirty="0" smtClean="0">
                <a:ea typeface="SimHei"/>
              </a:rPr>
              <a:t>识别 </a:t>
            </a:r>
            <a:r>
              <a:rPr lang="en-US" altLang="zh-CN" dirty="0" err="1" smtClean="0">
                <a:ea typeface="SimHei"/>
              </a:rPr>
              <a:t>PDU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层</a:t>
            </a:r>
          </a:p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3.3.2.1 </a:t>
            </a:r>
            <a:r>
              <a:rPr lang="zh-CN" altLang="en-US" dirty="0" smtClean="0">
                <a:ea typeface="SimHei"/>
              </a:rPr>
              <a:t>网络地址（续）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3.3.2.2 </a:t>
            </a:r>
            <a:r>
              <a:rPr lang="zh-CN" altLang="en-US" dirty="0" smtClean="0">
                <a:ea typeface="SimHei"/>
              </a:rPr>
              <a:t>数据链路地址（续）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3.3.2.2 </a:t>
            </a:r>
            <a:r>
              <a:rPr lang="zh-CN" altLang="en-US" dirty="0" smtClean="0">
                <a:ea typeface="SimHei"/>
              </a:rPr>
              <a:t>数据链路地址（续）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3.3.2.2 </a:t>
            </a:r>
            <a:r>
              <a:rPr lang="zh-CN" altLang="en-US" dirty="0" smtClean="0">
                <a:ea typeface="SimHei"/>
              </a:rPr>
              <a:t>数据链路地址（续）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3.1.1.1 </a:t>
            </a:r>
            <a:r>
              <a:rPr lang="zh-CN" altLang="en-US" sz="1200" dirty="0" smtClean="0">
                <a:ea typeface="SimHei"/>
              </a:rPr>
              <a:t>通信基础知识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3.2.1.1 </a:t>
            </a:r>
            <a:r>
              <a:rPr lang="zh-CN" altLang="en-US" sz="1200" dirty="0" smtClean="0">
                <a:ea typeface="SimHei"/>
              </a:rPr>
              <a:t>用于规范通信的规则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3.2.1.1 </a:t>
            </a:r>
            <a:r>
              <a:rPr lang="zh-CN" altLang="en-US" sz="1200" dirty="0" smtClean="0">
                <a:ea typeface="SimHei"/>
              </a:rPr>
              <a:t>用于规范通信的规则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3.2.1.1 </a:t>
            </a:r>
            <a:r>
              <a:rPr lang="zh-CN" altLang="en-US" sz="1200" dirty="0" smtClean="0">
                <a:ea typeface="SimHei"/>
              </a:rPr>
              <a:t>用于规范通信的规则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3.2.1.1 </a:t>
            </a:r>
            <a:r>
              <a:rPr lang="zh-CN" altLang="en-US" sz="1200" dirty="0" smtClean="0">
                <a:ea typeface="SimHei"/>
              </a:rPr>
              <a:t>用于规范通信的规则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2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2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2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3.xml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3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3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3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3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3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4.xml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4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4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4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ITE PC v4.0</a:t>
            </a:r>
          </a:p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60850C29-A033-42D0-81F5-0A24C213132F}" type="slidenum">
              <a:rPr lang="en-US" altLang="zh-CN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0983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1509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92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257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7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5730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551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166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982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55068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3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6080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99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6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7728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9141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6912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7313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6568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3363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76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909638"/>
            <a:ext cx="9144000" cy="56721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2979819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86844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180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2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2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chemeClr val="tx2"/>
                </a:solidFill>
                <a:hlinkClick r:id="rId2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E8E58F9-50C1-4658-B26A-6010531D218E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5037981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147483647 w 19"/>
                <a:gd name="T1" fmla="*/ 1633136548 h 39"/>
                <a:gd name="T2" fmla="*/ 1546583275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546583275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147483647 w 19"/>
                <a:gd name="T1" fmla="*/ 1486569705 h 120"/>
                <a:gd name="T2" fmla="*/ 1546583275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546583275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147483647 w 20"/>
                <a:gd name="T1" fmla="*/ 1633136548 h 39"/>
                <a:gd name="T2" fmla="*/ 2016070723 w 20"/>
                <a:gd name="T3" fmla="*/ 0 h 39"/>
                <a:gd name="T4" fmla="*/ 0 w 20"/>
                <a:gd name="T5" fmla="*/ 1633136548 h 39"/>
                <a:gd name="T6" fmla="*/ 0 w 20"/>
                <a:gd name="T7" fmla="*/ 2147483647 h 39"/>
                <a:gd name="T8" fmla="*/ 2016070723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2147483647 w 19"/>
                <a:gd name="T1" fmla="*/ 1486569705 h 120"/>
                <a:gd name="T2" fmla="*/ 1880485809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880485809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2147483647 w 19"/>
                <a:gd name="T1" fmla="*/ 1633136548 h 39"/>
                <a:gd name="T2" fmla="*/ 1880485809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880485809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19761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41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2998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1542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957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24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17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88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790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058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9559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5014009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381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61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4575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89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22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45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417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3549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4529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13448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532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270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060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8797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31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819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5807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9917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9552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720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140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42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42982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28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43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840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032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931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724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6160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3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765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276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572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4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14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477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2939078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945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5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6644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9733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908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530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708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8059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2236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1794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3572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2662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84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7894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11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83930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96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0662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0944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9873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9620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3966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76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909638"/>
            <a:ext cx="9144000" cy="56721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3601898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85656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5520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68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79211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411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4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37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9735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998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616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82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301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649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26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4365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225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447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2575974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887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73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8913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82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298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506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4482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5888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708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212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186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804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99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134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52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498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017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1089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467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4677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1101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5012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rgbClr val="0183B7"/>
                </a:solidFill>
                <a:hlinkClick r:id="rId2"/>
              </a:rPr>
              <a:t>http://www.catc.edu.cn</a:t>
            </a:r>
            <a:endParaRPr lang="en-US" altLang="zh-CN" sz="800">
              <a:solidFill>
                <a:srgbClr val="0183B7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E8E58F9-50C1-4658-B26A-6010531D218E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5037981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147483647 w 19"/>
                <a:gd name="T1" fmla="*/ 1633136548 h 39"/>
                <a:gd name="T2" fmla="*/ 1546583275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546583275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147483647 w 19"/>
                <a:gd name="T1" fmla="*/ 1486569705 h 120"/>
                <a:gd name="T2" fmla="*/ 1546583275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546583275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147483647 w 20"/>
                <a:gd name="T1" fmla="*/ 1633136548 h 39"/>
                <a:gd name="T2" fmla="*/ 2016070723 w 20"/>
                <a:gd name="T3" fmla="*/ 0 h 39"/>
                <a:gd name="T4" fmla="*/ 0 w 20"/>
                <a:gd name="T5" fmla="*/ 1633136548 h 39"/>
                <a:gd name="T6" fmla="*/ 0 w 20"/>
                <a:gd name="T7" fmla="*/ 2147483647 h 39"/>
                <a:gd name="T8" fmla="*/ 2016070723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2147483647 w 19"/>
                <a:gd name="T1" fmla="*/ 1486569705 h 120"/>
                <a:gd name="T2" fmla="*/ 1880485809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880485809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2147483647 w 19"/>
                <a:gd name="T1" fmla="*/ 1633136548 h 39"/>
                <a:gd name="T2" fmla="*/ 1880485809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880485809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38256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16817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115271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2748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6453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2923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236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445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9362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83959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038289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3463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84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445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5907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zh-CN" altLang="en-US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r>
              <a:rPr lang="en-US" altLang="zh-CN" sz="800" smtClean="0">
                <a:solidFill>
                  <a:srgbClr val="0183B7"/>
                </a:solidFill>
                <a:hlinkClick r:id="rId2"/>
              </a:rPr>
              <a:t>http://www.catc.edu.cn</a:t>
            </a:r>
            <a:endParaRPr lang="en-US" altLang="zh-CN" sz="800" smtClean="0">
              <a:solidFill>
                <a:srgbClr val="0183B7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fld id="{B0B66842-E01D-46D1-A67B-DA295456FD89}" type="slidenum">
              <a:rPr lang="zh-CN" altLang="en-US" sz="1000" smtClean="0">
                <a:solidFill>
                  <a:srgbClr val="D3D3D3"/>
                </a:solidFill>
              </a:rPr>
              <a:pPr algn="r" eaLnBrk="0" hangingPunct="0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7686" name="Rectangle 2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37687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693633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5672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130335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509713"/>
            <a:ext cx="3894137" cy="384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509713"/>
            <a:ext cx="3894138" cy="384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5028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68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64906"/>
      </p:ext>
    </p:extLst>
  </p:cSld>
  <p:clrMapOvr>
    <a:masterClrMapping/>
  </p:clrMapOvr>
  <p:transition>
    <p:wipe dir="r"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2551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76335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397252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752848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6478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1199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76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909638"/>
            <a:ext cx="9144000" cy="56721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5823381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2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13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32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44234"/>
      </p:ext>
    </p:extLst>
  </p:cSld>
  <p:clrMapOvr>
    <a:masterClrMapping/>
  </p:clrMapOvr>
  <p:transition>
    <p:wipe dir="r"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53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847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747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9248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055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595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275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979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048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110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3856208"/>
      </p:ext>
    </p:extLst>
  </p:cSld>
  <p:clrMapOvr>
    <a:masterClrMapping/>
  </p:clrMapOvr>
  <p:transition>
    <p:wipe dir="r"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28988424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199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223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0720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54203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365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680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06958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901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8702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21107"/>
      </p:ext>
    </p:extLst>
  </p:cSld>
  <p:clrMapOvr>
    <a:masterClrMapping/>
  </p:clrMapOvr>
  <p:transition>
    <p:wipe dir="r"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5653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691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56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7311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251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00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 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4022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3594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9649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385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80210"/>
      </p:ext>
    </p:extLst>
  </p:cSld>
  <p:clrMapOvr>
    <a:masterClrMapping/>
  </p:clrMapOvr>
  <p:transition>
    <p:wipe dir="r"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3267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03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15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73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62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9176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1947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0039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33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34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75022"/>
      </p:ext>
    </p:extLst>
  </p:cSld>
  <p:clrMapOvr>
    <a:masterClrMapping/>
  </p:clrMapOvr>
  <p:transition>
    <p:wipe dir="r"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737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702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08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888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33344819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63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97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44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2842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471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844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916473"/>
      </p:ext>
    </p:extLst>
  </p:cSld>
  <p:clrMapOvr>
    <a:masterClrMapping/>
  </p:clrMapOvr>
  <p:transition>
    <p:wipe dir="r"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08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1935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3969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2035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2483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9712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385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2156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23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1420434"/>
      </p:ext>
    </p:extLst>
  </p:cSld>
  <p:clrMapOvr>
    <a:masterClrMapping/>
  </p:clrMapOvr>
  <p:transition>
    <p:wipe dir="r"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3683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2254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7031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405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997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093023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901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772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92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1515970"/>
      </p:ext>
    </p:extLst>
  </p:cSld>
  <p:clrMapOvr>
    <a:masterClrMapping/>
  </p:clrMapOvr>
  <p:transition>
    <p:wipe dir="r"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4897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221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34179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7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128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475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12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551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45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3377153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1214"/>
      </p:ext>
    </p:extLst>
  </p:cSld>
  <p:clrMapOvr>
    <a:masterClrMapping/>
  </p:clrMapOvr>
  <p:transition>
    <p:wipe dir="r"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373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46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305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676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753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40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9900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2544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0526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6005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57826"/>
      </p:ext>
    </p:extLst>
  </p:cSld>
  <p:clrMapOvr>
    <a:masterClrMapping/>
  </p:clrMapOvr>
  <p:transition>
    <p:wipe dir="r"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89711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476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9984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87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73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 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185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3408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1936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0323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584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2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0264A6C9-C2DC-44B3-88C1-222E49B951A0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21474836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147483647 w 20"/>
                <a:gd name="T1" fmla="*/ 2147483647 h 39"/>
                <a:gd name="T2" fmla="*/ 2147483647 w 20"/>
                <a:gd name="T3" fmla="*/ 0 h 39"/>
                <a:gd name="T4" fmla="*/ 0 w 20"/>
                <a:gd name="T5" fmla="*/ 2147483647 h 39"/>
                <a:gd name="T6" fmla="*/ 0 w 20"/>
                <a:gd name="T7" fmla="*/ 2147483647 h 39"/>
                <a:gd name="T8" fmla="*/ 2147483647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716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869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384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4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865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6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6583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98446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80908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12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857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445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515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59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772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857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052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08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947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696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2725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26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07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59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515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433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522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553830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469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541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94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0447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37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5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6888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4132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45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869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229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70103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42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7602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045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1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3606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4368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6017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0630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6461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551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25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599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444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102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9327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5224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629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568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9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5222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812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78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78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902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4637501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12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819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9020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6619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649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9.xml"/><Relationship Id="rId12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Relationship Id="rId14" Type="http://schemas.openxmlformats.org/officeDocument/2006/relationships/hyperlink" Target="http://www.catc.edu.cn/" TargetMode="Externa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41.xml"/><Relationship Id="rId12" Type="http://schemas.openxmlformats.org/officeDocument/2006/relationships/slideLayout" Target="../slideLayouts/slideLayout246.xml"/><Relationship Id="rId2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Relationship Id="rId14" Type="http://schemas.openxmlformats.org/officeDocument/2006/relationships/hyperlink" Target="http://www.catc.edu.cn/" TargetMode="Externa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13" Type="http://schemas.openxmlformats.org/officeDocument/2006/relationships/slideLayout" Target="../slideLayouts/slideLayout259.xml"/><Relationship Id="rId18" Type="http://schemas.openxmlformats.org/officeDocument/2006/relationships/slideLayout" Target="../slideLayouts/slideLayout264.xml"/><Relationship Id="rId26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49.xml"/><Relationship Id="rId21" Type="http://schemas.openxmlformats.org/officeDocument/2006/relationships/slideLayout" Target="../slideLayouts/slideLayout267.xml"/><Relationship Id="rId34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53.xml"/><Relationship Id="rId12" Type="http://schemas.openxmlformats.org/officeDocument/2006/relationships/slideLayout" Target="../slideLayouts/slideLayout258.xml"/><Relationship Id="rId17" Type="http://schemas.openxmlformats.org/officeDocument/2006/relationships/slideLayout" Target="../slideLayouts/slideLayout263.xml"/><Relationship Id="rId25" Type="http://schemas.openxmlformats.org/officeDocument/2006/relationships/slideLayout" Target="../slideLayouts/slideLayout271.xml"/><Relationship Id="rId33" Type="http://schemas.openxmlformats.org/officeDocument/2006/relationships/slideLayout" Target="../slideLayouts/slideLayout279.xml"/><Relationship Id="rId2" Type="http://schemas.openxmlformats.org/officeDocument/2006/relationships/slideLayout" Target="../slideLayouts/slideLayout248.xml"/><Relationship Id="rId16" Type="http://schemas.openxmlformats.org/officeDocument/2006/relationships/slideLayout" Target="../slideLayouts/slideLayout262.xml"/><Relationship Id="rId20" Type="http://schemas.openxmlformats.org/officeDocument/2006/relationships/slideLayout" Target="../slideLayouts/slideLayout266.xml"/><Relationship Id="rId29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7.xml"/><Relationship Id="rId24" Type="http://schemas.openxmlformats.org/officeDocument/2006/relationships/slideLayout" Target="../slideLayouts/slideLayout270.xml"/><Relationship Id="rId32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51.xml"/><Relationship Id="rId15" Type="http://schemas.openxmlformats.org/officeDocument/2006/relationships/slideLayout" Target="../slideLayouts/slideLayout261.xml"/><Relationship Id="rId23" Type="http://schemas.openxmlformats.org/officeDocument/2006/relationships/slideLayout" Target="../slideLayouts/slideLayout269.xml"/><Relationship Id="rId28" Type="http://schemas.openxmlformats.org/officeDocument/2006/relationships/slideLayout" Target="../slideLayouts/slideLayout274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256.xml"/><Relationship Id="rId19" Type="http://schemas.openxmlformats.org/officeDocument/2006/relationships/slideLayout" Target="../slideLayouts/slideLayout265.xml"/><Relationship Id="rId31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Relationship Id="rId14" Type="http://schemas.openxmlformats.org/officeDocument/2006/relationships/slideLayout" Target="../slideLayouts/slideLayout260.xml"/><Relationship Id="rId22" Type="http://schemas.openxmlformats.org/officeDocument/2006/relationships/slideLayout" Target="../slideLayouts/slideLayout268.xml"/><Relationship Id="rId27" Type="http://schemas.openxmlformats.org/officeDocument/2006/relationships/slideLayout" Target="../slideLayouts/slideLayout273.xml"/><Relationship Id="rId30" Type="http://schemas.openxmlformats.org/officeDocument/2006/relationships/slideLayout" Target="../slideLayouts/slideLayout276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8.xml"/><Relationship Id="rId13" Type="http://schemas.openxmlformats.org/officeDocument/2006/relationships/slideLayout" Target="../slideLayouts/slideLayout293.xml"/><Relationship Id="rId18" Type="http://schemas.openxmlformats.org/officeDocument/2006/relationships/slideLayout" Target="../slideLayouts/slideLayout298.xml"/><Relationship Id="rId26" Type="http://schemas.openxmlformats.org/officeDocument/2006/relationships/slideLayout" Target="../slideLayouts/slideLayout306.xml"/><Relationship Id="rId3" Type="http://schemas.openxmlformats.org/officeDocument/2006/relationships/slideLayout" Target="../slideLayouts/slideLayout283.xml"/><Relationship Id="rId21" Type="http://schemas.openxmlformats.org/officeDocument/2006/relationships/slideLayout" Target="../slideLayouts/slideLayout301.xml"/><Relationship Id="rId34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287.xml"/><Relationship Id="rId12" Type="http://schemas.openxmlformats.org/officeDocument/2006/relationships/slideLayout" Target="../slideLayouts/slideLayout292.xml"/><Relationship Id="rId17" Type="http://schemas.openxmlformats.org/officeDocument/2006/relationships/slideLayout" Target="../slideLayouts/slideLayout297.xml"/><Relationship Id="rId25" Type="http://schemas.openxmlformats.org/officeDocument/2006/relationships/slideLayout" Target="../slideLayouts/slideLayout305.xml"/><Relationship Id="rId33" Type="http://schemas.openxmlformats.org/officeDocument/2006/relationships/slideLayout" Target="../slideLayouts/slideLayout313.xml"/><Relationship Id="rId2" Type="http://schemas.openxmlformats.org/officeDocument/2006/relationships/slideLayout" Target="../slideLayouts/slideLayout282.xml"/><Relationship Id="rId16" Type="http://schemas.openxmlformats.org/officeDocument/2006/relationships/slideLayout" Target="../slideLayouts/slideLayout296.xml"/><Relationship Id="rId20" Type="http://schemas.openxmlformats.org/officeDocument/2006/relationships/slideLayout" Target="../slideLayouts/slideLayout300.xml"/><Relationship Id="rId29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6.xml"/><Relationship Id="rId11" Type="http://schemas.openxmlformats.org/officeDocument/2006/relationships/slideLayout" Target="../slideLayouts/slideLayout291.xml"/><Relationship Id="rId24" Type="http://schemas.openxmlformats.org/officeDocument/2006/relationships/slideLayout" Target="../slideLayouts/slideLayout304.xml"/><Relationship Id="rId32" Type="http://schemas.openxmlformats.org/officeDocument/2006/relationships/slideLayout" Target="../slideLayouts/slideLayout312.xml"/><Relationship Id="rId37" Type="http://schemas.openxmlformats.org/officeDocument/2006/relationships/image" Target="../media/image6.jpeg"/><Relationship Id="rId5" Type="http://schemas.openxmlformats.org/officeDocument/2006/relationships/slideLayout" Target="../slideLayouts/slideLayout285.xml"/><Relationship Id="rId15" Type="http://schemas.openxmlformats.org/officeDocument/2006/relationships/slideLayout" Target="../slideLayouts/slideLayout295.xml"/><Relationship Id="rId23" Type="http://schemas.openxmlformats.org/officeDocument/2006/relationships/slideLayout" Target="../slideLayouts/slideLayout303.xml"/><Relationship Id="rId28" Type="http://schemas.openxmlformats.org/officeDocument/2006/relationships/slideLayout" Target="../slideLayouts/slideLayout308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290.xml"/><Relationship Id="rId19" Type="http://schemas.openxmlformats.org/officeDocument/2006/relationships/slideLayout" Target="../slideLayouts/slideLayout299.xml"/><Relationship Id="rId31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9.xml"/><Relationship Id="rId14" Type="http://schemas.openxmlformats.org/officeDocument/2006/relationships/slideLayout" Target="../slideLayouts/slideLayout294.xml"/><Relationship Id="rId22" Type="http://schemas.openxmlformats.org/officeDocument/2006/relationships/slideLayout" Target="../slideLayouts/slideLayout302.xml"/><Relationship Id="rId27" Type="http://schemas.openxmlformats.org/officeDocument/2006/relationships/slideLayout" Target="../slideLayouts/slideLayout307.xml"/><Relationship Id="rId30" Type="http://schemas.openxmlformats.org/officeDocument/2006/relationships/slideLayout" Target="../slideLayouts/slideLayout310.xml"/><Relationship Id="rId35" Type="http://schemas.openxmlformats.org/officeDocument/2006/relationships/slideLayout" Target="../slideLayouts/slideLayout31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3.xml"/><Relationship Id="rId13" Type="http://schemas.openxmlformats.org/officeDocument/2006/relationships/slideLayout" Target="../slideLayouts/slideLayout328.xml"/><Relationship Id="rId18" Type="http://schemas.openxmlformats.org/officeDocument/2006/relationships/slideLayout" Target="../slideLayouts/slideLayout333.xml"/><Relationship Id="rId26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318.xml"/><Relationship Id="rId21" Type="http://schemas.openxmlformats.org/officeDocument/2006/relationships/slideLayout" Target="../slideLayouts/slideLayout336.xml"/><Relationship Id="rId34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22.xml"/><Relationship Id="rId12" Type="http://schemas.openxmlformats.org/officeDocument/2006/relationships/slideLayout" Target="../slideLayouts/slideLayout327.xml"/><Relationship Id="rId17" Type="http://schemas.openxmlformats.org/officeDocument/2006/relationships/slideLayout" Target="../slideLayouts/slideLayout332.xml"/><Relationship Id="rId25" Type="http://schemas.openxmlformats.org/officeDocument/2006/relationships/slideLayout" Target="../slideLayouts/slideLayout340.xml"/><Relationship Id="rId33" Type="http://schemas.openxmlformats.org/officeDocument/2006/relationships/slideLayout" Target="../slideLayouts/slideLayout348.xml"/><Relationship Id="rId2" Type="http://schemas.openxmlformats.org/officeDocument/2006/relationships/slideLayout" Target="../slideLayouts/slideLayout317.xml"/><Relationship Id="rId16" Type="http://schemas.openxmlformats.org/officeDocument/2006/relationships/slideLayout" Target="../slideLayouts/slideLayout331.xml"/><Relationship Id="rId20" Type="http://schemas.openxmlformats.org/officeDocument/2006/relationships/slideLayout" Target="../slideLayouts/slideLayout335.xml"/><Relationship Id="rId29" Type="http://schemas.openxmlformats.org/officeDocument/2006/relationships/slideLayout" Target="../slideLayouts/slideLayout344.xml"/><Relationship Id="rId1" Type="http://schemas.openxmlformats.org/officeDocument/2006/relationships/slideLayout" Target="../slideLayouts/slideLayout316.xml"/><Relationship Id="rId6" Type="http://schemas.openxmlformats.org/officeDocument/2006/relationships/slideLayout" Target="../slideLayouts/slideLayout321.xml"/><Relationship Id="rId11" Type="http://schemas.openxmlformats.org/officeDocument/2006/relationships/slideLayout" Target="../slideLayouts/slideLayout326.xml"/><Relationship Id="rId24" Type="http://schemas.openxmlformats.org/officeDocument/2006/relationships/slideLayout" Target="../slideLayouts/slideLayout339.xml"/><Relationship Id="rId32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20.xml"/><Relationship Id="rId15" Type="http://schemas.openxmlformats.org/officeDocument/2006/relationships/slideLayout" Target="../slideLayouts/slideLayout330.xml"/><Relationship Id="rId23" Type="http://schemas.openxmlformats.org/officeDocument/2006/relationships/slideLayout" Target="../slideLayouts/slideLayout338.xml"/><Relationship Id="rId28" Type="http://schemas.openxmlformats.org/officeDocument/2006/relationships/slideLayout" Target="../slideLayouts/slideLayout343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325.xml"/><Relationship Id="rId19" Type="http://schemas.openxmlformats.org/officeDocument/2006/relationships/slideLayout" Target="../slideLayouts/slideLayout334.xml"/><Relationship Id="rId31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19.xml"/><Relationship Id="rId9" Type="http://schemas.openxmlformats.org/officeDocument/2006/relationships/slideLayout" Target="../slideLayouts/slideLayout324.xml"/><Relationship Id="rId14" Type="http://schemas.openxmlformats.org/officeDocument/2006/relationships/slideLayout" Target="../slideLayouts/slideLayout329.xml"/><Relationship Id="rId22" Type="http://schemas.openxmlformats.org/officeDocument/2006/relationships/slideLayout" Target="../slideLayouts/slideLayout337.xml"/><Relationship Id="rId27" Type="http://schemas.openxmlformats.org/officeDocument/2006/relationships/slideLayout" Target="../slideLayouts/slideLayout342.xml"/><Relationship Id="rId30" Type="http://schemas.openxmlformats.org/officeDocument/2006/relationships/slideLayout" Target="../slideLayouts/slideLayout345.xml"/><Relationship Id="rId35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catc.edu.cn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hyperlink" Target="http://www.catc.edu.cn/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37.xml"/><Relationship Id="rId34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29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image" Target="../media/image6.jpeg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theme" Target="../theme/theme7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9.xml"/><Relationship Id="rId26" Type="http://schemas.openxmlformats.org/officeDocument/2006/relationships/slideLayout" Target="../slideLayouts/slideLayout177.xml"/><Relationship Id="rId39" Type="http://schemas.openxmlformats.org/officeDocument/2006/relationships/image" Target="../media/image6.jpeg"/><Relationship Id="rId3" Type="http://schemas.openxmlformats.org/officeDocument/2006/relationships/slideLayout" Target="../slideLayouts/slideLayout154.xml"/><Relationship Id="rId21" Type="http://schemas.openxmlformats.org/officeDocument/2006/relationships/slideLayout" Target="../slideLayouts/slideLayout172.xml"/><Relationship Id="rId34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17" Type="http://schemas.openxmlformats.org/officeDocument/2006/relationships/slideLayout" Target="../slideLayouts/slideLayout168.xml"/><Relationship Id="rId25" Type="http://schemas.openxmlformats.org/officeDocument/2006/relationships/slideLayout" Target="../slideLayouts/slideLayout176.xml"/><Relationship Id="rId33" Type="http://schemas.openxmlformats.org/officeDocument/2006/relationships/slideLayout" Target="../slideLayouts/slideLayout184.xml"/><Relationship Id="rId38" Type="http://schemas.openxmlformats.org/officeDocument/2006/relationships/theme" Target="../theme/theme8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20" Type="http://schemas.openxmlformats.org/officeDocument/2006/relationships/slideLayout" Target="../slideLayouts/slideLayout171.xml"/><Relationship Id="rId29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24" Type="http://schemas.openxmlformats.org/officeDocument/2006/relationships/slideLayout" Target="../slideLayouts/slideLayout175.xml"/><Relationship Id="rId32" Type="http://schemas.openxmlformats.org/officeDocument/2006/relationships/slideLayout" Target="../slideLayouts/slideLayout183.xml"/><Relationship Id="rId37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23" Type="http://schemas.openxmlformats.org/officeDocument/2006/relationships/slideLayout" Target="../slideLayouts/slideLayout174.xml"/><Relationship Id="rId28" Type="http://schemas.openxmlformats.org/officeDocument/2006/relationships/slideLayout" Target="../slideLayouts/slideLayout179.xml"/><Relationship Id="rId36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61.xml"/><Relationship Id="rId19" Type="http://schemas.openxmlformats.org/officeDocument/2006/relationships/slideLayout" Target="../slideLayouts/slideLayout170.xml"/><Relationship Id="rId31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Relationship Id="rId22" Type="http://schemas.openxmlformats.org/officeDocument/2006/relationships/slideLayout" Target="../slideLayouts/slideLayout173.xml"/><Relationship Id="rId27" Type="http://schemas.openxmlformats.org/officeDocument/2006/relationships/slideLayout" Target="../slideLayouts/slideLayout178.xml"/><Relationship Id="rId30" Type="http://schemas.openxmlformats.org/officeDocument/2006/relationships/slideLayout" Target="../slideLayouts/slideLayout181.xml"/><Relationship Id="rId35" Type="http://schemas.openxmlformats.org/officeDocument/2006/relationships/slideLayout" Target="../slideLayouts/slideLayout1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slideLayout" Target="../slideLayouts/slideLayout201.xml"/><Relationship Id="rId18" Type="http://schemas.openxmlformats.org/officeDocument/2006/relationships/slideLayout" Target="../slideLayouts/slideLayout206.xml"/><Relationship Id="rId26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91.xml"/><Relationship Id="rId21" Type="http://schemas.openxmlformats.org/officeDocument/2006/relationships/slideLayout" Target="../slideLayouts/slideLayout209.xml"/><Relationship Id="rId3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200.xml"/><Relationship Id="rId17" Type="http://schemas.openxmlformats.org/officeDocument/2006/relationships/slideLayout" Target="../slideLayouts/slideLayout205.xml"/><Relationship Id="rId25" Type="http://schemas.openxmlformats.org/officeDocument/2006/relationships/slideLayout" Target="../slideLayouts/slideLayout213.xml"/><Relationship Id="rId33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204.xml"/><Relationship Id="rId20" Type="http://schemas.openxmlformats.org/officeDocument/2006/relationships/slideLayout" Target="../slideLayouts/slideLayout208.xml"/><Relationship Id="rId29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24" Type="http://schemas.openxmlformats.org/officeDocument/2006/relationships/slideLayout" Target="../slideLayouts/slideLayout212.xml"/><Relationship Id="rId3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93.xml"/><Relationship Id="rId15" Type="http://schemas.openxmlformats.org/officeDocument/2006/relationships/slideLayout" Target="../slideLayouts/slideLayout203.xml"/><Relationship Id="rId23" Type="http://schemas.openxmlformats.org/officeDocument/2006/relationships/slideLayout" Target="../slideLayouts/slideLayout211.xml"/><Relationship Id="rId28" Type="http://schemas.openxmlformats.org/officeDocument/2006/relationships/slideLayout" Target="../slideLayouts/slideLayout216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207.xml"/><Relationship Id="rId3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slideLayout" Target="../slideLayouts/slideLayout202.xml"/><Relationship Id="rId22" Type="http://schemas.openxmlformats.org/officeDocument/2006/relationships/slideLayout" Target="../slideLayouts/slideLayout210.xml"/><Relationship Id="rId27" Type="http://schemas.openxmlformats.org/officeDocument/2006/relationships/slideLayout" Target="../slideLayouts/slideLayout215.xml"/><Relationship Id="rId30" Type="http://schemas.openxmlformats.org/officeDocument/2006/relationships/slideLayout" Target="../slideLayouts/slideLayout218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ITE PC v4.0</a:t>
            </a:r>
          </a:p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832A1A6D-4CC1-4654-B3F2-98F752FFF125}" type="slidenum">
              <a:rPr lang="en-US" altLang="zh-CN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28775"/>
            <a:ext cx="9144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0" name="Picture 6" descr="PPt_TopBand_Artwo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0289A6B0-355A-4CF6-9152-D9EA7CFAA52B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rgbClr val="0183B7"/>
                </a:solidFill>
                <a:hlinkClick r:id="rId14"/>
              </a:rPr>
              <a:t>http://www.catc.edu.cn</a:t>
            </a:r>
            <a:endParaRPr lang="en-US" altLang="zh-CN" sz="800">
              <a:solidFill>
                <a:srgbClr val="0183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6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620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fld id="{F4539301-F0E7-4488-A613-77AEE1A762E5}" type="slidenum">
              <a:rPr lang="zh-CN" altLang="en-US" sz="1000" smtClean="0">
                <a:solidFill>
                  <a:srgbClr val="D3D3D3"/>
                </a:solidFill>
              </a:rPr>
              <a:pPr algn="r" eaLnBrk="0" hangingPunct="0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9638"/>
            <a:ext cx="9144000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zh-CN" altLang="en-US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r>
              <a:rPr lang="en-US" altLang="zh-CN" sz="800" smtClean="0">
                <a:solidFill>
                  <a:srgbClr val="0183B7"/>
                </a:solidFill>
                <a:hlinkClick r:id="rId14"/>
              </a:rPr>
              <a:t>http://www.catc.edu.cn</a:t>
            </a:r>
            <a:endParaRPr lang="en-US" altLang="zh-CN" sz="800" smtClean="0">
              <a:solidFill>
                <a:srgbClr val="0183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58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  <p:sldLayoutId id="2147484583" r:id="rId12"/>
    <p:sldLayoutId id="2147484584" r:id="rId13"/>
    <p:sldLayoutId id="2147484585" r:id="rId14"/>
    <p:sldLayoutId id="2147484586" r:id="rId15"/>
    <p:sldLayoutId id="2147484587" r:id="rId16"/>
    <p:sldLayoutId id="2147484588" r:id="rId17"/>
    <p:sldLayoutId id="2147484589" r:id="rId18"/>
    <p:sldLayoutId id="2147484590" r:id="rId19"/>
    <p:sldLayoutId id="2147484591" r:id="rId20"/>
    <p:sldLayoutId id="2147484592" r:id="rId21"/>
    <p:sldLayoutId id="2147484593" r:id="rId22"/>
    <p:sldLayoutId id="2147484594" r:id="rId23"/>
    <p:sldLayoutId id="2147484595" r:id="rId24"/>
    <p:sldLayoutId id="2147484596" r:id="rId25"/>
    <p:sldLayoutId id="2147484597" r:id="rId26"/>
    <p:sldLayoutId id="2147484598" r:id="rId27"/>
    <p:sldLayoutId id="2147484599" r:id="rId28"/>
    <p:sldLayoutId id="2147484600" r:id="rId29"/>
    <p:sldLayoutId id="2147484601" r:id="rId30"/>
    <p:sldLayoutId id="2147484602" r:id="rId31"/>
    <p:sldLayoutId id="2147484603" r:id="rId32"/>
    <p:sldLayoutId id="2147484604" r:id="rId33"/>
    <p:sldLayoutId id="2147484605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7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5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  <p:sldLayoutId id="2147484618" r:id="rId12"/>
    <p:sldLayoutId id="2147484619" r:id="rId13"/>
    <p:sldLayoutId id="2147484620" r:id="rId14"/>
    <p:sldLayoutId id="2147484621" r:id="rId15"/>
    <p:sldLayoutId id="2147484622" r:id="rId16"/>
    <p:sldLayoutId id="2147484623" r:id="rId17"/>
    <p:sldLayoutId id="2147484624" r:id="rId18"/>
    <p:sldLayoutId id="2147484625" r:id="rId19"/>
    <p:sldLayoutId id="2147484626" r:id="rId20"/>
    <p:sldLayoutId id="2147484627" r:id="rId21"/>
    <p:sldLayoutId id="2147484628" r:id="rId22"/>
    <p:sldLayoutId id="2147484629" r:id="rId23"/>
    <p:sldLayoutId id="2147484630" r:id="rId24"/>
    <p:sldLayoutId id="2147484631" r:id="rId25"/>
    <p:sldLayoutId id="2147484632" r:id="rId26"/>
    <p:sldLayoutId id="2147484633" r:id="rId27"/>
    <p:sldLayoutId id="2147484634" r:id="rId28"/>
    <p:sldLayoutId id="2147484635" r:id="rId29"/>
    <p:sldLayoutId id="2147484636" r:id="rId30"/>
    <p:sldLayoutId id="2147484637" r:id="rId31"/>
    <p:sldLayoutId id="2147484638" r:id="rId32"/>
    <p:sldLayoutId id="2147484639" r:id="rId33"/>
    <p:sldLayoutId id="2147484640" r:id="rId34"/>
    <p:sldLayoutId id="2147484642" r:id="rId3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84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4" r:id="rId1"/>
    <p:sldLayoutId id="2147484645" r:id="rId2"/>
    <p:sldLayoutId id="2147484646" r:id="rId3"/>
    <p:sldLayoutId id="2147484647" r:id="rId4"/>
    <p:sldLayoutId id="2147484648" r:id="rId5"/>
    <p:sldLayoutId id="2147484649" r:id="rId6"/>
    <p:sldLayoutId id="2147484650" r:id="rId7"/>
    <p:sldLayoutId id="2147484651" r:id="rId8"/>
    <p:sldLayoutId id="2147484652" r:id="rId9"/>
    <p:sldLayoutId id="2147484653" r:id="rId10"/>
    <p:sldLayoutId id="2147484654" r:id="rId11"/>
    <p:sldLayoutId id="2147484655" r:id="rId12"/>
    <p:sldLayoutId id="2147484656" r:id="rId13"/>
    <p:sldLayoutId id="2147484657" r:id="rId14"/>
    <p:sldLayoutId id="2147484658" r:id="rId15"/>
    <p:sldLayoutId id="2147484659" r:id="rId16"/>
    <p:sldLayoutId id="2147484660" r:id="rId17"/>
    <p:sldLayoutId id="2147484661" r:id="rId18"/>
    <p:sldLayoutId id="2147484662" r:id="rId19"/>
    <p:sldLayoutId id="2147484663" r:id="rId20"/>
    <p:sldLayoutId id="2147484664" r:id="rId21"/>
    <p:sldLayoutId id="2147484665" r:id="rId22"/>
    <p:sldLayoutId id="2147484666" r:id="rId23"/>
    <p:sldLayoutId id="2147484667" r:id="rId24"/>
    <p:sldLayoutId id="2147484668" r:id="rId25"/>
    <p:sldLayoutId id="2147484669" r:id="rId26"/>
    <p:sldLayoutId id="2147484670" r:id="rId27"/>
    <p:sldLayoutId id="2147484671" r:id="rId28"/>
    <p:sldLayoutId id="2147484672" r:id="rId29"/>
    <p:sldLayoutId id="2147484673" r:id="rId30"/>
    <p:sldLayoutId id="2147484674" r:id="rId31"/>
    <p:sldLayoutId id="2147484675" r:id="rId32"/>
    <p:sldLayoutId id="2147484676" r:id="rId33"/>
    <p:sldLayoutId id="214748467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0289A6B0-355A-4CF6-9152-D9EA7CFAA52B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chemeClr val="tx2"/>
                </a:solidFill>
                <a:hlinkClick r:id="rId14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  <p:sldLayoutId id="2147484333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787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Segue and Q&amp;A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Subtitle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53BFE516-C03A-4D23-8A36-7EF66042B13B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chemeClr val="tx2"/>
                </a:solidFill>
                <a:hlinkClick r:id="rId13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marL="342900" indent="-3429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2pPr>
      <a:lvl3pPr marL="11430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3000">
          <a:solidFill>
            <a:srgbClr val="717171"/>
          </a:solidFill>
          <a:latin typeface="+mn-lt"/>
        </a:defRPr>
      </a:lvl3pPr>
      <a:lvl4pPr marL="16002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4pPr>
      <a:lvl5pPr marL="20574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3000">
          <a:solidFill>
            <a:srgbClr val="717171"/>
          </a:solidFill>
          <a:latin typeface="+mn-lt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726FC366-08E0-44E1-A1CF-CFCB3D697D96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14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1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72" r:id="rId13"/>
    <p:sldLayoutId id="2147484373" r:id="rId14"/>
    <p:sldLayoutId id="2147484374" r:id="rId15"/>
    <p:sldLayoutId id="2147484375" r:id="rId16"/>
    <p:sldLayoutId id="2147484376" r:id="rId17"/>
    <p:sldLayoutId id="2147484377" r:id="rId18"/>
    <p:sldLayoutId id="2147484378" r:id="rId19"/>
    <p:sldLayoutId id="2147484379" r:id="rId20"/>
    <p:sldLayoutId id="2147484380" r:id="rId21"/>
    <p:sldLayoutId id="2147484381" r:id="rId22"/>
    <p:sldLayoutId id="2147484382" r:id="rId23"/>
    <p:sldLayoutId id="2147484383" r:id="rId24"/>
    <p:sldLayoutId id="2147484384" r:id="rId25"/>
    <p:sldLayoutId id="2147484385" r:id="rId26"/>
    <p:sldLayoutId id="2147484386" r:id="rId27"/>
    <p:sldLayoutId id="2147484387" r:id="rId28"/>
    <p:sldLayoutId id="2147484388" r:id="rId29"/>
    <p:sldLayoutId id="2147484389" r:id="rId30"/>
    <p:sldLayoutId id="2147484390" r:id="rId31"/>
    <p:sldLayoutId id="2147484391" r:id="rId32"/>
    <p:sldLayoutId id="2147484392" r:id="rId33"/>
    <p:sldLayoutId id="2147484393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8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0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  <p:sldLayoutId id="2147484406" r:id="rId12"/>
    <p:sldLayoutId id="2147484407" r:id="rId13"/>
    <p:sldLayoutId id="2147484408" r:id="rId14"/>
    <p:sldLayoutId id="2147484409" r:id="rId15"/>
    <p:sldLayoutId id="2147484410" r:id="rId16"/>
    <p:sldLayoutId id="2147484411" r:id="rId17"/>
    <p:sldLayoutId id="2147484412" r:id="rId18"/>
    <p:sldLayoutId id="2147484413" r:id="rId19"/>
    <p:sldLayoutId id="2147484414" r:id="rId20"/>
    <p:sldLayoutId id="2147484415" r:id="rId21"/>
    <p:sldLayoutId id="2147484416" r:id="rId22"/>
    <p:sldLayoutId id="2147484417" r:id="rId23"/>
    <p:sldLayoutId id="2147484418" r:id="rId24"/>
    <p:sldLayoutId id="2147484419" r:id="rId25"/>
    <p:sldLayoutId id="2147484420" r:id="rId26"/>
    <p:sldLayoutId id="2147484421" r:id="rId27"/>
    <p:sldLayoutId id="2147484422" r:id="rId28"/>
    <p:sldLayoutId id="2147484423" r:id="rId29"/>
    <p:sldLayoutId id="2147484424" r:id="rId30"/>
    <p:sldLayoutId id="2147484425" r:id="rId31"/>
    <p:sldLayoutId id="2147484426" r:id="rId32"/>
    <p:sldLayoutId id="2147484427" r:id="rId33"/>
    <p:sldLayoutId id="2147484428" r:id="rId34"/>
    <p:sldLayoutId id="2147484429" r:id="rId35"/>
    <p:sldLayoutId id="2147484430" r:id="rId3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7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66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  <p:sldLayoutId id="2147484445" r:id="rId13"/>
    <p:sldLayoutId id="2147484446" r:id="rId14"/>
    <p:sldLayoutId id="2147484447" r:id="rId15"/>
    <p:sldLayoutId id="2147484448" r:id="rId16"/>
    <p:sldLayoutId id="2147484449" r:id="rId17"/>
    <p:sldLayoutId id="2147484450" r:id="rId18"/>
    <p:sldLayoutId id="2147484451" r:id="rId19"/>
    <p:sldLayoutId id="2147484452" r:id="rId20"/>
    <p:sldLayoutId id="2147484453" r:id="rId21"/>
    <p:sldLayoutId id="2147484454" r:id="rId22"/>
    <p:sldLayoutId id="2147484455" r:id="rId23"/>
    <p:sldLayoutId id="2147484456" r:id="rId24"/>
    <p:sldLayoutId id="2147484457" r:id="rId25"/>
    <p:sldLayoutId id="2147484458" r:id="rId26"/>
    <p:sldLayoutId id="2147484459" r:id="rId27"/>
    <p:sldLayoutId id="2147484460" r:id="rId28"/>
    <p:sldLayoutId id="2147484461" r:id="rId29"/>
    <p:sldLayoutId id="2147484462" r:id="rId30"/>
    <p:sldLayoutId id="2147484463" r:id="rId31"/>
    <p:sldLayoutId id="2147484464" r:id="rId32"/>
    <p:sldLayoutId id="2147484465" r:id="rId33"/>
    <p:sldLayoutId id="2147484466" r:id="rId34"/>
    <p:sldLayoutId id="2147484569" r:id="rId3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9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8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  <p:sldLayoutId id="2147484482" r:id="rId12"/>
    <p:sldLayoutId id="2147484483" r:id="rId13"/>
    <p:sldLayoutId id="2147484484" r:id="rId14"/>
    <p:sldLayoutId id="2147484485" r:id="rId15"/>
    <p:sldLayoutId id="2147484486" r:id="rId16"/>
    <p:sldLayoutId id="2147484487" r:id="rId17"/>
    <p:sldLayoutId id="2147484488" r:id="rId18"/>
    <p:sldLayoutId id="2147484489" r:id="rId19"/>
    <p:sldLayoutId id="2147484490" r:id="rId20"/>
    <p:sldLayoutId id="2147484491" r:id="rId21"/>
    <p:sldLayoutId id="2147484492" r:id="rId22"/>
    <p:sldLayoutId id="2147484493" r:id="rId23"/>
    <p:sldLayoutId id="2147484494" r:id="rId24"/>
    <p:sldLayoutId id="2147484495" r:id="rId25"/>
    <p:sldLayoutId id="2147484496" r:id="rId26"/>
    <p:sldLayoutId id="2147484497" r:id="rId27"/>
    <p:sldLayoutId id="2147484498" r:id="rId28"/>
    <p:sldLayoutId id="2147484499" r:id="rId29"/>
    <p:sldLayoutId id="2147484500" r:id="rId30"/>
    <p:sldLayoutId id="2147484501" r:id="rId31"/>
    <p:sldLayoutId id="2147484502" r:id="rId32"/>
    <p:sldLayoutId id="2147484503" r:id="rId33"/>
    <p:sldLayoutId id="2147484504" r:id="rId34"/>
    <p:sldLayoutId id="2147484505" r:id="rId35"/>
    <p:sldLayoutId id="2147484506" r:id="rId36"/>
    <p:sldLayoutId id="2147484507" r:id="rId37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14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  <p:sldLayoutId id="2147484526" r:id="rId18"/>
    <p:sldLayoutId id="2147484527" r:id="rId19"/>
    <p:sldLayoutId id="2147484528" r:id="rId20"/>
    <p:sldLayoutId id="2147484529" r:id="rId21"/>
    <p:sldLayoutId id="2147484530" r:id="rId22"/>
    <p:sldLayoutId id="2147484531" r:id="rId23"/>
    <p:sldLayoutId id="2147484532" r:id="rId24"/>
    <p:sldLayoutId id="2147484533" r:id="rId25"/>
    <p:sldLayoutId id="2147484534" r:id="rId26"/>
    <p:sldLayoutId id="2147484535" r:id="rId27"/>
    <p:sldLayoutId id="2147484536" r:id="rId28"/>
    <p:sldLayoutId id="2147484537" r:id="rId29"/>
    <p:sldLayoutId id="2147484538" r:id="rId30"/>
    <p:sldLayoutId id="2147484539" r:id="rId31"/>
    <p:sldLayoutId id="2147484540" r:id="rId32"/>
    <p:sldLayoutId id="2147484541" r:id="rId33"/>
    <p:sldLayoutId id="2147484542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4500000"/>
            <a:ext cx="2520000" cy="443198"/>
          </a:xfrm>
        </p:spPr>
        <p:txBody>
          <a:bodyPr/>
          <a:lstStyle/>
          <a:p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网络简介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7.02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44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第 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</a:rPr>
              <a:t>3 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</a:rPr>
              <a:t>章  网络协议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和通信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7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495225"/>
            <a:ext cx="64800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3.3.2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协议簇的演变（简单了解）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Placeholder 6"/>
          <p:cNvSpPr txBox="1"/>
          <p:nvPr/>
        </p:nvSpPr>
        <p:spPr>
          <a:xfrm>
            <a:off x="327460" y="1267759"/>
            <a:ext cx="6359089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sz="2000"/>
          </a:p>
        </p:txBody>
      </p:sp>
      <p:sp>
        <p:nvSpPr>
          <p:cNvPr id="2" name="矩形 1"/>
          <p:cNvSpPr/>
          <p:nvPr/>
        </p:nvSpPr>
        <p:spPr>
          <a:xfrm>
            <a:off x="396000" y="1152000"/>
            <a:ext cx="8280000" cy="1620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indent="648000" algn="just">
              <a:lnSpc>
                <a:spcPts val="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世纪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70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年代以来，出现了几种不同的协议簇，有些是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由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标准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组织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开发的，有些是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由供应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商开发的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。在互联网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的发展过程中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，曾经出现过几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个相互竞争的协议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簇。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2808000"/>
            <a:ext cx="6048000" cy="355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512000" y="2808000"/>
            <a:ext cx="2448272" cy="35280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22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4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4680000" cy="579686"/>
          </a:xfrm>
        </p:spPr>
        <p:txBody>
          <a:bodyPr lIns="82800" tIns="39600" rIns="82800" bIns="396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3.3.3   TCP/IP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协议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示例</a:t>
            </a:r>
          </a:p>
        </p:txBody>
      </p:sp>
      <p:sp>
        <p:nvSpPr>
          <p:cNvPr id="4" name="Text Placeholder 6"/>
          <p:cNvSpPr txBox="1"/>
          <p:nvPr/>
        </p:nvSpPr>
        <p:spPr>
          <a:xfrm>
            <a:off x="327460" y="1267759"/>
            <a:ext cx="6359089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sz="2000"/>
          </a:p>
        </p:txBody>
      </p:sp>
      <p:sp>
        <p:nvSpPr>
          <p:cNvPr id="2" name="矩形 1"/>
          <p:cNvSpPr/>
          <p:nvPr/>
        </p:nvSpPr>
        <p:spPr>
          <a:xfrm>
            <a:off x="396000" y="1152000"/>
            <a:ext cx="8280000" cy="1620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indent="648000" algn="just">
              <a:lnSpc>
                <a:spcPts val="4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TCP/IP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协议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位于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应用层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传输层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互联网层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网络接入层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没有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TCP/IP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协议，最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常见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以太网协议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</a:rPr>
              <a:t>WLAN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协议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。网络接入层协议负责通过物理介质传输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IP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数据包。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2880000"/>
            <a:ext cx="5760000" cy="336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98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4680000" cy="572416"/>
          </a:xfrm>
        </p:spPr>
        <p:txBody>
          <a:bodyPr tIns="39600" bIns="396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3.3.4   TCP/IP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协议簇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Placeholder 6"/>
          <p:cNvSpPr txBox="1"/>
          <p:nvPr/>
        </p:nvSpPr>
        <p:spPr>
          <a:xfrm>
            <a:off x="327460" y="1267759"/>
            <a:ext cx="6359089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sz="2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260000"/>
            <a:ext cx="7200000" cy="477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42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152000"/>
            <a:ext cx="5184000" cy="505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7920000" cy="720000"/>
          </a:xfrm>
        </p:spPr>
        <p:txBody>
          <a:bodyPr>
            <a:spAutoFit/>
          </a:bodyPr>
          <a:lstStyle/>
          <a:p>
            <a:pPr fontAlgn="ctr">
              <a:lnSpc>
                <a:spcPct val="100000"/>
              </a:lnSpc>
            </a:pPr>
            <a:r>
              <a:rPr altLang="zh-CN" sz="4000" b="1" dirty="0" smtClean="0">
                <a:latin typeface="Times New Roman" pitchFamily="18" charset="0"/>
                <a:ea typeface="宋体" pitchFamily="2" charset="-122"/>
              </a:rPr>
              <a:t>3.4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   标准组织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0000" y="2160000"/>
            <a:ext cx="2952000" cy="216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2232000"/>
            <a:ext cx="5040000" cy="404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8496000" cy="572416"/>
          </a:xfrm>
        </p:spPr>
        <p:txBody>
          <a:bodyPr tIns="39600" bIns="396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3.4.1/3.4.2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开放标准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互联网标准（简单了解）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000" y="1152000"/>
            <a:ext cx="8640000" cy="111825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48000" algn="just">
              <a:lnSpc>
                <a:spcPts val="4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标准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组织是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中立于厂商的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非营利性组织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。这些组织对管理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互联网的资源分配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、推动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互联网的技术升级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起着重要作用。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40000" y="4860000"/>
            <a:ext cx="1980000" cy="866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ts val="3200"/>
              </a:lnSpc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参与互联网开发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和技术支持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3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60000" y="507584"/>
            <a:ext cx="8496000" cy="572416"/>
          </a:xfrm>
        </p:spPr>
        <p:txBody>
          <a:bodyPr tIns="39600" bIns="396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3.4.1/3.4.2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开放标准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互联网标准（简单了解）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260000"/>
            <a:ext cx="8640000" cy="479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5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000" y="1152000"/>
            <a:ext cx="8280000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8000" indent="-288000" algn="just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电气电子工程师协会（IEEE）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：一个工程师组织，致力于推动诸多行业领域的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技术创新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标准创建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，涉及的领域非常广泛，包括：电力能源、医疗保健、电信和网络等。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  <a:p>
            <a:pPr marL="360000" algn="just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IEEE 802.3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以太网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IEEE 802.11  WLAN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）</a:t>
            </a:r>
          </a:p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美国电子工业协会（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EIA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：设计制定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用于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安装网络设备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线缆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连接器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sym typeface="+mn-ea"/>
              </a:rPr>
              <a:t>等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方面的标准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。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网线制作实验！</a:t>
            </a:r>
          </a:p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电信工业协会（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TIA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）：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负责开发各种领域的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通信标准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，包括无线电设备、手机信号塔、IP语音（VoIP）设备和卫星通信等。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网线制作实验！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</p:txBody>
      </p:sp>
      <p:sp>
        <p:nvSpPr>
          <p:cNvPr id="4" name="Title 11"/>
          <p:cNvSpPr>
            <a:spLocks noGrp="1"/>
          </p:cNvSpPr>
          <p:nvPr/>
        </p:nvSpPr>
        <p:spPr>
          <a:xfrm>
            <a:off x="360000" y="360000"/>
            <a:ext cx="8280000" cy="7200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zh-CN" sz="3200" b="1" dirty="0" smtClean="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Times New Roman" pitchFamily="18" charset="0"/>
                <a:ea typeface="宋体" pitchFamily="2" charset="-122"/>
              </a:rPr>
              <a:t>3.4.3   </a:t>
            </a:r>
            <a:r>
              <a:rPr lang="zh-CN" altLang="en-US" sz="3200" b="1" dirty="0" smtClean="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Times New Roman" pitchFamily="18" charset="0"/>
                <a:ea typeface="宋体" pitchFamily="2" charset="-122"/>
              </a:rPr>
              <a:t>电子和通信标准组织</a:t>
            </a:r>
          </a:p>
        </p:txBody>
      </p:sp>
    </p:spTree>
    <p:extLst>
      <p:ext uri="{BB962C8B-B14F-4D97-AF65-F5344CB8AC3E}">
        <p14:creationId xmlns:p14="http://schemas.microsoft.com/office/powerpoint/2010/main" val="286443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152000"/>
            <a:ext cx="5040000" cy="507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altLang="zh-CN" sz="4000" b="1" dirty="0" smtClean="0">
                <a:latin typeface="Times New Roman" pitchFamily="18" charset="0"/>
                <a:ea typeface="宋体" pitchFamily="2" charset="-122"/>
              </a:rPr>
              <a:t>3.5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   参考模型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2000" y="2160000"/>
            <a:ext cx="4320000" cy="29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28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3.5.1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使用分层模型的优点</a:t>
            </a:r>
            <a:endParaRPr altLang="zh-CN" sz="3200" b="1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000" y="1259999"/>
            <a:ext cx="8640000" cy="378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6000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/>
                <a:sym typeface="+mn-ea"/>
              </a:rPr>
              <a:t>分层模型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来描述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/>
                <a:sym typeface="+mn-ea"/>
              </a:rPr>
              <a:t>网络协议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及其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/>
                <a:sym typeface="+mn-ea"/>
              </a:rPr>
              <a:t>工作方式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，有以下优点：</a:t>
            </a:r>
          </a:p>
          <a:p>
            <a:pPr marL="360000" indent="-36000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方便了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/>
                <a:sym typeface="+mn-ea"/>
              </a:rPr>
              <a:t>协议设计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，因为对特定层级的协议而言，它们的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/>
                <a:sym typeface="+mn-ea"/>
              </a:rPr>
              <a:t>功能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以及与</a:t>
            </a:r>
            <a:r>
              <a:rPr lang="zh-CN" altLang="en-US" sz="2400" b="1" dirty="0" smtClean="0">
                <a:solidFill>
                  <a:srgbClr val="FF00FF"/>
                </a:solidFill>
                <a:latin typeface="Arial"/>
                <a:sym typeface="+mn-ea"/>
              </a:rPr>
              <a:t>上、下层级之间的接口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都已确定。</a:t>
            </a:r>
          </a:p>
          <a:p>
            <a:pPr marL="360000" indent="-36000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促进竞争，可以使用不同厂商的产品。</a:t>
            </a:r>
          </a:p>
          <a:p>
            <a:pPr marL="360000" indent="-36000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避免一个协议层级的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/>
                <a:sym typeface="+mn-ea"/>
              </a:rPr>
              <a:t>技术升级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/>
                <a:sym typeface="+mn-ea"/>
              </a:rPr>
              <a:t>功能变化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影响其它层级。</a:t>
            </a:r>
          </a:p>
          <a:p>
            <a:pPr marL="360000" indent="-36000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提供了一种描述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/>
                <a:sym typeface="+mn-ea"/>
              </a:rPr>
              <a:t>网络功能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/>
                <a:sym typeface="+mn-ea"/>
              </a:rPr>
              <a:t>的通用语言。</a:t>
            </a:r>
          </a:p>
        </p:txBody>
      </p:sp>
    </p:spTree>
    <p:extLst>
      <p:ext uri="{BB962C8B-B14F-4D97-AF65-F5344CB8AC3E}">
        <p14:creationId xmlns:p14="http://schemas.microsoft.com/office/powerpoint/2010/main" val="24301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0000" y="1080000"/>
            <a:ext cx="5968260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80000" y="1080000"/>
            <a:ext cx="2722245" cy="47859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Arial"/>
                <a:sym typeface="+mn-ea"/>
              </a:rPr>
              <a:t>       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TCP/IP模型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和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OSI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模型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（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开放式系统互联模型</a:t>
            </a:r>
            <a:r>
              <a:rPr lang="zh-CN" altLang="en-US" sz="22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）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是研究网络时最常使用的两种模型。</a:t>
            </a:r>
            <a:endParaRPr lang="en-US" altLang="zh-CN" sz="22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       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OSI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模型是网络工作原理的表示方式（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理论模型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）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，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并非网络的实际构架。</a:t>
            </a:r>
          </a:p>
        </p:txBody>
      </p:sp>
      <p:sp>
        <p:nvSpPr>
          <p:cNvPr id="4" name="矩形 3"/>
          <p:cNvSpPr/>
          <p:nvPr/>
        </p:nvSpPr>
        <p:spPr>
          <a:xfrm>
            <a:off x="180000" y="54000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目前使用的两种网络分层模型：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dirty="0" smtClean="0">
                <a:ea typeface="SimHei"/>
              </a:rPr>
              <a:t>     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章节大纲</a:t>
            </a:r>
            <a:endParaRPr lang="zh-CN" altLang="en-US" sz="4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00" y="540000"/>
            <a:ext cx="3253237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076000" y="1628800"/>
            <a:ext cx="1800000" cy="378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129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28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3.5.2   OSI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参考模型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000" y="1620000"/>
            <a:ext cx="2447619" cy="378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8000" y="1080000"/>
            <a:ext cx="6480000" cy="49654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80000" indent="-180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应用层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：与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应用程序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相关联的各种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通信协议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。</a:t>
            </a:r>
            <a:endParaRPr lang="en-US" altLang="zh-CN" sz="2200" b="1" dirty="0" smtClean="0">
              <a:solidFill>
                <a:srgbClr val="FF00FF"/>
              </a:solidFill>
              <a:latin typeface="Times New Roman" pitchFamily="18" charset="0"/>
              <a:sym typeface="+mn-ea"/>
            </a:endParaRPr>
          </a:p>
          <a:p>
            <a:pPr marL="180000" indent="-180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表示层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：将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需要传输的信息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表示成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规范的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格式。</a:t>
            </a:r>
            <a:endParaRPr lang="en-US" altLang="zh-CN" sz="22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  <a:p>
            <a:pPr marL="180000" indent="-180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会话层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：建立和维持会话。</a:t>
            </a:r>
            <a:endParaRPr lang="en-US" altLang="zh-CN" sz="22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  <a:p>
            <a:pPr marL="180000" indent="-180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传输层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：添加端口号，封装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数据段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；规定数据的传输、重组方式、是否需要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确认机制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等。</a:t>
            </a:r>
            <a:endParaRPr lang="en-US" altLang="zh-CN" sz="22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  <a:p>
            <a:pPr marL="180000" indent="-180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网络层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：添加</a:t>
            </a:r>
            <a:r>
              <a:rPr lang="en-US" altLang="zh-CN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IP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地址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，封装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数据包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；选择发送数据包的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路径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itchFamily="18" charset="0"/>
                <a:sym typeface="+mn-ea"/>
              </a:rPr>
              <a:t>。</a:t>
            </a:r>
            <a:endParaRPr lang="en-US" altLang="zh-CN" sz="2200" b="1" dirty="0" smtClean="0">
              <a:solidFill>
                <a:srgbClr val="002060"/>
              </a:solidFill>
              <a:latin typeface="Times New Roman" pitchFamily="18" charset="0"/>
              <a:sym typeface="+mn-ea"/>
            </a:endParaRPr>
          </a:p>
          <a:p>
            <a:pPr marL="180000" indent="-180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数据链路层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：添加</a:t>
            </a:r>
            <a:r>
              <a:rPr lang="en-US" altLang="zh-CN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MAC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地址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，封装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数据帧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。</a:t>
            </a:r>
          </a:p>
          <a:p>
            <a:pPr marL="180000" indent="-180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物理层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：与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传输介质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相关，将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数据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转换成可以在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各种介质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上传输的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物理信号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37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28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3.5.3   TCP/IP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协议模型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24"/>
          <a:stretch>
            <a:fillRect/>
          </a:stretch>
        </p:blipFill>
        <p:spPr bwMode="auto">
          <a:xfrm>
            <a:off x="72000" y="1260000"/>
            <a:ext cx="5574030" cy="495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688000" y="360000"/>
            <a:ext cx="3312000" cy="60412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576000" algn="just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TCP/IP模型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建立于二十世纪七十年代早期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因为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Internet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的构建遵循此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模型的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结构，又称为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Internet模型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。它定义了成功通信所需要的四个层级的功能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  <a:p>
            <a:pPr indent="576000" algn="just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当我们提及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TCP/IP模型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的各层时，通常使用其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名称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；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而提及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OSI模型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时，则通常使用其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编号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。例如，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第1层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指OSI模型的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物理层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700000" y="2700000"/>
            <a:ext cx="2808000" cy="42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814388" fontAlgn="auto">
              <a:spcBef>
                <a:spcPct val="50000"/>
              </a:spcBef>
              <a:spcAft>
                <a:spcPts val="0"/>
              </a:spcAft>
            </a:pP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</a:rPr>
              <a:t>HTTP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</a:rPr>
              <a:t>FTP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</a:rPr>
              <a:t>DNS</a:t>
            </a:r>
            <a:endParaRPr lang="en-US" altLang="zh-CN" sz="2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72000" y="3816000"/>
            <a:ext cx="2314575" cy="42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814388" fontAlgn="auto">
              <a:spcBef>
                <a:spcPct val="500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TCP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60000" y="4320000"/>
            <a:ext cx="528636" cy="42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14388" fontAlgn="auto">
              <a:spcBef>
                <a:spcPct val="500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592000" y="5688000"/>
            <a:ext cx="2520000" cy="42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>
              <a:buChar char="»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814388" fontAlgn="auto">
              <a:spcBef>
                <a:spcPct val="50000"/>
              </a:spcBef>
              <a:spcAft>
                <a:spcPts val="0"/>
              </a:spcAft>
            </a:pP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</a:rPr>
              <a:t>MAC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、传输介质</a:t>
            </a:r>
            <a:endParaRPr lang="zh-CN" altLang="en-US" sz="2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28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3.5.4   OSI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模型与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TCP/IP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模型的比较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0" y="1260000"/>
            <a:ext cx="5622858" cy="4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9088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00" y="1152000"/>
            <a:ext cx="4464000" cy="511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altLang="zh-CN" sz="4000" b="1" dirty="0" smtClean="0">
                <a:latin typeface="Times New Roman" pitchFamily="18" charset="0"/>
                <a:ea typeface="宋体" pitchFamily="2" charset="-122"/>
              </a:rPr>
              <a:t>3.6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   数据封装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8000" y="2016000"/>
            <a:ext cx="2520000" cy="338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3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3.6.1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消息分段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0" y="3420000"/>
            <a:ext cx="3972415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0002" y="3420000"/>
            <a:ext cx="397172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60000" y="1152000"/>
            <a:ext cx="8640000" cy="19809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8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将</a:t>
            </a:r>
            <a:r>
              <a:rPr lang="zh-CN" altLang="en-US" sz="2200" b="1" dirty="0" smtClean="0">
                <a:solidFill>
                  <a:srgbClr val="0000FF"/>
                </a:solidFill>
                <a:latin typeface="Arial"/>
                <a:ea typeface="宋体" charset="0"/>
                <a:sym typeface="+mn-ea"/>
              </a:rPr>
              <a:t>数据流</a:t>
            </a: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划分为</a:t>
            </a:r>
            <a:r>
              <a:rPr lang="zh-CN" altLang="en-US" sz="2200" b="1" dirty="0" smtClean="0">
                <a:solidFill>
                  <a:srgbClr val="FF00FF"/>
                </a:solidFill>
                <a:latin typeface="Arial"/>
                <a:ea typeface="宋体" charset="0"/>
                <a:sym typeface="+mn-ea"/>
              </a:rPr>
              <a:t>较小的片段</a:t>
            </a: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称为分段。消息分段的两个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/>
                <a:ea typeface="宋体" charset="0"/>
                <a:sym typeface="+mn-ea"/>
              </a:rPr>
              <a:t>优点</a:t>
            </a: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：</a:t>
            </a:r>
          </a:p>
          <a:p>
            <a:pPr marL="288000" indent="-288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可以在网络上</a:t>
            </a:r>
            <a:r>
              <a:rPr lang="zh-CN" altLang="en-US" sz="2200" b="1" dirty="0" smtClean="0">
                <a:solidFill>
                  <a:srgbClr val="FF00FF"/>
                </a:solidFill>
                <a:latin typeface="Arial"/>
                <a:ea typeface="宋体" charset="0"/>
                <a:sym typeface="+mn-ea"/>
              </a:rPr>
              <a:t>交替发送</a:t>
            </a: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多个不同会话，称为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/>
                <a:ea typeface="宋体" charset="0"/>
                <a:sym typeface="+mn-ea"/>
              </a:rPr>
              <a:t>多路复用</a:t>
            </a: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。</a:t>
            </a:r>
          </a:p>
          <a:p>
            <a:pPr marL="288000" indent="-288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可以增强网络</a:t>
            </a:r>
            <a:r>
              <a:rPr lang="zh-CN" altLang="en-US" sz="2200" b="1" dirty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的</a:t>
            </a:r>
            <a:r>
              <a:rPr lang="zh-CN" altLang="en-US" sz="2200" b="1" dirty="0" smtClean="0">
                <a:solidFill>
                  <a:srgbClr val="0000FF"/>
                </a:solidFill>
                <a:latin typeface="Arial"/>
                <a:ea typeface="宋体" charset="0"/>
                <a:sym typeface="+mn-ea"/>
              </a:rPr>
              <a:t>通信效率</a:t>
            </a: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。如果由于</a:t>
            </a:r>
            <a:r>
              <a:rPr lang="zh-CN" altLang="en-US" sz="2200" b="1" dirty="0" smtClean="0">
                <a:solidFill>
                  <a:srgbClr val="0000FF"/>
                </a:solidFill>
                <a:latin typeface="Arial"/>
                <a:ea typeface="宋体" charset="0"/>
                <a:sym typeface="+mn-ea"/>
              </a:rPr>
              <a:t>网络故障</a:t>
            </a: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或</a:t>
            </a:r>
            <a:r>
              <a:rPr lang="zh-CN" altLang="en-US" sz="2200" b="1" dirty="0" smtClean="0">
                <a:solidFill>
                  <a:srgbClr val="0000FF"/>
                </a:solidFill>
                <a:latin typeface="Arial"/>
                <a:ea typeface="宋体" charset="0"/>
                <a:sym typeface="+mn-ea"/>
              </a:rPr>
              <a:t>网络拥塞</a:t>
            </a: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，有部分消息未能传送到目的地，则</a:t>
            </a:r>
            <a:r>
              <a:rPr lang="zh-CN" altLang="en-US" sz="2200" b="1" dirty="0" smtClean="0">
                <a:solidFill>
                  <a:srgbClr val="FF00FF"/>
                </a:solidFill>
                <a:latin typeface="Arial"/>
                <a:ea typeface="宋体" charset="0"/>
                <a:sym typeface="+mn-ea"/>
              </a:rPr>
              <a:t>只需重新传输丢失的部分</a:t>
            </a:r>
            <a:r>
              <a:rPr lang="zh-CN" altLang="en-US" sz="2200" b="1" dirty="0" smtClean="0">
                <a:solidFill>
                  <a:srgbClr val="000000"/>
                </a:solidFill>
                <a:latin typeface="Arial"/>
                <a:ea typeface="宋体" charset="0"/>
                <a:sym typeface="+mn-ea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66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21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3.6.2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排序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260000"/>
            <a:ext cx="6480000" cy="486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672000" y="900000"/>
            <a:ext cx="4464000" cy="873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</a:rPr>
              <a:t>TCP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协议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负责对数据段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</a:rPr>
              <a:t>进行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排序，即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</a:rPr>
              <a:t>对每个数据段进行编号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3.6.3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协议数据单元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0000" y="1440000"/>
            <a:ext cx="4680000" cy="409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0000" y="1152000"/>
            <a:ext cx="4140000" cy="5112000"/>
          </a:xfrm>
        </p:spPr>
        <p:txBody>
          <a:bodyPr/>
          <a:lstStyle/>
          <a:p>
            <a:pPr marL="0" indent="576000" algn="just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在传输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的过程中，随着数据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沿协议栈向下传递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，每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一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层都要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添加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各种协议信息。此过程称为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封装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0" indent="576000" algn="just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在任一协议层的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表示形式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称为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协议数据单元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PDU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）。在封装过程中，每一层都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从上一层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接收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PDU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，并根据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当前层协议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添加新的封装。</a:t>
            </a:r>
            <a:endParaRPr altLang="zh-CN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576000" algn="just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封装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过程的每个阶段，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PDU都有各自不同的名称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6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1368000"/>
            <a:ext cx="7508572" cy="47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760000" y="1800000"/>
            <a:ext cx="3312000" cy="1152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just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在网络中发送消息时，需要执行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itchFamily="18" charset="0"/>
                <a:sym typeface="+mn-ea"/>
              </a:rPr>
              <a:t>数据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封装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0950" y="2968109"/>
            <a:ext cx="13335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smtClean="0">
                <a:solidFill>
                  <a:srgbClr val="2AA7DF"/>
                </a:solidFill>
                <a:latin typeface="Arial"/>
              </a:rPr>
              <a:t>TCP</a:t>
            </a:r>
            <a:r>
              <a:rPr lang="zh-CN" altLang="en-US" b="1" smtClean="0">
                <a:solidFill>
                  <a:srgbClr val="2AA7DF"/>
                </a:solidFill>
                <a:latin typeface="Arial"/>
              </a:rPr>
              <a:t>数据</a:t>
            </a:r>
            <a:r>
              <a:rPr lang="zh-CN" altLang="en-US" b="1">
                <a:solidFill>
                  <a:srgbClr val="2AA7DF"/>
                </a:solidFill>
                <a:latin typeface="Arial"/>
              </a:rPr>
              <a:t>段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340000" y="4860000"/>
            <a:ext cx="4320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越加越大，越加越长。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添加的目的：为便于准确传输。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68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3.6.4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封装示例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9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709" y="1252538"/>
            <a:ext cx="7670582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0000" y="1260000"/>
            <a:ext cx="4176000" cy="2088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indent="648000" algn="just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接收主机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上的接收过程与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封装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相反，称为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解封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。在解封过程中，接收设备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删除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一个又一个的协议报头。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440000" y="4680000"/>
            <a:ext cx="5040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越减越小，越减越短。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删减的目的：为提取真正有用的数据。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68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3.6.5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解封示例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8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altLang="zh-CN" sz="4000" b="1" dirty="0" smtClean="0">
                <a:latin typeface="Times New Roman" pitchFamily="18" charset="0"/>
                <a:ea typeface="宋体" pitchFamily="2" charset="-122"/>
              </a:rPr>
              <a:t>3.7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   数据访问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1044000"/>
            <a:ext cx="2657475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312000" y="1980000"/>
            <a:ext cx="1800000" cy="288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2000" y="4680000"/>
            <a:ext cx="1800000" cy="288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0" y="1152000"/>
            <a:ext cx="6120000" cy="503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altLang="zh-CN" sz="4000" b="1" dirty="0" smtClean="0">
                <a:latin typeface="Times New Roman" pitchFamily="18" charset="0"/>
                <a:ea typeface="宋体" pitchFamily="2" charset="-122"/>
              </a:rPr>
              <a:t>3.2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   协议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6000" y="2376000"/>
            <a:ext cx="3600000" cy="259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3.7.2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第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层逻辑地址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8000" y="2664000"/>
            <a:ext cx="6120000" cy="353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2000" y="1152000"/>
            <a:ext cx="8640000" cy="1512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lvl="0" indent="576000" algn="just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</a:pPr>
            <a:r>
              <a:rPr lang="zh-CN" altLang="en-US" sz="22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数据</a:t>
            </a:r>
            <a:r>
              <a:rPr lang="zh-CN" altLang="en-US" sz="22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在</a:t>
            </a:r>
            <a:r>
              <a:rPr lang="zh-CN" altLang="en-US" sz="2200" b="1" dirty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跨网络传输</a:t>
            </a:r>
            <a:r>
              <a:rPr lang="zh-CN" altLang="en-US" sz="22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时，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数据包</a:t>
            </a:r>
            <a:r>
              <a:rPr lang="zh-CN" altLang="en-US" sz="22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的内容不变，即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源主机</a:t>
            </a:r>
            <a:r>
              <a:rPr lang="zh-CN" altLang="en-US" sz="22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目的主机</a:t>
            </a:r>
            <a:r>
              <a:rPr lang="zh-CN" altLang="en-US" sz="22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的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IP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地址</a:t>
            </a:r>
            <a:r>
              <a:rPr lang="zh-CN" altLang="en-US" sz="22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不变。但是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数据帧</a:t>
            </a:r>
            <a:r>
              <a:rPr lang="zh-CN" altLang="en-US" sz="22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在经过路由器时，</a:t>
            </a:r>
            <a:r>
              <a:rPr lang="zh-CN" altLang="en-US" sz="2200" b="1" dirty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会被拆封装和重新封装</a:t>
            </a:r>
            <a:r>
              <a:rPr lang="zh-CN" altLang="en-US" sz="22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源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和目的</a:t>
            </a:r>
            <a:r>
              <a:rPr lang="zh-CN" altLang="en-US" sz="22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的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MAC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地址</a:t>
            </a:r>
            <a:r>
              <a:rPr lang="zh-CN" altLang="en-US" sz="22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会不断变化</a:t>
            </a:r>
            <a:r>
              <a:rPr lang="zh-CN" altLang="en-US" sz="22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indent="576000" algn="just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endParaRPr lang="zh-CN" altLang="en-US" sz="2200" b="1" dirty="0" smtClean="0">
              <a:solidFill>
                <a:srgbClr val="000000"/>
              </a:solidFill>
              <a:latin typeface="Times New Roman" pitchFamily="18" charset="0"/>
              <a:ea typeface="宋体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000" y="3060000"/>
            <a:ext cx="2520000" cy="23422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IP地址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用于将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数据包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从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源设备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传输到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目的设备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。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数据包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含有两个IP地址：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源IP地址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和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目的IP地址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37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3.7.8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数据链路层地址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2000" y="3132000"/>
            <a:ext cx="6480000" cy="317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2000" y="1152000"/>
            <a:ext cx="8640000" cy="1872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indent="576000" algn="just">
              <a:lnSpc>
                <a:spcPts val="3600"/>
              </a:lnSpc>
              <a:spcBef>
                <a:spcPts val="0"/>
              </a:spcBef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数据链路层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的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MAC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地址仅用于在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本地网络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中传输数据。当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数据包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从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发送主机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到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接收主机进行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传输时，沿途中的每个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路由器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都会将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数据包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重新封装到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新的数据帧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中，每一个新的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数据帧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都包含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新的源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MAC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地址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和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新的目的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MAC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地址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99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3.7.8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数据链路层地址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21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000" y="1872000"/>
            <a:ext cx="7846667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9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3.7.8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数据链路层地址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19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000" y="1871999"/>
            <a:ext cx="7848000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7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6000" y="1152000"/>
            <a:ext cx="8640000" cy="1631216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12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能够正常运作，它要求：所有设备</a:t>
            </a:r>
            <a:r>
              <a:rPr lang="zh-CN" alt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都</a:t>
            </a:r>
            <a:r>
              <a:rPr lang="zh-CN" altLang="en-US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必须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遵循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一套相同的规则</a:t>
            </a:r>
            <a:r>
              <a:rPr lang="zh-CN" alt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。这些规则被称为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协议</a:t>
            </a:r>
            <a:r>
              <a:rPr lang="zh-CN" altLang="en-US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每一</a:t>
            </a:r>
            <a:r>
              <a:rPr lang="zh-CN" altLang="en-US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种协议有各自特定的功能。</a:t>
            </a:r>
            <a:endParaRPr lang="en-US" altLang="zh-CN" sz="2400" b="1" dirty="0" smtClean="0">
              <a:solidFill>
                <a:schemeClr val="bg2">
                  <a:lumMod val="95000"/>
                  <a:lumOff val="5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60000" y="495225"/>
            <a:ext cx="7920000" cy="584775"/>
          </a:xfrm>
          <a:prstGeom prst="rect">
            <a:avLst/>
          </a:prstGeom>
        </p:spPr>
        <p:txBody>
          <a:bodyPr vert="horz" lIns="82296" tIns="45720" rIns="82296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3.2.1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  网络协议概述（简单了解）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56578"/>
              </p:ext>
            </p:extLst>
          </p:nvPr>
        </p:nvGraphicFramePr>
        <p:xfrm>
          <a:off x="342000" y="2844000"/>
          <a:ext cx="8460000" cy="3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630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baseline="0" dirty="0" smtClean="0"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协议类型</a:t>
                      </a:r>
                      <a:endParaRPr lang="zh-CN" altLang="en-US" sz="2200" b="1" baseline="0" dirty="0"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baseline="0" dirty="0" smtClean="0"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描述</a:t>
                      </a:r>
                      <a:endParaRPr lang="zh-CN" altLang="en-US" sz="2200" b="1" baseline="0" dirty="0"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网络通信协议</a:t>
                      </a:r>
                      <a:endParaRPr lang="zh-CN" altLang="en-US" sz="2000" b="1" baseline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000"/>
                        </a:lnSpc>
                      </a:pP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此类协议使设备能够</a:t>
                      </a:r>
                      <a:r>
                        <a:rPr lang="zh-CN" altLang="en-US" sz="2000" b="1" baseline="0" dirty="0" smtClean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在网络上进行通信</a:t>
                      </a: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。如</a:t>
                      </a:r>
                      <a:r>
                        <a:rPr lang="en-US" altLang="zh-CN" sz="2000" b="1" baseline="0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IP</a:t>
                      </a: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、传输控制协议（</a:t>
                      </a:r>
                      <a:r>
                        <a:rPr lang="en-US" altLang="zh-CN" sz="2000" b="1" baseline="0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TCP</a:t>
                      </a: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）、超文本传输协议（</a:t>
                      </a:r>
                      <a:r>
                        <a:rPr lang="en-US" altLang="zh-CN" sz="2000" b="1" baseline="0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HTTP</a:t>
                      </a: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）等。</a:t>
                      </a:r>
                      <a:endParaRPr lang="zh-CN" altLang="en-US" sz="2000" b="1" baseline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网络安全协议</a:t>
                      </a:r>
                      <a:endParaRPr lang="zh-CN" altLang="en-US" sz="2000" b="1" baseline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此类协议提供</a:t>
                      </a:r>
                      <a:r>
                        <a:rPr lang="zh-CN" altLang="en-US" sz="2000" b="1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身份验证</a:t>
                      </a: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lang="zh-CN" altLang="en-US" sz="2000" b="1" baseline="0" dirty="0" smtClean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保护数据完整性</a:t>
                      </a: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和</a:t>
                      </a:r>
                      <a:r>
                        <a:rPr lang="zh-CN" altLang="en-US" sz="2000" b="1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数据加密</a:t>
                      </a: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。如安全外壳（</a:t>
                      </a:r>
                      <a:r>
                        <a:rPr lang="en-US" altLang="zh-CN" sz="2000" b="1" baseline="0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SSH</a:t>
                      </a: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）、安全套接字层协议（</a:t>
                      </a:r>
                      <a:r>
                        <a:rPr lang="en-US" altLang="zh-CN" sz="2000" b="1" baseline="0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SSL</a:t>
                      </a:r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）等。</a:t>
                      </a:r>
                      <a:endParaRPr lang="zh-CN" altLang="en-US" sz="2000" b="1" baseline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zh-CN" altLang="en-US" sz="20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服务发现协议</a:t>
                      </a:r>
                      <a:endParaRPr lang="zh-CN" altLang="en-US" sz="2000" b="1" baseline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3000"/>
                        </a:lnSpc>
                      </a:pPr>
                      <a:r>
                        <a:rPr lang="zh-CN" altLang="en-US" sz="20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此类协议用于</a:t>
                      </a:r>
                      <a:r>
                        <a:rPr lang="zh-CN" altLang="en-US" sz="2000" b="1" kern="1200" baseline="0" dirty="0" smtClean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设备或服务的自动检测</a:t>
                      </a:r>
                      <a:r>
                        <a:rPr lang="zh-CN" altLang="en-US" sz="20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。如动态主机配置协议（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DHCP</a:t>
                      </a:r>
                      <a:r>
                        <a:rPr lang="zh-CN" altLang="en-US" sz="20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）、域名系统（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DNS</a:t>
                      </a:r>
                      <a:r>
                        <a:rPr lang="zh-CN" altLang="en-US" sz="20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）等。</a:t>
                      </a:r>
                      <a:endParaRPr lang="zh-CN" altLang="en-US" sz="2000" b="1" kern="1200" baseline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60000" y="495225"/>
            <a:ext cx="79200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3.2.2   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协议的功能（简单了解）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280000" cy="1152000"/>
          </a:xfrm>
        </p:spPr>
        <p:txBody>
          <a:bodyPr/>
          <a:lstStyle/>
          <a:p>
            <a:pPr marL="0" indent="6480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通信协议</a:t>
            </a:r>
            <a:r>
              <a:rPr lang="zh-CN" alt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定义</a:t>
            </a:r>
            <a:r>
              <a:rPr lang="zh-CN" altLang="en-US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了在</a:t>
            </a:r>
            <a:r>
              <a:rPr lang="zh-CN" alt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终端设备之间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进行通信时</a:t>
            </a:r>
            <a:r>
              <a:rPr lang="zh-CN" altLang="en-US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所</a:t>
            </a:r>
            <a:r>
              <a:rPr lang="zh-CN" alt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需的各种功能</a:t>
            </a:r>
            <a:r>
              <a:rPr lang="zh-CN" altLang="en-US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。这些功能包括：</a:t>
            </a:r>
            <a:endParaRPr lang="zh-CN" altLang="en-US" sz="2400" b="1" dirty="0" smtClean="0">
              <a:solidFill>
                <a:schemeClr val="bg2">
                  <a:lumMod val="95000"/>
                  <a:lumOff val="5000"/>
                </a:schemeClr>
              </a:solidFill>
              <a:latin typeface="Times New Roman" pitchFamily="18" charset="0"/>
              <a:ea typeface="宋体" pitchFamily="2" charset="-122"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448000"/>
            <a:ext cx="8640000" cy="314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7368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3.2.2   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协议的功能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440000"/>
            <a:ext cx="8640000" cy="432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68000" y="180000"/>
            <a:ext cx="3816000" cy="12073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bg2"/>
                </a:solidFill>
                <a:latin typeface="Times New Roman" pitchFamily="18" charset="0"/>
              </a:rPr>
              <a:t>消息的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发送设备</a:t>
            </a:r>
            <a:r>
              <a:rPr lang="zh-CN" altLang="en-US" sz="2000" b="1" dirty="0" smtClean="0">
                <a:solidFill>
                  <a:schemeClr val="bg2"/>
                </a:solidFill>
                <a:latin typeface="Times New Roman" pitchFamily="18" charset="0"/>
              </a:rPr>
              <a:t>、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接收设备</a:t>
            </a:r>
            <a:r>
              <a:rPr lang="zh-CN" altLang="en-US" sz="2000" b="1" dirty="0" smtClean="0">
                <a:solidFill>
                  <a:schemeClr val="bg2"/>
                </a:solidFill>
                <a:latin typeface="Times New Roman" pitchFamily="18" charset="0"/>
              </a:rPr>
              <a:t>以及发送路径上的所有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中转设备</a:t>
            </a:r>
            <a:r>
              <a:rPr lang="zh-CN" altLang="en-US" sz="2000" b="1" dirty="0" smtClean="0">
                <a:solidFill>
                  <a:schemeClr val="bg2"/>
                </a:solidFill>
                <a:latin typeface="Times New Roman" pitchFamily="18" charset="0"/>
              </a:rPr>
              <a:t>都必须</a:t>
            </a:r>
            <a:r>
              <a:rPr lang="zh-CN" altLang="en-US" sz="2000" b="1" dirty="0" smtClean="0">
                <a:solidFill>
                  <a:srgbClr val="FF00FF"/>
                </a:solidFill>
                <a:latin typeface="Times New Roman" pitchFamily="18" charset="0"/>
              </a:rPr>
              <a:t>使用相同的协议</a:t>
            </a:r>
            <a:r>
              <a:rPr lang="zh-CN" altLang="en-US" sz="2000" b="1" dirty="0">
                <a:solidFill>
                  <a:schemeClr val="bg2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982284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0" y="2772000"/>
            <a:ext cx="5760000" cy="360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60000" y="495225"/>
            <a:ext cx="79200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3.2.3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协议交互</a:t>
            </a:r>
          </a:p>
        </p:txBody>
      </p:sp>
      <p:sp>
        <p:nvSpPr>
          <p:cNvPr id="2" name="矩形 1"/>
          <p:cNvSpPr/>
          <p:nvPr/>
        </p:nvSpPr>
        <p:spPr>
          <a:xfrm>
            <a:off x="432000" y="1152000"/>
            <a:ext cx="8280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48000" algn="just">
              <a:lnSpc>
                <a:spcPts val="4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</a:rPr>
              <a:t>计算机通过网络发送消息时，需要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使用多种协议，每种协议都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</a:rPr>
              <a:t>有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各自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</a:rPr>
              <a:t>特定的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功能和格式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</a:rPr>
              <a:t>。下图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显示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</a:rPr>
              <a:t>了当用户向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web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服务器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发送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web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页面请求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</a:rPr>
              <a:t>时，使用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</a:rPr>
              <a:t>一些常见网络协议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95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00" y="1152000"/>
            <a:ext cx="4500000" cy="51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3240000" cy="720000"/>
          </a:xfrm>
        </p:spPr>
        <p:txBody>
          <a:bodyPr>
            <a:spAutoFit/>
          </a:bodyPr>
          <a:lstStyle/>
          <a:p>
            <a:pPr fontAlgn="ctr">
              <a:lnSpc>
                <a:spcPct val="100000"/>
              </a:lnSpc>
            </a:pPr>
            <a:r>
              <a:rPr altLang="zh-CN" sz="4000" b="1" dirty="0" smtClean="0">
                <a:latin typeface="Times New Roman" pitchFamily="18" charset="0"/>
                <a:ea typeface="宋体" pitchFamily="2" charset="-122"/>
              </a:rPr>
              <a:t>3.3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   协议簇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0000" y="1980000"/>
            <a:ext cx="2880000" cy="270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495225"/>
            <a:ext cx="43200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3.3.1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网络协议簇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Placeholder 6"/>
          <p:cNvSpPr txBox="1"/>
          <p:nvPr/>
        </p:nvSpPr>
        <p:spPr>
          <a:xfrm>
            <a:off x="327460" y="1267759"/>
            <a:ext cx="6359089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sz="200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2000" y="1440007"/>
            <a:ext cx="432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2000" y="1080000"/>
            <a:ext cx="4680000" cy="5220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indent="576000" algn="just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实现某种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通信功能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所需的</a:t>
            </a:r>
            <a:r>
              <a:rPr lang="zh-CN" altLang="en-US" sz="2200" b="1" dirty="0" smtClean="0">
                <a:solidFill>
                  <a:schemeClr val="accent5"/>
                </a:solidFill>
                <a:latin typeface="Times New Roman" pitchFamily="18" charset="0"/>
                <a:sym typeface="+mn-ea"/>
              </a:rPr>
              <a:t>一组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相关协议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称为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协议簇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/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族</a:t>
            </a:r>
            <a:r>
              <a:rPr lang="en-US" altLang="zh-CN" sz="22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/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栈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。</a:t>
            </a:r>
          </a:p>
          <a:p>
            <a:pPr indent="576000" algn="just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协议簇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为分层结构，每一个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上层协议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都依赖于其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下层协议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所提供的功能。</a:t>
            </a:r>
            <a:r>
              <a:rPr lang="zh-CN" altLang="en-US" sz="22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下层协议负责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传输数据</a:t>
            </a:r>
            <a:r>
              <a:rPr lang="zh-CN" altLang="en-US" sz="22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，而上层协议则负责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处理消息</a:t>
            </a:r>
            <a:r>
              <a:rPr lang="zh-CN" altLang="en-US" sz="22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。</a:t>
            </a:r>
          </a:p>
          <a:p>
            <a:pPr indent="576000" algn="just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以两个人的交互为例：</a:t>
            </a:r>
            <a:endParaRPr lang="en-US" altLang="zh-CN" sz="22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  <a:p>
            <a:pPr marL="360000" indent="-360000" algn="just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底层是物理层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，两个人约定通过电话交流。</a:t>
            </a:r>
            <a:endParaRPr lang="en-US" altLang="zh-CN" sz="22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  <a:p>
            <a:pPr marL="360000" indent="-360000" algn="just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中间层是规则层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，两个人约定使用通用的语言交谈。</a:t>
            </a:r>
            <a:endParaRPr lang="en-US" altLang="zh-CN" sz="2200" b="1" dirty="0" smtClean="0">
              <a:solidFill>
                <a:srgbClr val="000000"/>
              </a:solidFill>
              <a:latin typeface="Times New Roman" pitchFamily="18" charset="0"/>
              <a:sym typeface="+mn-ea"/>
            </a:endParaRPr>
          </a:p>
          <a:p>
            <a:pPr marL="360000" indent="-360000" algn="just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sym typeface="+mn-ea"/>
              </a:rPr>
              <a:t>顶层是内容层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，处理交流内容。</a:t>
            </a:r>
          </a:p>
        </p:txBody>
      </p:sp>
    </p:spTree>
    <p:extLst>
      <p:ext uri="{BB962C8B-B14F-4D97-AF65-F5344CB8AC3E}">
        <p14:creationId xmlns:p14="http://schemas.microsoft.com/office/powerpoint/2010/main" val="16401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just" fontAlgn="auto">
          <a:lnSpc>
            <a:spcPct val="150000"/>
          </a:lnSpc>
          <a:spcBef>
            <a:spcPts val="600"/>
          </a:spcBef>
          <a:spcAft>
            <a:spcPts val="0"/>
          </a:spcAft>
          <a:defRPr sz="2200" b="1" dirty="0" smtClean="0">
            <a:solidFill>
              <a:srgbClr val="000000"/>
            </a:solidFill>
            <a:latin typeface="Times New Roman" pitchFamily="18" charset="0"/>
            <a:sym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7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just" fontAlgn="auto">
          <a:lnSpc>
            <a:spcPct val="150000"/>
          </a:lnSpc>
          <a:spcBef>
            <a:spcPts val="600"/>
          </a:spcBef>
          <a:spcAft>
            <a:spcPts val="0"/>
          </a:spcAft>
          <a:defRPr sz="2200" b="1" dirty="0" smtClean="0">
            <a:solidFill>
              <a:srgbClr val="000000"/>
            </a:solidFill>
            <a:latin typeface="Times New Roman" pitchFamily="18" charset="0"/>
            <a:sym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academy_cn</Template>
  <TotalTime>19129</TotalTime>
  <Words>1888</Words>
  <Application>Microsoft Office PowerPoint</Application>
  <PresentationFormat>全屏显示(4:3)</PresentationFormat>
  <Paragraphs>164</Paragraphs>
  <Slides>34</Slides>
  <Notes>31</Notes>
  <HiddenSlides>3</HiddenSlides>
  <MMClips>0</MMClips>
  <ScaleCrop>false</ScaleCrop>
  <HeadingPairs>
    <vt:vector size="4" baseType="variant">
      <vt:variant>
        <vt:lpstr>主题</vt:lpstr>
      </vt:variant>
      <vt:variant>
        <vt:i4>14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PPT-TMPLT-WHT_C</vt:lpstr>
      <vt:lpstr>2006_Title/Bullet_Cisco White Temp</vt:lpstr>
      <vt:lpstr>2006_Segue/Q&amp;A_Cisco White Temp</vt:lpstr>
      <vt:lpstr>1_2006_Title/Bullet_Cisco White Temp</vt:lpstr>
      <vt:lpstr>NetAcad_White_PPT_Template 05Oct12</vt:lpstr>
      <vt:lpstr>1_NetAcad_White_PPT_Template 05Oct12</vt:lpstr>
      <vt:lpstr>2_NetAcad_White_PPT_Template 05Oct12</vt:lpstr>
      <vt:lpstr>3_NetAcad_White_PPT_Template 05Oct12</vt:lpstr>
      <vt:lpstr>4_NetAcad_White_PPT_Template 05Oct12</vt:lpstr>
      <vt:lpstr>2_2006_Title/Bullet_Cisco White Temp</vt:lpstr>
      <vt:lpstr>3_2006_Title/Bullet_Cisco White Temp</vt:lpstr>
      <vt:lpstr>5_NetAcad_White_PPT_Template 05Oct12</vt:lpstr>
      <vt:lpstr>6_NetAcad_White_PPT_Template 05Oct12</vt:lpstr>
      <vt:lpstr>7_NetAcad_White_PPT_Template 05Oct12</vt:lpstr>
      <vt:lpstr>第 3 章  网络协议和通信</vt:lpstr>
      <vt:lpstr>     章节大纲</vt:lpstr>
      <vt:lpstr>3.2   协议</vt:lpstr>
      <vt:lpstr>PowerPoint 演示文稿</vt:lpstr>
      <vt:lpstr>3.2.2   网络协议的功能（简单了解）</vt:lpstr>
      <vt:lpstr>3.2.2   网络协议的功能</vt:lpstr>
      <vt:lpstr>3.2.3   协议交互</vt:lpstr>
      <vt:lpstr>3.3   协议簇</vt:lpstr>
      <vt:lpstr>3.3.1   网络协议簇</vt:lpstr>
      <vt:lpstr>3.3.2   协议簇的演变（简单了解）</vt:lpstr>
      <vt:lpstr>3.3.3   TCP/IP协议示例</vt:lpstr>
      <vt:lpstr>3.3.4   TCP/IP协议簇</vt:lpstr>
      <vt:lpstr>3.4   标准组织</vt:lpstr>
      <vt:lpstr>3.4.1/3.4.2   开放标准/互联网标准（简单了解）</vt:lpstr>
      <vt:lpstr>3.4.1/3.4.2   开放标准/互联网标准（简单了解）</vt:lpstr>
      <vt:lpstr>PowerPoint 演示文稿</vt:lpstr>
      <vt:lpstr>3.5   参考模型</vt:lpstr>
      <vt:lpstr>3.5.1   使用分层模型的优点</vt:lpstr>
      <vt:lpstr>PowerPoint 演示文稿</vt:lpstr>
      <vt:lpstr>3.5.2   OSI参考模型</vt:lpstr>
      <vt:lpstr>3.5.3   TCP/IP 协议模型</vt:lpstr>
      <vt:lpstr>3.5.4   OSI模型与TCP/IP模型的比较</vt:lpstr>
      <vt:lpstr>3.6   数据封装</vt:lpstr>
      <vt:lpstr>3.6.1   消息分段</vt:lpstr>
      <vt:lpstr>3.6.2   排序</vt:lpstr>
      <vt:lpstr>3.6.3   协议数据单元</vt:lpstr>
      <vt:lpstr>3.6.4   封装示例</vt:lpstr>
      <vt:lpstr>3.6.5   解封示例</vt:lpstr>
      <vt:lpstr>3.7   数据访问</vt:lpstr>
      <vt:lpstr>3.7.2  第3层逻辑地址</vt:lpstr>
      <vt:lpstr>3.7.8   数据链路层地址</vt:lpstr>
      <vt:lpstr>3.7.8   数据链路层地址</vt:lpstr>
      <vt:lpstr>3.7.8   数据链路层地址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连接网络</dc:title>
  <dc:creator>王炼</dc:creator>
  <cp:lastModifiedBy>CHC</cp:lastModifiedBy>
  <cp:revision>1071</cp:revision>
  <dcterms:created xsi:type="dcterms:W3CDTF">2008-03-05T16:30:41Z</dcterms:created>
  <dcterms:modified xsi:type="dcterms:W3CDTF">2024-03-06T06:30:04Z</dcterms:modified>
</cp:coreProperties>
</file>