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6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7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8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9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10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11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12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theme/theme13.xml" ContentType="application/vnd.openxmlformats-officedocument.theme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theme/theme14.xml" ContentType="application/vnd.openxmlformats-officedocument.theme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4199" r:id="rId4"/>
    <p:sldMasterId id="2147484359" r:id="rId5"/>
    <p:sldMasterId id="2147484394" r:id="rId6"/>
    <p:sldMasterId id="2147484432" r:id="rId7"/>
    <p:sldMasterId id="2147484470" r:id="rId8"/>
    <p:sldMasterId id="2147484508" r:id="rId9"/>
    <p:sldMasterId id="2147484543" r:id="rId10"/>
    <p:sldMasterId id="2147484556" r:id="rId11"/>
    <p:sldMasterId id="2147484571" r:id="rId12"/>
    <p:sldMasterId id="2147484606" r:id="rId13"/>
    <p:sldMasterId id="2147484643" r:id="rId14"/>
    <p:sldMasterId id="2147484690" r:id="rId15"/>
  </p:sldMasterIdLst>
  <p:notesMasterIdLst>
    <p:notesMasterId r:id="rId50"/>
  </p:notesMasterIdLst>
  <p:handoutMasterIdLst>
    <p:handoutMasterId r:id="rId51"/>
  </p:handoutMasterIdLst>
  <p:sldIdLst>
    <p:sldId id="480" r:id="rId16"/>
    <p:sldId id="340" r:id="rId17"/>
    <p:sldId id="475" r:id="rId18"/>
    <p:sldId id="389" r:id="rId19"/>
    <p:sldId id="289" r:id="rId20"/>
    <p:sldId id="359" r:id="rId21"/>
    <p:sldId id="360" r:id="rId22"/>
    <p:sldId id="390" r:id="rId23"/>
    <p:sldId id="391" r:id="rId24"/>
    <p:sldId id="392" r:id="rId25"/>
    <p:sldId id="383" r:id="rId26"/>
    <p:sldId id="345" r:id="rId27"/>
    <p:sldId id="368" r:id="rId28"/>
    <p:sldId id="341" r:id="rId29"/>
    <p:sldId id="295" r:id="rId30"/>
    <p:sldId id="299" r:id="rId31"/>
    <p:sldId id="351" r:id="rId32"/>
    <p:sldId id="303" r:id="rId33"/>
    <p:sldId id="304" r:id="rId34"/>
    <p:sldId id="306" r:id="rId35"/>
    <p:sldId id="474" r:id="rId36"/>
    <p:sldId id="342" r:id="rId37"/>
    <p:sldId id="308" r:id="rId38"/>
    <p:sldId id="442" r:id="rId39"/>
    <p:sldId id="444" r:id="rId40"/>
    <p:sldId id="445" r:id="rId41"/>
    <p:sldId id="446" r:id="rId42"/>
    <p:sldId id="310" r:id="rId43"/>
    <p:sldId id="312" r:id="rId44"/>
    <p:sldId id="352" r:id="rId45"/>
    <p:sldId id="314" r:id="rId46"/>
    <p:sldId id="478" r:id="rId47"/>
    <p:sldId id="473" r:id="rId48"/>
    <p:sldId id="347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00FF"/>
    <a:srgbClr val="006600"/>
    <a:srgbClr val="339933"/>
    <a:srgbClr val="9933FF"/>
    <a:srgbClr val="00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89134" autoAdjust="0"/>
  </p:normalViewPr>
  <p:slideViewPr>
    <p:cSldViewPr>
      <p:cViewPr>
        <p:scale>
          <a:sx n="90" d="100"/>
          <a:sy n="90" d="100"/>
        </p:scale>
        <p:origin x="-99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BCC414ED-DF5A-473B-AAE7-04BC092AFAAF}" type="datetimeFigureOut">
              <a:rPr lang="zh-CN" altLang="en-US"/>
              <a:pPr>
                <a:defRPr/>
              </a:pPr>
              <a:t>2024/3/6</a:t>
            </a:fld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6B4FF831-1B9E-4A44-8636-BC78765143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453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CF0BE6-E61A-4FA1-B6A4-57841356FBA7}" type="datetimeFigureOut">
              <a:rPr lang="zh-CN" altLang="en-US"/>
              <a:pPr>
                <a:defRPr/>
              </a:pPr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86E103-A2D5-4B3E-96F8-EDDB10002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27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Win</a:t>
            </a:r>
            <a:r>
              <a:rPr lang="zh-CN" altLang="en-US" smtClean="0"/>
              <a:t>键</a:t>
            </a:r>
            <a:r>
              <a:rPr lang="en-US" altLang="zh-CN" smtClean="0"/>
              <a:t>+R</a:t>
            </a:r>
            <a:r>
              <a:rPr lang="zh-CN" altLang="en-US" smtClean="0"/>
              <a:t>也可调出“运行”对话框</a:t>
            </a:r>
            <a:endParaRPr lang="zh-CN" altLang="zh-SG" smtClean="0"/>
          </a:p>
          <a:p>
            <a:r>
              <a:rPr lang="en-US" altLang="zh-SG" smtClean="0"/>
              <a:t>MAC=Media Access Control</a:t>
            </a:r>
            <a:r>
              <a:rPr lang="zh-SG" altLang="zh-CN" smtClean="0"/>
              <a:t>，</a:t>
            </a:r>
            <a:r>
              <a:rPr lang="zh-CN" altLang="en-US" smtClean="0"/>
              <a:t>介质访问控制</a:t>
            </a:r>
          </a:p>
        </p:txBody>
      </p:sp>
    </p:spTree>
    <p:extLst>
      <p:ext uri="{BB962C8B-B14F-4D97-AF65-F5344CB8AC3E}">
        <p14:creationId xmlns:p14="http://schemas.microsoft.com/office/powerpoint/2010/main" val="2153725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接受不等于接收；接受是要继续进行解码处理的；接收则可能不会再进行后续的解码处理，可能会丢弃掉该数据帧。</a:t>
            </a:r>
          </a:p>
        </p:txBody>
      </p:sp>
    </p:spTree>
    <p:extLst>
      <p:ext uri="{BB962C8B-B14F-4D97-AF65-F5344CB8AC3E}">
        <p14:creationId xmlns:p14="http://schemas.microsoft.com/office/powerpoint/2010/main" val="1748580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6.3.1.4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路由器内部构造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6.3.1.5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连接到路由器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6.3.1.6 LAN </a:t>
            </a:r>
            <a:r>
              <a:rPr lang="zh-CN" altLang="en-US" dirty="0" smtClean="0">
                <a:ea typeface="SimHei"/>
              </a:rPr>
              <a:t>和 </a:t>
            </a:r>
            <a:r>
              <a:rPr lang="en-US" altLang="zh-CN" dirty="0" smtClean="0">
                <a:ea typeface="SimHei"/>
              </a:rPr>
              <a:t>WAN </a:t>
            </a:r>
            <a:r>
              <a:rPr lang="zh-CN" altLang="en-US" dirty="0" smtClean="0">
                <a:ea typeface="SimHei"/>
              </a:rPr>
              <a:t>接口</a:t>
            </a:r>
          </a:p>
          <a:p>
            <a:r>
              <a:rPr lang="en-US" altLang="zh-CN" dirty="0" smtClean="0">
                <a:ea typeface="SimHei"/>
              </a:rPr>
              <a:t>6.3.1.7 </a:t>
            </a:r>
            <a:r>
              <a:rPr lang="zh-CN" altLang="en-US" dirty="0" smtClean="0">
                <a:ea typeface="SimHei"/>
              </a:rPr>
              <a:t>练习 </a:t>
            </a:r>
            <a:r>
              <a:rPr lang="en-US" altLang="zh-CN" dirty="0" smtClean="0">
                <a:ea typeface="SimHei"/>
              </a:rPr>
              <a:t>– </a:t>
            </a:r>
            <a:r>
              <a:rPr lang="zh-CN" altLang="en-US" dirty="0" smtClean="0">
                <a:ea typeface="SimHei"/>
              </a:rPr>
              <a:t>确定路由器组件</a:t>
            </a:r>
          </a:p>
          <a:p>
            <a:r>
              <a:rPr lang="en-US" altLang="zh-CN" dirty="0" smtClean="0">
                <a:ea typeface="SimHei"/>
              </a:rPr>
              <a:t>6.3.1.8 PT - </a:t>
            </a:r>
            <a:r>
              <a:rPr lang="zh-CN" altLang="en-US" dirty="0" smtClean="0">
                <a:ea typeface="SimHei"/>
              </a:rPr>
              <a:t>探索网络互连设备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8E3D0A-A2A4-49BE-A8D5-DE7337067CF8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838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Grp="1" noChangeArrowheads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291060F-1995-4533-A71C-9E7E82C0E0AE}" type="slidenum">
              <a:rPr lang="zh-CN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en-US" altLang="zh-CN" sz="1200">
              <a:latin typeface="+mn-lt"/>
              <a:ea typeface="+mn-ea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4329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Win</a:t>
            </a:r>
            <a:r>
              <a:rPr lang="zh-CN" altLang="en-US" smtClean="0"/>
              <a:t>键</a:t>
            </a:r>
            <a:r>
              <a:rPr lang="en-US" altLang="zh-CN" smtClean="0"/>
              <a:t>+R</a:t>
            </a:r>
            <a:r>
              <a:rPr lang="zh-CN" altLang="en-US" smtClean="0"/>
              <a:t>也可调出“运行”对话框</a:t>
            </a:r>
            <a:endParaRPr lang="zh-CN" altLang="zh-SG" smtClean="0"/>
          </a:p>
          <a:p>
            <a:r>
              <a:rPr lang="en-US" altLang="zh-SG" smtClean="0"/>
              <a:t>MAC=Media Access Control</a:t>
            </a:r>
            <a:r>
              <a:rPr lang="zh-SG" altLang="zh-CN" smtClean="0"/>
              <a:t>，</a:t>
            </a:r>
            <a:r>
              <a:rPr lang="zh-CN" altLang="en-US" smtClean="0"/>
              <a:t>介质访问控制</a:t>
            </a:r>
          </a:p>
        </p:txBody>
      </p:sp>
    </p:spTree>
    <p:extLst>
      <p:ext uri="{BB962C8B-B14F-4D97-AF65-F5344CB8AC3E}">
        <p14:creationId xmlns:p14="http://schemas.microsoft.com/office/powerpoint/2010/main" val="215372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广播风暴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6FB1B5-8451-4D52-9F93-5C5022078DC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0159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广播风暴</a:t>
            </a:r>
          </a:p>
        </p:txBody>
      </p:sp>
      <p:sp>
        <p:nvSpPr>
          <p:cNvPr id="471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DA06784-FBC9-4A10-860C-6EE5A047744E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6</a:t>
            </a:fld>
            <a:endParaRPr lang="zh-CN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312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842DDD7-EBED-4B04-879F-A0FEC382F941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7</a:t>
            </a:fld>
            <a:endParaRPr lang="zh-CN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439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主机网卡</a:t>
            </a:r>
            <a:r>
              <a:rPr lang="en-US" altLang="zh-CN" smtClean="0"/>
              <a:t>MAC</a:t>
            </a:r>
            <a:r>
              <a:rPr lang="zh-CN" altLang="en-US" smtClean="0"/>
              <a:t>地址存在</a:t>
            </a:r>
            <a:r>
              <a:rPr lang="en-US" altLang="zh-CN" smtClean="0"/>
              <a:t>ROM</a:t>
            </a:r>
            <a:r>
              <a:rPr lang="zh-CN" altLang="en-US" smtClean="0"/>
              <a:t>中不能修改，但可通过其它方法进行哄骗，使之看上去是其它的</a:t>
            </a:r>
            <a:r>
              <a:rPr lang="en-US" altLang="zh-CN" smtClean="0"/>
              <a:t>MAC</a:t>
            </a:r>
            <a:r>
              <a:rPr lang="zh-CN" altLang="en-US" smtClean="0"/>
              <a:t>地址。参见</a:t>
            </a:r>
            <a:r>
              <a:rPr lang="en-US" altLang="zh-SG" smtClean="0"/>
              <a:t>7.3.2</a:t>
            </a:r>
            <a:r>
              <a:rPr lang="zh-CN" altLang="en-US" smtClean="0"/>
              <a:t>节教材及</a:t>
            </a:r>
            <a:r>
              <a:rPr lang="en-US" altLang="zh-CN" smtClean="0"/>
              <a:t>PPT</a:t>
            </a:r>
            <a:r>
              <a:rPr lang="zh-CN" altLang="en-US" smtClean="0"/>
              <a:t>课件。</a:t>
            </a:r>
          </a:p>
        </p:txBody>
      </p:sp>
    </p:spTree>
    <p:extLst>
      <p:ext uri="{BB962C8B-B14F-4D97-AF65-F5344CB8AC3E}">
        <p14:creationId xmlns:p14="http://schemas.microsoft.com/office/powerpoint/2010/main" val="99480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层指的是</a:t>
            </a:r>
            <a:r>
              <a:rPr lang="en-US" altLang="zh-CN" smtClean="0"/>
              <a:t>OSI</a:t>
            </a:r>
            <a:r>
              <a:rPr lang="zh-CN" altLang="en-US" smtClean="0"/>
              <a:t>网络模型中的数据链路层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1444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层指的是</a:t>
            </a:r>
            <a:r>
              <a:rPr lang="en-US" altLang="zh-CN" smtClean="0"/>
              <a:t>OSI</a:t>
            </a:r>
            <a:r>
              <a:rPr lang="zh-CN" altLang="en-US" smtClean="0"/>
              <a:t>网络模型中的网络层</a:t>
            </a:r>
          </a:p>
        </p:txBody>
      </p:sp>
    </p:spTree>
    <p:extLst>
      <p:ext uri="{BB962C8B-B14F-4D97-AF65-F5344CB8AC3E}">
        <p14:creationId xmlns:p14="http://schemas.microsoft.com/office/powerpoint/2010/main" val="2435419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表中类似于</a:t>
            </a:r>
            <a:r>
              <a:rPr lang="en-US" altLang="zh-CN" smtClean="0"/>
              <a:t>fa0/1</a:t>
            </a:r>
            <a:r>
              <a:rPr lang="zh-CN" altLang="en-US" smtClean="0"/>
              <a:t>这样的端口号的意义如下：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fa=FastEthernet</a:t>
            </a:r>
            <a:r>
              <a:rPr lang="zh-CN" altLang="en-US" smtClean="0"/>
              <a:t>，即</a:t>
            </a:r>
            <a:r>
              <a:rPr lang="en-US" altLang="zh-CN" smtClean="0"/>
              <a:t>100M</a:t>
            </a:r>
            <a:r>
              <a:rPr lang="zh-CN" altLang="en-US" smtClean="0"/>
              <a:t>带宽的快速以太网；</a:t>
            </a:r>
            <a:endParaRPr lang="en-US" altLang="zh-CN" smtClean="0"/>
          </a:p>
          <a:p>
            <a:r>
              <a:rPr lang="en-US" altLang="zh-CN" smtClean="0"/>
              <a:t>0</a:t>
            </a:r>
            <a:r>
              <a:rPr lang="zh-CN" altLang="en-US" smtClean="0"/>
              <a:t>表示网口扩展插槽号为</a:t>
            </a:r>
            <a:r>
              <a:rPr lang="en-US" altLang="zh-CN" smtClean="0"/>
              <a:t>0</a:t>
            </a:r>
            <a:r>
              <a:rPr lang="zh-CN" altLang="en-US" smtClean="0"/>
              <a:t>号插槽（</a:t>
            </a:r>
            <a:r>
              <a:rPr lang="en-US" altLang="zh-CN" smtClean="0"/>
              <a:t>Slot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表示该插槽上所插的扩展网口卡上的</a:t>
            </a:r>
            <a:r>
              <a:rPr lang="en-US" altLang="zh-CN" smtClean="0"/>
              <a:t>1</a:t>
            </a:r>
            <a:r>
              <a:rPr lang="zh-CN" altLang="en-US" smtClean="0"/>
              <a:t>号到</a:t>
            </a:r>
            <a:r>
              <a:rPr lang="en-US" altLang="zh-CN" smtClean="0"/>
              <a:t>8</a:t>
            </a:r>
            <a:r>
              <a:rPr lang="zh-CN" altLang="en-US" smtClean="0"/>
              <a:t>号端口中的</a:t>
            </a:r>
            <a:r>
              <a:rPr lang="en-US" altLang="zh-CN" smtClean="0"/>
              <a:t>1</a:t>
            </a:r>
            <a:r>
              <a:rPr lang="zh-CN" altLang="en-US" smtClean="0"/>
              <a:t>号端口（</a:t>
            </a:r>
            <a:r>
              <a:rPr lang="en-US" altLang="zh-CN" smtClean="0"/>
              <a:t>Port</a:t>
            </a:r>
            <a:r>
              <a:rPr lang="zh-CN" altLang="en-US" smtClean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C94F91-6D9B-4897-8A56-835175036FF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1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1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2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2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2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3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3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3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3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3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3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4.xml"/></Relationships>
</file>

<file path=ppt/slideLayouts/_rels/slideLayout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4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4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4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ITE PC v4.0</a:t>
            </a:r>
          </a:p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60850C29-A033-42D0-81F5-0A24C213132F}" type="slidenum">
              <a:rPr lang="en-US" altLang="zh-CN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983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1509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92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257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7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5730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51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166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982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55068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3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6080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9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6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7728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9141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6912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7313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6568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3363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2979819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86844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180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2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2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2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E8E58F9-50C1-4658-B26A-6010531D218E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5037981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1633136548 h 39"/>
                <a:gd name="T2" fmla="*/ 1546583275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546583275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1486569705 h 120"/>
                <a:gd name="T2" fmla="*/ 1546583275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546583275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1633136548 h 39"/>
                <a:gd name="T2" fmla="*/ 2016070723 w 20"/>
                <a:gd name="T3" fmla="*/ 0 h 39"/>
                <a:gd name="T4" fmla="*/ 0 w 20"/>
                <a:gd name="T5" fmla="*/ 1633136548 h 39"/>
                <a:gd name="T6" fmla="*/ 0 w 20"/>
                <a:gd name="T7" fmla="*/ 2147483647 h 39"/>
                <a:gd name="T8" fmla="*/ 2016070723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1486569705 h 120"/>
                <a:gd name="T2" fmla="*/ 1880485809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880485809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1633136548 h 39"/>
                <a:gd name="T2" fmla="*/ 1880485809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880485809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19761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41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2998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1542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957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4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17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88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790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05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9559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5014009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381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61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4575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89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22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45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417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3549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4529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13448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532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270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060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8797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3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819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807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9917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9552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720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140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42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28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43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840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032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931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724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6160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3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276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765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572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4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14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477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2939078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45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5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664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9733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530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90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708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8059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2236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1794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357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662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84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789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11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6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83930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0662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0944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9873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9620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3966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36018988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85656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5520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68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11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79211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37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9735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998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616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82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301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649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26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22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4365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447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2575974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87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3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8913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2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298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506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4482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708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5888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212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186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804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99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134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52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498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017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108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4677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467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1101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5012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rgbClr val="0183B7"/>
                </a:solidFill>
                <a:hlinkClick r:id="rId2"/>
              </a:rPr>
              <a:t>http://www.catc.edu.cn</a:t>
            </a:r>
            <a:endParaRPr lang="en-US" altLang="zh-CN" sz="800">
              <a:solidFill>
                <a:srgbClr val="0183B7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E8E58F9-50C1-4658-B26A-6010531D218E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5037981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1633136548 h 39"/>
                <a:gd name="T2" fmla="*/ 1546583275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546583275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1486569705 h 120"/>
                <a:gd name="T2" fmla="*/ 1546583275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546583275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1633136548 h 39"/>
                <a:gd name="T2" fmla="*/ 2016070723 w 20"/>
                <a:gd name="T3" fmla="*/ 0 h 39"/>
                <a:gd name="T4" fmla="*/ 0 w 20"/>
                <a:gd name="T5" fmla="*/ 1633136548 h 39"/>
                <a:gd name="T6" fmla="*/ 0 w 20"/>
                <a:gd name="T7" fmla="*/ 2147483647 h 39"/>
                <a:gd name="T8" fmla="*/ 2016070723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1486569705 h 120"/>
                <a:gd name="T2" fmla="*/ 1880485809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880485809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1633136548 h 39"/>
                <a:gd name="T2" fmla="*/ 1880485809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880485809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38256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16817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115271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2748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64530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29231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23649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839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9362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038289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3463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84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5907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zh-CN" altLang="en-US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en-US" altLang="zh-CN" sz="800" smtClean="0">
                <a:solidFill>
                  <a:srgbClr val="0183B7"/>
                </a:solidFill>
                <a:hlinkClick r:id="rId2"/>
              </a:rPr>
              <a:t>http://www.catc.edu.cn</a:t>
            </a:r>
            <a:endParaRPr lang="en-US" altLang="zh-CN" sz="800" smtClean="0">
              <a:solidFill>
                <a:srgbClr val="0183B7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fld id="{B0B66842-E01D-46D1-A67B-DA295456FD89}" type="slidenum">
              <a:rPr lang="zh-CN" altLang="en-US" sz="1000" smtClean="0">
                <a:solidFill>
                  <a:srgbClr val="D3D3D3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7686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37687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6936335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56723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130335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509713"/>
            <a:ext cx="3894137" cy="384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509713"/>
            <a:ext cx="3894138" cy="384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5028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68181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25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64906"/>
      </p:ext>
    </p:extLst>
  </p:cSld>
  <p:clrMapOvr>
    <a:masterClrMapping/>
  </p:clrMapOvr>
  <p:transition>
    <p:wipe dir="r"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76335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397252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752848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64781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11999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58233813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2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13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32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53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44234"/>
      </p:ext>
    </p:extLst>
  </p:cSld>
  <p:clrMapOvr>
    <a:masterClrMapping/>
  </p:clrMapOvr>
  <p:transition>
    <p:wipe dir="r"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847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747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248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055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595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275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97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048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110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28988424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3856208"/>
      </p:ext>
    </p:extLst>
  </p:cSld>
  <p:clrMapOvr>
    <a:masterClrMapping/>
  </p:clrMapOvr>
  <p:transition>
    <p:wipe dir="r"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199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223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0720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5420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365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68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06958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901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8702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5653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21107"/>
      </p:ext>
    </p:extLst>
  </p:cSld>
  <p:clrMapOvr>
    <a:masterClrMapping/>
  </p:clrMapOvr>
  <p:transition>
    <p:wipe dir="r"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691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56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7311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25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00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 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4022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594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9649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385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3267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80210"/>
      </p:ext>
    </p:extLst>
  </p:cSld>
  <p:clrMapOvr>
    <a:masterClrMapping/>
  </p:clrMapOvr>
  <p:transition>
    <p:wipe dir="r"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0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15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73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62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9176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1947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003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33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34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737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75022"/>
      </p:ext>
    </p:extLst>
  </p:cSld>
  <p:clrMapOvr>
    <a:masterClrMapping/>
  </p:clrMapOvr>
  <p:transition>
    <p:wipe dir="r"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702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08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888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33344819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63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97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44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842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471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08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844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916473"/>
      </p:ext>
    </p:extLst>
  </p:cSld>
  <p:clrMapOvr>
    <a:masterClrMapping/>
  </p:clrMapOvr>
  <p:transition>
    <p:wipe dir="r"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1935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3969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2035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2483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9712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385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2156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23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3683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1420434"/>
      </p:ext>
    </p:extLst>
  </p:cSld>
  <p:clrMapOvr>
    <a:masterClrMapping/>
  </p:clrMapOvr>
  <p:transition>
    <p:wipe dir="r"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2254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7031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405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99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09302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901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772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2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4897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1515970"/>
      </p:ext>
    </p:extLst>
  </p:cSld>
  <p:clrMapOvr>
    <a:masterClrMapping/>
  </p:clrMapOvr>
  <p:transition>
    <p:wipe dir="r"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221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4179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74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128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475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12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551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45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3377153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37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1214"/>
      </p:ext>
    </p:extLst>
  </p:cSld>
  <p:clrMapOvr>
    <a:masterClrMapping/>
  </p:clrMapOvr>
  <p:transition>
    <p:wipe dir="r"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46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305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676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753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40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49900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2544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0526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6005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89711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57826"/>
      </p:ext>
    </p:extLst>
  </p:cSld>
  <p:clrMapOvr>
    <a:masterClrMapping/>
  </p:clrMapOvr>
  <p:transition>
    <p:wipe dir="r"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476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9984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87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73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 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4185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23408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1936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0323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584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30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2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0264A6C9-C2DC-44B3-88C1-222E49B951A0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21474836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2147483647 h 39"/>
                <a:gd name="T2" fmla="*/ 2147483647 w 20"/>
                <a:gd name="T3" fmla="*/ 0 h 39"/>
                <a:gd name="T4" fmla="*/ 0 w 20"/>
                <a:gd name="T5" fmla="*/ 2147483647 h 39"/>
                <a:gd name="T6" fmla="*/ 0 w 20"/>
                <a:gd name="T7" fmla="*/ 2147483647 h 39"/>
                <a:gd name="T8" fmla="*/ 2147483647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716794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14111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66350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75172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96025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2401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0865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7697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1570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37392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869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384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4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6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6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6583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98446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80908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12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857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515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59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772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857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052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08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947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696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2725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26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07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59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515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433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522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553830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469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541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94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0447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37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5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88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4132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45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869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22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70103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42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7602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045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1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3606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436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017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0630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6461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551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25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599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444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102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327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5224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629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568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9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5222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812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78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78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02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4637501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1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819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9020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6619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649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3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hyperlink" Target="http://www.catc.edu.cn/" TargetMode="Externa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12" Type="http://schemas.openxmlformats.org/officeDocument/2006/relationships/slideLayout" Target="../slideLayouts/slideLayout245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Relationship Id="rId14" Type="http://schemas.openxmlformats.org/officeDocument/2006/relationships/hyperlink" Target="http://www.catc.edu.cn/" TargetMode="Externa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13" Type="http://schemas.openxmlformats.org/officeDocument/2006/relationships/slideLayout" Target="../slideLayouts/slideLayout258.xml"/><Relationship Id="rId18" Type="http://schemas.openxmlformats.org/officeDocument/2006/relationships/slideLayout" Target="../slideLayouts/slideLayout263.xml"/><Relationship Id="rId26" Type="http://schemas.openxmlformats.org/officeDocument/2006/relationships/slideLayout" Target="../slideLayouts/slideLayout271.xml"/><Relationship Id="rId3" Type="http://schemas.openxmlformats.org/officeDocument/2006/relationships/slideLayout" Target="../slideLayouts/slideLayout248.xml"/><Relationship Id="rId21" Type="http://schemas.openxmlformats.org/officeDocument/2006/relationships/slideLayout" Target="../slideLayouts/slideLayout266.xml"/><Relationship Id="rId34" Type="http://schemas.openxmlformats.org/officeDocument/2006/relationships/slideLayout" Target="../slideLayouts/slideLayout279.xml"/><Relationship Id="rId7" Type="http://schemas.openxmlformats.org/officeDocument/2006/relationships/slideLayout" Target="../slideLayouts/slideLayout252.xml"/><Relationship Id="rId12" Type="http://schemas.openxmlformats.org/officeDocument/2006/relationships/slideLayout" Target="../slideLayouts/slideLayout257.xml"/><Relationship Id="rId17" Type="http://schemas.openxmlformats.org/officeDocument/2006/relationships/slideLayout" Target="../slideLayouts/slideLayout262.xml"/><Relationship Id="rId25" Type="http://schemas.openxmlformats.org/officeDocument/2006/relationships/slideLayout" Target="../slideLayouts/slideLayout270.xml"/><Relationship Id="rId33" Type="http://schemas.openxmlformats.org/officeDocument/2006/relationships/slideLayout" Target="../slideLayouts/slideLayout278.xml"/><Relationship Id="rId2" Type="http://schemas.openxmlformats.org/officeDocument/2006/relationships/slideLayout" Target="../slideLayouts/slideLayout247.xml"/><Relationship Id="rId16" Type="http://schemas.openxmlformats.org/officeDocument/2006/relationships/slideLayout" Target="../slideLayouts/slideLayout261.xml"/><Relationship Id="rId20" Type="http://schemas.openxmlformats.org/officeDocument/2006/relationships/slideLayout" Target="../slideLayouts/slideLayout265.xml"/><Relationship Id="rId29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24" Type="http://schemas.openxmlformats.org/officeDocument/2006/relationships/slideLayout" Target="../slideLayouts/slideLayout269.xml"/><Relationship Id="rId32" Type="http://schemas.openxmlformats.org/officeDocument/2006/relationships/slideLayout" Target="../slideLayouts/slideLayout277.xml"/><Relationship Id="rId5" Type="http://schemas.openxmlformats.org/officeDocument/2006/relationships/slideLayout" Target="../slideLayouts/slideLayout250.xml"/><Relationship Id="rId15" Type="http://schemas.openxmlformats.org/officeDocument/2006/relationships/slideLayout" Target="../slideLayouts/slideLayout260.xml"/><Relationship Id="rId23" Type="http://schemas.openxmlformats.org/officeDocument/2006/relationships/slideLayout" Target="../slideLayouts/slideLayout268.xml"/><Relationship Id="rId28" Type="http://schemas.openxmlformats.org/officeDocument/2006/relationships/slideLayout" Target="../slideLayouts/slideLayout273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255.xml"/><Relationship Id="rId19" Type="http://schemas.openxmlformats.org/officeDocument/2006/relationships/slideLayout" Target="../slideLayouts/slideLayout264.xml"/><Relationship Id="rId31" Type="http://schemas.openxmlformats.org/officeDocument/2006/relationships/slideLayout" Target="../slideLayouts/slideLayout276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Relationship Id="rId14" Type="http://schemas.openxmlformats.org/officeDocument/2006/relationships/slideLayout" Target="../slideLayouts/slideLayout259.xml"/><Relationship Id="rId22" Type="http://schemas.openxmlformats.org/officeDocument/2006/relationships/slideLayout" Target="../slideLayouts/slideLayout267.xml"/><Relationship Id="rId27" Type="http://schemas.openxmlformats.org/officeDocument/2006/relationships/slideLayout" Target="../slideLayouts/slideLayout272.xml"/><Relationship Id="rId30" Type="http://schemas.openxmlformats.org/officeDocument/2006/relationships/slideLayout" Target="../slideLayouts/slideLayout275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7.xml"/><Relationship Id="rId13" Type="http://schemas.openxmlformats.org/officeDocument/2006/relationships/slideLayout" Target="../slideLayouts/slideLayout292.xml"/><Relationship Id="rId18" Type="http://schemas.openxmlformats.org/officeDocument/2006/relationships/slideLayout" Target="../slideLayouts/slideLayout297.xml"/><Relationship Id="rId26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282.xml"/><Relationship Id="rId21" Type="http://schemas.openxmlformats.org/officeDocument/2006/relationships/slideLayout" Target="../slideLayouts/slideLayout300.xml"/><Relationship Id="rId34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91.xml"/><Relationship Id="rId17" Type="http://schemas.openxmlformats.org/officeDocument/2006/relationships/slideLayout" Target="../slideLayouts/slideLayout296.xml"/><Relationship Id="rId25" Type="http://schemas.openxmlformats.org/officeDocument/2006/relationships/slideLayout" Target="../slideLayouts/slideLayout304.xml"/><Relationship Id="rId33" Type="http://schemas.openxmlformats.org/officeDocument/2006/relationships/slideLayout" Target="../slideLayouts/slideLayout312.xml"/><Relationship Id="rId2" Type="http://schemas.openxmlformats.org/officeDocument/2006/relationships/slideLayout" Target="../slideLayouts/slideLayout281.xml"/><Relationship Id="rId16" Type="http://schemas.openxmlformats.org/officeDocument/2006/relationships/slideLayout" Target="../slideLayouts/slideLayout295.xml"/><Relationship Id="rId20" Type="http://schemas.openxmlformats.org/officeDocument/2006/relationships/slideLayout" Target="../slideLayouts/slideLayout299.xml"/><Relationship Id="rId29" Type="http://schemas.openxmlformats.org/officeDocument/2006/relationships/slideLayout" Target="../slideLayouts/slideLayout308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24" Type="http://schemas.openxmlformats.org/officeDocument/2006/relationships/slideLayout" Target="../slideLayouts/slideLayout303.xml"/><Relationship Id="rId32" Type="http://schemas.openxmlformats.org/officeDocument/2006/relationships/slideLayout" Target="../slideLayouts/slideLayout311.xml"/><Relationship Id="rId37" Type="http://schemas.openxmlformats.org/officeDocument/2006/relationships/image" Target="../media/image6.jpeg"/><Relationship Id="rId5" Type="http://schemas.openxmlformats.org/officeDocument/2006/relationships/slideLayout" Target="../slideLayouts/slideLayout284.xml"/><Relationship Id="rId15" Type="http://schemas.openxmlformats.org/officeDocument/2006/relationships/slideLayout" Target="../slideLayouts/slideLayout294.xml"/><Relationship Id="rId23" Type="http://schemas.openxmlformats.org/officeDocument/2006/relationships/slideLayout" Target="../slideLayouts/slideLayout302.xml"/><Relationship Id="rId28" Type="http://schemas.openxmlformats.org/officeDocument/2006/relationships/slideLayout" Target="../slideLayouts/slideLayout307.xml"/><Relationship Id="rId36" Type="http://schemas.openxmlformats.org/officeDocument/2006/relationships/theme" Target="../theme/theme13.xml"/><Relationship Id="rId10" Type="http://schemas.openxmlformats.org/officeDocument/2006/relationships/slideLayout" Target="../slideLayouts/slideLayout289.xml"/><Relationship Id="rId19" Type="http://schemas.openxmlformats.org/officeDocument/2006/relationships/slideLayout" Target="../slideLayouts/slideLayout298.xml"/><Relationship Id="rId31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4" Type="http://schemas.openxmlformats.org/officeDocument/2006/relationships/slideLayout" Target="../slideLayouts/slideLayout293.xml"/><Relationship Id="rId22" Type="http://schemas.openxmlformats.org/officeDocument/2006/relationships/slideLayout" Target="../slideLayouts/slideLayout301.xml"/><Relationship Id="rId27" Type="http://schemas.openxmlformats.org/officeDocument/2006/relationships/slideLayout" Target="../slideLayouts/slideLayout306.xml"/><Relationship Id="rId30" Type="http://schemas.openxmlformats.org/officeDocument/2006/relationships/slideLayout" Target="../slideLayouts/slideLayout309.xml"/><Relationship Id="rId35" Type="http://schemas.openxmlformats.org/officeDocument/2006/relationships/slideLayout" Target="../slideLayouts/slideLayout31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2.xml"/><Relationship Id="rId13" Type="http://schemas.openxmlformats.org/officeDocument/2006/relationships/slideLayout" Target="../slideLayouts/slideLayout327.xml"/><Relationship Id="rId18" Type="http://schemas.openxmlformats.org/officeDocument/2006/relationships/slideLayout" Target="../slideLayouts/slideLayout332.xml"/><Relationship Id="rId26" Type="http://schemas.openxmlformats.org/officeDocument/2006/relationships/slideLayout" Target="../slideLayouts/slideLayout340.xml"/><Relationship Id="rId3" Type="http://schemas.openxmlformats.org/officeDocument/2006/relationships/slideLayout" Target="../slideLayouts/slideLayout317.xml"/><Relationship Id="rId21" Type="http://schemas.openxmlformats.org/officeDocument/2006/relationships/slideLayout" Target="../slideLayouts/slideLayout335.xml"/><Relationship Id="rId34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21.xml"/><Relationship Id="rId12" Type="http://schemas.openxmlformats.org/officeDocument/2006/relationships/slideLayout" Target="../slideLayouts/slideLayout326.xml"/><Relationship Id="rId17" Type="http://schemas.openxmlformats.org/officeDocument/2006/relationships/slideLayout" Target="../slideLayouts/slideLayout331.xml"/><Relationship Id="rId25" Type="http://schemas.openxmlformats.org/officeDocument/2006/relationships/slideLayout" Target="../slideLayouts/slideLayout339.xml"/><Relationship Id="rId33" Type="http://schemas.openxmlformats.org/officeDocument/2006/relationships/slideLayout" Target="../slideLayouts/slideLayout347.xml"/><Relationship Id="rId2" Type="http://schemas.openxmlformats.org/officeDocument/2006/relationships/slideLayout" Target="../slideLayouts/slideLayout316.xml"/><Relationship Id="rId16" Type="http://schemas.openxmlformats.org/officeDocument/2006/relationships/slideLayout" Target="../slideLayouts/slideLayout330.xml"/><Relationship Id="rId20" Type="http://schemas.openxmlformats.org/officeDocument/2006/relationships/slideLayout" Target="../slideLayouts/slideLayout334.xml"/><Relationship Id="rId29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15.xml"/><Relationship Id="rId6" Type="http://schemas.openxmlformats.org/officeDocument/2006/relationships/slideLayout" Target="../slideLayouts/slideLayout320.xml"/><Relationship Id="rId11" Type="http://schemas.openxmlformats.org/officeDocument/2006/relationships/slideLayout" Target="../slideLayouts/slideLayout325.xml"/><Relationship Id="rId24" Type="http://schemas.openxmlformats.org/officeDocument/2006/relationships/slideLayout" Target="../slideLayouts/slideLayout338.xml"/><Relationship Id="rId32" Type="http://schemas.openxmlformats.org/officeDocument/2006/relationships/slideLayout" Target="../slideLayouts/slideLayout346.xml"/><Relationship Id="rId5" Type="http://schemas.openxmlformats.org/officeDocument/2006/relationships/slideLayout" Target="../slideLayouts/slideLayout319.xml"/><Relationship Id="rId15" Type="http://schemas.openxmlformats.org/officeDocument/2006/relationships/slideLayout" Target="../slideLayouts/slideLayout329.xml"/><Relationship Id="rId23" Type="http://schemas.openxmlformats.org/officeDocument/2006/relationships/slideLayout" Target="../slideLayouts/slideLayout337.xml"/><Relationship Id="rId28" Type="http://schemas.openxmlformats.org/officeDocument/2006/relationships/slideLayout" Target="../slideLayouts/slideLayout342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324.xml"/><Relationship Id="rId19" Type="http://schemas.openxmlformats.org/officeDocument/2006/relationships/slideLayout" Target="../slideLayouts/slideLayout333.xml"/><Relationship Id="rId31" Type="http://schemas.openxmlformats.org/officeDocument/2006/relationships/slideLayout" Target="../slideLayouts/slideLayout345.xml"/><Relationship Id="rId4" Type="http://schemas.openxmlformats.org/officeDocument/2006/relationships/slideLayout" Target="../slideLayouts/slideLayout318.xml"/><Relationship Id="rId9" Type="http://schemas.openxmlformats.org/officeDocument/2006/relationships/slideLayout" Target="../slideLayouts/slideLayout323.xml"/><Relationship Id="rId14" Type="http://schemas.openxmlformats.org/officeDocument/2006/relationships/slideLayout" Target="../slideLayouts/slideLayout328.xml"/><Relationship Id="rId22" Type="http://schemas.openxmlformats.org/officeDocument/2006/relationships/slideLayout" Target="../slideLayouts/slideLayout336.xml"/><Relationship Id="rId27" Type="http://schemas.openxmlformats.org/officeDocument/2006/relationships/slideLayout" Target="../slideLayouts/slideLayout341.xml"/><Relationship Id="rId30" Type="http://schemas.openxmlformats.org/officeDocument/2006/relationships/slideLayout" Target="../slideLayouts/slideLayout344.xml"/><Relationship Id="rId35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6.xml"/><Relationship Id="rId3" Type="http://schemas.openxmlformats.org/officeDocument/2006/relationships/slideLayout" Target="../slideLayouts/slideLayout351.xml"/><Relationship Id="rId7" Type="http://schemas.openxmlformats.org/officeDocument/2006/relationships/slideLayout" Target="../slideLayouts/slideLayout35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350.xml"/><Relationship Id="rId1" Type="http://schemas.openxmlformats.org/officeDocument/2006/relationships/slideLayout" Target="../slideLayouts/slideLayout349.xml"/><Relationship Id="rId6" Type="http://schemas.openxmlformats.org/officeDocument/2006/relationships/slideLayout" Target="../slideLayouts/slideLayout354.xml"/><Relationship Id="rId11" Type="http://schemas.openxmlformats.org/officeDocument/2006/relationships/slideLayout" Target="../slideLayouts/slideLayout359.xml"/><Relationship Id="rId5" Type="http://schemas.openxmlformats.org/officeDocument/2006/relationships/slideLayout" Target="../slideLayouts/slideLayout353.xml"/><Relationship Id="rId10" Type="http://schemas.openxmlformats.org/officeDocument/2006/relationships/slideLayout" Target="../slideLayouts/slideLayout358.xml"/><Relationship Id="rId4" Type="http://schemas.openxmlformats.org/officeDocument/2006/relationships/slideLayout" Target="../slideLayouts/slideLayout352.xml"/><Relationship Id="rId9" Type="http://schemas.openxmlformats.org/officeDocument/2006/relationships/slideLayout" Target="../slideLayouts/slideLayout35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catc.edu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hyperlink" Target="http://www.catc.edu.cn/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37.xml"/><Relationship Id="rId34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13" Type="http://schemas.openxmlformats.org/officeDocument/2006/relationships/slideLayout" Target="../slideLayouts/slideLayout163.xml"/><Relationship Id="rId18" Type="http://schemas.openxmlformats.org/officeDocument/2006/relationships/slideLayout" Target="../slideLayouts/slideLayout168.xml"/><Relationship Id="rId26" Type="http://schemas.openxmlformats.org/officeDocument/2006/relationships/slideLayout" Target="../slideLayouts/slideLayout176.xml"/><Relationship Id="rId39" Type="http://schemas.openxmlformats.org/officeDocument/2006/relationships/image" Target="../media/image6.jpeg"/><Relationship Id="rId3" Type="http://schemas.openxmlformats.org/officeDocument/2006/relationships/slideLayout" Target="../slideLayouts/slideLayout153.xml"/><Relationship Id="rId21" Type="http://schemas.openxmlformats.org/officeDocument/2006/relationships/slideLayout" Target="../slideLayouts/slideLayout171.xml"/><Relationship Id="rId34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57.xml"/><Relationship Id="rId12" Type="http://schemas.openxmlformats.org/officeDocument/2006/relationships/slideLayout" Target="../slideLayouts/slideLayout162.xml"/><Relationship Id="rId17" Type="http://schemas.openxmlformats.org/officeDocument/2006/relationships/slideLayout" Target="../slideLayouts/slideLayout167.xml"/><Relationship Id="rId25" Type="http://schemas.openxmlformats.org/officeDocument/2006/relationships/slideLayout" Target="../slideLayouts/slideLayout175.xml"/><Relationship Id="rId33" Type="http://schemas.openxmlformats.org/officeDocument/2006/relationships/slideLayout" Target="../slideLayouts/slideLayout183.xml"/><Relationship Id="rId38" Type="http://schemas.openxmlformats.org/officeDocument/2006/relationships/theme" Target="../theme/theme8.xml"/><Relationship Id="rId2" Type="http://schemas.openxmlformats.org/officeDocument/2006/relationships/slideLayout" Target="../slideLayouts/slideLayout152.xml"/><Relationship Id="rId16" Type="http://schemas.openxmlformats.org/officeDocument/2006/relationships/slideLayout" Target="../slideLayouts/slideLayout166.xml"/><Relationship Id="rId20" Type="http://schemas.openxmlformats.org/officeDocument/2006/relationships/slideLayout" Target="../slideLayouts/slideLayout170.xml"/><Relationship Id="rId29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24" Type="http://schemas.openxmlformats.org/officeDocument/2006/relationships/slideLayout" Target="../slideLayouts/slideLayout174.xml"/><Relationship Id="rId32" Type="http://schemas.openxmlformats.org/officeDocument/2006/relationships/slideLayout" Target="../slideLayouts/slideLayout182.xml"/><Relationship Id="rId37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55.xml"/><Relationship Id="rId15" Type="http://schemas.openxmlformats.org/officeDocument/2006/relationships/slideLayout" Target="../slideLayouts/slideLayout165.xml"/><Relationship Id="rId23" Type="http://schemas.openxmlformats.org/officeDocument/2006/relationships/slideLayout" Target="../slideLayouts/slideLayout173.xml"/><Relationship Id="rId28" Type="http://schemas.openxmlformats.org/officeDocument/2006/relationships/slideLayout" Target="../slideLayouts/slideLayout178.xml"/><Relationship Id="rId36" Type="http://schemas.openxmlformats.org/officeDocument/2006/relationships/slideLayout" Target="../slideLayouts/slideLayout186.xml"/><Relationship Id="rId10" Type="http://schemas.openxmlformats.org/officeDocument/2006/relationships/slideLayout" Target="../slideLayouts/slideLayout160.xml"/><Relationship Id="rId19" Type="http://schemas.openxmlformats.org/officeDocument/2006/relationships/slideLayout" Target="../slideLayouts/slideLayout169.xml"/><Relationship Id="rId31" Type="http://schemas.openxmlformats.org/officeDocument/2006/relationships/slideLayout" Target="../slideLayouts/slideLayout181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Relationship Id="rId14" Type="http://schemas.openxmlformats.org/officeDocument/2006/relationships/slideLayout" Target="../slideLayouts/slideLayout164.xml"/><Relationship Id="rId22" Type="http://schemas.openxmlformats.org/officeDocument/2006/relationships/slideLayout" Target="../slideLayouts/slideLayout172.xml"/><Relationship Id="rId27" Type="http://schemas.openxmlformats.org/officeDocument/2006/relationships/slideLayout" Target="../slideLayouts/slideLayout177.xml"/><Relationship Id="rId30" Type="http://schemas.openxmlformats.org/officeDocument/2006/relationships/slideLayout" Target="../slideLayouts/slideLayout180.xml"/><Relationship Id="rId35" Type="http://schemas.openxmlformats.org/officeDocument/2006/relationships/slideLayout" Target="../slideLayouts/slideLayout1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slideLayout" Target="../slideLayouts/slideLayout200.xml"/><Relationship Id="rId18" Type="http://schemas.openxmlformats.org/officeDocument/2006/relationships/slideLayout" Target="../slideLayouts/slideLayout205.xml"/><Relationship Id="rId26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90.xml"/><Relationship Id="rId21" Type="http://schemas.openxmlformats.org/officeDocument/2006/relationships/slideLayout" Target="../slideLayouts/slideLayout208.xml"/><Relationship Id="rId34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194.xml"/><Relationship Id="rId12" Type="http://schemas.openxmlformats.org/officeDocument/2006/relationships/slideLayout" Target="../slideLayouts/slideLayout199.xml"/><Relationship Id="rId17" Type="http://schemas.openxmlformats.org/officeDocument/2006/relationships/slideLayout" Target="../slideLayouts/slideLayout204.xml"/><Relationship Id="rId25" Type="http://schemas.openxmlformats.org/officeDocument/2006/relationships/slideLayout" Target="../slideLayouts/slideLayout212.xml"/><Relationship Id="rId33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189.xml"/><Relationship Id="rId16" Type="http://schemas.openxmlformats.org/officeDocument/2006/relationships/slideLayout" Target="../slideLayouts/slideLayout203.xml"/><Relationship Id="rId20" Type="http://schemas.openxmlformats.org/officeDocument/2006/relationships/slideLayout" Target="../slideLayouts/slideLayout207.xml"/><Relationship Id="rId29" Type="http://schemas.openxmlformats.org/officeDocument/2006/relationships/slideLayout" Target="../slideLayouts/slideLayout216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24" Type="http://schemas.openxmlformats.org/officeDocument/2006/relationships/slideLayout" Target="../slideLayouts/slideLayout211.xml"/><Relationship Id="rId32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192.xml"/><Relationship Id="rId15" Type="http://schemas.openxmlformats.org/officeDocument/2006/relationships/slideLayout" Target="../slideLayouts/slideLayout202.xml"/><Relationship Id="rId23" Type="http://schemas.openxmlformats.org/officeDocument/2006/relationships/slideLayout" Target="../slideLayouts/slideLayout210.xml"/><Relationship Id="rId28" Type="http://schemas.openxmlformats.org/officeDocument/2006/relationships/slideLayout" Target="../slideLayouts/slideLayout215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206.xml"/><Relationship Id="rId31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slideLayout" Target="../slideLayouts/slideLayout201.xml"/><Relationship Id="rId22" Type="http://schemas.openxmlformats.org/officeDocument/2006/relationships/slideLayout" Target="../slideLayouts/slideLayout209.xml"/><Relationship Id="rId27" Type="http://schemas.openxmlformats.org/officeDocument/2006/relationships/slideLayout" Target="../slideLayouts/slideLayout214.xml"/><Relationship Id="rId30" Type="http://schemas.openxmlformats.org/officeDocument/2006/relationships/slideLayout" Target="../slideLayouts/slideLayout217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ITE PC v4.0</a:t>
            </a:r>
          </a:p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832A1A6D-4CC1-4654-B3F2-98F752FFF125}" type="slidenum">
              <a:rPr lang="en-US" altLang="zh-CN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28775"/>
            <a:ext cx="9144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0" name="Picture 6" descr="PPt_TopBand_Artwo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0289A6B0-355A-4CF6-9152-D9EA7CFAA52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rgbClr val="0183B7"/>
                </a:solidFill>
                <a:hlinkClick r:id="rId14"/>
              </a:rPr>
              <a:t>http://www.catc.edu.cn</a:t>
            </a:r>
            <a:endParaRPr lang="en-US" altLang="zh-CN" sz="800">
              <a:solidFill>
                <a:srgbClr val="0183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6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62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fld id="{F4539301-F0E7-4488-A613-77AEE1A762E5}" type="slidenum">
              <a:rPr lang="zh-CN" altLang="en-US" sz="1000" smtClean="0">
                <a:solidFill>
                  <a:srgbClr val="D3D3D3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9638"/>
            <a:ext cx="9144000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zh-CN" altLang="en-US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en-US" altLang="zh-CN" sz="800" smtClean="0">
                <a:solidFill>
                  <a:srgbClr val="0183B7"/>
                </a:solidFill>
                <a:hlinkClick r:id="rId14"/>
              </a:rPr>
              <a:t>http://www.catc.edu.cn</a:t>
            </a:r>
            <a:endParaRPr lang="en-US" altLang="zh-CN" sz="800" smtClean="0">
              <a:solidFill>
                <a:srgbClr val="0183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58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  <p:sldLayoutId id="2147484584" r:id="rId13"/>
    <p:sldLayoutId id="2147484585" r:id="rId14"/>
    <p:sldLayoutId id="2147484586" r:id="rId15"/>
    <p:sldLayoutId id="2147484587" r:id="rId16"/>
    <p:sldLayoutId id="2147484588" r:id="rId17"/>
    <p:sldLayoutId id="2147484589" r:id="rId18"/>
    <p:sldLayoutId id="2147484590" r:id="rId19"/>
    <p:sldLayoutId id="2147484591" r:id="rId20"/>
    <p:sldLayoutId id="2147484592" r:id="rId21"/>
    <p:sldLayoutId id="2147484593" r:id="rId22"/>
    <p:sldLayoutId id="2147484594" r:id="rId23"/>
    <p:sldLayoutId id="2147484595" r:id="rId24"/>
    <p:sldLayoutId id="2147484596" r:id="rId25"/>
    <p:sldLayoutId id="2147484597" r:id="rId26"/>
    <p:sldLayoutId id="2147484598" r:id="rId27"/>
    <p:sldLayoutId id="2147484599" r:id="rId28"/>
    <p:sldLayoutId id="2147484600" r:id="rId29"/>
    <p:sldLayoutId id="2147484601" r:id="rId30"/>
    <p:sldLayoutId id="2147484602" r:id="rId31"/>
    <p:sldLayoutId id="2147484603" r:id="rId32"/>
    <p:sldLayoutId id="2147484604" r:id="rId33"/>
    <p:sldLayoutId id="2147484605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7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5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  <p:sldLayoutId id="2147484618" r:id="rId12"/>
    <p:sldLayoutId id="2147484619" r:id="rId13"/>
    <p:sldLayoutId id="2147484620" r:id="rId14"/>
    <p:sldLayoutId id="2147484621" r:id="rId15"/>
    <p:sldLayoutId id="2147484622" r:id="rId16"/>
    <p:sldLayoutId id="2147484623" r:id="rId17"/>
    <p:sldLayoutId id="2147484624" r:id="rId18"/>
    <p:sldLayoutId id="2147484625" r:id="rId19"/>
    <p:sldLayoutId id="2147484626" r:id="rId20"/>
    <p:sldLayoutId id="2147484627" r:id="rId21"/>
    <p:sldLayoutId id="2147484628" r:id="rId22"/>
    <p:sldLayoutId id="2147484629" r:id="rId23"/>
    <p:sldLayoutId id="2147484630" r:id="rId24"/>
    <p:sldLayoutId id="2147484631" r:id="rId25"/>
    <p:sldLayoutId id="2147484632" r:id="rId26"/>
    <p:sldLayoutId id="2147484633" r:id="rId27"/>
    <p:sldLayoutId id="2147484634" r:id="rId28"/>
    <p:sldLayoutId id="2147484635" r:id="rId29"/>
    <p:sldLayoutId id="2147484636" r:id="rId30"/>
    <p:sldLayoutId id="2147484637" r:id="rId31"/>
    <p:sldLayoutId id="2147484638" r:id="rId32"/>
    <p:sldLayoutId id="2147484639" r:id="rId33"/>
    <p:sldLayoutId id="2147484640" r:id="rId34"/>
    <p:sldLayoutId id="2147484642" r:id="rId3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84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4" r:id="rId1"/>
    <p:sldLayoutId id="2147484645" r:id="rId2"/>
    <p:sldLayoutId id="2147484646" r:id="rId3"/>
    <p:sldLayoutId id="2147484647" r:id="rId4"/>
    <p:sldLayoutId id="2147484648" r:id="rId5"/>
    <p:sldLayoutId id="2147484649" r:id="rId6"/>
    <p:sldLayoutId id="2147484650" r:id="rId7"/>
    <p:sldLayoutId id="2147484651" r:id="rId8"/>
    <p:sldLayoutId id="2147484652" r:id="rId9"/>
    <p:sldLayoutId id="2147484653" r:id="rId10"/>
    <p:sldLayoutId id="2147484654" r:id="rId11"/>
    <p:sldLayoutId id="2147484655" r:id="rId12"/>
    <p:sldLayoutId id="2147484656" r:id="rId13"/>
    <p:sldLayoutId id="2147484657" r:id="rId14"/>
    <p:sldLayoutId id="2147484658" r:id="rId15"/>
    <p:sldLayoutId id="2147484659" r:id="rId16"/>
    <p:sldLayoutId id="2147484660" r:id="rId17"/>
    <p:sldLayoutId id="2147484661" r:id="rId18"/>
    <p:sldLayoutId id="2147484662" r:id="rId19"/>
    <p:sldLayoutId id="2147484663" r:id="rId20"/>
    <p:sldLayoutId id="2147484664" r:id="rId21"/>
    <p:sldLayoutId id="2147484665" r:id="rId22"/>
    <p:sldLayoutId id="2147484666" r:id="rId23"/>
    <p:sldLayoutId id="2147484667" r:id="rId24"/>
    <p:sldLayoutId id="2147484668" r:id="rId25"/>
    <p:sldLayoutId id="2147484669" r:id="rId26"/>
    <p:sldLayoutId id="2147484670" r:id="rId27"/>
    <p:sldLayoutId id="2147484671" r:id="rId28"/>
    <p:sldLayoutId id="2147484672" r:id="rId29"/>
    <p:sldLayoutId id="2147484673" r:id="rId30"/>
    <p:sldLayoutId id="2147484674" r:id="rId31"/>
    <p:sldLayoutId id="2147484675" r:id="rId32"/>
    <p:sldLayoutId id="2147484676" r:id="rId33"/>
    <p:sldLayoutId id="214748467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48A2640-698E-4159-8273-A566F0B681D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2024/3/6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29BAFA5-F04E-409A-A308-22EEF27FA926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7235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0289A6B0-355A-4CF6-9152-D9EA7CFAA52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14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  <p:sldLayoutId id="2147484333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787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Segue and Q&amp;A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Subtitle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53BFE516-C03A-4D23-8A36-7EF66042B13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13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2pPr>
      <a:lvl3pPr marL="11430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3000">
          <a:solidFill>
            <a:srgbClr val="717171"/>
          </a:solidFill>
          <a:latin typeface="+mn-lt"/>
        </a:defRPr>
      </a:lvl3pPr>
      <a:lvl4pPr marL="16002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4pPr>
      <a:lvl5pPr marL="20574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3000">
          <a:solidFill>
            <a:srgbClr val="717171"/>
          </a:solidFill>
          <a:latin typeface="+mn-lt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726FC366-08E0-44E1-A1CF-CFCB3D697D96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14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1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  <p:sldLayoutId id="2147484373" r:id="rId14"/>
    <p:sldLayoutId id="2147484374" r:id="rId15"/>
    <p:sldLayoutId id="2147484375" r:id="rId16"/>
    <p:sldLayoutId id="2147484376" r:id="rId17"/>
    <p:sldLayoutId id="2147484377" r:id="rId18"/>
    <p:sldLayoutId id="2147484378" r:id="rId19"/>
    <p:sldLayoutId id="2147484379" r:id="rId20"/>
    <p:sldLayoutId id="2147484380" r:id="rId21"/>
    <p:sldLayoutId id="2147484381" r:id="rId22"/>
    <p:sldLayoutId id="2147484382" r:id="rId23"/>
    <p:sldLayoutId id="2147484383" r:id="rId24"/>
    <p:sldLayoutId id="2147484384" r:id="rId25"/>
    <p:sldLayoutId id="2147484385" r:id="rId26"/>
    <p:sldLayoutId id="2147484386" r:id="rId27"/>
    <p:sldLayoutId id="2147484387" r:id="rId28"/>
    <p:sldLayoutId id="2147484388" r:id="rId29"/>
    <p:sldLayoutId id="2147484389" r:id="rId30"/>
    <p:sldLayoutId id="2147484390" r:id="rId31"/>
    <p:sldLayoutId id="2147484391" r:id="rId32"/>
    <p:sldLayoutId id="2147484392" r:id="rId33"/>
    <p:sldLayoutId id="2147484393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8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0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  <p:sldLayoutId id="2147484406" r:id="rId12"/>
    <p:sldLayoutId id="2147484407" r:id="rId13"/>
    <p:sldLayoutId id="2147484408" r:id="rId14"/>
    <p:sldLayoutId id="2147484409" r:id="rId15"/>
    <p:sldLayoutId id="2147484410" r:id="rId16"/>
    <p:sldLayoutId id="2147484411" r:id="rId17"/>
    <p:sldLayoutId id="2147484412" r:id="rId18"/>
    <p:sldLayoutId id="2147484413" r:id="rId19"/>
    <p:sldLayoutId id="2147484414" r:id="rId20"/>
    <p:sldLayoutId id="2147484415" r:id="rId21"/>
    <p:sldLayoutId id="2147484416" r:id="rId22"/>
    <p:sldLayoutId id="2147484417" r:id="rId23"/>
    <p:sldLayoutId id="2147484418" r:id="rId24"/>
    <p:sldLayoutId id="2147484419" r:id="rId25"/>
    <p:sldLayoutId id="2147484420" r:id="rId26"/>
    <p:sldLayoutId id="2147484421" r:id="rId27"/>
    <p:sldLayoutId id="2147484422" r:id="rId28"/>
    <p:sldLayoutId id="2147484423" r:id="rId29"/>
    <p:sldLayoutId id="2147484424" r:id="rId30"/>
    <p:sldLayoutId id="2147484425" r:id="rId31"/>
    <p:sldLayoutId id="2147484426" r:id="rId32"/>
    <p:sldLayoutId id="2147484427" r:id="rId33"/>
    <p:sldLayoutId id="2147484428" r:id="rId34"/>
    <p:sldLayoutId id="2147484429" r:id="rId35"/>
    <p:sldLayoutId id="2147484430" r:id="rId3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66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  <p:sldLayoutId id="2147484445" r:id="rId13"/>
    <p:sldLayoutId id="2147484446" r:id="rId14"/>
    <p:sldLayoutId id="2147484447" r:id="rId15"/>
    <p:sldLayoutId id="2147484448" r:id="rId16"/>
    <p:sldLayoutId id="2147484449" r:id="rId17"/>
    <p:sldLayoutId id="2147484450" r:id="rId18"/>
    <p:sldLayoutId id="2147484451" r:id="rId19"/>
    <p:sldLayoutId id="2147484452" r:id="rId20"/>
    <p:sldLayoutId id="2147484453" r:id="rId21"/>
    <p:sldLayoutId id="2147484454" r:id="rId22"/>
    <p:sldLayoutId id="2147484455" r:id="rId23"/>
    <p:sldLayoutId id="2147484456" r:id="rId24"/>
    <p:sldLayoutId id="2147484457" r:id="rId25"/>
    <p:sldLayoutId id="2147484458" r:id="rId26"/>
    <p:sldLayoutId id="2147484459" r:id="rId27"/>
    <p:sldLayoutId id="2147484460" r:id="rId28"/>
    <p:sldLayoutId id="2147484461" r:id="rId29"/>
    <p:sldLayoutId id="2147484462" r:id="rId30"/>
    <p:sldLayoutId id="2147484463" r:id="rId31"/>
    <p:sldLayoutId id="2147484464" r:id="rId32"/>
    <p:sldLayoutId id="2147484465" r:id="rId33"/>
    <p:sldLayoutId id="2147484466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9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8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  <p:sldLayoutId id="2147484486" r:id="rId16"/>
    <p:sldLayoutId id="2147484487" r:id="rId17"/>
    <p:sldLayoutId id="2147484488" r:id="rId18"/>
    <p:sldLayoutId id="2147484489" r:id="rId19"/>
    <p:sldLayoutId id="2147484490" r:id="rId20"/>
    <p:sldLayoutId id="2147484491" r:id="rId21"/>
    <p:sldLayoutId id="2147484492" r:id="rId22"/>
    <p:sldLayoutId id="2147484493" r:id="rId23"/>
    <p:sldLayoutId id="2147484494" r:id="rId24"/>
    <p:sldLayoutId id="2147484495" r:id="rId25"/>
    <p:sldLayoutId id="2147484496" r:id="rId26"/>
    <p:sldLayoutId id="2147484497" r:id="rId27"/>
    <p:sldLayoutId id="2147484498" r:id="rId28"/>
    <p:sldLayoutId id="2147484499" r:id="rId29"/>
    <p:sldLayoutId id="2147484500" r:id="rId30"/>
    <p:sldLayoutId id="2147484501" r:id="rId31"/>
    <p:sldLayoutId id="2147484502" r:id="rId32"/>
    <p:sldLayoutId id="2147484503" r:id="rId33"/>
    <p:sldLayoutId id="2147484504" r:id="rId34"/>
    <p:sldLayoutId id="2147484505" r:id="rId35"/>
    <p:sldLayoutId id="2147484506" r:id="rId36"/>
    <p:sldLayoutId id="2147484507" r:id="rId37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14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  <p:sldLayoutId id="2147484526" r:id="rId18"/>
    <p:sldLayoutId id="2147484527" r:id="rId19"/>
    <p:sldLayoutId id="2147484528" r:id="rId20"/>
    <p:sldLayoutId id="2147484529" r:id="rId21"/>
    <p:sldLayoutId id="2147484530" r:id="rId22"/>
    <p:sldLayoutId id="2147484531" r:id="rId23"/>
    <p:sldLayoutId id="2147484532" r:id="rId24"/>
    <p:sldLayoutId id="2147484533" r:id="rId25"/>
    <p:sldLayoutId id="2147484534" r:id="rId26"/>
    <p:sldLayoutId id="2147484535" r:id="rId27"/>
    <p:sldLayoutId id="2147484536" r:id="rId28"/>
    <p:sldLayoutId id="2147484537" r:id="rId29"/>
    <p:sldLayoutId id="2147484538" r:id="rId30"/>
    <p:sldLayoutId id="2147484539" r:id="rId31"/>
    <p:sldLayoutId id="2147484540" r:id="rId32"/>
    <p:sldLayoutId id="2147484541" r:id="rId33"/>
    <p:sldLayoutId id="2147484542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432000"/>
            <a:ext cx="7920000" cy="769441"/>
          </a:xfrm>
        </p:spPr>
        <p:txBody>
          <a:bodyPr>
            <a:spAutoFit/>
          </a:bodyPr>
          <a:lstStyle/>
          <a:p>
            <a:r>
              <a:rPr lang="zh-CN" altLang="en-US" b="1" smtClean="0"/>
              <a:t>关于</a:t>
            </a:r>
            <a:r>
              <a:rPr lang="zh-CN" altLang="en-US" b="1" dirty="0" smtClean="0"/>
              <a:t>本课件的说明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000" y="1260000"/>
            <a:ext cx="8712968" cy="5220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课件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涵盖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了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</a:rPr>
              <a:t>7.02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版教材的模块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6~9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的部分内容。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为了适应通识课程的要求，明确地突出基础和重点，便于大多数同学理解和掌握，所以我们在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本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课件中对这几章内容进行了提炼和重组，选取了教材中最重要的入门级理论知识和技术，并借鉴了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版教材相关内容。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特别提醒：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参加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7.02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版在线考试的同学需要在我们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讲授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内容基础上，课余再花点时间认真阅读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7.02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版电子版教材原文，尽量理解，以提高大学最重要的自学能力，遇问题多与老师交流和沟通。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53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3.3.6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逻辑寻址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（重要概念！）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52000"/>
            <a:ext cx="8568000" cy="5112000"/>
          </a:xfrm>
        </p:spPr>
        <p:txBody>
          <a:bodyPr/>
          <a:lstStyle/>
          <a:p>
            <a:pPr marL="28800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主机的</a:t>
            </a:r>
            <a:r>
              <a:rPr lang="en-US" altLang="zh-CN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一般不会改变，它是制造厂商固化在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内的地址，称为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物理地址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。无论主机在网络中哪个位置，其物理地址都保持不变，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类似于人的名字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类似于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人的住址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通信地址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逻辑地址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由网络管理员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根据本地网络情况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手工或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自动分配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给每台主机，通常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并非固定不变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层次网络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中的主机，同时需要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；就如同在寄信时，同时需要收信人的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名字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通信地址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一样。</a:t>
            </a:r>
          </a:p>
          <a:p>
            <a:pPr marL="28800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数据包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的包头中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75000"/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数据帧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的帧头中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000" y="2664000"/>
            <a:ext cx="6666667" cy="41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3.3.7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接入层、分布层和设备</a:t>
            </a:r>
          </a:p>
        </p:txBody>
      </p:sp>
      <p:sp>
        <p:nvSpPr>
          <p:cNvPr id="55300" name="Oval 6"/>
          <p:cNvSpPr>
            <a:spLocks noChangeArrowheads="1"/>
          </p:cNvSpPr>
          <p:nvPr/>
        </p:nvSpPr>
        <p:spPr bwMode="auto">
          <a:xfrm>
            <a:off x="2016000" y="3312000"/>
            <a:ext cx="720000" cy="36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内容占位符 2"/>
          <p:cNvSpPr>
            <a:spLocks noGrp="1"/>
          </p:cNvSpPr>
          <p:nvPr>
            <p:ph idx="4294967295"/>
          </p:nvPr>
        </p:nvSpPr>
        <p:spPr>
          <a:xfrm>
            <a:off x="252000" y="1152000"/>
            <a:ext cx="8640000" cy="1120837"/>
          </a:xfrm>
        </p:spPr>
        <p:txBody>
          <a:bodyPr>
            <a:spAutoFit/>
          </a:bodyPr>
          <a:lstStyle/>
          <a:p>
            <a:pPr marL="0" indent="612000" algn="just" eaLnBrk="1" hangingPunct="1">
              <a:lnSpc>
                <a:spcPct val="150000"/>
              </a:lnSpc>
              <a:spcBef>
                <a:spcPct val="0"/>
              </a:spcBef>
              <a:buSzPct val="80000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接入层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终端用户设备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连接到网络提供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连接点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，允许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多台主机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（通常是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）相互连接。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000" y="2664000"/>
            <a:ext cx="6666667" cy="41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3.3.7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接入层、分布层和设备</a:t>
            </a:r>
          </a:p>
        </p:txBody>
      </p:sp>
      <p:sp>
        <p:nvSpPr>
          <p:cNvPr id="56325" name="内容占位符 2"/>
          <p:cNvSpPr>
            <a:spLocks noGrp="1"/>
          </p:cNvSpPr>
          <p:nvPr>
            <p:ph idx="4294967295"/>
          </p:nvPr>
        </p:nvSpPr>
        <p:spPr>
          <a:xfrm>
            <a:off x="432000" y="1080000"/>
            <a:ext cx="8280000" cy="1620000"/>
          </a:xfrm>
        </p:spPr>
        <p:txBody>
          <a:bodyPr/>
          <a:lstStyle/>
          <a:p>
            <a:pPr marL="0" indent="612000" algn="just" eaLnBrk="1" hangingPunct="1">
              <a:lnSpc>
                <a:spcPts val="4000"/>
              </a:lnSpc>
              <a:spcBef>
                <a:spcPct val="0"/>
              </a:spcBef>
              <a:buSzPct val="80000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分布层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为各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提供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连接点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，并且控制信息在网络之间的流动。它使用的设备通常为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。路由器具有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路由功能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，负责查找从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发送消息到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最佳路径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312000" y="2844000"/>
            <a:ext cx="720000" cy="36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3.3.7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接入层、分布层和设备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0000" y="2664000"/>
            <a:ext cx="6666667" cy="414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内容占位符 2"/>
          <p:cNvSpPr>
            <a:spLocks noGrp="1"/>
          </p:cNvSpPr>
          <p:nvPr>
            <p:ph idx="4294967295"/>
          </p:nvPr>
        </p:nvSpPr>
        <p:spPr>
          <a:xfrm>
            <a:off x="324000" y="1080000"/>
            <a:ext cx="8496000" cy="1620000"/>
          </a:xfrm>
        </p:spPr>
        <p:txBody>
          <a:bodyPr/>
          <a:lstStyle/>
          <a:p>
            <a:pPr marL="0" indent="612000" algn="just" eaLnBrk="1" hangingPunct="1">
              <a:lnSpc>
                <a:spcPts val="4000"/>
              </a:lnSpc>
              <a:spcBef>
                <a:spcPct val="0"/>
              </a:spcBef>
              <a:buSzPct val="80000"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核心层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是包含冗余连接的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高速中枢层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它负责在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多个终端网络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之间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传输大量的数据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。它包含非常强大的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高速交换机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。其主要功能是：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快速传输大量数据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644000" y="2628000"/>
            <a:ext cx="720000" cy="36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ctrTitle" idx="4294967295"/>
          </p:nvPr>
        </p:nvSpPr>
        <p:spPr bwMode="white">
          <a:xfrm>
            <a:off x="360000" y="2340000"/>
            <a:ext cx="6480000" cy="581522"/>
          </a:xfrm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36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3.4   </a:t>
            </a:r>
            <a:r>
              <a:rPr lang="zh-CN" altLang="en-US" sz="36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创建以太网络的接入层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4294967295"/>
          </p:nvPr>
        </p:nvSpPr>
        <p:spPr>
          <a:xfrm>
            <a:off x="432000" y="3060000"/>
            <a:ext cx="1080000" cy="43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3"/>
                </a:solidFill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solidFill>
                  <a:schemeClr val="accent3"/>
                </a:solidFill>
                <a:latin typeface="Times New Roman" pitchFamily="18" charset="0"/>
                <a:ea typeface="宋体" pitchFamily="2" charset="-122"/>
              </a:rPr>
              <a:t>版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60000" y="4500000"/>
            <a:ext cx="82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接入层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的功能与设备（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交换机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）。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2200" b="1" kern="0" dirty="0" smtClean="0">
                <a:latin typeface="Times New Roman" pitchFamily="18" charset="0"/>
              </a:rPr>
              <a:t>2</a:t>
            </a:r>
            <a:r>
              <a:rPr lang="zh-CN" altLang="en-US" sz="2200" b="1" kern="0" dirty="0" smtClean="0">
                <a:latin typeface="Times New Roman" pitchFamily="18" charset="0"/>
              </a:rPr>
              <a:t>、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交换机</a:t>
            </a:r>
            <a:r>
              <a:rPr lang="zh-CN" altLang="en-US" sz="2200" b="1" kern="0" dirty="0" smtClean="0">
                <a:latin typeface="Times New Roman" pitchFamily="18" charset="0"/>
              </a:rPr>
              <a:t>的基本工作原理（</a:t>
            </a:r>
            <a:r>
              <a:rPr lang="en-US" altLang="zh-CN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MAC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地址表</a:t>
            </a:r>
            <a:r>
              <a:rPr lang="zh-CN" altLang="en-US" sz="2200" b="1" kern="0" dirty="0" smtClean="0">
                <a:latin typeface="Times New Roman" pitchFamily="18" charset="0"/>
              </a:rPr>
              <a:t>）。</a:t>
            </a:r>
            <a:endParaRPr lang="en-US" altLang="zh-CN" sz="2200" b="1" kern="0" dirty="0" smtClean="0">
              <a:latin typeface="Times New Roman" pitchFamily="18" charset="0"/>
            </a:endParaRPr>
          </a:p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广播域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与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广播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MAC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地址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zh-CN" altLang="en-US" sz="2200" b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地址解析协议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ARP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）与</a:t>
            </a:r>
            <a:r>
              <a:rPr lang="en-US" altLang="zh-CN" sz="2200" b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ARP</a:t>
            </a:r>
            <a:r>
              <a:rPr lang="zh-CN" altLang="en-US" sz="2200" b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3.4.1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接入层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3384000"/>
            <a:ext cx="5544000" cy="345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2134768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接入层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是网络的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最基本层级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，它为用户提供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连接点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，用于：访问其它主机、共享文件或打印机。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接入层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包含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与其它相关的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接入层中的每台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使用线缆连接到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，如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3888000"/>
            <a:ext cx="4572451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3.4.3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交换机的功能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（重要概念！）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2664000"/>
          </a:xfrm>
        </p:spPr>
        <p:txBody>
          <a:bodyPr/>
          <a:lstStyle/>
          <a:p>
            <a:pPr marL="288000" indent="-288000" algn="just" eaLnBrk="1" hangingPunct="1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Switch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接入层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的一种多端口设备。交换机可将多台主机连接到网络。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交换机可转发消息到特定主机。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当一台主机发送消息到另一台主机时，交换机将接受并解码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消息帧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，以读取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，然后在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中找到相应端口并作出转发。</a:t>
            </a:r>
          </a:p>
        </p:txBody>
      </p:sp>
      <p:pic>
        <p:nvPicPr>
          <p:cNvPr id="6349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0" y="3816000"/>
            <a:ext cx="4437334" cy="284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0" y="4968000"/>
            <a:ext cx="4643438" cy="155157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     </a:t>
            </a:r>
            <a:r>
              <a:rPr lang="zh-CN" alt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交换机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上的</a:t>
            </a:r>
            <a:r>
              <a:rPr lang="en-US" altLang="zh-CN" sz="2200" b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MAC</a:t>
            </a:r>
            <a:r>
              <a:rPr lang="zh-CN" altLang="en-US" sz="2200" b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地址表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列出了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所有活动</a:t>
            </a:r>
            <a:r>
              <a:rPr lang="zh-CN" altLang="en-US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端口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以</a:t>
            </a:r>
            <a:r>
              <a:rPr lang="zh-CN" alt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及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所有</a:t>
            </a:r>
            <a:r>
              <a:rPr lang="zh-CN" alt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与这些活动端口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相连主机的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MAC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地址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。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400000" y="3384000"/>
            <a:ext cx="288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参见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</a:rPr>
              <a:t>7.02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</a:rPr>
              <a:t>版教材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itchFamily="18" charset="0"/>
              </a:rPr>
              <a:t>7.3.1</a:t>
            </a:r>
            <a:endParaRPr lang="zh-CN" altLang="en-US" sz="2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3.4.3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交换机的功能</a:t>
            </a:r>
            <a:endParaRPr lang="zh-CN" altLang="en-US" sz="3200" i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4294967295"/>
          </p:nvPr>
        </p:nvSpPr>
        <p:spPr>
          <a:xfrm>
            <a:off x="288000" y="1152000"/>
            <a:ext cx="8568000" cy="4514906"/>
          </a:xfrm>
        </p:spPr>
        <p:txBody>
          <a:bodyPr>
            <a:spAutoFit/>
          </a:bodyPr>
          <a:lstStyle/>
          <a:p>
            <a:pPr marL="0" indent="64800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当主机之间发送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消息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时，交换机将检查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是否在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中。</a:t>
            </a: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如果在，交换机就会在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源端口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目的端口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之间创建一个临时的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专用通道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，其它主机不会使用此通道。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主机间的每次通信都会创建一条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新的独立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通道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，这些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专用通道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使交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换机上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可同时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进行多个通信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，而不会发生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冲突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使数据损坏。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 eaLnBrk="1" hangingPunct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不在，交换机会采用“泛洪”处理方式，查询目的主机的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地址，并更新自己的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000" y="5688000"/>
            <a:ext cx="3504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14388">
              <a:spcBef>
                <a:spcPts val="0"/>
              </a:spcBef>
              <a:buClr>
                <a:srgbClr val="0183B7"/>
              </a:buClr>
              <a:buSzPct val="100000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</a:rPr>
              <a:t>（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参见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7.02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版教材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7.3.1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Times New Roman" pitchFamily="18" charset="0"/>
                <a:ea typeface="+mn-ea"/>
              </a:rPr>
              <a:t>）</a:t>
            </a:r>
            <a:endParaRPr lang="zh-CN" altLang="en-US" sz="2400" b="1" kern="0" dirty="0">
              <a:solidFill>
                <a:srgbClr val="FF0000"/>
              </a:solidFill>
              <a:latin typeface="Times New Roman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3.4.4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广播消息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5068904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在本地网络中，某台主机需要将消息同时发送到所有其它主机可以通过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“广播”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消息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来实现。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当某台主机需要查找信息，但又不确定“哪台主机”可以提供信息时，可使用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广播消息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发送广播消息时需要使用一个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特殊的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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广播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，它是一个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全部由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组成的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位地址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鉴于其长度，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地址通常用十六进制表示。十六进制的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广播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FFFF.FFFF.FFFF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，其中每个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代表二进制中的四个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（即十进制中的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15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3.4.4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广播消息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0" y="3600000"/>
            <a:ext cx="4320000" cy="27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52000"/>
            <a:ext cx="8496000" cy="2852913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当一台主机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接收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到目的地址为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广播地址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的消息时，它会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接受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并处理该消息，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就像该消息是发送给它的一样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i="1" u="sng" dirty="0" smtClean="0">
              <a:solidFill>
                <a:srgbClr val="99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当某台主机发出一条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广播消息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时，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itchFamily="18" charset="0"/>
                <a:ea typeface="宋体" pitchFamily="2" charset="-122"/>
              </a:rPr>
              <a:t>会将该消息转发到同一本地网络连接的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每台主机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zh-SG" sz="2400" b="1" i="1" u="sng" dirty="0" smtClean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故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也称为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广播域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60000" y="4032000"/>
            <a:ext cx="4212000" cy="22382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广播域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当任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一主机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发送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广播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消息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，所有能够接受该广播消息的主机的集合（或者网络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区域）。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500000" y="540000"/>
            <a:ext cx="288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交换机延伸</a:t>
            </a:r>
            <a:r>
              <a:rPr lang="zh-CN" altLang="en-US" sz="2400" b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广播域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ctrTitle" idx="4294967295"/>
          </p:nvPr>
        </p:nvSpPr>
        <p:spPr bwMode="white">
          <a:xfrm>
            <a:off x="360000" y="2340000"/>
            <a:ext cx="6480000" cy="581522"/>
          </a:xfrm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36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3.3   </a:t>
            </a:r>
            <a:r>
              <a:rPr lang="zh-CN" altLang="en-US" sz="36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本地有线网络中的通信</a:t>
            </a:r>
          </a:p>
        </p:txBody>
      </p:sp>
      <p:sp>
        <p:nvSpPr>
          <p:cNvPr id="38915" name="副标题 2"/>
          <p:cNvSpPr>
            <a:spLocks noGrp="1"/>
          </p:cNvSpPr>
          <p:nvPr>
            <p:ph type="subTitle" idx="4294967295"/>
          </p:nvPr>
        </p:nvSpPr>
        <p:spPr>
          <a:xfrm>
            <a:off x="432000" y="3060000"/>
            <a:ext cx="1080000" cy="43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3"/>
                </a:solidFill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solidFill>
                  <a:schemeClr val="accent3"/>
                </a:solidFill>
                <a:latin typeface="Times New Roman" pitchFamily="18" charset="0"/>
                <a:ea typeface="宋体" pitchFamily="2" charset="-122"/>
              </a:rPr>
              <a:t>版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60000" y="4500000"/>
            <a:ext cx="82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以太网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协议。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2200" b="1" kern="0" dirty="0" smtClean="0">
                <a:latin typeface="Times New Roman" pitchFamily="18" charset="0"/>
              </a:rPr>
              <a:t>2</a:t>
            </a:r>
            <a:r>
              <a:rPr lang="zh-CN" altLang="en-US" sz="2200" b="1" kern="0" dirty="0" smtClean="0">
                <a:latin typeface="Times New Roman" pitchFamily="18" charset="0"/>
              </a:rPr>
              <a:t>、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物理地址</a:t>
            </a:r>
            <a:r>
              <a:rPr lang="zh-CN" altLang="en-US" sz="2200" b="1" kern="0" dirty="0" smtClean="0">
                <a:latin typeface="Times New Roman" pitchFamily="18" charset="0"/>
              </a:rPr>
              <a:t>（</a:t>
            </a:r>
            <a:r>
              <a:rPr lang="en-US" altLang="zh-CN" sz="2200" b="1" kern="0" dirty="0" smtClean="0">
                <a:latin typeface="Times New Roman" pitchFamily="18" charset="0"/>
              </a:rPr>
              <a:t>MAC</a:t>
            </a:r>
            <a:r>
              <a:rPr lang="zh-CN" altLang="en-US" sz="2200" b="1" kern="0" dirty="0" smtClean="0">
                <a:latin typeface="Times New Roman" pitchFamily="18" charset="0"/>
              </a:rPr>
              <a:t>地址）和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逻辑地址</a:t>
            </a:r>
            <a:r>
              <a:rPr lang="zh-CN" altLang="en-US" sz="2200" b="1" kern="0" dirty="0" smtClean="0">
                <a:latin typeface="Times New Roman" pitchFamily="18" charset="0"/>
              </a:rPr>
              <a:t>（</a:t>
            </a:r>
            <a:r>
              <a:rPr lang="en-US" altLang="zh-CN" sz="2200" b="1" kern="0" dirty="0" smtClean="0">
                <a:latin typeface="Times New Roman" pitchFamily="18" charset="0"/>
              </a:rPr>
              <a:t>IP</a:t>
            </a:r>
            <a:r>
              <a:rPr lang="zh-CN" altLang="en-US" sz="2200" b="1" kern="0" dirty="0" smtClean="0">
                <a:latin typeface="Times New Roman" pitchFamily="18" charset="0"/>
              </a:rPr>
              <a:t>地址）。</a:t>
            </a:r>
            <a:endParaRPr lang="en-US" altLang="zh-CN" sz="2200" b="1" kern="0" dirty="0" smtClean="0">
              <a:latin typeface="Times New Roman" pitchFamily="18" charset="0"/>
            </a:endParaRPr>
          </a:p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、以太网络的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层次设计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（为什么要分层？）。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、以太网络的三个层级（接入层、分布层、核心层）与设备。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3.4.6   MAC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地址和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000" y="1152000"/>
            <a:ext cx="8352000" cy="5112000"/>
          </a:xfrm>
        </p:spPr>
        <p:txBody>
          <a:bodyPr/>
          <a:lstStyle/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在本地网络通信中，需要两种地址：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。但很多场合下，源主机只知道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，故需要一种机制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用于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u="sng" dirty="0" smtClean="0">
                <a:solidFill>
                  <a:srgbClr val="339933"/>
                </a:solidFill>
                <a:latin typeface="Times New Roman" pitchFamily="18" charset="0"/>
                <a:ea typeface="宋体" pitchFamily="2" charset="-122"/>
              </a:rPr>
              <a:t>根据</a:t>
            </a:r>
            <a:r>
              <a:rPr lang="en-US" altLang="zh-CN" sz="2400" b="1" u="sng" dirty="0" smtClean="0">
                <a:solidFill>
                  <a:srgbClr val="339933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u="sng" dirty="0" smtClean="0">
                <a:solidFill>
                  <a:srgbClr val="339933"/>
                </a:solidFill>
                <a:latin typeface="Times New Roman" pitchFamily="18" charset="0"/>
                <a:ea typeface="宋体" pitchFamily="2" charset="-122"/>
              </a:rPr>
              <a:t>地址查询</a:t>
            </a:r>
            <a:r>
              <a:rPr lang="en-US" altLang="zh-CN" sz="2400" b="1" u="sng" dirty="0" smtClean="0">
                <a:solidFill>
                  <a:srgbClr val="339933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u="sng" dirty="0" smtClean="0">
                <a:solidFill>
                  <a:srgbClr val="339933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，这种机制称为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地址解析协议（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ARP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ARP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MAC</a:t>
            </a: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关于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网络主机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中的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ARP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：（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arp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 -a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ARP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表保存了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本地网络中所有主机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IP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地址与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MAC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地址（还包括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广播地址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默认网关地址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等）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ARP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表的作用：帮助发送主机形成数据帧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Wingdings" pitchFamily="2" charset="2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ARP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表是动态更新的（通过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ARP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广播）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88000" algn="just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3.4.6   MAC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地址和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000" y="1440000"/>
            <a:ext cx="5400000" cy="461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400000" y="2160000"/>
            <a:ext cx="3240000" cy="53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2200" b="1" dirty="0" smtClean="0">
                <a:latin typeface="Times New Roman" pitchFamily="18" charset="0"/>
              </a:rPr>
              <a:t>参见</a:t>
            </a:r>
            <a:r>
              <a:rPr lang="en-US" altLang="zh-CN" sz="2200" b="1" dirty="0" smtClean="0">
                <a:latin typeface="Times New Roman" pitchFamily="18" charset="0"/>
              </a:rPr>
              <a:t>7.02</a:t>
            </a:r>
            <a:r>
              <a:rPr lang="zh-CN" altLang="en-US" sz="2200" b="1" dirty="0" smtClean="0">
                <a:latin typeface="Times New Roman" pitchFamily="18" charset="0"/>
              </a:rPr>
              <a:t>版教材</a:t>
            </a:r>
            <a:r>
              <a:rPr lang="en-US" altLang="zh-CN" sz="2200" b="1" dirty="0" smtClean="0">
                <a:latin typeface="Times New Roman" pitchFamily="18" charset="0"/>
              </a:rPr>
              <a:t>9.2.2</a:t>
            </a:r>
          </a:p>
        </p:txBody>
      </p:sp>
    </p:spTree>
    <p:extLst>
      <p:ext uri="{BB962C8B-B14F-4D97-AF65-F5344CB8AC3E}">
        <p14:creationId xmlns:p14="http://schemas.microsoft.com/office/powerpoint/2010/main" val="15454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ctrTitle" idx="4294967295"/>
          </p:nvPr>
        </p:nvSpPr>
        <p:spPr bwMode="white">
          <a:xfrm>
            <a:off x="360000" y="2340000"/>
            <a:ext cx="6480000" cy="581522"/>
          </a:xfrm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36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3.5   </a:t>
            </a:r>
            <a:r>
              <a:rPr lang="zh-CN" altLang="en-US" sz="36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创建网络的分布层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4294967295"/>
          </p:nvPr>
        </p:nvSpPr>
        <p:spPr>
          <a:xfrm>
            <a:off x="432000" y="3060000"/>
            <a:ext cx="1080000" cy="43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chemeClr val="accent3"/>
                </a:solidFill>
                <a:latin typeface="Times New Roman" pitchFamily="18" charset="0"/>
                <a:ea typeface="宋体" pitchFamily="2" charset="-122"/>
              </a:rPr>
              <a:t>4.03</a:t>
            </a:r>
            <a:r>
              <a:rPr lang="zh-CN" altLang="en-US" sz="2400" b="1" dirty="0" smtClean="0">
                <a:solidFill>
                  <a:schemeClr val="accent3"/>
                </a:solidFill>
                <a:latin typeface="Times New Roman" pitchFamily="18" charset="0"/>
                <a:ea typeface="宋体" pitchFamily="2" charset="-122"/>
              </a:rPr>
              <a:t>版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60000" y="4500000"/>
            <a:ext cx="828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分布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层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的功能与设备（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路由器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）。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2200" b="1" kern="0" dirty="0" smtClean="0">
                <a:latin typeface="Times New Roman" pitchFamily="18" charset="0"/>
              </a:rPr>
              <a:t>2</a:t>
            </a:r>
            <a:r>
              <a:rPr lang="zh-CN" altLang="en-US" sz="2200" b="1" kern="0" dirty="0" smtClean="0">
                <a:latin typeface="Times New Roman" pitchFamily="18" charset="0"/>
              </a:rPr>
              <a:t>、路由器的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内部构造</a:t>
            </a:r>
            <a:r>
              <a:rPr lang="zh-CN" altLang="en-US" sz="2200" b="1" kern="0" dirty="0" smtClean="0">
                <a:latin typeface="Times New Roman" pitchFamily="18" charset="0"/>
              </a:rPr>
              <a:t>与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外观</a:t>
            </a:r>
            <a:r>
              <a:rPr lang="zh-CN" altLang="en-US" sz="2200" b="1" kern="0" dirty="0" smtClean="0">
                <a:latin typeface="Times New Roman" pitchFamily="18" charset="0"/>
              </a:rPr>
              <a:t>。</a:t>
            </a:r>
            <a:endParaRPr lang="en-US" altLang="zh-CN" sz="2200" b="1" kern="0" dirty="0" smtClean="0">
              <a:latin typeface="Times New Roman" pitchFamily="18" charset="0"/>
            </a:endParaRPr>
          </a:p>
          <a:p>
            <a:pPr lvl="0" algn="just" defTabSz="814388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zh-CN" altLang="en-US" sz="2200" b="1" kern="0" dirty="0" smtClean="0">
                <a:latin typeface="Times New Roman" pitchFamily="18" charset="0"/>
              </a:rPr>
              <a:t>路由器的</a:t>
            </a:r>
            <a:r>
              <a:rPr lang="zh-CN" altLang="en-US" sz="2200" b="1" kern="0" dirty="0" smtClean="0">
                <a:solidFill>
                  <a:srgbClr val="0000FF"/>
                </a:solidFill>
                <a:latin typeface="Times New Roman" pitchFamily="18" charset="0"/>
              </a:rPr>
              <a:t>基本工作原理</a:t>
            </a:r>
            <a:r>
              <a:rPr lang="zh-CN" altLang="en-US" sz="2200" b="1" kern="0" dirty="0" smtClean="0">
                <a:latin typeface="Times New Roman" pitchFamily="18" charset="0"/>
              </a:rPr>
              <a:t>（路由表）。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just" defTabSz="814388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US" altLang="zh-CN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zh-CN" altLang="en-US" sz="2200" b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默认网关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</a:t>
            </a:r>
            <a:r>
              <a:rPr lang="zh-CN" altLang="en-US" sz="2200" b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本地网络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中的主机向</a:t>
            </a:r>
            <a:r>
              <a:rPr lang="zh-CN" altLang="en-US" sz="2200" b="1" kern="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远程网络</a:t>
            </a:r>
            <a:r>
              <a:rPr lang="zh-CN" altLang="en-US" sz="22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发送数据的出口。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3.5.1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分布层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2000"/>
            <a:ext cx="8496000" cy="1224000"/>
          </a:xfrm>
        </p:spPr>
        <p:txBody>
          <a:bodyPr/>
          <a:lstStyle/>
          <a:p>
            <a:pPr marL="0" indent="612000" algn="just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随着网络的扩大，应将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一个本地网络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分成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多个接入层网络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，然后用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分布层设备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如路由器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）进行互联。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00" y="2448000"/>
            <a:ext cx="6059374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84775"/>
          </a:xfrm>
        </p:spPr>
        <p:txBody>
          <a:bodyPr tIns="39600" bIns="3960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路由器的特点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000" y="1152000"/>
            <a:ext cx="8280000" cy="5040000"/>
          </a:xfrm>
        </p:spPr>
        <p:txBody>
          <a:bodyPr/>
          <a:lstStyle/>
          <a:p>
            <a:pPr marL="0" indent="612000" algn="just">
              <a:lnSpc>
                <a:spcPts val="42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路由器在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本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质上是一台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计算机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计算机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平板电脑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或其它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智能设备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一样，路由器由以下部分组成：</a:t>
            </a:r>
          </a:p>
          <a:p>
            <a:pPr algn="just">
              <a:lnSpc>
                <a:spcPts val="4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中央处理器（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CPU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ts val="4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操作系统（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OS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Cisco Internetwork Operating System（IOS）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用于各种思科设备的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系统软件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ts val="42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内存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marL="288000" lvl="1" algn="just">
              <a:lnSpc>
                <a:spcPts val="42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随机访问存储器（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RAM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</a:t>
            </a:r>
          </a:p>
          <a:p>
            <a:pPr marL="288000" lvl="1" algn="just">
              <a:lnSpc>
                <a:spcPts val="42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只读存储器（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ROM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288000" lvl="1" algn="just">
              <a:lnSpc>
                <a:spcPts val="42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非易失性随机访问存储器（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NVRAM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zh-CN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2859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00" y="1260000"/>
            <a:ext cx="5978979" cy="432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0000" y="504000"/>
            <a:ext cx="3600000" cy="572416"/>
          </a:xfrm>
        </p:spPr>
        <p:txBody>
          <a:bodyPr tIns="39600" bIns="396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路由器内部构造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0000" y="1512000"/>
            <a:ext cx="2782025" cy="3888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indent="6120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尽管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路由器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类型和型号多种多样，但每种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路由器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都具有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相同的通用硬件组件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图中显示了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Cisco路由器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的内部配置。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000" y="5688000"/>
            <a:ext cx="87840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just"/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ISR: Integrated Services Router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，集成服务路由器，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家用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无线路由器是</a:t>
            </a:r>
            <a:r>
              <a:rPr lang="en-US" altLang="zh-CN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ISR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endParaRPr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04000"/>
            <a:ext cx="2880000" cy="576000"/>
          </a:xfrm>
        </p:spPr>
        <p:txBody>
          <a:bodyPr tIns="39600" bIns="3960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路由器的外观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000" y="1152000"/>
            <a:ext cx="8640000" cy="1541912"/>
          </a:xfrm>
          <a:prstGeom prst="rect">
            <a:avLst/>
          </a:prstGeom>
        </p:spPr>
        <p:txBody>
          <a:bodyPr vert="horz" wrap="square" lIns="91440" tIns="39600" rIns="91440" bIns="39600" rtlCol="0" anchor="t">
            <a:spAutoFit/>
          </a:bodyPr>
          <a:lstStyle/>
          <a:p>
            <a:pPr indent="576000" algn="just" fontAlgn="auto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思科设备使用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LED指示灯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来提供状态信息。如果接口为活动状态而且连接正确，但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LED不亮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，则表示该接口可能存在</a:t>
            </a: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故障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。如果接口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极其繁忙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，则其LED 会一直亮起或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持续快速闪烁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576000" y="2808000"/>
            <a:ext cx="7969250" cy="3478675"/>
            <a:chOff x="540000" y="2749325"/>
            <a:chExt cx="7969250" cy="3478675"/>
          </a:xfrm>
        </p:grpSpPr>
        <p:pic>
          <p:nvPicPr>
            <p:cNvPr id="34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00" y="2749325"/>
              <a:ext cx="7969250" cy="2090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1548000" y="5688000"/>
              <a:ext cx="268214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两个 </a:t>
              </a: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4 GB </a:t>
              </a:r>
              <a:r>
                <a:rPr lang="zh-CN" altLang="en-US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闪存卡插槽</a:t>
              </a:r>
              <a:endPara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88288" y="4371750"/>
              <a:ext cx="549275" cy="363538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200" b="1">
                <a:solidFill>
                  <a:srgbClr val="000000"/>
                </a:solidFill>
              </a:endParaRPr>
            </a:p>
          </p:txBody>
        </p:sp>
        <p:sp>
          <p:nvSpPr>
            <p:cNvPr id="54" name="TextBox 41"/>
            <p:cNvSpPr txBox="1">
              <a:spLocks noChangeArrowheads="1"/>
            </p:cNvSpPr>
            <p:nvPr/>
          </p:nvSpPr>
          <p:spPr bwMode="auto">
            <a:xfrm>
              <a:off x="4428000" y="5508000"/>
              <a:ext cx="1440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控制台</a:t>
              </a: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USB</a:t>
              </a:r>
              <a:r>
                <a:rPr lang="zh-CN" altLang="en-US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型</a:t>
              </a:r>
              <a:endPara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5" name="Straight Arrow Connector 54"/>
            <p:cNvCxnSpPr>
              <a:stCxn id="54" idx="0"/>
              <a:endCxn id="53" idx="2"/>
            </p:cNvCxnSpPr>
            <p:nvPr/>
          </p:nvCxnSpPr>
          <p:spPr>
            <a:xfrm rot="5400000" flipH="1" flipV="1">
              <a:off x="5269107" y="4614181"/>
              <a:ext cx="772712" cy="101492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597900" y="4259038"/>
              <a:ext cx="455613" cy="434975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200" b="1">
                <a:solidFill>
                  <a:srgbClr val="000000"/>
                </a:solidFill>
              </a:endParaRPr>
            </a:p>
          </p:txBody>
        </p:sp>
        <p:sp>
          <p:nvSpPr>
            <p:cNvPr id="57" name="TextBox 44"/>
            <p:cNvSpPr txBox="1">
              <a:spLocks noChangeArrowheads="1"/>
            </p:cNvSpPr>
            <p:nvPr/>
          </p:nvSpPr>
          <p:spPr bwMode="auto">
            <a:xfrm>
              <a:off x="6048000" y="5508000"/>
              <a:ext cx="151200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控制台</a:t>
              </a:r>
              <a:r>
                <a:rPr lang="en-US" altLang="zh-CN" sz="200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RJ45</a:t>
              </a:r>
              <a:endPara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Straight Arrow Connector 57"/>
            <p:cNvCxnSpPr>
              <a:stCxn id="57" idx="0"/>
              <a:endCxn id="56" idx="2"/>
            </p:cNvCxnSpPr>
            <p:nvPr/>
          </p:nvCxnSpPr>
          <p:spPr>
            <a:xfrm rot="5400000" flipH="1" flipV="1">
              <a:off x="6407860" y="5090154"/>
              <a:ext cx="813987" cy="2170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1205163" y="4368575"/>
              <a:ext cx="1590675" cy="290513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200" b="1">
                <a:solidFill>
                  <a:srgbClr val="0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11738" y="4371750"/>
              <a:ext cx="1590675" cy="290513"/>
            </a:xfrm>
            <a:prstGeom prst="rect">
              <a:avLst/>
            </a:prstGeom>
            <a:noFill/>
            <a:ln w="38100"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CA" sz="1200" b="1">
                <a:solidFill>
                  <a:srgbClr val="000000"/>
                </a:solidFill>
              </a:endParaRPr>
            </a:p>
          </p:txBody>
        </p:sp>
        <p:cxnSp>
          <p:nvCxnSpPr>
            <p:cNvPr id="61" name="Straight Arrow Connector 60"/>
            <p:cNvCxnSpPr>
              <a:stCxn id="36" idx="0"/>
              <a:endCxn id="60" idx="2"/>
            </p:cNvCxnSpPr>
            <p:nvPr/>
          </p:nvCxnSpPr>
          <p:spPr>
            <a:xfrm flipV="1">
              <a:off x="2889073" y="4662263"/>
              <a:ext cx="918003" cy="102573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6" idx="0"/>
              <a:endCxn id="59" idx="2"/>
            </p:cNvCxnSpPr>
            <p:nvPr/>
          </p:nvCxnSpPr>
          <p:spPr>
            <a:xfrm flipH="1" flipV="1">
              <a:off x="2000501" y="4659088"/>
              <a:ext cx="888572" cy="102891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99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504000"/>
            <a:ext cx="3240000" cy="576000"/>
          </a:xfrm>
        </p:spPr>
        <p:txBody>
          <a:bodyPr tIns="39600" bIns="3960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LAN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WAN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接口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0" y="3240000"/>
            <a:ext cx="5984240" cy="3059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60000" y="1198857"/>
            <a:ext cx="8280000" cy="2066286"/>
          </a:xfrm>
          <a:prstGeom prst="rect">
            <a:avLst/>
          </a:prstGeom>
        </p:spPr>
        <p:txBody>
          <a:bodyPr vert="horz" wrap="square" lIns="91440" tIns="39600" rIns="91440" bIns="39600" rtlCol="0" anchor="ctr" anchorCtr="0">
            <a:spAutoFit/>
          </a:bodyPr>
          <a:lstStyle/>
          <a:p>
            <a:pPr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Arial" pitchFamily="34" charset="0"/>
              <a:buNone/>
            </a:pP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路由器接口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可分为两类：</a:t>
            </a:r>
          </a:p>
          <a:p>
            <a:pPr marL="342900" indent="-342900"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以太网LAN接口 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- 用于连接LAN设备（如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计算机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或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交换机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）。此接口也可用于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sym typeface="+mn-ea"/>
              </a:rPr>
              <a:t>路由器</a:t>
            </a:r>
            <a:r>
              <a:rPr lang="zh-CN" altLang="en-US" sz="2200" b="1" dirty="0" smtClean="0">
                <a:solidFill>
                  <a:schemeClr val="bg2"/>
                </a:solidFill>
                <a:latin typeface="Times New Roman" pitchFamily="18" charset="0"/>
                <a:sym typeface="+mn-ea"/>
              </a:rPr>
              <a:t>之间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的相互连接。</a:t>
            </a:r>
          </a:p>
          <a:p>
            <a:pPr marL="342900" indent="-342900" algn="just" fontAlgn="auto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rgbClr val="493B93"/>
              </a:buClr>
              <a:buSzPct val="90000"/>
              <a:buFont typeface="Wingdings" pitchFamily="2" charset="2"/>
              <a:buChar char="ü"/>
            </a:pPr>
            <a:r>
              <a:rPr lang="zh-CN" altLang="en-US" sz="2200" b="1" dirty="0" smtClean="0">
                <a:solidFill>
                  <a:srgbClr val="FF0000"/>
                </a:solidFill>
                <a:latin typeface="Times New Roman" pitchFamily="18" charset="0"/>
                <a:sym typeface="+mn-ea"/>
              </a:rPr>
              <a:t>串行WAN接口 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itchFamily="18" charset="0"/>
                <a:sym typeface="+mn-ea"/>
              </a:rPr>
              <a:t>- 将路由器连接到远程网络（地理位置较远）。</a:t>
            </a:r>
          </a:p>
        </p:txBody>
      </p:sp>
    </p:spTree>
    <p:extLst>
      <p:ext uri="{BB962C8B-B14F-4D97-AF65-F5344CB8AC3E}">
        <p14:creationId xmlns:p14="http://schemas.microsoft.com/office/powerpoint/2010/main" val="19270568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640000" cy="3600000"/>
          </a:xfrm>
        </p:spPr>
        <p:txBody>
          <a:bodyPr/>
          <a:lstStyle/>
          <a:p>
            <a:pPr marL="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Router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是一种用于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连接不同本地网络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分布层设备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路由器与交换机一样，都可以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读取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收到的消息。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读取的是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数据帧帧头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读取的是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数据帧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中封装的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数据包包头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-288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数据包包头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中包含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以及消息数据。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路由器读取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en-US" altLang="zh-CN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网络部分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，查找转发到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的最佳路径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最佳路由。</a:t>
            </a:r>
          </a:p>
        </p:txBody>
      </p:sp>
      <p:sp>
        <p:nvSpPr>
          <p:cNvPr id="79876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 anchor="ctr" anchorCtr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3.5.2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路由器的功能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（重要概念！）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0000" y="4824000"/>
            <a:ext cx="7200000" cy="1260000"/>
            <a:chOff x="719999" y="4824000"/>
            <a:chExt cx="7200000" cy="1260000"/>
          </a:xfrm>
        </p:grpSpPr>
        <p:pic>
          <p:nvPicPr>
            <p:cNvPr id="798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99" y="4860000"/>
              <a:ext cx="7200000" cy="122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9" name="Oval 7"/>
            <p:cNvSpPr>
              <a:spLocks noChangeArrowheads="1"/>
            </p:cNvSpPr>
            <p:nvPr/>
          </p:nvSpPr>
          <p:spPr bwMode="auto">
            <a:xfrm>
              <a:off x="5651999" y="5076000"/>
              <a:ext cx="1224000" cy="1008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0" name="TextBox 1"/>
            <p:cNvSpPr txBox="1">
              <a:spLocks noChangeArrowheads="1"/>
            </p:cNvSpPr>
            <p:nvPr/>
          </p:nvSpPr>
          <p:spPr bwMode="auto">
            <a:xfrm>
              <a:off x="4788000" y="4824000"/>
              <a:ext cx="1801813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（单位：字节）</a:t>
              </a:r>
            </a:p>
          </p:txBody>
        </p:sp>
        <p:cxnSp>
          <p:nvCxnSpPr>
            <p:cNvPr id="79881" name="直接连接符 4"/>
            <p:cNvCxnSpPr>
              <a:cxnSpLocks noChangeShapeType="1"/>
            </p:cNvCxnSpPr>
            <p:nvPr/>
          </p:nvCxnSpPr>
          <p:spPr bwMode="auto">
            <a:xfrm>
              <a:off x="2808000" y="5472000"/>
              <a:ext cx="1870075" cy="0"/>
            </a:xfrm>
            <a:prstGeom prst="line">
              <a:avLst/>
            </a:prstGeom>
            <a:noFill/>
            <a:ln w="31750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extBox 5"/>
          <p:cNvSpPr txBox="1"/>
          <p:nvPr/>
        </p:nvSpPr>
        <p:spPr>
          <a:xfrm>
            <a:off x="7272000" y="5184000"/>
            <a:ext cx="1747838" cy="84818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数据包中有源和目的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4500000"/>
          </a:xfrm>
        </p:spPr>
        <p:txBody>
          <a:bodyPr/>
          <a:lstStyle/>
          <a:p>
            <a:pPr marL="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如何确定发送消息到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目的网络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时采用的路径？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利用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路由表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！</a:t>
            </a:r>
          </a:p>
          <a:p>
            <a:pPr marL="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每个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端口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都连接到一个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。每个路由器都包含一个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路由表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，里面有多条路由信息，每条路由列出了：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接口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）通过该接口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能到达的目的网络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）这条路由的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优劣信息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路由权值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度量指标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/Metric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路由器使用这些信息来指导数据到达目的网络。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899" name="标题 1"/>
          <p:cNvSpPr>
            <a:spLocks/>
          </p:cNvSpPr>
          <p:nvPr/>
        </p:nvSpPr>
        <p:spPr bwMode="auto">
          <a:xfrm>
            <a:off x="360000" y="504000"/>
            <a:ext cx="7920000" cy="57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 anchorCtr="0">
            <a:spAutoFit/>
          </a:bodyPr>
          <a:lstStyle/>
          <a:p>
            <a:pPr defTabSz="814388"/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3.5.2 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</a:rPr>
              <a:t>路由器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的功能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0000" y="3168000"/>
            <a:ext cx="5220000" cy="32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3.3.1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本地有线网络中的协议</a:t>
            </a:r>
            <a:endParaRPr lang="zh-CN" altLang="en-US" sz="3200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280000" cy="1800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本地有线网络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中最常用的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协议是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以太网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Ethernet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）。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以太网协议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定义了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本地网络通信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的许多方面，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包括：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消息格式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消息大小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时序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编码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消息模式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80000" y="3168000"/>
            <a:ext cx="3420000" cy="312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3600">
                <a:solidFill>
                  <a:schemeClr val="tx1"/>
                </a:solidFill>
                <a:latin typeface="+mn-lt"/>
                <a:ea typeface="黑体" pitchFamily="2" charset="-122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Font typeface="Wingdings" pitchFamily="2" charset="2"/>
              <a:buChar char="ü"/>
              <a:defRPr sz="3200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         实际上不存在官方的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本地网络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标准协议，但是随着时间的发展，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以太网（</a:t>
            </a:r>
            <a:r>
              <a:rPr lang="en-US" altLang="zh-CN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Ethernet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逐渐成为最受人们推崇的一种技术，并已成为事实标准。</a:t>
            </a:r>
          </a:p>
        </p:txBody>
      </p:sp>
    </p:spTree>
    <p:extLst>
      <p:ext uri="{BB962C8B-B14F-4D97-AF65-F5344CB8AC3E}">
        <p14:creationId xmlns:p14="http://schemas.microsoft.com/office/powerpoint/2010/main" val="33393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88000" y="1122088"/>
            <a:ext cx="8496000" cy="5007349"/>
          </a:xfrm>
        </p:spPr>
        <p:txBody>
          <a:bodyPr anchor="ctr" anchorCtr="0">
            <a:sp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路由器的工作过程：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-288000" algn="just" eaLnBrk="1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当路由器收到一个数据帧时，会对该帧进行解封装，然后将数据包中</a:t>
            </a:r>
            <a:r>
              <a:rPr lang="zh-CN" altLang="en-US" sz="2400" b="1" u="sng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en-US" altLang="zh-CN" sz="2400" b="1" u="sng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u="sng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地址的网络部分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路由表中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所有可到达</a:t>
            </a: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作比较。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-288000" algn="just" eaLnBrk="1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如果</a:t>
            </a:r>
            <a:r>
              <a:rPr lang="zh-CN" altLang="en-US" sz="2400" b="1" dirty="0" smtClean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目的网络地址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路由表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就会将数据包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封装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在一个新的帧中，然后将新帧从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那个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相应的</a:t>
            </a:r>
            <a:r>
              <a:rPr lang="zh-CN" altLang="en-US" sz="2400" b="1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接口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转发出去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0" indent="-288000" algn="just" eaLnBrk="1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数据帧转发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后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，再由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将其送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达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-288000" algn="just" eaLnBrk="1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的关系：路由器不会转发广播消息（广播消息的目的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地址为：主机部分为全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</a:t>
            </a:r>
          </a:p>
        </p:txBody>
      </p:sp>
      <p:sp>
        <p:nvSpPr>
          <p:cNvPr id="81923" name="标题 1"/>
          <p:cNvSpPr>
            <a:spLocks/>
          </p:cNvSpPr>
          <p:nvPr/>
        </p:nvSpPr>
        <p:spPr bwMode="auto">
          <a:xfrm>
            <a:off x="360000" y="504634"/>
            <a:ext cx="7920000" cy="57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ctr" anchorCtr="0">
            <a:spAutoFit/>
          </a:bodyPr>
          <a:lstStyle/>
          <a:p>
            <a:pPr defTabSz="814388"/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3.5.2 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itchFamily="18" charset="0"/>
              </a:rPr>
              <a:t>路由器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</a:rPr>
              <a:t>的功能</a:t>
            </a:r>
            <a:endParaRPr lang="zh-CN" altLang="en-US" sz="32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81924" name="TextBox 3"/>
          <p:cNvSpPr txBox="1">
            <a:spLocks noChangeArrowheads="1"/>
          </p:cNvSpPr>
          <p:nvPr/>
        </p:nvSpPr>
        <p:spPr bwMode="auto">
          <a:xfrm>
            <a:off x="4860000" y="576000"/>
            <a:ext cx="324000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参见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7.02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版教材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8.5.1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024000"/>
            <a:ext cx="6456362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2" name="TextBox 1"/>
          <p:cNvSpPr txBox="1">
            <a:spLocks noChangeArrowheads="1"/>
          </p:cNvSpPr>
          <p:nvPr/>
        </p:nvSpPr>
        <p:spPr bwMode="auto">
          <a:xfrm>
            <a:off x="3528000" y="5616000"/>
            <a:ext cx="3529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可以用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ipconfig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/all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命令查看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5366"/>
          </a:xfrm>
        </p:spPr>
        <p:txBody>
          <a:bodyPr anchor="ctr" anchorCtr="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3.5.3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默认网关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（网关 </a:t>
            </a:r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Gateway =</a:t>
            </a:r>
            <a:r>
              <a:rPr lang="zh-CN" altLang="en-US" sz="3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出口）</a:t>
            </a:r>
            <a:endParaRPr lang="zh-CN" altLang="en-US" sz="32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52000"/>
            <a:ext cx="8496000" cy="1620000"/>
          </a:xfrm>
        </p:spPr>
        <p:txBody>
          <a:bodyPr/>
          <a:lstStyle/>
          <a:p>
            <a:pPr marL="0" indent="648000" algn="just" eaLnBrk="1" hangingPunct="1">
              <a:lnSpc>
                <a:spcPts val="4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必须在本地网络的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每台主机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上配置正确的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默认网关。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如果没有在主机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TCP/IP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设置中配置默认网关，或者指定了错误的默认网关，便无法将消息发送到远程网络上的主机。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72000" y="3168000"/>
            <a:ext cx="2376000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indent="612000" algn="just">
              <a:lnSpc>
                <a:spcPts val="3600"/>
              </a:lnSpc>
              <a:spcBef>
                <a:spcPts val="0"/>
              </a:spcBef>
              <a:defRPr/>
            </a:pPr>
            <a:r>
              <a:rPr lang="zh-CN" altLang="en-US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默认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网关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是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本地网络的</a:t>
            </a:r>
            <a:r>
              <a:rPr lang="zh-CN" altLang="en-US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出口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，要到其它外界网络去，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必须先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到默认网关然后再转出去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。</a:t>
            </a:r>
          </a:p>
        </p:txBody>
      </p:sp>
      <p:sp>
        <p:nvSpPr>
          <p:cNvPr id="87048" name="Rectangle 9"/>
          <p:cNvSpPr>
            <a:spLocks noChangeArrowheads="1"/>
          </p:cNvSpPr>
          <p:nvPr/>
        </p:nvSpPr>
        <p:spPr bwMode="auto">
          <a:xfrm>
            <a:off x="3600000" y="360000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32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24000" y="4932000"/>
            <a:ext cx="331788" cy="576262"/>
            <a:chOff x="6616700" y="4840288"/>
            <a:chExt cx="331788" cy="576262"/>
          </a:xfrm>
        </p:grpSpPr>
        <p:sp>
          <p:nvSpPr>
            <p:cNvPr id="87049" name="Oval 10"/>
            <p:cNvSpPr>
              <a:spLocks noChangeArrowheads="1"/>
            </p:cNvSpPr>
            <p:nvPr/>
          </p:nvSpPr>
          <p:spPr bwMode="auto">
            <a:xfrm>
              <a:off x="6616700" y="4840288"/>
              <a:ext cx="288925" cy="288925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0" name="Line 11"/>
            <p:cNvSpPr>
              <a:spLocks noChangeShapeType="1"/>
            </p:cNvSpPr>
            <p:nvPr/>
          </p:nvSpPr>
          <p:spPr bwMode="auto">
            <a:xfrm flipH="1" flipV="1">
              <a:off x="6804025" y="5129213"/>
              <a:ext cx="144463" cy="287337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8" name="Rectangle 12"/>
          <p:cNvSpPr>
            <a:spLocks noChangeArrowheads="1"/>
          </p:cNvSpPr>
          <p:nvPr/>
        </p:nvSpPr>
        <p:spPr bwMode="auto">
          <a:xfrm>
            <a:off x="3348000" y="2808000"/>
            <a:ext cx="3960000" cy="15542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indent="576000" algn="just">
              <a:lnSpc>
                <a:spcPts val="3800"/>
              </a:lnSpc>
              <a:defRPr/>
            </a:pP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默认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网关地址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就是主机所在的</a:t>
            </a:r>
            <a:r>
              <a:rPr lang="zh-CN" alt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本地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网络</a:t>
            </a:r>
            <a:r>
              <a:rPr lang="zh-CN" alt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所连接的</a:t>
            </a:r>
            <a:r>
              <a:rPr lang="zh-CN" altLang="en-US" sz="22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路由器</a:t>
            </a:r>
            <a:r>
              <a:rPr lang="zh-CN" altLang="en-US" sz="22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接口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的</a:t>
            </a:r>
            <a:r>
              <a:rPr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IP</a:t>
            </a:r>
            <a:r>
              <a:rPr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地址。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9"/>
          <p:cNvSpPr>
            <a:spLocks noChangeArrowheads="1"/>
          </p:cNvSpPr>
          <p:nvPr/>
        </p:nvSpPr>
        <p:spPr bwMode="auto">
          <a:xfrm>
            <a:off x="3600000" y="360000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32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52000" y="432000"/>
            <a:ext cx="8640000" cy="5832000"/>
          </a:xfrm>
        </p:spPr>
        <p:txBody>
          <a:bodyPr/>
          <a:lstStyle/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简单总结：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None/>
              <a:defRPr/>
            </a:pP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、交换机：连接终端设备构成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本地网络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，负责本地网络通信，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</a:rPr>
              <a:t>读取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数据帧的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2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None/>
              <a:defRPr/>
            </a:pP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、路由器：连接本地网络，负责跨网络通信，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</a:rPr>
              <a:t>读取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数据包的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200" b="1" dirty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None/>
              <a:defRPr/>
            </a:pP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、终端设备网卡：形成数据帧。</a:t>
            </a:r>
            <a:endParaRPr lang="en-US" altLang="zh-CN" sz="22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None/>
              <a:defRPr/>
            </a:pP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ARP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中包含有本地网络中其它主机的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“</a:t>
            </a:r>
            <a:r>
              <a:rPr lang="en-US" altLang="zh-CN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地址与</a:t>
            </a:r>
            <a:r>
              <a:rPr lang="en-US" altLang="zh-CN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地址对”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信息。其内容可通过 </a:t>
            </a:r>
            <a:r>
              <a:rPr lang="en-US" altLang="zh-CN" sz="2200" b="1" dirty="0" err="1" smtClean="0">
                <a:latin typeface="Times New Roman" pitchFamily="18" charset="0"/>
                <a:ea typeface="宋体" pitchFamily="2" charset="-122"/>
              </a:rPr>
              <a:t>arp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 –a 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命令查看。</a:t>
            </a:r>
            <a:endParaRPr lang="en-US" altLang="zh-CN" sz="22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None/>
              <a:defRPr/>
            </a:pP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）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ARP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表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是实时更新的，如果某台主机的信息不在其中，则会发起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ARP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地址解析协议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进行查询。</a:t>
            </a:r>
            <a:endParaRPr lang="en-US" altLang="zh-CN" sz="22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None/>
              <a:defRPr/>
            </a:pP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、本地网络通信：发送主机根据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ARP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表中的信息，直接形成数据帧。</a:t>
            </a:r>
            <a:endParaRPr lang="en-US" altLang="zh-CN" sz="2200" b="1" dirty="0" smtClean="0">
              <a:latin typeface="Times New Roman" pitchFamily="18" charset="0"/>
              <a:ea typeface="宋体" pitchFamily="2" charset="-122"/>
            </a:endParaRPr>
          </a:p>
          <a:p>
            <a:pPr marL="0" indent="0" algn="just" eaLnBrk="1" hangingPunct="1">
              <a:lnSpc>
                <a:spcPts val="3600"/>
              </a:lnSpc>
              <a:spcBef>
                <a:spcPts val="300"/>
              </a:spcBef>
              <a:buNone/>
              <a:defRPr/>
            </a:pP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、远程网络通信：发送主机将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默认网关的</a:t>
            </a:r>
            <a:r>
              <a:rPr lang="en-US" altLang="zh-CN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封装于数据帧的帧头，将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目的主机的</a:t>
            </a:r>
            <a:r>
              <a:rPr lang="en-US" altLang="zh-CN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封装于数据包的报头。</a:t>
            </a:r>
            <a:endParaRPr lang="en-US" altLang="zh-CN" sz="22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6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8" name="Rectangle 9"/>
          <p:cNvSpPr>
            <a:spLocks noChangeArrowheads="1"/>
          </p:cNvSpPr>
          <p:nvPr/>
        </p:nvSpPr>
        <p:spPr bwMode="auto">
          <a:xfrm>
            <a:off x="3600000" y="360000"/>
            <a:ext cx="184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3200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56000" y="1872000"/>
            <a:ext cx="7583813" cy="4680000"/>
            <a:chOff x="756000" y="1368000"/>
            <a:chExt cx="7583813" cy="468000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000" y="1368000"/>
              <a:ext cx="7583813" cy="46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3960000" y="3960000"/>
              <a:ext cx="1296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FF0000"/>
                  </a:solidFill>
                  <a:latin typeface="Times New Roman" pitchFamily="18" charset="0"/>
                </a:rPr>
                <a:t>10.0.0.254</a:t>
              </a:r>
              <a:endParaRPr lang="zh-CN" altLang="en-US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TextBox 3"/>
            <p:cNvSpPr txBox="1">
              <a:spLocks noChangeArrowheads="1"/>
            </p:cNvSpPr>
            <p:nvPr/>
          </p:nvSpPr>
          <p:spPr bwMode="auto">
            <a:xfrm>
              <a:off x="5112000" y="3276000"/>
              <a:ext cx="1296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0000FF"/>
                  </a:solidFill>
                  <a:latin typeface="Times New Roman" pitchFamily="18" charset="0"/>
                </a:rPr>
                <a:t>192.168.1.1</a:t>
              </a:r>
              <a:endParaRPr lang="zh-CN" altLang="en-US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7" name="TextBox 3"/>
            <p:cNvSpPr txBox="1">
              <a:spLocks noChangeArrowheads="1"/>
            </p:cNvSpPr>
            <p:nvPr/>
          </p:nvSpPr>
          <p:spPr bwMode="auto">
            <a:xfrm>
              <a:off x="3672000" y="2916000"/>
              <a:ext cx="1440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 smtClean="0">
                  <a:solidFill>
                    <a:srgbClr val="FF00FF"/>
                  </a:solidFill>
                  <a:latin typeface="Times New Roman" pitchFamily="18" charset="0"/>
                </a:rPr>
                <a:t>172.16.0.254</a:t>
              </a:r>
              <a:endParaRPr lang="zh-CN" altLang="en-US" b="1" dirty="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88000" y="504000"/>
            <a:ext cx="8496000" cy="1606418"/>
          </a:xfrm>
        </p:spPr>
        <p:txBody>
          <a:bodyPr anchor="ctr" anchorCtr="0">
            <a:sp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【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思考</a:t>
            </a:r>
            <a:r>
              <a:rPr lang="en-US" altLang="zh-CN" sz="2200" b="1" dirty="0" smtClean="0">
                <a:latin typeface="Times New Roman" pitchFamily="18" charset="0"/>
                <a:ea typeface="宋体" pitchFamily="2" charset="-122"/>
              </a:rPr>
              <a:t>】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</a:rPr>
              <a:t>如果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H1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</a:rPr>
              <a:t>向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H3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发送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</a:rPr>
              <a:t>数据帧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，数据帧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</a:rPr>
              <a:t>的帧头中的</a:t>
            </a:r>
            <a:r>
              <a:rPr lang="zh-CN" altLang="en-US" sz="22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en-US" altLang="zh-CN" sz="22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2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200" b="1" dirty="0">
                <a:latin typeface="Times New Roman" pitchFamily="18" charset="0"/>
                <a:ea typeface="宋体" pitchFamily="2" charset="-122"/>
              </a:rPr>
              <a:t>是什么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？如果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H1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向</a:t>
            </a:r>
            <a:r>
              <a:rPr lang="zh-CN" altLang="en-US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en-US" altLang="zh-CN" sz="22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H6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发送数据帧，数据帧的帧头中的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en-US" altLang="zh-CN" sz="22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2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200" b="1" dirty="0" smtClean="0">
                <a:latin typeface="Times New Roman" pitchFamily="18" charset="0"/>
                <a:ea typeface="宋体" pitchFamily="2" charset="-122"/>
              </a:rPr>
              <a:t>是什么？</a:t>
            </a:r>
          </a:p>
        </p:txBody>
      </p:sp>
      <p:pic>
        <p:nvPicPr>
          <p:cNvPr id="2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5940000"/>
            <a:ext cx="5040000" cy="623256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000" y="5220000"/>
            <a:ext cx="5004000" cy="60526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9367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123907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123909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0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1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2147483647 w 58"/>
                  <a:gd name="T1" fmla="*/ 2147483647 h 80"/>
                  <a:gd name="T2" fmla="*/ 2147483647 w 58"/>
                  <a:gd name="T3" fmla="*/ 2147483647 h 80"/>
                  <a:gd name="T4" fmla="*/ 2147483647 w 58"/>
                  <a:gd name="T5" fmla="*/ 2147483647 h 80"/>
                  <a:gd name="T6" fmla="*/ 2147483647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2147483647 w 58"/>
                  <a:gd name="T13" fmla="*/ 2147483647 h 80"/>
                  <a:gd name="T14" fmla="*/ 0 w 58"/>
                  <a:gd name="T15" fmla="*/ 2147483647 h 80"/>
                  <a:gd name="T16" fmla="*/ 2147483647 w 58"/>
                  <a:gd name="T17" fmla="*/ 0 h 80"/>
                  <a:gd name="T18" fmla="*/ 2147483647 w 58"/>
                  <a:gd name="T19" fmla="*/ 2147483647 h 80"/>
                  <a:gd name="T20" fmla="*/ 2147483647 w 58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2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2147483647 w 58"/>
                  <a:gd name="T1" fmla="*/ 2147483647 h 80"/>
                  <a:gd name="T2" fmla="*/ 2147483647 w 58"/>
                  <a:gd name="T3" fmla="*/ 2147483647 h 80"/>
                  <a:gd name="T4" fmla="*/ 2147483647 w 58"/>
                  <a:gd name="T5" fmla="*/ 2147483647 h 80"/>
                  <a:gd name="T6" fmla="*/ 2147483647 w 58"/>
                  <a:gd name="T7" fmla="*/ 2147483647 h 80"/>
                  <a:gd name="T8" fmla="*/ 2147483647 w 58"/>
                  <a:gd name="T9" fmla="*/ 2147483647 h 80"/>
                  <a:gd name="T10" fmla="*/ 2147483647 w 58"/>
                  <a:gd name="T11" fmla="*/ 2147483647 h 80"/>
                  <a:gd name="T12" fmla="*/ 2147483647 w 58"/>
                  <a:gd name="T13" fmla="*/ 2147483647 h 80"/>
                  <a:gd name="T14" fmla="*/ 0 w 58"/>
                  <a:gd name="T15" fmla="*/ 2147483647 h 80"/>
                  <a:gd name="T16" fmla="*/ 2147483647 w 58"/>
                  <a:gd name="T17" fmla="*/ 0 h 80"/>
                  <a:gd name="T18" fmla="*/ 2147483647 w 58"/>
                  <a:gd name="T19" fmla="*/ 2147483647 h 80"/>
                  <a:gd name="T20" fmla="*/ 2147483647 w 58"/>
                  <a:gd name="T21" fmla="*/ 214748364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3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2147483647 w 80"/>
                  <a:gd name="T1" fmla="*/ 2147483647 h 80"/>
                  <a:gd name="T2" fmla="*/ 2147483647 w 80"/>
                  <a:gd name="T3" fmla="*/ 2147483647 h 80"/>
                  <a:gd name="T4" fmla="*/ 0 w 80"/>
                  <a:gd name="T5" fmla="*/ 2147483647 h 80"/>
                  <a:gd name="T6" fmla="*/ 2147483647 w 80"/>
                  <a:gd name="T7" fmla="*/ 0 h 80"/>
                  <a:gd name="T8" fmla="*/ 2147483647 w 80"/>
                  <a:gd name="T9" fmla="*/ 2147483647 h 80"/>
                  <a:gd name="T10" fmla="*/ 2147483647 w 80"/>
                  <a:gd name="T11" fmla="*/ 2147483647 h 80"/>
                  <a:gd name="T12" fmla="*/ 2147483647 w 80"/>
                  <a:gd name="T13" fmla="*/ 2147483647 h 80"/>
                  <a:gd name="T14" fmla="*/ 2147483647 w 80"/>
                  <a:gd name="T15" fmla="*/ 2147483647 h 80"/>
                  <a:gd name="T16" fmla="*/ 2147483647 w 80"/>
                  <a:gd name="T17" fmla="*/ 2147483647 h 80"/>
                  <a:gd name="T18" fmla="*/ 2147483647 w 80"/>
                  <a:gd name="T19" fmla="*/ 2147483647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4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2147483647 w 52"/>
                  <a:gd name="T1" fmla="*/ 2147483647 h 80"/>
                  <a:gd name="T2" fmla="*/ 2147483647 w 52"/>
                  <a:gd name="T3" fmla="*/ 2147483647 h 80"/>
                  <a:gd name="T4" fmla="*/ 2147483647 w 52"/>
                  <a:gd name="T5" fmla="*/ 2147483647 h 80"/>
                  <a:gd name="T6" fmla="*/ 2147483647 w 52"/>
                  <a:gd name="T7" fmla="*/ 2147483647 h 80"/>
                  <a:gd name="T8" fmla="*/ 2147483647 w 52"/>
                  <a:gd name="T9" fmla="*/ 2147483647 h 80"/>
                  <a:gd name="T10" fmla="*/ 2147483647 w 52"/>
                  <a:gd name="T11" fmla="*/ 2147483647 h 80"/>
                  <a:gd name="T12" fmla="*/ 2147483647 w 52"/>
                  <a:gd name="T13" fmla="*/ 2147483647 h 80"/>
                  <a:gd name="T14" fmla="*/ 0 w 52"/>
                  <a:gd name="T15" fmla="*/ 2147483647 h 80"/>
                  <a:gd name="T16" fmla="*/ 0 w 52"/>
                  <a:gd name="T17" fmla="*/ 2147483647 h 80"/>
                  <a:gd name="T18" fmla="*/ 2147483647 w 52"/>
                  <a:gd name="T19" fmla="*/ 2147483647 h 80"/>
                  <a:gd name="T20" fmla="*/ 2147483647 w 52"/>
                  <a:gd name="T21" fmla="*/ 2147483647 h 80"/>
                  <a:gd name="T22" fmla="*/ 2147483647 w 52"/>
                  <a:gd name="T23" fmla="*/ 2147483647 h 80"/>
                  <a:gd name="T24" fmla="*/ 2147483647 w 52"/>
                  <a:gd name="T25" fmla="*/ 2147483647 h 80"/>
                  <a:gd name="T26" fmla="*/ 0 w 52"/>
                  <a:gd name="T27" fmla="*/ 2147483647 h 80"/>
                  <a:gd name="T28" fmla="*/ 2147483647 w 52"/>
                  <a:gd name="T29" fmla="*/ 0 h 80"/>
                  <a:gd name="T30" fmla="*/ 2147483647 w 52"/>
                  <a:gd name="T31" fmla="*/ 2147483647 h 80"/>
                  <a:gd name="T32" fmla="*/ 2147483647 w 52"/>
                  <a:gd name="T33" fmla="*/ 2147483647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5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2147483647 w 19"/>
                  <a:gd name="T1" fmla="*/ 2147483647 h 39"/>
                  <a:gd name="T2" fmla="*/ 2147483647 w 19"/>
                  <a:gd name="T3" fmla="*/ 0 h 39"/>
                  <a:gd name="T4" fmla="*/ 0 w 19"/>
                  <a:gd name="T5" fmla="*/ 2147483647 h 39"/>
                  <a:gd name="T6" fmla="*/ 0 w 19"/>
                  <a:gd name="T7" fmla="*/ 2147483647 h 39"/>
                  <a:gd name="T8" fmla="*/ 2147483647 w 19"/>
                  <a:gd name="T9" fmla="*/ 2147483647 h 39"/>
                  <a:gd name="T10" fmla="*/ 2147483647 w 19"/>
                  <a:gd name="T11" fmla="*/ 2147483647 h 39"/>
                  <a:gd name="T12" fmla="*/ 2147483647 w 19"/>
                  <a:gd name="T13" fmla="*/ 21474836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6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2147483647 w 19"/>
                  <a:gd name="T1" fmla="*/ 2147483647 h 65"/>
                  <a:gd name="T2" fmla="*/ 2147483647 w 19"/>
                  <a:gd name="T3" fmla="*/ 0 h 65"/>
                  <a:gd name="T4" fmla="*/ 0 w 19"/>
                  <a:gd name="T5" fmla="*/ 2147483647 h 65"/>
                  <a:gd name="T6" fmla="*/ 0 w 19"/>
                  <a:gd name="T7" fmla="*/ 2147483647 h 65"/>
                  <a:gd name="T8" fmla="*/ 2147483647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214748364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7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2147483647 w 19"/>
                  <a:gd name="T1" fmla="*/ 2147483647 h 120"/>
                  <a:gd name="T2" fmla="*/ 2147483647 w 19"/>
                  <a:gd name="T3" fmla="*/ 0 h 120"/>
                  <a:gd name="T4" fmla="*/ 0 w 19"/>
                  <a:gd name="T5" fmla="*/ 2147483647 h 120"/>
                  <a:gd name="T6" fmla="*/ 0 w 19"/>
                  <a:gd name="T7" fmla="*/ 2147483647 h 120"/>
                  <a:gd name="T8" fmla="*/ 2147483647 w 19"/>
                  <a:gd name="T9" fmla="*/ 2147483647 h 120"/>
                  <a:gd name="T10" fmla="*/ 2147483647 w 19"/>
                  <a:gd name="T11" fmla="*/ 2147483647 h 120"/>
                  <a:gd name="T12" fmla="*/ 2147483647 w 19"/>
                  <a:gd name="T13" fmla="*/ 214748364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8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2147483647 w 19"/>
                  <a:gd name="T1" fmla="*/ 2147483647 h 65"/>
                  <a:gd name="T2" fmla="*/ 2147483647 w 19"/>
                  <a:gd name="T3" fmla="*/ 0 h 65"/>
                  <a:gd name="T4" fmla="*/ 0 w 19"/>
                  <a:gd name="T5" fmla="*/ 2147483647 h 65"/>
                  <a:gd name="T6" fmla="*/ 0 w 19"/>
                  <a:gd name="T7" fmla="*/ 2147483647 h 65"/>
                  <a:gd name="T8" fmla="*/ 2147483647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214748364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19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2147483647 w 20"/>
                  <a:gd name="T1" fmla="*/ 2147483647 h 39"/>
                  <a:gd name="T2" fmla="*/ 2147483647 w 20"/>
                  <a:gd name="T3" fmla="*/ 0 h 39"/>
                  <a:gd name="T4" fmla="*/ 0 w 20"/>
                  <a:gd name="T5" fmla="*/ 2147483647 h 39"/>
                  <a:gd name="T6" fmla="*/ 0 w 20"/>
                  <a:gd name="T7" fmla="*/ 2147483647 h 39"/>
                  <a:gd name="T8" fmla="*/ 2147483647 w 20"/>
                  <a:gd name="T9" fmla="*/ 2147483647 h 39"/>
                  <a:gd name="T10" fmla="*/ 2147483647 w 20"/>
                  <a:gd name="T11" fmla="*/ 2147483647 h 39"/>
                  <a:gd name="T12" fmla="*/ 2147483647 w 20"/>
                  <a:gd name="T13" fmla="*/ 21474836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0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2147483647 w 19"/>
                  <a:gd name="T1" fmla="*/ 2147483647 h 65"/>
                  <a:gd name="T2" fmla="*/ 2147483647 w 19"/>
                  <a:gd name="T3" fmla="*/ 0 h 65"/>
                  <a:gd name="T4" fmla="*/ 0 w 19"/>
                  <a:gd name="T5" fmla="*/ 2147483647 h 65"/>
                  <a:gd name="T6" fmla="*/ 0 w 19"/>
                  <a:gd name="T7" fmla="*/ 2147483647 h 65"/>
                  <a:gd name="T8" fmla="*/ 2147483647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214748364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1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2147483647 w 19"/>
                  <a:gd name="T1" fmla="*/ 2147483647 h 120"/>
                  <a:gd name="T2" fmla="*/ 2147483647 w 19"/>
                  <a:gd name="T3" fmla="*/ 0 h 120"/>
                  <a:gd name="T4" fmla="*/ 0 w 19"/>
                  <a:gd name="T5" fmla="*/ 2147483647 h 120"/>
                  <a:gd name="T6" fmla="*/ 0 w 19"/>
                  <a:gd name="T7" fmla="*/ 2147483647 h 120"/>
                  <a:gd name="T8" fmla="*/ 2147483647 w 19"/>
                  <a:gd name="T9" fmla="*/ 2147483647 h 120"/>
                  <a:gd name="T10" fmla="*/ 2147483647 w 19"/>
                  <a:gd name="T11" fmla="*/ 2147483647 h 120"/>
                  <a:gd name="T12" fmla="*/ 2147483647 w 19"/>
                  <a:gd name="T13" fmla="*/ 2147483647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2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2147483647 w 19"/>
                  <a:gd name="T1" fmla="*/ 2147483647 h 65"/>
                  <a:gd name="T2" fmla="*/ 2147483647 w 19"/>
                  <a:gd name="T3" fmla="*/ 0 h 65"/>
                  <a:gd name="T4" fmla="*/ 0 w 19"/>
                  <a:gd name="T5" fmla="*/ 2147483647 h 65"/>
                  <a:gd name="T6" fmla="*/ 0 w 19"/>
                  <a:gd name="T7" fmla="*/ 2147483647 h 65"/>
                  <a:gd name="T8" fmla="*/ 2147483647 w 19"/>
                  <a:gd name="T9" fmla="*/ 2147483647 h 65"/>
                  <a:gd name="T10" fmla="*/ 2147483647 w 19"/>
                  <a:gd name="T11" fmla="*/ 2147483647 h 65"/>
                  <a:gd name="T12" fmla="*/ 2147483647 w 19"/>
                  <a:gd name="T13" fmla="*/ 214748364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23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2147483647 w 19"/>
                  <a:gd name="T1" fmla="*/ 2147483647 h 39"/>
                  <a:gd name="T2" fmla="*/ 2147483647 w 19"/>
                  <a:gd name="T3" fmla="*/ 0 h 39"/>
                  <a:gd name="T4" fmla="*/ 0 w 19"/>
                  <a:gd name="T5" fmla="*/ 2147483647 h 39"/>
                  <a:gd name="T6" fmla="*/ 0 w 19"/>
                  <a:gd name="T7" fmla="*/ 2147483647 h 39"/>
                  <a:gd name="T8" fmla="*/ 2147483647 w 19"/>
                  <a:gd name="T9" fmla="*/ 2147483647 h 39"/>
                  <a:gd name="T10" fmla="*/ 2147483647 w 19"/>
                  <a:gd name="T11" fmla="*/ 2147483647 h 39"/>
                  <a:gd name="T12" fmla="*/ 2147483647 w 19"/>
                  <a:gd name="T13" fmla="*/ 2147483647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908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124" tIns="41061" rIns="82124" bIns="41061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816000"/>
            <a:ext cx="4953334" cy="27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物理寻址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（重要概念！）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2543021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以太网中的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都会有一个自己的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物理地址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，用于在网络中标识自己，相当于它的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名字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每个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以太网络接口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PC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机的网卡接口）在制造时，都分配有一个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物理地址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此地址称为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介质访问控制（</a:t>
            </a:r>
            <a:r>
              <a:rPr lang="en-US" altLang="zh-CN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。该地址为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进制数，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个字节（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位），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Hex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数字。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760000" y="4464000"/>
            <a:ext cx="3060000" cy="1458476"/>
            <a:chOff x="5760000" y="4464000"/>
            <a:chExt cx="3060000" cy="1458476"/>
          </a:xfrm>
        </p:grpSpPr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>
              <a:off x="5760000" y="4464000"/>
              <a:ext cx="3060000" cy="1458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sz="2200" b="1" dirty="0" smtClean="0">
                  <a:latin typeface="Times New Roman" pitchFamily="18" charset="0"/>
                  <a:sym typeface="Wingdings" pitchFamily="2" charset="2"/>
                </a:rPr>
                <a:t>运行命令提示符          ，</a:t>
              </a:r>
              <a:r>
                <a:rPr lang="zh-CN" altLang="en-US" sz="2200" b="1" dirty="0">
                  <a:latin typeface="Times New Roman" pitchFamily="18" charset="0"/>
                  <a:sym typeface="Wingdings" pitchFamily="2" charset="2"/>
                </a:rPr>
                <a:t/>
              </a:r>
              <a:br>
                <a:rPr lang="zh-CN" altLang="en-US" sz="2200" b="1" dirty="0">
                  <a:latin typeface="Times New Roman" pitchFamily="18" charset="0"/>
                  <a:sym typeface="Wingdings" pitchFamily="2" charset="2"/>
                </a:rPr>
              </a:br>
              <a:r>
                <a:rPr lang="zh-CN" altLang="en-US" sz="2200" b="1" dirty="0">
                  <a:latin typeface="Times New Roman" pitchFamily="18" charset="0"/>
                  <a:sym typeface="Wingdings" pitchFamily="2" charset="2"/>
                </a:rPr>
                <a:t>进入</a:t>
              </a:r>
              <a:r>
                <a:rPr lang="en-US" altLang="zh-CN" sz="2200" b="1" dirty="0">
                  <a:latin typeface="Times New Roman" pitchFamily="18" charset="0"/>
                  <a:sym typeface="Wingdings" pitchFamily="2" charset="2"/>
                </a:rPr>
                <a:t>DOS</a:t>
              </a:r>
              <a:r>
                <a:rPr lang="zh-CN" altLang="en-US" sz="2200" b="1" dirty="0">
                  <a:latin typeface="Times New Roman" pitchFamily="18" charset="0"/>
                  <a:sym typeface="Wingdings" pitchFamily="2" charset="2"/>
                </a:rPr>
                <a:t>命令行界面</a:t>
              </a:r>
              <a:r>
                <a:rPr lang="zh-CN" altLang="en-US" sz="2200" b="1" dirty="0" smtClean="0">
                  <a:latin typeface="Times New Roman" pitchFamily="18" charset="0"/>
                  <a:sym typeface="Wingdings" pitchFamily="2" charset="2"/>
                </a:rPr>
                <a:t>。</a:t>
              </a:r>
              <a:endParaRPr lang="en-US" altLang="zh-CN" sz="2200" b="1" dirty="0" smtClean="0">
                <a:latin typeface="Times New Roman" pitchFamily="18" charset="0"/>
                <a:sym typeface="Wingdings" pitchFamily="2" charset="2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2200" b="1" dirty="0" err="1" smtClean="0">
                  <a:solidFill>
                    <a:srgbClr val="0000FF"/>
                  </a:solidFill>
                  <a:latin typeface="Times New Roman" pitchFamily="18" charset="0"/>
                </a:rPr>
                <a:t>ipconfig</a:t>
              </a:r>
              <a:r>
                <a:rPr lang="en-US" altLang="zh-CN" sz="2200" b="1" dirty="0" smtClean="0">
                  <a:solidFill>
                    <a:srgbClr val="0000FF"/>
                  </a:solidFill>
                  <a:latin typeface="Times New Roman" pitchFamily="18" charset="0"/>
                </a:rPr>
                <a:t> /all</a:t>
              </a:r>
              <a:r>
                <a:rPr lang="zh-CN" altLang="en-US" sz="2200" b="1" dirty="0" smtClean="0">
                  <a:latin typeface="Times New Roman" pitchFamily="18" charset="0"/>
                </a:rPr>
                <a:t>命令</a:t>
              </a:r>
              <a:r>
                <a:rPr lang="en-US" altLang="zh-CN" sz="2200" b="1" dirty="0" smtClean="0">
                  <a:latin typeface="Times New Roman" pitchFamily="18" charset="0"/>
                </a:rPr>
                <a:t>…</a:t>
              </a:r>
              <a:endParaRPr lang="zh-CN" altLang="en-US" sz="2200" b="1" dirty="0">
                <a:sym typeface="Wingdings" pitchFamily="2" charset="2"/>
              </a:endParaRPr>
            </a:p>
          </p:txBody>
        </p:sp>
        <p:pic>
          <p:nvPicPr>
            <p:cNvPr id="44041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000" y="4572000"/>
              <a:ext cx="43180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3.3.5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以太网络的层次设计</a:t>
            </a:r>
            <a:endParaRPr lang="zh-CN" altLang="en-US" sz="3200" i="1" u="sng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260000"/>
            <a:ext cx="8280000" cy="4680000"/>
          </a:xfrm>
        </p:spPr>
        <p:txBody>
          <a:bodyPr/>
          <a:lstStyle/>
          <a:p>
            <a:pPr marL="0" indent="-35242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表示某一主机的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独特身份，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而不指明主机在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网络中的位置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果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中所有主机（超过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亿台）都只用其唯一的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地址来标识，那么要查找一台确定的主机无异于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大海捞针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！</a:t>
            </a:r>
          </a:p>
          <a:p>
            <a:pPr marL="0" indent="-352425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为帮助主机通信，以太网技术还会生成大量的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广播流量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将发送到一个网络中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所有主机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，它非常消耗带宽，会减慢网络速度。试想如果连接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的所有主机都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在一个以太网络中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，且都使用广播，结果将会怎样？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 idx="4294967295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3600" dirty="0" smtClean="0">
                <a:latin typeface="Times New Roman" pitchFamily="18" charset="0"/>
                <a:ea typeface="宋体" pitchFamily="2" charset="-122"/>
              </a:rPr>
              <a:t>3.3.5  </a:t>
            </a:r>
            <a:r>
              <a:rPr lang="zh-CN" altLang="en-US" sz="3600" dirty="0" smtClean="0">
                <a:latin typeface="Times New Roman" pitchFamily="18" charset="0"/>
                <a:ea typeface="宋体" pitchFamily="2" charset="-122"/>
              </a:rPr>
              <a:t>以太网络的层次设计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000" y="1260000"/>
            <a:ext cx="8280000" cy="4500000"/>
          </a:xfrm>
        </p:spPr>
        <p:txBody>
          <a:bodyPr/>
          <a:lstStyle/>
          <a:p>
            <a:pPr marL="288000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由于上述两个原因，由</a:t>
            </a:r>
            <a:r>
              <a:rPr lang="zh-CN" altLang="en-US" sz="26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大量主机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组成的</a:t>
            </a:r>
            <a:r>
              <a:rPr lang="zh-CN" altLang="en-US" sz="2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大型以太网络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通常效率极低。</a:t>
            </a:r>
            <a:r>
              <a:rPr lang="zh-CN" altLang="en-US" sz="2600" b="1" dirty="0">
                <a:latin typeface="Times New Roman" pitchFamily="18" charset="0"/>
                <a:ea typeface="宋体" pitchFamily="2" charset="-122"/>
              </a:rPr>
              <a:t>所以</a:t>
            </a:r>
            <a:r>
              <a:rPr lang="zh-CN" altLang="en-US" sz="2600" b="1" dirty="0" smtClean="0">
                <a:latin typeface="Times New Roman" pitchFamily="18" charset="0"/>
                <a:ea typeface="宋体" pitchFamily="2" charset="-122"/>
              </a:rPr>
              <a:t>最好将大型网络分割成便于管理的</a:t>
            </a:r>
            <a:r>
              <a:rPr lang="zh-CN" altLang="en-US" sz="26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多个小型网段</a:t>
            </a:r>
            <a:r>
              <a:rPr lang="zh-CN" altLang="en-US" sz="2600" b="1" dirty="0" smtClean="0">
                <a:latin typeface="Times New Roman" pitchFamily="18" charset="0"/>
                <a:ea typeface="宋体" pitchFamily="2" charset="-122"/>
              </a:rPr>
              <a:t>，这时可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使用层次设计模型</a:t>
            </a:r>
            <a:r>
              <a:rPr lang="zh-CN" altLang="en-US" sz="26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6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层次</a:t>
            </a:r>
            <a:r>
              <a:rPr lang="zh-CN" altLang="en-US" sz="2600" b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概念</a:t>
            </a:r>
            <a:r>
              <a:rPr lang="zh-CN" altLang="en-US" sz="2600" b="1" dirty="0" smtClean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类似于：</a:t>
            </a:r>
            <a:endParaRPr lang="en-US" altLang="zh-CN" sz="2600" b="1" dirty="0" smtClean="0">
              <a:solidFill>
                <a:srgbClr val="9933FF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600" b="1" dirty="0" smtClean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</a:rPr>
              <a:t>中国</a:t>
            </a:r>
            <a:r>
              <a:rPr lang="en-US" altLang="zh-CN" sz="2600" b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</a:t>
            </a:r>
            <a:r>
              <a:rPr lang="zh-CN" altLang="en-US" sz="2600" b="1" dirty="0" smtClean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浙江</a:t>
            </a:r>
            <a:r>
              <a:rPr lang="en-US" altLang="zh-CN" sz="2600" b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</a:t>
            </a:r>
            <a:r>
              <a:rPr lang="zh-CN" altLang="en-US" sz="2600" b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杭州</a:t>
            </a:r>
            <a:r>
              <a:rPr lang="en-US" altLang="zh-CN" sz="2600" b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XX</a:t>
            </a:r>
            <a:r>
              <a:rPr lang="zh-CN" altLang="en-US" sz="2600" b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路</a:t>
            </a:r>
            <a:r>
              <a:rPr lang="en-US" altLang="zh-CN" sz="2600" b="1" dirty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XX</a:t>
            </a:r>
            <a:r>
              <a:rPr lang="zh-CN" altLang="en-US" sz="2600" b="1" dirty="0" smtClean="0">
                <a:solidFill>
                  <a:srgbClr val="9933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门牌号</a:t>
            </a:r>
            <a:endParaRPr lang="zh-CN" altLang="en-US" sz="26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600" b="1" dirty="0" smtClean="0">
                <a:latin typeface="Times New Roman" pitchFamily="18" charset="0"/>
                <a:ea typeface="宋体" pitchFamily="2" charset="-122"/>
              </a:rPr>
              <a:t>在网络中，所谓“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层次设计</a:t>
            </a:r>
            <a:r>
              <a:rPr lang="zh-CN" altLang="en-US" sz="2600" b="1" dirty="0" smtClean="0">
                <a:latin typeface="Times New Roman" pitchFamily="18" charset="0"/>
                <a:ea typeface="宋体" pitchFamily="2" charset="-122"/>
              </a:rPr>
              <a:t>”是指：将</a:t>
            </a:r>
            <a:r>
              <a:rPr lang="zh-CN" altLang="en-US" sz="26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各台设备</a:t>
            </a:r>
            <a:r>
              <a:rPr lang="zh-CN" altLang="en-US" sz="2600" b="1" dirty="0" smtClean="0">
                <a:latin typeface="Times New Roman" pitchFamily="18" charset="0"/>
                <a:ea typeface="宋体" pitchFamily="2" charset="-122"/>
              </a:rPr>
              <a:t>分组到多个“</a:t>
            </a:r>
            <a:r>
              <a:rPr lang="zh-CN" altLang="en-US" sz="26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以分层方式构建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”的</a:t>
            </a:r>
            <a:r>
              <a:rPr lang="zh-CN" altLang="en-US" sz="26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较小的网络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中。</a:t>
            </a:r>
            <a:endParaRPr lang="zh-CN" altLang="en-US" sz="26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00" y="3600000"/>
            <a:ext cx="5213793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3.3.5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以太网络的层次设计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000" y="1080000"/>
            <a:ext cx="8640000" cy="2953390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层次式设计有三个基本层：</a:t>
            </a:r>
          </a:p>
          <a:p>
            <a:pPr marL="612000" lvl="1" indent="-288000" algn="just" eaLnBrk="1" hangingPunct="1">
              <a:lnSpc>
                <a:spcPts val="38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接入层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-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连接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本地以太网络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</a:p>
          <a:p>
            <a:pPr marL="612000" lvl="1" indent="-288000" algn="just" eaLnBrk="1" hangingPunct="1">
              <a:lnSpc>
                <a:spcPts val="38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分布层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-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将较小的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相互连接起来</a:t>
            </a:r>
          </a:p>
          <a:p>
            <a:pPr marL="612000" lvl="1" indent="-288000" algn="just" eaLnBrk="1" hangingPunct="1">
              <a:lnSpc>
                <a:spcPts val="38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核心层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–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分布层设备之间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高速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转发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大量数据</a:t>
            </a:r>
          </a:p>
          <a:p>
            <a:pPr marL="288000" indent="-288000" algn="just" eaLnBrk="1" hangingPunct="1">
              <a:lnSpc>
                <a:spcPts val="38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在这种层次式设计中，需要使用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逻辑寻址（</a:t>
            </a:r>
            <a:r>
              <a:rPr lang="en-US" altLang="zh-CN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地址）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来标识主机位置。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3600000"/>
            <a:ext cx="4721535" cy="32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3.3.6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逻辑寻址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（重要概念！）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6000" y="1080000"/>
            <a:ext cx="8280000" cy="2520000"/>
          </a:xfrm>
        </p:spPr>
        <p:txBody>
          <a:bodyPr>
            <a:spAutoFit/>
          </a:bodyPr>
          <a:lstStyle/>
          <a:p>
            <a:pPr marL="0" indent="0" algn="just" eaLnBrk="1" hangingPunct="1">
              <a:lnSpc>
                <a:spcPts val="3800"/>
              </a:lnSpc>
              <a:spcBef>
                <a:spcPct val="0"/>
              </a:spcBef>
              <a:buNone/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v4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）包含两部分：</a:t>
            </a:r>
            <a:r>
              <a:rPr lang="en-US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位，</a:t>
            </a:r>
            <a:r>
              <a:rPr lang="en-US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个十进制数字</a:t>
            </a:r>
            <a:endParaRPr lang="zh-CN" altLang="en-US" sz="2400" b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288000" lvl="1" indent="-288000" algn="just" eaLnBrk="1" hangingPunct="1">
              <a:lnSpc>
                <a:spcPts val="38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前面的第一部分标识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：所有连接到同一本地网络的主机，其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网络部分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都是一样的；</a:t>
            </a:r>
          </a:p>
          <a:p>
            <a:pPr marL="288000" lvl="1" indent="-288000" algn="just" eaLnBrk="1" hangingPunct="1">
              <a:lnSpc>
                <a:spcPts val="38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后面的第二部分标识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特定主机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：在同一个本地网络中，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主机部分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是每台主机所独有的。</a:t>
            </a:r>
          </a:p>
        </p:txBody>
      </p:sp>
      <p:cxnSp>
        <p:nvCxnSpPr>
          <p:cNvPr id="11" name="直接连接符 4"/>
          <p:cNvCxnSpPr>
            <a:cxnSpLocks noChangeShapeType="1"/>
          </p:cNvCxnSpPr>
          <p:nvPr/>
        </p:nvCxnSpPr>
        <p:spPr bwMode="auto">
          <a:xfrm>
            <a:off x="1296000" y="4680000"/>
            <a:ext cx="1080000" cy="158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4"/>
          <p:cNvCxnSpPr>
            <a:cxnSpLocks noChangeShapeType="1"/>
          </p:cNvCxnSpPr>
          <p:nvPr/>
        </p:nvCxnSpPr>
        <p:spPr bwMode="auto">
          <a:xfrm>
            <a:off x="3744000" y="6192000"/>
            <a:ext cx="1080000" cy="158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组合 9"/>
          <p:cNvGrpSpPr/>
          <p:nvPr/>
        </p:nvGrpSpPr>
        <p:grpSpPr>
          <a:xfrm>
            <a:off x="5760000" y="4464000"/>
            <a:ext cx="3060000" cy="1458476"/>
            <a:chOff x="5760000" y="4464000"/>
            <a:chExt cx="3060000" cy="1458476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5760000" y="4464000"/>
              <a:ext cx="3060000" cy="1458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zh-CN" altLang="en-US" sz="2200" b="1" dirty="0" smtClean="0">
                  <a:latin typeface="Times New Roman" pitchFamily="18" charset="0"/>
                  <a:sym typeface="Wingdings" pitchFamily="2" charset="2"/>
                </a:rPr>
                <a:t>运行命令提示符          ，</a:t>
              </a:r>
              <a:r>
                <a:rPr lang="zh-CN" altLang="en-US" sz="2200" b="1" dirty="0">
                  <a:latin typeface="Times New Roman" pitchFamily="18" charset="0"/>
                  <a:sym typeface="Wingdings" pitchFamily="2" charset="2"/>
                </a:rPr>
                <a:t/>
              </a:r>
              <a:br>
                <a:rPr lang="zh-CN" altLang="en-US" sz="2200" b="1" dirty="0">
                  <a:latin typeface="Times New Roman" pitchFamily="18" charset="0"/>
                  <a:sym typeface="Wingdings" pitchFamily="2" charset="2"/>
                </a:rPr>
              </a:br>
              <a:r>
                <a:rPr lang="zh-CN" altLang="en-US" sz="2200" b="1" dirty="0">
                  <a:latin typeface="Times New Roman" pitchFamily="18" charset="0"/>
                  <a:sym typeface="Wingdings" pitchFamily="2" charset="2"/>
                </a:rPr>
                <a:t>进入</a:t>
              </a:r>
              <a:r>
                <a:rPr lang="en-US" altLang="zh-CN" sz="2200" b="1" dirty="0">
                  <a:latin typeface="Times New Roman" pitchFamily="18" charset="0"/>
                  <a:sym typeface="Wingdings" pitchFamily="2" charset="2"/>
                </a:rPr>
                <a:t>DOS</a:t>
              </a:r>
              <a:r>
                <a:rPr lang="zh-CN" altLang="en-US" sz="2200" b="1" dirty="0">
                  <a:latin typeface="Times New Roman" pitchFamily="18" charset="0"/>
                  <a:sym typeface="Wingdings" pitchFamily="2" charset="2"/>
                </a:rPr>
                <a:t>命令行界面</a:t>
              </a:r>
              <a:r>
                <a:rPr lang="zh-CN" altLang="en-US" sz="2200" b="1" dirty="0" smtClean="0">
                  <a:latin typeface="Times New Roman" pitchFamily="18" charset="0"/>
                  <a:sym typeface="Wingdings" pitchFamily="2" charset="2"/>
                </a:rPr>
                <a:t>。</a:t>
              </a:r>
              <a:endParaRPr lang="en-US" altLang="zh-CN" sz="2200" b="1" dirty="0" smtClean="0">
                <a:latin typeface="Times New Roman" pitchFamily="18" charset="0"/>
                <a:sym typeface="Wingdings" pitchFamily="2" charset="2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sz="2200" b="1" dirty="0" err="1" smtClean="0">
                  <a:solidFill>
                    <a:srgbClr val="0000FF"/>
                  </a:solidFill>
                  <a:latin typeface="Times New Roman" pitchFamily="18" charset="0"/>
                </a:rPr>
                <a:t>ipconfig</a:t>
              </a:r>
              <a:r>
                <a:rPr lang="en-US" altLang="zh-CN" sz="2200" b="1" dirty="0" smtClean="0">
                  <a:solidFill>
                    <a:srgbClr val="0000FF"/>
                  </a:solidFill>
                  <a:latin typeface="Times New Roman" pitchFamily="18" charset="0"/>
                </a:rPr>
                <a:t> /all</a:t>
              </a:r>
              <a:r>
                <a:rPr lang="zh-CN" altLang="en-US" sz="2200" b="1" dirty="0" smtClean="0">
                  <a:latin typeface="Times New Roman" pitchFamily="18" charset="0"/>
                </a:rPr>
                <a:t>命令</a:t>
              </a:r>
              <a:r>
                <a:rPr lang="en-US" altLang="zh-CN" sz="2200" b="1" dirty="0" smtClean="0">
                  <a:latin typeface="Times New Roman" pitchFamily="18" charset="0"/>
                </a:rPr>
                <a:t>…</a:t>
              </a:r>
              <a:endParaRPr lang="zh-CN" altLang="en-US" sz="2200" b="1" dirty="0">
                <a:sym typeface="Wingdings" pitchFamily="2" charset="2"/>
              </a:endParaRPr>
            </a:p>
          </p:txBody>
        </p:sp>
        <p:pic>
          <p:nvPicPr>
            <p:cNvPr id="1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000" y="4572000"/>
              <a:ext cx="43180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3.3.6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逻辑寻址</a:t>
            </a:r>
            <a:r>
              <a:rPr lang="zh-CN" altLang="en-US" sz="3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（重要概念！）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280000" cy="5220000"/>
          </a:xfrm>
        </p:spPr>
        <p:txBody>
          <a:bodyPr/>
          <a:lstStyle/>
          <a:p>
            <a:pPr marL="288000" indent="-288000" algn="just" eaLnBrk="1" hangingPunct="1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可以用于确定：网络通信流量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应保留在本地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还是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移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到网络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的更高层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去进行中转。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网络部分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相同，即二者属于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同一网络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保留在本地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不出去。这时，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将消息通过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直接发送到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。（发送任务由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独立完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成）</a:t>
            </a:r>
          </a:p>
          <a:p>
            <a:pPr marL="288000" indent="-288000" algn="just" eaLnBrk="1" hangingPunct="1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网络部分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不同，即二者属于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不同网络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，则需要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上移到更高的层级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去中转。这时，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消息通过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发送到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路由器端口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默认网关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），由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寻找路径，将消息发送到目的主机。（发送任务由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交换机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转交给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完成）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just" fontAlgn="auto">
          <a:lnSpc>
            <a:spcPct val="150000"/>
          </a:lnSpc>
          <a:spcBef>
            <a:spcPts val="600"/>
          </a:spcBef>
          <a:spcAft>
            <a:spcPts val="0"/>
          </a:spcAft>
          <a:defRPr sz="2200" b="1" dirty="0" smtClean="0">
            <a:solidFill>
              <a:srgbClr val="000000"/>
            </a:solidFill>
            <a:latin typeface="Times New Roman" pitchFamily="18" charset="0"/>
            <a:sym typeface="+mn-ea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7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just" fontAlgn="auto">
          <a:lnSpc>
            <a:spcPct val="150000"/>
          </a:lnSpc>
          <a:spcBef>
            <a:spcPts val="600"/>
          </a:spcBef>
          <a:spcAft>
            <a:spcPts val="0"/>
          </a:spcAft>
          <a:defRPr sz="2200" b="1" dirty="0" smtClean="0">
            <a:solidFill>
              <a:srgbClr val="000000"/>
            </a:solidFill>
            <a:latin typeface="Times New Roman" pitchFamily="18" charset="0"/>
            <a:sym typeface="+mn-ea"/>
          </a:defRPr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academy_cn</Template>
  <TotalTime>21288</TotalTime>
  <Words>3028</Words>
  <Application>Microsoft Office PowerPoint</Application>
  <PresentationFormat>全屏显示(4:3)</PresentationFormat>
  <Paragraphs>186</Paragraphs>
  <Slides>34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15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PPT-TMPLT-WHT_C</vt:lpstr>
      <vt:lpstr>2006_Title/Bullet_Cisco White Temp</vt:lpstr>
      <vt:lpstr>2006_Segue/Q&amp;A_Cisco White Temp</vt:lpstr>
      <vt:lpstr>1_2006_Title/Bullet_Cisco White Temp</vt:lpstr>
      <vt:lpstr>NetAcad_White_PPT_Template 05Oct12</vt:lpstr>
      <vt:lpstr>1_NetAcad_White_PPT_Template 05Oct12</vt:lpstr>
      <vt:lpstr>2_NetAcad_White_PPT_Template 05Oct12</vt:lpstr>
      <vt:lpstr>3_NetAcad_White_PPT_Template 05Oct12</vt:lpstr>
      <vt:lpstr>4_NetAcad_White_PPT_Template 05Oct12</vt:lpstr>
      <vt:lpstr>2_2006_Title/Bullet_Cisco White Temp</vt:lpstr>
      <vt:lpstr>3_2006_Title/Bullet_Cisco White Temp</vt:lpstr>
      <vt:lpstr>5_NetAcad_White_PPT_Template 05Oct12</vt:lpstr>
      <vt:lpstr>6_NetAcad_White_PPT_Template 05Oct12</vt:lpstr>
      <vt:lpstr>7_NetAcad_White_PPT_Template 05Oct12</vt:lpstr>
      <vt:lpstr>1_Office 主题​​</vt:lpstr>
      <vt:lpstr>关于本课件的说明</vt:lpstr>
      <vt:lpstr>3.3   本地有线网络中的通信</vt:lpstr>
      <vt:lpstr>3.3.1  本地有线网络中的协议</vt:lpstr>
      <vt:lpstr>3.3.3   物理寻址（重要概念！）</vt:lpstr>
      <vt:lpstr>3.3.5  以太网络的层次设计</vt:lpstr>
      <vt:lpstr>3.3.5  以太网络的层次设计</vt:lpstr>
      <vt:lpstr>3.3.5  以太网络的层次设计</vt:lpstr>
      <vt:lpstr>3.3.6  逻辑寻址（重要概念！）</vt:lpstr>
      <vt:lpstr>3.3.6  逻辑寻址（重要概念！）</vt:lpstr>
      <vt:lpstr>3.3.6  逻辑寻址（重要概念！）</vt:lpstr>
      <vt:lpstr>3.3.7   接入层、分布层和设备</vt:lpstr>
      <vt:lpstr>3.3.7   接入层、分布层和设备</vt:lpstr>
      <vt:lpstr>3.3.7   接入层、分布层和设备</vt:lpstr>
      <vt:lpstr>3.4   创建以太网络的接入层</vt:lpstr>
      <vt:lpstr>3.4.1  接入层</vt:lpstr>
      <vt:lpstr>3.4.3   交换机的功能（重要概念！）</vt:lpstr>
      <vt:lpstr>3.4.3   交换机的功能</vt:lpstr>
      <vt:lpstr>3.4.4   广播消息</vt:lpstr>
      <vt:lpstr>3.4.4   广播消息</vt:lpstr>
      <vt:lpstr>3.4.6   MAC地址和IP地址</vt:lpstr>
      <vt:lpstr>3.4.6   MAC地址和IP地址</vt:lpstr>
      <vt:lpstr>3.5   创建网络的分布层</vt:lpstr>
      <vt:lpstr>3.5.1   分布层</vt:lpstr>
      <vt:lpstr>路由器的特点</vt:lpstr>
      <vt:lpstr>路由器内部构造</vt:lpstr>
      <vt:lpstr>路由器的外观</vt:lpstr>
      <vt:lpstr>LAN和WAN接口</vt:lpstr>
      <vt:lpstr>3.5.2  路由器的功能（重要概念！）</vt:lpstr>
      <vt:lpstr>PowerPoint 演示文稿</vt:lpstr>
      <vt:lpstr>PowerPoint 演示文稿</vt:lpstr>
      <vt:lpstr>3.5.3   默认网关（网关 Gateway =出口）</vt:lpstr>
      <vt:lpstr>PowerPoint 演示文稿</vt:lpstr>
      <vt:lpstr>PowerPoint 演示文稿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连接网络</dc:title>
  <dc:creator>王炼</dc:creator>
  <cp:lastModifiedBy>CHC</cp:lastModifiedBy>
  <cp:revision>1102</cp:revision>
  <dcterms:created xsi:type="dcterms:W3CDTF">2008-03-05T16:30:41Z</dcterms:created>
  <dcterms:modified xsi:type="dcterms:W3CDTF">2024-03-06T06:30:51Z</dcterms:modified>
</cp:coreProperties>
</file>