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1"/>
  </p:notesMasterIdLst>
  <p:sldIdLst>
    <p:sldId id="256" r:id="rId4"/>
    <p:sldId id="323" r:id="rId5"/>
    <p:sldId id="274" r:id="rId6"/>
    <p:sldId id="320" r:id="rId7"/>
    <p:sldId id="285" r:id="rId8"/>
    <p:sldId id="286" r:id="rId9"/>
    <p:sldId id="288" r:id="rId10"/>
    <p:sldId id="289" r:id="rId11"/>
    <p:sldId id="290" r:id="rId12"/>
    <p:sldId id="326" r:id="rId13"/>
    <p:sldId id="329" r:id="rId14"/>
    <p:sldId id="332" r:id="rId15"/>
    <p:sldId id="291" r:id="rId16"/>
    <p:sldId id="331" r:id="rId17"/>
    <p:sldId id="321" r:id="rId18"/>
    <p:sldId id="296" r:id="rId19"/>
    <p:sldId id="297" r:id="rId20"/>
    <p:sldId id="325" r:id="rId21"/>
    <p:sldId id="298" r:id="rId22"/>
    <p:sldId id="299" r:id="rId23"/>
    <p:sldId id="300" r:id="rId24"/>
    <p:sldId id="322" r:id="rId25"/>
    <p:sldId id="301" r:id="rId26"/>
    <p:sldId id="302" r:id="rId27"/>
    <p:sldId id="304" r:id="rId28"/>
    <p:sldId id="310" r:id="rId29"/>
    <p:sldId id="316"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582" autoAdjust="0"/>
  </p:normalViewPr>
  <p:slideViewPr>
    <p:cSldViewPr>
      <p:cViewPr>
        <p:scale>
          <a:sx n="80" d="100"/>
          <a:sy n="80" d="100"/>
        </p:scale>
        <p:origin x="-1275" y="-11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C3EA31D-1A13-4BEF-A764-5482095D457C}" type="datetimeFigureOut">
              <a:rPr lang="zh-CN" altLang="en-US"/>
              <a:pPr>
                <a:defRPr/>
              </a:pPr>
              <a:t>2024/3/6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AEE36BA-9136-4F59-B738-83E3E679F52E}" type="slidenum">
              <a:rPr lang="zh-CN" altLang="en-US"/>
              <a:pPr>
                <a:defRPr/>
              </a:pPr>
              <a:t>‹#›</a:t>
            </a:fld>
            <a:endParaRPr lang="zh-CN" altLang="en-US"/>
          </a:p>
        </p:txBody>
      </p:sp>
    </p:spTree>
    <p:extLst>
      <p:ext uri="{BB962C8B-B14F-4D97-AF65-F5344CB8AC3E}">
        <p14:creationId xmlns:p14="http://schemas.microsoft.com/office/powerpoint/2010/main" val="41900399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Consumer_Electronics_Association" TargetMode="External"/><Relationship Id="rId3" Type="http://schemas.openxmlformats.org/officeDocument/2006/relationships/hyperlink" Target="http://en.wikipedia.org/w/index.php?title=Electronic_Components,_Assemblies,_Equipment_&amp;_Supplies_Association&amp;action=edit&amp;redlink=1" TargetMode="External"/><Relationship Id="rId7" Type="http://schemas.openxmlformats.org/officeDocument/2006/relationships/hyperlink" Target="http://en.wikipedia.org/wiki/Telecommunications_Industry_Associ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en.wikipedia.org/w/index.php?title=Government_Electronics_and_Information_Technology_Association&amp;action=edit&amp;redlink=1" TargetMode="External"/><Relationship Id="rId5" Type="http://schemas.openxmlformats.org/officeDocument/2006/relationships/hyperlink" Target="http://en.wikipedia.org/wiki/TechAmerica" TargetMode="External"/><Relationship Id="rId4" Type="http://schemas.openxmlformats.org/officeDocument/2006/relationships/hyperlink" Target="http://en.wikipedia.org/wiki/JEDEC_Solid_State_Technology_Associatio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b="1" smtClean="0"/>
              <a:t>Acronym: A pronounceable word created from the initial letters of a phrase.</a:t>
            </a:r>
          </a:p>
          <a:p>
            <a:r>
              <a:rPr lang="en-US" altLang="zh-CN" b="1" smtClean="0"/>
              <a:t>Backronym: A phrase that is constructed after the fact from a previously existing abbreviation, the abbreviation being an initalism or an acronym.</a:t>
            </a:r>
            <a:r>
              <a:rPr lang="en-US" altLang="zh-SG" b="1" smtClean="0"/>
              <a:t> (Bing =&gt; But It's Not Google)</a:t>
            </a: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p:cNvSpPr>
          <p:nvPr>
            <p:ph type="body" idx="1"/>
          </p:nvPr>
        </p:nvSpPr>
        <p:spPr bwMode="auto">
          <a:extLst/>
        </p:spPr>
        <p:txBody>
          <a:bodyPr wrap="square" numCol="1" anchor="t" anchorCtr="0" compatLnSpc="1">
            <a:prstTxWarp prst="textNoShape">
              <a:avLst/>
            </a:prstTxWarp>
          </a:bodyPr>
          <a:lstStyle/>
          <a:p>
            <a:pPr>
              <a:defRPr/>
            </a:pPr>
            <a:r>
              <a:rPr lang="en-US" altLang="zh-CN" smtClean="0"/>
              <a:t>TIA=Telecommunications Industry Association</a:t>
            </a:r>
            <a:r>
              <a:rPr lang="zh-CN" altLang="en-US" smtClean="0"/>
              <a:t>电信工业协会</a:t>
            </a:r>
            <a:endParaRPr lang="en-US" altLang="zh-CN" smtClean="0"/>
          </a:p>
          <a:p>
            <a:pPr>
              <a:defRPr/>
            </a:pPr>
            <a:r>
              <a:rPr lang="en-US" altLang="zh-CN" smtClean="0"/>
              <a:t>http://en.wikipedia.org/wiki/Telecommunications_Industry_Association</a:t>
            </a:r>
          </a:p>
          <a:p>
            <a:pPr>
              <a:defRPr/>
            </a:pPr>
            <a:endParaRPr lang="zh-CN" altLang="en-US" smtClean="0"/>
          </a:p>
          <a:p>
            <a:pPr>
              <a:defRPr/>
            </a:pPr>
            <a:r>
              <a:rPr lang="en-US" altLang="zh-CN" smtClean="0"/>
              <a:t>EIA=Electronic Industries Alliance</a:t>
            </a:r>
            <a:r>
              <a:rPr lang="zh-CN" altLang="en-US" smtClean="0"/>
              <a:t>电子工业联盟</a:t>
            </a:r>
            <a:r>
              <a:rPr lang="en-US" altLang="zh-CN" smtClean="0"/>
              <a:t>(until 1997 Electronic Industries Association)</a:t>
            </a:r>
          </a:p>
          <a:p>
            <a:pPr>
              <a:defRPr/>
            </a:pPr>
            <a:r>
              <a:rPr lang="en-US" altLang="zh-CN" smtClean="0"/>
              <a:t>http://en.wikipedia.org/wiki/Electronic_Industries_Alliance</a:t>
            </a:r>
          </a:p>
          <a:p>
            <a:pPr>
              <a:defRPr/>
            </a:pPr>
            <a:r>
              <a:rPr lang="en-US" altLang="zh-CN" smtClean="0"/>
              <a:t>The EIA divided its activities into the following sectors:</a:t>
            </a:r>
          </a:p>
          <a:p>
            <a:pPr marL="171450" indent="-171450">
              <a:buFont typeface="Arial" charset="0"/>
              <a:buChar char="•"/>
              <a:defRPr/>
            </a:pPr>
            <a:r>
              <a:rPr lang="en-US" altLang="zh-CN" smtClean="0"/>
              <a:t>ECA – </a:t>
            </a:r>
            <a:r>
              <a:rPr lang="en-US" altLang="zh-CN" smtClean="0">
                <a:hlinkClick r:id="rId3" tooltip="Electronic Components, Assemblies, Equipment &amp; Supplies Association (page does not exist)"/>
              </a:rPr>
              <a:t>Electronic Components, Assemblies, Equipment &amp; Supplies Association</a:t>
            </a:r>
            <a:endParaRPr lang="en-US" altLang="zh-CN" smtClean="0"/>
          </a:p>
          <a:p>
            <a:pPr marL="171450" indent="-171450">
              <a:buFont typeface="Arial" pitchFamily="34" charset="0"/>
              <a:buChar char="•"/>
              <a:defRPr/>
            </a:pPr>
            <a:r>
              <a:rPr lang="en-US" altLang="zh-CN" smtClean="0"/>
              <a:t>JEDEC – </a:t>
            </a:r>
            <a:r>
              <a:rPr lang="en-US" altLang="zh-CN" smtClean="0">
                <a:hlinkClick r:id="rId4" tooltip="JEDEC Solid State Technology Association"/>
              </a:rPr>
              <a:t>JEDEC Solid State Technology Association</a:t>
            </a:r>
            <a:r>
              <a:rPr lang="en-US" altLang="zh-CN" smtClean="0"/>
              <a:t>, former Joint Electron Devices Engineering Councils</a:t>
            </a:r>
          </a:p>
          <a:p>
            <a:pPr marL="171450" indent="-171450">
              <a:buFont typeface="Arial" pitchFamily="34" charset="0"/>
              <a:buChar char="•"/>
              <a:defRPr/>
            </a:pPr>
            <a:r>
              <a:rPr lang="en-US" altLang="zh-CN" smtClean="0"/>
              <a:t>GEIA – (now part of </a:t>
            </a:r>
            <a:r>
              <a:rPr lang="en-US" altLang="zh-CN" smtClean="0">
                <a:hlinkClick r:id="rId5" tooltip="TechAmerica"/>
              </a:rPr>
              <a:t>TechAmerica</a:t>
            </a:r>
            <a:r>
              <a:rPr lang="en-US" altLang="zh-CN" smtClean="0"/>
              <a:t>), </a:t>
            </a:r>
            <a:r>
              <a:rPr lang="en-US" altLang="zh-CN" smtClean="0">
                <a:hlinkClick r:id="rId6" tooltip="Government Electronics and Information Technology Association (page does not exist)"/>
              </a:rPr>
              <a:t>Government Electronics and Information Technology Association</a:t>
            </a:r>
            <a:endParaRPr lang="en-US" altLang="zh-CN" smtClean="0"/>
          </a:p>
          <a:p>
            <a:pPr marL="171450" indent="-171450">
              <a:buFont typeface="Arial" pitchFamily="34" charset="0"/>
              <a:buChar char="•"/>
              <a:defRPr/>
            </a:pPr>
            <a:r>
              <a:rPr lang="en-US" altLang="zh-CN" smtClean="0"/>
              <a:t>TIA – </a:t>
            </a:r>
            <a:r>
              <a:rPr lang="en-US" altLang="zh-CN" smtClean="0">
                <a:hlinkClick r:id="rId7" tooltip="Telecommunications Industry Association"/>
              </a:rPr>
              <a:t>Telecommunications Industry Association</a:t>
            </a:r>
            <a:endParaRPr lang="en-US" altLang="zh-CN" smtClean="0"/>
          </a:p>
          <a:p>
            <a:pPr marL="171450" indent="-171450">
              <a:buFont typeface="Arial" charset="0"/>
              <a:buChar char="•"/>
              <a:defRPr/>
            </a:pPr>
            <a:r>
              <a:rPr lang="en-US" altLang="zh-CN" smtClean="0"/>
              <a:t>CEA – </a:t>
            </a:r>
            <a:r>
              <a:rPr lang="en-US" altLang="zh-CN" smtClean="0">
                <a:hlinkClick r:id="rId8" tooltip="Consumer Electronics Association"/>
              </a:rPr>
              <a:t>Consumer Electronics Association</a:t>
            </a:r>
            <a:endParaRPr lang="en-US" altLang="zh-CN" smtClean="0"/>
          </a:p>
          <a:p>
            <a:pPr>
              <a:buFont typeface="Arial" charset="0"/>
              <a:buNone/>
              <a:defRPr/>
            </a:pPr>
            <a:r>
              <a:rPr lang="en-US" altLang="zh-CN" smtClean="0"/>
              <a:t>The EIA ceased operations on February 11, 2011. EIA designated ECA to continue to develop standards for interconnect, passive and electro-mechanical (IP&amp;E) electronic components under the ANSI-designation of EIA standards. All other electronic components standards will be managed by their respective sectors. ECA is expected to merge with the National Electronic Distributors Association (NEDA) to form the Electronic Components Industry Association (ECIA). However, the EIA standards brand will continue for IP&amp;E standards within ECIA.</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TX+</a:t>
            </a:r>
            <a:r>
              <a:rPr lang="zh-CN" altLang="en-US" smtClean="0"/>
              <a:t>（或</a:t>
            </a:r>
            <a:r>
              <a:rPr lang="en-US" altLang="zh-CN" smtClean="0"/>
              <a:t>TD+</a:t>
            </a:r>
            <a:r>
              <a:rPr lang="zh-CN" altLang="en-US" smtClean="0"/>
              <a:t>）与</a:t>
            </a:r>
            <a:r>
              <a:rPr lang="en-US" altLang="zh-CN" smtClean="0"/>
              <a:t>TX-</a:t>
            </a:r>
            <a:r>
              <a:rPr lang="zh-CN" altLang="en-US" smtClean="0"/>
              <a:t>（或</a:t>
            </a:r>
            <a:r>
              <a:rPr lang="en-US" altLang="zh-CN" smtClean="0"/>
              <a:t>TD-</a:t>
            </a:r>
            <a:r>
              <a:rPr lang="zh-CN" altLang="en-US" smtClean="0"/>
              <a:t>）为一对差分发送信号，其差分结果为实际发送的数据信号；</a:t>
            </a:r>
          </a:p>
          <a:p>
            <a:r>
              <a:rPr lang="en-US" altLang="zh-CN" smtClean="0"/>
              <a:t>RX+</a:t>
            </a:r>
            <a:r>
              <a:rPr lang="zh-CN" altLang="en-US" smtClean="0"/>
              <a:t>（或</a:t>
            </a:r>
            <a:r>
              <a:rPr lang="en-US" altLang="zh-CN" smtClean="0"/>
              <a:t>RD+</a:t>
            </a:r>
            <a:r>
              <a:rPr lang="zh-CN" altLang="en-US" smtClean="0"/>
              <a:t>）与</a:t>
            </a:r>
            <a:r>
              <a:rPr lang="en-US" altLang="zh-CN" smtClean="0"/>
              <a:t>RX-</a:t>
            </a:r>
            <a:r>
              <a:rPr lang="zh-CN" altLang="en-US" smtClean="0"/>
              <a:t>（或</a:t>
            </a:r>
            <a:r>
              <a:rPr lang="en-US" altLang="zh-CN" smtClean="0"/>
              <a:t>RD-</a:t>
            </a:r>
            <a:r>
              <a:rPr lang="zh-CN" altLang="en-US" smtClean="0"/>
              <a:t>）为一对差分接收信号，其差分结果为实际接收的数据信号。</a:t>
            </a:r>
          </a:p>
          <a:p>
            <a:r>
              <a:rPr lang="zh-CN" altLang="en-US" smtClean="0"/>
              <a:t>跟串口线不同，串口线中只有一根发线和一根收线。</a:t>
            </a:r>
          </a:p>
          <a:p>
            <a:r>
              <a:rPr lang="en-US" altLang="zh-CN" smtClean="0"/>
              <a:t>TD+</a:t>
            </a:r>
            <a:r>
              <a:rPr lang="zh-CN" altLang="en-US" smtClean="0"/>
              <a:t>：</a:t>
            </a:r>
            <a:r>
              <a:rPr lang="en-US" altLang="zh-CN" smtClean="0"/>
              <a:t>Transmit Data, positive-going differential signal</a:t>
            </a:r>
          </a:p>
          <a:p>
            <a:r>
              <a:rPr lang="en-US" altLang="zh-CN" smtClean="0"/>
              <a:t>TD-</a:t>
            </a:r>
            <a:r>
              <a:rPr lang="zh-CN" altLang="en-US" smtClean="0"/>
              <a:t>：</a:t>
            </a:r>
            <a:r>
              <a:rPr lang="en-US" altLang="zh-CN" smtClean="0"/>
              <a:t>Transmit Data, negative-going differential signal</a:t>
            </a:r>
          </a:p>
          <a:p>
            <a:r>
              <a:rPr lang="en-US" altLang="zh-CN" smtClean="0"/>
              <a:t>RD+</a:t>
            </a:r>
            <a:r>
              <a:rPr lang="zh-CN" altLang="en-US" smtClean="0"/>
              <a:t>：</a:t>
            </a:r>
            <a:r>
              <a:rPr lang="en-US" altLang="zh-CN" smtClean="0"/>
              <a:t>Receive Data, positive-going differential signal</a:t>
            </a:r>
          </a:p>
          <a:p>
            <a:r>
              <a:rPr lang="en-US" altLang="zh-CN" smtClean="0"/>
              <a:t>RD-</a:t>
            </a:r>
            <a:r>
              <a:rPr lang="zh-CN" altLang="en-US" smtClean="0"/>
              <a:t>：</a:t>
            </a:r>
            <a:r>
              <a:rPr lang="en-US" altLang="zh-CN" smtClean="0"/>
              <a:t>Receive Data, negative-going differential signal</a:t>
            </a:r>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p:txBody>
          <a:bodyPr/>
          <a:lstStyle/>
          <a:p>
            <a:pPr>
              <a:defRPr/>
            </a:pPr>
            <a:fld id="{6CAF8EBE-1CAF-46C6-B572-1C7111576440}" type="slidenum">
              <a:rPr lang="zh-CN" altLang="en-US" smtClean="0"/>
              <a:pPr>
                <a:defRPr/>
              </a:pPr>
              <a:t>27</a:t>
            </a:fld>
            <a:endParaRPr lang="en-US" altLang="zh-CN"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tracert -d xxx</a:t>
            </a:r>
            <a:r>
              <a:rPr lang="zh-CN" altLang="en-US" smtClean="0"/>
              <a:t>：不反向解析</a:t>
            </a:r>
            <a:r>
              <a:rPr lang="en-US" altLang="zh-CN" smtClean="0"/>
              <a:t>IP</a:t>
            </a:r>
            <a:r>
              <a:rPr lang="zh-CN" altLang="en-US" smtClean="0"/>
              <a:t>为域名，所以速度快些</a:t>
            </a:r>
          </a:p>
        </p:txBody>
      </p:sp>
      <p:sp>
        <p:nvSpPr>
          <p:cNvPr id="4" name="灯片编号占位符 3"/>
          <p:cNvSpPr>
            <a:spLocks noGrp="1"/>
          </p:cNvSpPr>
          <p:nvPr>
            <p:ph type="sldNum" sz="quarter" idx="5"/>
          </p:nvPr>
        </p:nvSpPr>
        <p:spPr/>
        <p:txBody>
          <a:bodyPr/>
          <a:lstStyle/>
          <a:p>
            <a:pPr>
              <a:defRPr/>
            </a:pPr>
            <a:fld id="{7519C928-937E-4B33-9A0C-522524E304F9}" type="slidenum">
              <a:rPr lang="zh-CN" altLang="en-US" smtClean="0"/>
              <a:pPr>
                <a:defRPr/>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AEE36BA-9136-4F59-B738-83E3E679F52E}" type="slidenum">
              <a:rPr lang="zh-CN" altLang="en-US" smtClean="0"/>
              <a:pPr>
                <a:defRPr/>
              </a:pPr>
              <a:t>7</a:t>
            </a:fld>
            <a:endParaRPr lang="zh-CN" altLang="en-US"/>
          </a:p>
        </p:txBody>
      </p:sp>
    </p:spTree>
    <p:extLst>
      <p:ext uri="{BB962C8B-B14F-4D97-AF65-F5344CB8AC3E}">
        <p14:creationId xmlns:p14="http://schemas.microsoft.com/office/powerpoint/2010/main" val="2182207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F/UTP</a:t>
            </a:r>
            <a:r>
              <a:rPr lang="zh-CN" altLang="en-US" smtClean="0"/>
              <a:t>屏蔽双绞线</a:t>
            </a:r>
            <a:r>
              <a:rPr lang="en-US" altLang="zh-CN" smtClean="0"/>
              <a:t>: </a:t>
            </a:r>
            <a:r>
              <a:rPr lang="zh-CN" altLang="en-US" smtClean="0"/>
              <a:t>铝箔总屏蔽双绞线（</a:t>
            </a:r>
            <a:r>
              <a:rPr lang="en-US" altLang="zh-CN" smtClean="0"/>
              <a:t>F/UTP</a:t>
            </a:r>
            <a:r>
              <a:rPr lang="zh-CN" altLang="en-US" smtClean="0"/>
              <a:t>）是最传统的屏蔽双绞线，主要用于将</a:t>
            </a:r>
            <a:r>
              <a:rPr lang="en-US" altLang="zh-CN" smtClean="0"/>
              <a:t>8</a:t>
            </a:r>
            <a:r>
              <a:rPr lang="zh-CN" altLang="en-US" smtClean="0"/>
              <a:t>芯双绞线与外部电磁场隔离，对线对之间电磁干扰没有作用。</a:t>
            </a:r>
            <a:r>
              <a:rPr lang="en-US" altLang="zh-CN" smtClean="0"/>
              <a:t>F/UTP</a:t>
            </a:r>
            <a:r>
              <a:rPr lang="zh-CN" altLang="en-US" smtClean="0"/>
              <a:t>双绞线在</a:t>
            </a:r>
            <a:r>
              <a:rPr lang="en-US" altLang="zh-CN" smtClean="0"/>
              <a:t>8</a:t>
            </a:r>
            <a:r>
              <a:rPr lang="zh-CN" altLang="en-US" smtClean="0"/>
              <a:t>芯双绞线外层包裹了一层铝箔。即在</a:t>
            </a:r>
            <a:r>
              <a:rPr lang="en-US" altLang="zh-CN" smtClean="0"/>
              <a:t>8</a:t>
            </a:r>
            <a:r>
              <a:rPr lang="zh-CN" altLang="en-US" smtClean="0"/>
              <a:t>根芯线外、护套内有一层铝箔，在铝箔的导电面上铺设了一根接地导线。</a:t>
            </a:r>
            <a:r>
              <a:rPr lang="en-US" altLang="zh-CN" smtClean="0"/>
              <a:t>F/UTP</a:t>
            </a:r>
            <a:r>
              <a:rPr lang="zh-CN" altLang="en-US" smtClean="0"/>
              <a:t>双绞线主要用于五类、超五类，在六类中也有应用。</a:t>
            </a:r>
          </a:p>
          <a:p>
            <a:r>
              <a:rPr lang="zh-CN" altLang="en-US" smtClean="0"/>
              <a:t>整体铝</a:t>
            </a:r>
            <a:r>
              <a:rPr lang="en-US" altLang="zh-CN" smtClean="0"/>
              <a:t>/</a:t>
            </a:r>
            <a:r>
              <a:rPr lang="zh-CN" altLang="en-US" smtClean="0"/>
              <a:t>聚酯箔状屏蔽</a:t>
            </a:r>
          </a:p>
          <a:p>
            <a:r>
              <a:rPr lang="en-US" altLang="zh-CN" smtClean="0"/>
              <a:t>Foil</a:t>
            </a:r>
            <a:r>
              <a:rPr lang="zh-CN" altLang="en-US" smtClean="0"/>
              <a:t>箔</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IEEE 802.3af</a:t>
            </a:r>
            <a:r>
              <a:rPr lang="en-US" altLang="zh-SG" smtClean="0"/>
              <a:t> </a:t>
            </a:r>
            <a:r>
              <a:rPr lang="en-US" altLang="zh-CN" smtClean="0"/>
              <a:t>PoE</a:t>
            </a:r>
            <a:r>
              <a:rPr lang="zh-CN" altLang="en-US" smtClean="0"/>
              <a:t>标准为使用以太网的传输电缆输送直流电到</a:t>
            </a:r>
            <a:r>
              <a:rPr lang="en-US" altLang="zh-CN" smtClean="0"/>
              <a:t>PoE</a:t>
            </a:r>
            <a:r>
              <a:rPr lang="zh-CN" altLang="en-US" smtClean="0"/>
              <a:t>兼容的设备定义了两种方法：</a:t>
            </a:r>
            <a:endParaRPr lang="zh-CN" altLang="zh-SG" smtClean="0"/>
          </a:p>
          <a:p>
            <a:r>
              <a:rPr lang="zh-CN" altLang="en-US" smtClean="0"/>
              <a:t>一种方法是“中间跨接法”（</a:t>
            </a:r>
            <a:r>
              <a:rPr lang="en-US" altLang="zh-CN" smtClean="0"/>
              <a:t>Mid-Span</a:t>
            </a:r>
            <a:r>
              <a:rPr lang="zh-CN" altLang="en-US" smtClean="0"/>
              <a:t>），使用以太网电缆中没有被使用的空闲线对来传输直流电。</a:t>
            </a:r>
          </a:p>
          <a:p>
            <a:r>
              <a:rPr lang="zh-CN" altLang="en-US" smtClean="0"/>
              <a:t>另一种方法是“末端跨接法”（</a:t>
            </a:r>
            <a:r>
              <a:rPr lang="en-US" altLang="zh-CN" smtClean="0"/>
              <a:t>End-Span</a:t>
            </a:r>
            <a:r>
              <a:rPr lang="zh-CN" altLang="en-US" smtClean="0"/>
              <a:t>），是在传输数据所用的芯线上同时传输直流电，其输电采用与以太网数据信号不同的频率。</a:t>
            </a:r>
          </a:p>
          <a:p>
            <a:endParaRPr lang="zh-CN" altLang="en-US" smtClean="0"/>
          </a:p>
          <a:p>
            <a:r>
              <a:rPr lang="en-US" altLang="zh-CN" smtClean="0"/>
              <a:t>PoE</a:t>
            </a:r>
            <a:r>
              <a:rPr lang="zh-CN" altLang="en-US" smtClean="0"/>
              <a:t>标准还规范了传送电功率应使用的</a:t>
            </a:r>
            <a:r>
              <a:rPr lang="en-US" altLang="zh-CN" smtClean="0"/>
              <a:t>UTP</a:t>
            </a:r>
            <a:r>
              <a:rPr lang="zh-CN" altLang="en-US" smtClean="0"/>
              <a:t>电缆，即</a:t>
            </a:r>
            <a:r>
              <a:rPr lang="en-US" altLang="zh-CN" smtClean="0"/>
              <a:t>3</a:t>
            </a:r>
            <a:r>
              <a:rPr lang="zh-CN" altLang="en-US" smtClean="0"/>
              <a:t>、</a:t>
            </a:r>
            <a:r>
              <a:rPr lang="en-US" altLang="zh-CN" smtClean="0"/>
              <a:t>5</a:t>
            </a:r>
            <a:r>
              <a:rPr lang="zh-CN" altLang="en-US" smtClean="0"/>
              <a:t>、</a:t>
            </a:r>
            <a:r>
              <a:rPr lang="en-US" altLang="zh-CN" smtClean="0"/>
              <a:t>5e</a:t>
            </a:r>
            <a:r>
              <a:rPr lang="zh-CN" altLang="en-US" smtClean="0"/>
              <a:t>或</a:t>
            </a:r>
            <a:r>
              <a:rPr lang="en-US" altLang="zh-CN" smtClean="0"/>
              <a:t>6</a:t>
            </a:r>
            <a:r>
              <a:rPr lang="zh-CN" altLang="en-US" smtClean="0"/>
              <a:t>类电缆，明确了与其一起工作的现存电缆设施不需要任何改动。</a:t>
            </a:r>
            <a:r>
              <a:rPr lang="en-US" altLang="zh-CN" smtClean="0"/>
              <a:t>PoE</a:t>
            </a:r>
            <a:r>
              <a:rPr lang="zh-CN" altLang="en-US" smtClean="0"/>
              <a:t>标准与</a:t>
            </a:r>
            <a:r>
              <a:rPr lang="en-US" altLang="zh-CN" smtClean="0"/>
              <a:t>IEEE 802.3</a:t>
            </a:r>
            <a:r>
              <a:rPr lang="zh-CN" altLang="en-US" smtClean="0"/>
              <a:t>标准系列兼容。</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以太网供电</a:t>
            </a:r>
            <a:r>
              <a:rPr lang="en-US" altLang="zh-CN" smtClean="0"/>
              <a:t>(PoE)</a:t>
            </a:r>
            <a:r>
              <a:rPr lang="zh-CN" altLang="en-US" smtClean="0"/>
              <a:t>允许交换机通过现有的以太网电缆对设备供电。</a:t>
            </a:r>
            <a:r>
              <a:rPr lang="en-US" altLang="zh-CN" smtClean="0"/>
              <a:t>IP</a:t>
            </a:r>
            <a:r>
              <a:rPr lang="zh-CN" altLang="en-US" smtClean="0"/>
              <a:t>电话和某些无线接入点会使用该功能。在您安装无线接入点和</a:t>
            </a:r>
            <a:r>
              <a:rPr lang="en-US" altLang="zh-CN" smtClean="0"/>
              <a:t>IP</a:t>
            </a:r>
            <a:r>
              <a:rPr lang="zh-CN" altLang="en-US" smtClean="0"/>
              <a:t>电话时，</a:t>
            </a:r>
            <a:r>
              <a:rPr lang="en-US" altLang="zh-CN" smtClean="0"/>
              <a:t>PoE</a:t>
            </a:r>
            <a:r>
              <a:rPr lang="zh-CN" altLang="en-US" smtClean="0"/>
              <a:t>技术会让您享受到更高的灵活和便捷性，因为您可以在任何使用以太网电缆的位置安装这些设备。您不需要考虑如何按常规方式为设备供电。然而，只有您确实想要利用该功能时，您才应该选择支持</a:t>
            </a:r>
            <a:r>
              <a:rPr lang="en-US" altLang="zh-CN" smtClean="0"/>
              <a:t>PoE</a:t>
            </a:r>
            <a:r>
              <a:rPr lang="zh-CN" altLang="en-US" smtClean="0"/>
              <a:t>的交换机，因为</a:t>
            </a:r>
            <a:r>
              <a:rPr lang="en-US" altLang="zh-CN" smtClean="0"/>
              <a:t>PoE</a:t>
            </a:r>
            <a:r>
              <a:rPr lang="zh-CN" altLang="en-US" smtClean="0"/>
              <a:t>会给交换机增加巨大的开销，会更加昂贵。</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atc.edu.cn/"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2263"/>
            <a:ext cx="2022475" cy="188912"/>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700" smtClean="0">
                <a:solidFill>
                  <a:srgbClr val="D3D3D3"/>
                </a:solidFill>
              </a:rPr>
              <a:t>© 2007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700" smtClean="0">
                <a:solidFill>
                  <a:srgbClr val="D3D3D3"/>
                </a:solidFill>
              </a:rPr>
              <a:t>Cisco Public</a:t>
            </a:r>
          </a:p>
        </p:txBody>
      </p:sp>
      <p:sp>
        <p:nvSpPr>
          <p:cNvPr id="7" name="Rectangle 5"/>
          <p:cNvSpPr>
            <a:spLocks noChangeArrowheads="1"/>
          </p:cNvSpPr>
          <p:nvPr/>
        </p:nvSpPr>
        <p:spPr bwMode="auto">
          <a:xfrm>
            <a:off x="193675" y="6565900"/>
            <a:ext cx="962025" cy="295275"/>
          </a:xfrm>
          <a:prstGeom prst="rect">
            <a:avLst/>
          </a:prstGeom>
          <a:noFill/>
          <a:ln>
            <a:noFill/>
          </a:ln>
          <a:extLst/>
        </p:spPr>
        <p:txBody>
          <a:bodyPr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700" smtClean="0">
                <a:solidFill>
                  <a:srgbClr val="D3D3D3"/>
                </a:solidFill>
              </a:rPr>
              <a:t>ITE PC v4.0</a:t>
            </a:r>
          </a:p>
          <a:p>
            <a:pPr eaLnBrk="1" hangingPunct="1">
              <a:defRPr/>
            </a:pPr>
            <a:r>
              <a:rPr lang="en-US" altLang="zh-CN" sz="700" smtClean="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2E66D188-8F75-4DF6-B66D-AD3DDFBC2471}" type="slidenum">
              <a:rPr lang="en-US" altLang="zh-CN" sz="1000" smtClean="0">
                <a:solidFill>
                  <a:srgbClr val="D3D3D3"/>
                </a:solidFill>
              </a:rPr>
              <a:pPr algn="r" eaLnBrk="1" hangingPunct="1">
                <a:defRPr/>
              </a:pPr>
              <a:t>‹#›</a:t>
            </a:fld>
            <a:endParaRPr lang="en-US" altLang="zh-CN" sz="1000" smtClean="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0983"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zh-CN" altLang="en-US" smtClean="0"/>
              <a:t>单击此处编辑母版标题样式</a:t>
            </a:r>
            <a:endParaRPr lang="en-US" altLang="zh-CN"/>
          </a:p>
        </p:txBody>
      </p:sp>
      <p:sp>
        <p:nvSpPr>
          <p:cNvPr id="1150984"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373610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491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627063"/>
            <a:ext cx="2035175" cy="4845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627063"/>
            <a:ext cx="5957887" cy="48450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06713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16200000">
            <a:off x="3200400" y="-1570037"/>
            <a:ext cx="2743200" cy="9144000"/>
          </a:xfrm>
          <a:prstGeom prst="rect">
            <a:avLst/>
          </a:prstGeom>
          <a:solidFill>
            <a:srgbClr val="015F85"/>
          </a:solidFill>
          <a:ln>
            <a:noFill/>
          </a:ln>
          <a:extLst/>
        </p:spPr>
        <p:txBody>
          <a:bodyPr wrap="none" lIns="73025" tIns="36512" rIns="73025" bIns="36512"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 name="Rectangle 3"/>
          <p:cNvSpPr>
            <a:spLocks noChangeArrowheads="1"/>
          </p:cNvSpPr>
          <p:nvPr/>
        </p:nvSpPr>
        <p:spPr bwMode="auto">
          <a:xfrm>
            <a:off x="2924175" y="6616700"/>
            <a:ext cx="1333500" cy="204788"/>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6" name="Rectangle 4"/>
          <p:cNvSpPr>
            <a:spLocks noChangeArrowheads="1"/>
          </p:cNvSpPr>
          <p:nvPr/>
        </p:nvSpPr>
        <p:spPr bwMode="auto">
          <a:xfrm>
            <a:off x="4286250" y="6616700"/>
            <a:ext cx="1193800" cy="204788"/>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800" smtClean="0">
                <a:solidFill>
                  <a:schemeClr val="tx2"/>
                </a:solidFill>
                <a:hlinkClick r:id="rId2"/>
              </a:rPr>
              <a:t>http://www.catc.edu.cn</a:t>
            </a:r>
            <a:endParaRPr lang="en-US" altLang="zh-CN" sz="800" smtClean="0">
              <a:solidFill>
                <a:schemeClr val="tx2"/>
              </a:solidFill>
            </a:endParaRPr>
          </a:p>
        </p:txBody>
      </p:sp>
      <p:sp>
        <p:nvSpPr>
          <p:cNvPr id="7" name="Rectangle 6"/>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7FCAC5DD-485B-47D0-A812-BB73EEC563E7}" type="slidenum">
              <a:rPr lang="zh-CN" altLang="en-US" sz="1000" smtClean="0">
                <a:solidFill>
                  <a:srgbClr val="D3D3D3"/>
                </a:solidFill>
              </a:rPr>
              <a:pPr algn="r" eaLnBrk="1" hangingPunct="1">
                <a:defRPr/>
              </a:pPr>
              <a:t>‹#›</a:t>
            </a:fld>
            <a:endParaRPr lang="en-US" altLang="zh-CN" sz="1000" smtClean="0">
              <a:solidFill>
                <a:srgbClr val="D3D3D3"/>
              </a:solidFill>
            </a:endParaRPr>
          </a:p>
        </p:txBody>
      </p:sp>
      <p:grpSp>
        <p:nvGrpSpPr>
          <p:cNvPr id="8" name="Group 7"/>
          <p:cNvGrpSpPr>
            <a:grpSpLocks/>
          </p:cNvGrpSpPr>
          <p:nvPr/>
        </p:nvGrpSpPr>
        <p:grpSpPr bwMode="auto">
          <a:xfrm>
            <a:off x="609600" y="525463"/>
            <a:ext cx="1447800" cy="769937"/>
            <a:chOff x="3272" y="1316"/>
            <a:chExt cx="1889" cy="1002"/>
          </a:xfrm>
        </p:grpSpPr>
        <p:sp>
          <p:nvSpPr>
            <p:cNvPr id="9"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pPr>
                <a:defRPr/>
              </a:pPr>
              <a:endParaRPr lang="zh-CN" altLang="en-US"/>
            </a:p>
          </p:txBody>
        </p:sp>
        <p:sp>
          <p:nvSpPr>
            <p:cNvPr id="10" name="Rectangle 9"/>
            <p:cNvSpPr>
              <a:spLocks noChangeArrowheads="1"/>
            </p:cNvSpPr>
            <p:nvPr/>
          </p:nvSpPr>
          <p:spPr bwMode="auto">
            <a:xfrm>
              <a:off x="3802" y="1979"/>
              <a:ext cx="87" cy="326"/>
            </a:xfrm>
            <a:prstGeom prst="rect">
              <a:avLst/>
            </a:prstGeom>
            <a:solidFill>
              <a:srgbClr val="B21A1A"/>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Freeform 10"/>
            <p:cNvSpPr>
              <a:spLocks/>
            </p:cNvSpPr>
            <p:nvPr/>
          </p:nvSpPr>
          <p:spPr bwMode="auto">
            <a:xfrm>
              <a:off x="4303" y="1971"/>
              <a:ext cx="249" cy="343"/>
            </a:xfrm>
            <a:custGeom>
              <a:avLst/>
              <a:gdLst>
                <a:gd name="T0" fmla="*/ 4589 w 58"/>
                <a:gd name="T1" fmla="*/ 1895 h 80"/>
                <a:gd name="T2" fmla="*/ 3319 w 58"/>
                <a:gd name="T3" fmla="*/ 1582 h 80"/>
                <a:gd name="T4" fmla="*/ 1657 w 58"/>
                <a:gd name="T5" fmla="*/ 3160 h 80"/>
                <a:gd name="T6" fmla="*/ 3319 w 58"/>
                <a:gd name="T7" fmla="*/ 4725 h 80"/>
                <a:gd name="T8" fmla="*/ 4589 w 58"/>
                <a:gd name="T9" fmla="*/ 4412 h 80"/>
                <a:gd name="T10" fmla="*/ 4589 w 58"/>
                <a:gd name="T11" fmla="*/ 6067 h 80"/>
                <a:gd name="T12" fmla="*/ 3246 w 58"/>
                <a:gd name="T13" fmla="*/ 6307 h 80"/>
                <a:gd name="T14" fmla="*/ 0 w 58"/>
                <a:gd name="T15" fmla="*/ 3160 h 80"/>
                <a:gd name="T16" fmla="*/ 3246 w 58"/>
                <a:gd name="T17" fmla="*/ 0 h 80"/>
                <a:gd name="T18" fmla="*/ 4589 w 58"/>
                <a:gd name="T19" fmla="*/ 240 h 80"/>
                <a:gd name="T20" fmla="*/ 4589 w 58"/>
                <a:gd name="T21" fmla="*/ 1895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pPr>
                <a:defRPr/>
              </a:pPr>
              <a:endParaRPr lang="zh-CN" altLang="en-US"/>
            </a:p>
          </p:txBody>
        </p:sp>
        <p:sp>
          <p:nvSpPr>
            <p:cNvPr id="12" name="Freeform 11"/>
            <p:cNvSpPr>
              <a:spLocks/>
            </p:cNvSpPr>
            <p:nvPr/>
          </p:nvSpPr>
          <p:spPr bwMode="auto">
            <a:xfrm>
              <a:off x="3444" y="1971"/>
              <a:ext cx="249" cy="343"/>
            </a:xfrm>
            <a:custGeom>
              <a:avLst/>
              <a:gdLst>
                <a:gd name="T0" fmla="*/ 4589 w 58"/>
                <a:gd name="T1" fmla="*/ 1895 h 80"/>
                <a:gd name="T2" fmla="*/ 3319 w 58"/>
                <a:gd name="T3" fmla="*/ 1582 h 80"/>
                <a:gd name="T4" fmla="*/ 1657 w 58"/>
                <a:gd name="T5" fmla="*/ 3160 h 80"/>
                <a:gd name="T6" fmla="*/ 3319 w 58"/>
                <a:gd name="T7" fmla="*/ 4725 h 80"/>
                <a:gd name="T8" fmla="*/ 4589 w 58"/>
                <a:gd name="T9" fmla="*/ 4412 h 80"/>
                <a:gd name="T10" fmla="*/ 4589 w 58"/>
                <a:gd name="T11" fmla="*/ 6067 h 80"/>
                <a:gd name="T12" fmla="*/ 3168 w 58"/>
                <a:gd name="T13" fmla="*/ 6307 h 80"/>
                <a:gd name="T14" fmla="*/ 0 w 58"/>
                <a:gd name="T15" fmla="*/ 3160 h 80"/>
                <a:gd name="T16" fmla="*/ 3168 w 58"/>
                <a:gd name="T17" fmla="*/ 0 h 80"/>
                <a:gd name="T18" fmla="*/ 4589 w 58"/>
                <a:gd name="T19" fmla="*/ 240 h 80"/>
                <a:gd name="T20" fmla="*/ 4589 w 58"/>
                <a:gd name="T21" fmla="*/ 1895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pPr>
                <a:defRPr/>
              </a:pPr>
              <a:endParaRPr lang="zh-CN" altLang="en-US"/>
            </a:p>
          </p:txBody>
        </p:sp>
        <p:sp>
          <p:nvSpPr>
            <p:cNvPr id="13" name="Freeform 12"/>
            <p:cNvSpPr>
              <a:spLocks noEditPoints="1"/>
            </p:cNvSpPr>
            <p:nvPr/>
          </p:nvSpPr>
          <p:spPr bwMode="auto">
            <a:xfrm>
              <a:off x="4643" y="1971"/>
              <a:ext cx="342" cy="343"/>
            </a:xfrm>
            <a:custGeom>
              <a:avLst/>
              <a:gdLst>
                <a:gd name="T0" fmla="*/ 6250 w 80"/>
                <a:gd name="T1" fmla="*/ 3160 h 80"/>
                <a:gd name="T2" fmla="*/ 3125 w 80"/>
                <a:gd name="T3" fmla="*/ 6307 h 80"/>
                <a:gd name="T4" fmla="*/ 0 w 80"/>
                <a:gd name="T5" fmla="*/ 3160 h 80"/>
                <a:gd name="T6" fmla="*/ 3125 w 80"/>
                <a:gd name="T7" fmla="*/ 0 h 80"/>
                <a:gd name="T8" fmla="*/ 6250 w 80"/>
                <a:gd name="T9" fmla="*/ 3160 h 80"/>
                <a:gd name="T10" fmla="*/ 3125 w 80"/>
                <a:gd name="T11" fmla="*/ 1582 h 80"/>
                <a:gd name="T12" fmla="*/ 1573 w 80"/>
                <a:gd name="T13" fmla="*/ 3160 h 80"/>
                <a:gd name="T14" fmla="*/ 3125 w 80"/>
                <a:gd name="T15" fmla="*/ 4725 h 80"/>
                <a:gd name="T16" fmla="*/ 4698 w 80"/>
                <a:gd name="T17" fmla="*/ 3160 h 80"/>
                <a:gd name="T18" fmla="*/ 3125 w 80"/>
                <a:gd name="T19" fmla="*/ 1582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pPr>
                <a:defRPr/>
              </a:pPr>
              <a:endParaRPr lang="zh-CN" altLang="en-US"/>
            </a:p>
          </p:txBody>
        </p:sp>
        <p:sp>
          <p:nvSpPr>
            <p:cNvPr id="14" name="Freeform 13"/>
            <p:cNvSpPr>
              <a:spLocks/>
            </p:cNvSpPr>
            <p:nvPr/>
          </p:nvSpPr>
          <p:spPr bwMode="auto">
            <a:xfrm>
              <a:off x="3999" y="1971"/>
              <a:ext cx="224" cy="343"/>
            </a:xfrm>
            <a:custGeom>
              <a:avLst/>
              <a:gdLst>
                <a:gd name="T0" fmla="*/ 3748 w 52"/>
                <a:gd name="T1" fmla="*/ 1488 h 80"/>
                <a:gd name="T2" fmla="*/ 2559 w 52"/>
                <a:gd name="T3" fmla="*/ 1342 h 80"/>
                <a:gd name="T4" fmla="*/ 1594 w 52"/>
                <a:gd name="T5" fmla="*/ 1818 h 80"/>
                <a:gd name="T6" fmla="*/ 2318 w 52"/>
                <a:gd name="T7" fmla="*/ 2371 h 80"/>
                <a:gd name="T8" fmla="*/ 2710 w 52"/>
                <a:gd name="T9" fmla="*/ 2517 h 80"/>
                <a:gd name="T10" fmla="*/ 4157 w 52"/>
                <a:gd name="T11" fmla="*/ 4266 h 80"/>
                <a:gd name="T12" fmla="*/ 1671 w 52"/>
                <a:gd name="T13" fmla="*/ 6307 h 80"/>
                <a:gd name="T14" fmla="*/ 0 w 52"/>
                <a:gd name="T15" fmla="*/ 6067 h 80"/>
                <a:gd name="T16" fmla="*/ 0 w 52"/>
                <a:gd name="T17" fmla="*/ 4725 h 80"/>
                <a:gd name="T18" fmla="*/ 1447 w 52"/>
                <a:gd name="T19" fmla="*/ 4965 h 80"/>
                <a:gd name="T20" fmla="*/ 2559 w 52"/>
                <a:gd name="T21" fmla="*/ 4412 h 80"/>
                <a:gd name="T22" fmla="*/ 1835 w 52"/>
                <a:gd name="T23" fmla="*/ 3786 h 80"/>
                <a:gd name="T24" fmla="*/ 1521 w 52"/>
                <a:gd name="T25" fmla="*/ 3713 h 80"/>
                <a:gd name="T26" fmla="*/ 0 w 52"/>
                <a:gd name="T27" fmla="*/ 1895 h 80"/>
                <a:gd name="T28" fmla="*/ 2244 w 52"/>
                <a:gd name="T29" fmla="*/ 0 h 80"/>
                <a:gd name="T30" fmla="*/ 3748 w 52"/>
                <a:gd name="T31" fmla="*/ 240 h 80"/>
                <a:gd name="T32" fmla="*/ 3748 w 52"/>
                <a:gd name="T33" fmla="*/ 1488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pPr>
                <a:defRPr/>
              </a:pPr>
              <a:endParaRPr lang="zh-CN" altLang="en-US"/>
            </a:p>
          </p:txBody>
        </p:sp>
        <p:sp>
          <p:nvSpPr>
            <p:cNvPr id="15" name="Freeform 14"/>
            <p:cNvSpPr>
              <a:spLocks/>
            </p:cNvSpPr>
            <p:nvPr/>
          </p:nvSpPr>
          <p:spPr bwMode="auto">
            <a:xfrm>
              <a:off x="3272" y="1587"/>
              <a:ext cx="81" cy="167"/>
            </a:xfrm>
            <a:custGeom>
              <a:avLst/>
              <a:gdLst>
                <a:gd name="T0" fmla="*/ 1471 w 19"/>
                <a:gd name="T1" fmla="*/ 788 h 39"/>
                <a:gd name="T2" fmla="*/ 780 w 19"/>
                <a:gd name="T3" fmla="*/ 0 h 39"/>
                <a:gd name="T4" fmla="*/ 0 w 19"/>
                <a:gd name="T5" fmla="*/ 788 h 39"/>
                <a:gd name="T6" fmla="*/ 0 w 19"/>
                <a:gd name="T7" fmla="*/ 2347 h 39"/>
                <a:gd name="T8" fmla="*/ 780 w 19"/>
                <a:gd name="T9" fmla="*/ 3062 h 39"/>
                <a:gd name="T10" fmla="*/ 1471 w 19"/>
                <a:gd name="T11" fmla="*/ 2347 h 39"/>
                <a:gd name="T12" fmla="*/ 1471 w 19"/>
                <a:gd name="T13" fmla="*/ 78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zh-CN" altLang="en-US"/>
            </a:p>
          </p:txBody>
        </p:sp>
        <p:sp>
          <p:nvSpPr>
            <p:cNvPr id="16" name="Freeform 15"/>
            <p:cNvSpPr>
              <a:spLocks/>
            </p:cNvSpPr>
            <p:nvPr/>
          </p:nvSpPr>
          <p:spPr bwMode="auto">
            <a:xfrm>
              <a:off x="3500" y="1473"/>
              <a:ext cx="81" cy="281"/>
            </a:xfrm>
            <a:custGeom>
              <a:avLst/>
              <a:gdLst>
                <a:gd name="T0" fmla="*/ 1471 w 19"/>
                <a:gd name="T1" fmla="*/ 731 h 65"/>
                <a:gd name="T2" fmla="*/ 691 w 19"/>
                <a:gd name="T3" fmla="*/ 0 h 65"/>
                <a:gd name="T4" fmla="*/ 0 w 19"/>
                <a:gd name="T5" fmla="*/ 731 h 65"/>
                <a:gd name="T6" fmla="*/ 0 w 19"/>
                <a:gd name="T7" fmla="*/ 4522 h 65"/>
                <a:gd name="T8" fmla="*/ 691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17" name="Freeform 16"/>
            <p:cNvSpPr>
              <a:spLocks/>
            </p:cNvSpPr>
            <p:nvPr/>
          </p:nvSpPr>
          <p:spPr bwMode="auto">
            <a:xfrm>
              <a:off x="3721" y="1320"/>
              <a:ext cx="81" cy="514"/>
            </a:xfrm>
            <a:custGeom>
              <a:avLst/>
              <a:gdLst>
                <a:gd name="T0" fmla="*/ 1471 w 19"/>
                <a:gd name="T1" fmla="*/ 715 h 120"/>
                <a:gd name="T2" fmla="*/ 780 w 19"/>
                <a:gd name="T3" fmla="*/ 0 h 120"/>
                <a:gd name="T4" fmla="*/ 0 w 19"/>
                <a:gd name="T5" fmla="*/ 715 h 120"/>
                <a:gd name="T6" fmla="*/ 0 w 19"/>
                <a:gd name="T7" fmla="*/ 8717 h 120"/>
                <a:gd name="T8" fmla="*/ 780 w 19"/>
                <a:gd name="T9" fmla="*/ 9432 h 120"/>
                <a:gd name="T10" fmla="*/ 1471 w 19"/>
                <a:gd name="T11" fmla="*/ 8717 h 120"/>
                <a:gd name="T12" fmla="*/ 1471 w 19"/>
                <a:gd name="T13" fmla="*/ 715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zh-CN" altLang="en-US"/>
            </a:p>
          </p:txBody>
        </p:sp>
        <p:sp>
          <p:nvSpPr>
            <p:cNvPr id="18" name="Freeform 17"/>
            <p:cNvSpPr>
              <a:spLocks/>
            </p:cNvSpPr>
            <p:nvPr/>
          </p:nvSpPr>
          <p:spPr bwMode="auto">
            <a:xfrm>
              <a:off x="3949" y="1473"/>
              <a:ext cx="81" cy="281"/>
            </a:xfrm>
            <a:custGeom>
              <a:avLst/>
              <a:gdLst>
                <a:gd name="T0" fmla="*/ 1471 w 19"/>
                <a:gd name="T1" fmla="*/ 731 h 65"/>
                <a:gd name="T2" fmla="*/ 691 w 19"/>
                <a:gd name="T3" fmla="*/ 0 h 65"/>
                <a:gd name="T4" fmla="*/ 0 w 19"/>
                <a:gd name="T5" fmla="*/ 731 h 65"/>
                <a:gd name="T6" fmla="*/ 0 w 19"/>
                <a:gd name="T7" fmla="*/ 4522 h 65"/>
                <a:gd name="T8" fmla="*/ 691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19" name="Freeform 18"/>
            <p:cNvSpPr>
              <a:spLocks/>
            </p:cNvSpPr>
            <p:nvPr/>
          </p:nvSpPr>
          <p:spPr bwMode="auto">
            <a:xfrm>
              <a:off x="4171" y="1587"/>
              <a:ext cx="87" cy="167"/>
            </a:xfrm>
            <a:custGeom>
              <a:avLst/>
              <a:gdLst>
                <a:gd name="T0" fmla="*/ 1644 w 20"/>
                <a:gd name="T1" fmla="*/ 788 h 39"/>
                <a:gd name="T2" fmla="*/ 831 w 20"/>
                <a:gd name="T3" fmla="*/ 0 h 39"/>
                <a:gd name="T4" fmla="*/ 0 w 20"/>
                <a:gd name="T5" fmla="*/ 788 h 39"/>
                <a:gd name="T6" fmla="*/ 0 w 20"/>
                <a:gd name="T7" fmla="*/ 2347 h 39"/>
                <a:gd name="T8" fmla="*/ 831 w 20"/>
                <a:gd name="T9" fmla="*/ 3062 h 39"/>
                <a:gd name="T10" fmla="*/ 1644 w 20"/>
                <a:gd name="T11" fmla="*/ 2347 h 39"/>
                <a:gd name="T12" fmla="*/ 1644 w 20"/>
                <a:gd name="T13" fmla="*/ 78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pPr>
                <a:defRPr/>
              </a:pPr>
              <a:endParaRPr lang="zh-CN" altLang="en-US"/>
            </a:p>
          </p:txBody>
        </p:sp>
        <p:sp>
          <p:nvSpPr>
            <p:cNvPr id="20" name="Freeform 19"/>
            <p:cNvSpPr>
              <a:spLocks/>
            </p:cNvSpPr>
            <p:nvPr/>
          </p:nvSpPr>
          <p:spPr bwMode="auto">
            <a:xfrm>
              <a:off x="4399" y="1473"/>
              <a:ext cx="81" cy="281"/>
            </a:xfrm>
            <a:custGeom>
              <a:avLst/>
              <a:gdLst>
                <a:gd name="T0" fmla="*/ 1471 w 19"/>
                <a:gd name="T1" fmla="*/ 731 h 65"/>
                <a:gd name="T2" fmla="*/ 780 w 19"/>
                <a:gd name="T3" fmla="*/ 0 h 65"/>
                <a:gd name="T4" fmla="*/ 0 w 19"/>
                <a:gd name="T5" fmla="*/ 731 h 65"/>
                <a:gd name="T6" fmla="*/ 0 w 19"/>
                <a:gd name="T7" fmla="*/ 4522 h 65"/>
                <a:gd name="T8" fmla="*/ 780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21" name="Freeform 20"/>
            <p:cNvSpPr>
              <a:spLocks/>
            </p:cNvSpPr>
            <p:nvPr/>
          </p:nvSpPr>
          <p:spPr bwMode="auto">
            <a:xfrm>
              <a:off x="4625" y="1320"/>
              <a:ext cx="83" cy="514"/>
            </a:xfrm>
            <a:custGeom>
              <a:avLst/>
              <a:gdLst>
                <a:gd name="T0" fmla="*/ 1586 w 19"/>
                <a:gd name="T1" fmla="*/ 715 h 120"/>
                <a:gd name="T2" fmla="*/ 743 w 19"/>
                <a:gd name="T3" fmla="*/ 0 h 120"/>
                <a:gd name="T4" fmla="*/ 0 w 19"/>
                <a:gd name="T5" fmla="*/ 715 h 120"/>
                <a:gd name="T6" fmla="*/ 0 w 19"/>
                <a:gd name="T7" fmla="*/ 8717 h 120"/>
                <a:gd name="T8" fmla="*/ 743 w 19"/>
                <a:gd name="T9" fmla="*/ 9432 h 120"/>
                <a:gd name="T10" fmla="*/ 1586 w 19"/>
                <a:gd name="T11" fmla="*/ 8717 h 120"/>
                <a:gd name="T12" fmla="*/ 1586 w 19"/>
                <a:gd name="T13" fmla="*/ 715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zh-CN" altLang="en-US"/>
            </a:p>
          </p:txBody>
        </p:sp>
        <p:sp>
          <p:nvSpPr>
            <p:cNvPr id="22" name="Freeform 21"/>
            <p:cNvSpPr>
              <a:spLocks/>
            </p:cNvSpPr>
            <p:nvPr/>
          </p:nvSpPr>
          <p:spPr bwMode="auto">
            <a:xfrm>
              <a:off x="4848" y="1473"/>
              <a:ext cx="81" cy="281"/>
            </a:xfrm>
            <a:custGeom>
              <a:avLst/>
              <a:gdLst>
                <a:gd name="T0" fmla="*/ 1471 w 19"/>
                <a:gd name="T1" fmla="*/ 731 h 65"/>
                <a:gd name="T2" fmla="*/ 780 w 19"/>
                <a:gd name="T3" fmla="*/ 0 h 65"/>
                <a:gd name="T4" fmla="*/ 0 w 19"/>
                <a:gd name="T5" fmla="*/ 731 h 65"/>
                <a:gd name="T6" fmla="*/ 0 w 19"/>
                <a:gd name="T7" fmla="*/ 4522 h 65"/>
                <a:gd name="T8" fmla="*/ 780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23" name="Freeform 22"/>
            <p:cNvSpPr>
              <a:spLocks/>
            </p:cNvSpPr>
            <p:nvPr/>
          </p:nvSpPr>
          <p:spPr bwMode="auto">
            <a:xfrm>
              <a:off x="5074" y="1587"/>
              <a:ext cx="83" cy="167"/>
            </a:xfrm>
            <a:custGeom>
              <a:avLst/>
              <a:gdLst>
                <a:gd name="T0" fmla="*/ 1586 w 19"/>
                <a:gd name="T1" fmla="*/ 788 h 39"/>
                <a:gd name="T2" fmla="*/ 743 w 19"/>
                <a:gd name="T3" fmla="*/ 0 h 39"/>
                <a:gd name="T4" fmla="*/ 0 w 19"/>
                <a:gd name="T5" fmla="*/ 788 h 39"/>
                <a:gd name="T6" fmla="*/ 0 w 19"/>
                <a:gd name="T7" fmla="*/ 2347 h 39"/>
                <a:gd name="T8" fmla="*/ 743 w 19"/>
                <a:gd name="T9" fmla="*/ 3062 h 39"/>
                <a:gd name="T10" fmla="*/ 1586 w 19"/>
                <a:gd name="T11" fmla="*/ 2347 h 39"/>
                <a:gd name="T12" fmla="*/ 1586 w 19"/>
                <a:gd name="T13" fmla="*/ 78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zh-CN" altLang="en-US"/>
            </a:p>
          </p:txBody>
        </p:sp>
      </p:grpSp>
      <p:pic>
        <p:nvPicPr>
          <p:cNvPr id="24"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550" y="1658938"/>
            <a:ext cx="2306638"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57463" name="Rectangle 23"/>
          <p:cNvSpPr>
            <a:spLocks noGrp="1" noChangeArrowheads="1"/>
          </p:cNvSpPr>
          <p:nvPr>
            <p:ph type="ctrTitle"/>
          </p:nvPr>
        </p:nvSpPr>
        <p:spPr bwMode="white">
          <a:xfrm>
            <a:off x="0" y="2676525"/>
            <a:ext cx="6818811" cy="830263"/>
          </a:xfrm>
          <a:ln/>
        </p:spPr>
        <p:txBody>
          <a:bodyPr anchor="ctr"/>
          <a:lstStyle>
            <a:lvl1pPr algn="ctr">
              <a:defRPr sz="3000" b="0">
                <a:solidFill>
                  <a:srgbClr val="FFFFFF"/>
                </a:solidFill>
                <a:latin typeface="+mj-lt"/>
                <a:ea typeface="黑体" pitchFamily="2" charset="-122"/>
              </a:defRPr>
            </a:lvl1pPr>
          </a:lstStyle>
          <a:p>
            <a:r>
              <a:rPr lang="zh-CN" altLang="en-US" smtClean="0"/>
              <a:t>单击此处编辑母版标题样式</a:t>
            </a:r>
            <a:endParaRPr lang="en-US" altLang="zh-CN" dirty="0"/>
          </a:p>
        </p:txBody>
      </p:sp>
      <p:sp>
        <p:nvSpPr>
          <p:cNvPr id="957464" name="Rectangle 24"/>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chemeClr val="bg2"/>
                </a:solidFill>
              </a:defRPr>
            </a:lvl1pPr>
          </a:lstStyle>
          <a:p>
            <a:r>
              <a:rPr lang="zh-CN" altLang="en-US" smtClean="0"/>
              <a:t>单击此处编辑母版副标题样式</a:t>
            </a:r>
            <a:endParaRPr lang="en-US" altLang="zh-CN"/>
          </a:p>
        </p:txBody>
      </p:sp>
    </p:spTree>
    <p:extLst>
      <p:ext uri="{BB962C8B-B14F-4D97-AF65-F5344CB8AC3E}">
        <p14:creationId xmlns:p14="http://schemas.microsoft.com/office/powerpoint/2010/main" val="3999370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256408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477991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25688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66630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900748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392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6177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45006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51061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84126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457200"/>
            <a:ext cx="2035175" cy="4895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457200"/>
            <a:ext cx="5957887" cy="4895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562644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477309618"/>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92900401"/>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8681111"/>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2651441"/>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8243307"/>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75715950"/>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79902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19539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81805538"/>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841439433"/>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74021736"/>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1312863"/>
            <a:ext cx="1984375" cy="3933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9763" y="1312863"/>
            <a:ext cx="5803900" cy="3933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1290558"/>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3393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5326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19666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2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4535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8490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catc.edu.cn/" TargetMode="Externa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hyperlink" Target="http://www.catc.edu.cn/" TargetMode="Externa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55638" y="62706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4099" name="Rectangle 3"/>
          <p:cNvSpPr>
            <a:spLocks noChangeArrowheads="1"/>
          </p:cNvSpPr>
          <p:nvPr/>
        </p:nvSpPr>
        <p:spPr bwMode="auto">
          <a:xfrm>
            <a:off x="193675" y="6565900"/>
            <a:ext cx="962025" cy="295275"/>
          </a:xfrm>
          <a:prstGeom prst="rect">
            <a:avLst/>
          </a:prstGeom>
          <a:noFill/>
          <a:ln>
            <a:noFill/>
          </a:ln>
          <a:extLst/>
        </p:spPr>
        <p:txBody>
          <a:bodyPr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700" smtClean="0">
                <a:solidFill>
                  <a:srgbClr val="D3D3D3"/>
                </a:solidFill>
              </a:rPr>
              <a:t>ITE PC v4.0</a:t>
            </a:r>
          </a:p>
          <a:p>
            <a:pPr eaLnBrk="1" hangingPunct="1">
              <a:defRPr/>
            </a:pPr>
            <a:r>
              <a:rPr lang="en-US" altLang="zh-CN" sz="700" smtClean="0">
                <a:solidFill>
                  <a:srgbClr val="D3D3D3"/>
                </a:solidFill>
              </a:rPr>
              <a:t>Chapter 1</a:t>
            </a:r>
          </a:p>
        </p:txBody>
      </p:sp>
      <p:sp>
        <p:nvSpPr>
          <p:cNvPr id="4100" name="Rectangle 4"/>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2D30830F-4050-415A-8C6B-4537FB214C9D}" type="slidenum">
              <a:rPr lang="en-US" altLang="zh-CN" sz="1000" smtClean="0">
                <a:solidFill>
                  <a:srgbClr val="D3D3D3"/>
                </a:solidFill>
              </a:rPr>
              <a:pPr algn="r" eaLnBrk="1" hangingPunct="1">
                <a:defRPr/>
              </a:pPr>
              <a:t>‹#›</a:t>
            </a:fld>
            <a:endParaRPr lang="en-US" altLang="zh-CN" sz="1000" smtClean="0">
              <a:solidFill>
                <a:srgbClr val="D3D3D3"/>
              </a:solidFill>
            </a:endParaRPr>
          </a:p>
        </p:txBody>
      </p:sp>
      <p:sp>
        <p:nvSpPr>
          <p:cNvPr id="4101" name="Rectangle 5"/>
          <p:cNvSpPr>
            <a:spLocks noGrp="1" noChangeArrowheads="1"/>
          </p:cNvSpPr>
          <p:nvPr>
            <p:ph type="body" idx="1"/>
          </p:nvPr>
        </p:nvSpPr>
        <p:spPr bwMode="auto">
          <a:xfrm>
            <a:off x="655638" y="19002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4102" name="Picture 6" descr="PPt_TopBand_Artwork"/>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Rectangle 7"/>
          <p:cNvSpPr>
            <a:spLocks noChangeArrowheads="1"/>
          </p:cNvSpPr>
          <p:nvPr/>
        </p:nvSpPr>
        <p:spPr bwMode="auto">
          <a:xfrm>
            <a:off x="4498975" y="6672263"/>
            <a:ext cx="2022475" cy="188912"/>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700" smtClean="0">
                <a:solidFill>
                  <a:srgbClr val="D3D3D3"/>
                </a:solidFill>
              </a:rPr>
              <a:t>© 2007 Cisco Systems, Inc. All rights reserved.</a:t>
            </a:r>
          </a:p>
        </p:txBody>
      </p:sp>
      <p:sp>
        <p:nvSpPr>
          <p:cNvPr id="4104" name="Rectangle 8"/>
          <p:cNvSpPr>
            <a:spLocks noChangeArrowheads="1"/>
          </p:cNvSpPr>
          <p:nvPr/>
        </p:nvSpPr>
        <p:spPr bwMode="auto">
          <a:xfrm>
            <a:off x="7123113" y="6672263"/>
            <a:ext cx="650875" cy="188912"/>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700" smtClean="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3974"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4000" b="1">
          <a:solidFill>
            <a:srgbClr val="708CA1"/>
          </a:solidFill>
          <a:latin typeface="+mj-lt"/>
          <a:ea typeface="黑体" pitchFamily="2" charset="-122"/>
          <a:cs typeface="+mj-cs"/>
        </a:defRPr>
      </a:lvl1pPr>
      <a:lvl2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2pPr>
      <a:lvl3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3pPr>
      <a:lvl4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4pPr>
      <a:lvl5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3200">
          <a:solidFill>
            <a:schemeClr val="tx1"/>
          </a:solidFill>
          <a:latin typeface="Arial" charset="0"/>
          <a:ea typeface="+mn-ea"/>
          <a:cs typeface="+mn-cs"/>
        </a:defRPr>
      </a:lvl1pPr>
      <a:lvl2pPr marL="574675" indent="-117475" algn="l" defTabSz="814388" rtl="0" eaLnBrk="0" fontAlgn="base" hangingPunct="0">
        <a:lnSpc>
          <a:spcPct val="95000"/>
        </a:lnSpc>
        <a:spcBef>
          <a:spcPct val="35000"/>
        </a:spcBef>
        <a:spcAft>
          <a:spcPct val="0"/>
        </a:spcAft>
        <a:buClr>
          <a:srgbClr val="708CA1"/>
        </a:buClr>
        <a:buFont typeface="Wingdings" pitchFamily="2" charset="2"/>
        <a:buChar char="ü"/>
        <a:defRPr sz="2800">
          <a:solidFill>
            <a:schemeClr val="tx1"/>
          </a:solidFill>
          <a:latin typeface="Arial" charset="0"/>
          <a:ea typeface="+mn-ea"/>
        </a:defRPr>
      </a:lvl2pPr>
      <a:lvl3pPr marL="914400" algn="l" defTabSz="814388" rtl="0" eaLnBrk="0" fontAlgn="base" hangingPunct="0">
        <a:lnSpc>
          <a:spcPct val="95000"/>
        </a:lnSpc>
        <a:spcBef>
          <a:spcPct val="35000"/>
        </a:spcBef>
        <a:spcAft>
          <a:spcPct val="0"/>
        </a:spcAft>
        <a:buClr>
          <a:srgbClr val="708CA1"/>
        </a:buClr>
        <a:buChar char="•"/>
        <a:defRPr sz="2800">
          <a:solidFill>
            <a:schemeClr val="tx1"/>
          </a:solidFill>
          <a:latin typeface="Arial" charset="0"/>
          <a:ea typeface="+mn-ea"/>
        </a:defRPr>
      </a:lvl3pPr>
      <a:lvl4pPr marL="1254125" indent="117475" algn="l" defTabSz="814388" rtl="0" eaLnBrk="0" fontAlgn="base" hangingPunct="0">
        <a:lnSpc>
          <a:spcPct val="95000"/>
        </a:lnSpc>
        <a:spcBef>
          <a:spcPct val="35000"/>
        </a:spcBef>
        <a:spcAft>
          <a:spcPct val="0"/>
        </a:spcAft>
        <a:buClr>
          <a:srgbClr val="708CA1"/>
        </a:buClr>
        <a:buChar char="–"/>
        <a:defRPr sz="2800">
          <a:solidFill>
            <a:schemeClr val="tx1"/>
          </a:solidFill>
          <a:latin typeface="Arial" charset="0"/>
          <a:ea typeface="+mn-ea"/>
        </a:defRPr>
      </a:lvl4pPr>
      <a:lvl5pPr marL="1604963" indent="223838" algn="l" defTabSz="814388" rtl="0" eaLnBrk="0" fontAlgn="base" hangingPunct="0">
        <a:lnSpc>
          <a:spcPct val="95000"/>
        </a:lnSpc>
        <a:spcBef>
          <a:spcPct val="35000"/>
        </a:spcBef>
        <a:spcAft>
          <a:spcPct val="0"/>
        </a:spcAft>
        <a:buClr>
          <a:srgbClr val="708CA1"/>
        </a:buClr>
        <a:buChar char="»"/>
        <a:defRPr sz="2800">
          <a:solidFill>
            <a:schemeClr val="tx1"/>
          </a:solidFill>
          <a:latin typeface="Arial" charset="0"/>
          <a:ea typeface="+mn-ea"/>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55638" y="44450"/>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5123" name="Rectangle 4"/>
          <p:cNvSpPr>
            <a:spLocks noChangeArrowheads="1"/>
          </p:cNvSpPr>
          <p:nvPr/>
        </p:nvSpPr>
        <p:spPr bwMode="auto">
          <a:xfrm>
            <a:off x="0" y="0"/>
            <a:ext cx="9144000" cy="177800"/>
          </a:xfrm>
          <a:prstGeom prst="rect">
            <a:avLst/>
          </a:prstGeom>
          <a:solidFill>
            <a:srgbClr val="015F85"/>
          </a:solidFill>
          <a:ln>
            <a:noFill/>
          </a:ln>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124" name="Rectangle 8"/>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BB500F9E-3396-4D22-979C-F2407D40E8C7}" type="slidenum">
              <a:rPr lang="zh-CN" altLang="en-US" sz="1000" smtClean="0">
                <a:solidFill>
                  <a:srgbClr val="D3D3D3"/>
                </a:solidFill>
              </a:rPr>
              <a:pPr algn="r" eaLnBrk="1" hangingPunct="1">
                <a:defRPr/>
              </a:pPr>
              <a:t>‹#›</a:t>
            </a:fld>
            <a:endParaRPr lang="en-US" altLang="zh-CN" sz="1000" smtClean="0">
              <a:solidFill>
                <a:srgbClr val="D3D3D3"/>
              </a:solidFill>
            </a:endParaRPr>
          </a:p>
        </p:txBody>
      </p:sp>
      <p:sp>
        <p:nvSpPr>
          <p:cNvPr id="5125" name="Rectangle 9"/>
          <p:cNvSpPr>
            <a:spLocks noGrp="1" noChangeArrowheads="1"/>
          </p:cNvSpPr>
          <p:nvPr>
            <p:ph type="body" idx="1"/>
          </p:nvPr>
        </p:nvSpPr>
        <p:spPr bwMode="auto">
          <a:xfrm>
            <a:off x="0" y="908050"/>
            <a:ext cx="9144000"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126" name="Rectangle 13"/>
          <p:cNvSpPr>
            <a:spLocks noChangeArrowheads="1"/>
          </p:cNvSpPr>
          <p:nvPr/>
        </p:nvSpPr>
        <p:spPr bwMode="auto">
          <a:xfrm>
            <a:off x="2924175" y="6616700"/>
            <a:ext cx="1333500" cy="204788"/>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5127" name="Rectangle 14"/>
          <p:cNvSpPr>
            <a:spLocks noChangeArrowheads="1"/>
          </p:cNvSpPr>
          <p:nvPr/>
        </p:nvSpPr>
        <p:spPr bwMode="auto">
          <a:xfrm>
            <a:off x="4286250" y="6616700"/>
            <a:ext cx="1193800" cy="204788"/>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800" smtClean="0">
                <a:solidFill>
                  <a:schemeClr val="tx2"/>
                </a:solidFill>
                <a:hlinkClick r:id="rId13"/>
              </a:rPr>
              <a:t>http://www.catc.edu.cn</a:t>
            </a:r>
            <a:endParaRPr lang="en-US" altLang="zh-CN" sz="80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3975"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Arial" charset="0"/>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Arial" charset="0"/>
          <a:ea typeface="+mn-ea"/>
        </a:defRPr>
      </a:lvl2pPr>
      <a:lvl3pPr marL="914400"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3144838"/>
          </a:xfrm>
          <a:prstGeom prst="rect">
            <a:avLst/>
          </a:prstGeom>
          <a:solidFill>
            <a:srgbClr val="015F85"/>
          </a:solidFill>
          <a:ln>
            <a:noFill/>
          </a:ln>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6147" name="Rectangle 3"/>
          <p:cNvSpPr>
            <a:spLocks noGrp="1" noChangeArrowheads="1"/>
          </p:cNvSpPr>
          <p:nvPr>
            <p:ph type="title"/>
          </p:nvPr>
        </p:nvSpPr>
        <p:spPr bwMode="auto">
          <a:xfrm>
            <a:off x="639763" y="1312863"/>
            <a:ext cx="37163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ctr" anchorCtr="0" compatLnSpc="1">
            <a:prstTxWarp prst="textNoShape">
              <a:avLst/>
            </a:prstTxWarp>
          </a:bodyPr>
          <a:lstStyle/>
          <a:p>
            <a:pPr lvl="0"/>
            <a:r>
              <a:rPr lang="en-US" altLang="zh-CN" smtClean="0"/>
              <a:t>Segue and Q&amp;A</a:t>
            </a:r>
          </a:p>
        </p:txBody>
      </p:sp>
      <p:sp>
        <p:nvSpPr>
          <p:cNvPr id="6148" name="Rectangle 4"/>
          <p:cNvSpPr>
            <a:spLocks noGrp="1" noChangeArrowheads="1"/>
          </p:cNvSpPr>
          <p:nvPr>
            <p:ph type="body" idx="1"/>
          </p:nvPr>
        </p:nvSpPr>
        <p:spPr bwMode="auto">
          <a:xfrm>
            <a:off x="639763" y="3390900"/>
            <a:ext cx="7940675" cy="185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ltLang="zh-CN" smtClean="0"/>
              <a:t>Subtitle</a:t>
            </a:r>
          </a:p>
        </p:txBody>
      </p:sp>
      <p:sp>
        <p:nvSpPr>
          <p:cNvPr id="6149" name="Rectangle 8"/>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4D70D4BE-9180-4FA6-94BF-39E87E4B3705}" type="slidenum">
              <a:rPr lang="zh-CN" altLang="en-US" sz="1000" smtClean="0">
                <a:solidFill>
                  <a:srgbClr val="D3D3D3"/>
                </a:solidFill>
              </a:rPr>
              <a:pPr algn="r" eaLnBrk="1" hangingPunct="1">
                <a:defRPr/>
              </a:pPr>
              <a:t>‹#›</a:t>
            </a:fld>
            <a:endParaRPr lang="en-US" altLang="zh-CN" sz="1000" smtClean="0">
              <a:solidFill>
                <a:srgbClr val="D3D3D3"/>
              </a:solidFill>
            </a:endParaRPr>
          </a:p>
        </p:txBody>
      </p:sp>
      <p:sp>
        <p:nvSpPr>
          <p:cNvPr id="6150" name="Rectangle 11"/>
          <p:cNvSpPr>
            <a:spLocks noChangeArrowheads="1"/>
          </p:cNvSpPr>
          <p:nvPr/>
        </p:nvSpPr>
        <p:spPr bwMode="auto">
          <a:xfrm>
            <a:off x="2924175" y="6616700"/>
            <a:ext cx="1333500" cy="204788"/>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6151" name="Rectangle 12"/>
          <p:cNvSpPr>
            <a:spLocks noChangeArrowheads="1"/>
          </p:cNvSpPr>
          <p:nvPr/>
        </p:nvSpPr>
        <p:spPr bwMode="auto">
          <a:xfrm>
            <a:off x="4286250" y="6616700"/>
            <a:ext cx="1193800" cy="204788"/>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800" smtClean="0">
                <a:solidFill>
                  <a:schemeClr val="tx2"/>
                </a:solidFill>
                <a:hlinkClick r:id="rId13"/>
              </a:rPr>
              <a:t>http://www.catc.edu.cn</a:t>
            </a:r>
            <a:endParaRPr lang="en-US" altLang="zh-CN" sz="80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800">
          <a:solidFill>
            <a:srgbClr val="FFFFFF"/>
          </a:solidFill>
          <a:latin typeface="+mj-lt"/>
          <a:ea typeface="+mj-ea"/>
          <a:cs typeface="+mj-cs"/>
        </a:defRPr>
      </a:lvl1pPr>
      <a:lvl2pPr algn="l" defTabSz="814388" rtl="0" eaLnBrk="0" fontAlgn="base" hangingPunct="0">
        <a:lnSpc>
          <a:spcPct val="90000"/>
        </a:lnSpc>
        <a:spcBef>
          <a:spcPct val="0"/>
        </a:spcBef>
        <a:spcAft>
          <a:spcPct val="0"/>
        </a:spcAft>
        <a:defRPr sz="3800">
          <a:solidFill>
            <a:srgbClr val="FFFFFF"/>
          </a:solidFill>
          <a:latin typeface="Arial" charset="0"/>
        </a:defRPr>
      </a:lvl2pPr>
      <a:lvl3pPr algn="l" defTabSz="814388" rtl="0" eaLnBrk="0" fontAlgn="base" hangingPunct="0">
        <a:lnSpc>
          <a:spcPct val="90000"/>
        </a:lnSpc>
        <a:spcBef>
          <a:spcPct val="0"/>
        </a:spcBef>
        <a:spcAft>
          <a:spcPct val="0"/>
        </a:spcAft>
        <a:defRPr sz="3800">
          <a:solidFill>
            <a:srgbClr val="FFFFFF"/>
          </a:solidFill>
          <a:latin typeface="Arial" charset="0"/>
        </a:defRPr>
      </a:lvl3pPr>
      <a:lvl4pPr algn="l" defTabSz="814388" rtl="0" eaLnBrk="0" fontAlgn="base" hangingPunct="0">
        <a:lnSpc>
          <a:spcPct val="90000"/>
        </a:lnSpc>
        <a:spcBef>
          <a:spcPct val="0"/>
        </a:spcBef>
        <a:spcAft>
          <a:spcPct val="0"/>
        </a:spcAft>
        <a:defRPr sz="3800">
          <a:solidFill>
            <a:srgbClr val="FFFFFF"/>
          </a:solidFill>
          <a:latin typeface="Arial" charset="0"/>
        </a:defRPr>
      </a:lvl4pPr>
      <a:lvl5pPr algn="l" defTabSz="814388" rtl="0" eaLnBrk="0" fontAlgn="base" hangingPunct="0">
        <a:lnSpc>
          <a:spcPct val="90000"/>
        </a:lnSpc>
        <a:spcBef>
          <a:spcPct val="0"/>
        </a:spcBef>
        <a:spcAft>
          <a:spcPct val="0"/>
        </a:spcAft>
        <a:defRPr sz="3800">
          <a:solidFill>
            <a:srgbClr val="FFFFFF"/>
          </a:solidFill>
          <a:latin typeface="Arial" charset="0"/>
        </a:defRPr>
      </a:lvl5pPr>
      <a:lvl6pPr marL="457200" algn="l" defTabSz="814388" rtl="0" eaLnBrk="1" fontAlgn="base" hangingPunct="1">
        <a:lnSpc>
          <a:spcPct val="90000"/>
        </a:lnSpc>
        <a:spcBef>
          <a:spcPct val="0"/>
        </a:spcBef>
        <a:spcAft>
          <a:spcPct val="0"/>
        </a:spcAft>
        <a:defRPr sz="3000">
          <a:solidFill>
            <a:srgbClr val="FFFFFF"/>
          </a:solidFill>
          <a:latin typeface="Arial" charset="0"/>
        </a:defRPr>
      </a:lvl6pPr>
      <a:lvl7pPr marL="914400" algn="l" defTabSz="814388" rtl="0" eaLnBrk="1" fontAlgn="base" hangingPunct="1">
        <a:lnSpc>
          <a:spcPct val="90000"/>
        </a:lnSpc>
        <a:spcBef>
          <a:spcPct val="0"/>
        </a:spcBef>
        <a:spcAft>
          <a:spcPct val="0"/>
        </a:spcAft>
        <a:defRPr sz="3000">
          <a:solidFill>
            <a:srgbClr val="FFFFFF"/>
          </a:solidFill>
          <a:latin typeface="Arial" charset="0"/>
        </a:defRPr>
      </a:lvl7pPr>
      <a:lvl8pPr marL="1371600" algn="l" defTabSz="814388" rtl="0" eaLnBrk="1" fontAlgn="base" hangingPunct="1">
        <a:lnSpc>
          <a:spcPct val="90000"/>
        </a:lnSpc>
        <a:spcBef>
          <a:spcPct val="0"/>
        </a:spcBef>
        <a:spcAft>
          <a:spcPct val="0"/>
        </a:spcAft>
        <a:defRPr sz="3000">
          <a:solidFill>
            <a:srgbClr val="FFFFFF"/>
          </a:solidFill>
          <a:latin typeface="Arial" charset="0"/>
        </a:defRPr>
      </a:lvl8pPr>
      <a:lvl9pPr marL="1828800" algn="l" defTabSz="814388" rtl="0" eaLnBrk="1" fontAlgn="base" hangingPunct="1">
        <a:lnSpc>
          <a:spcPct val="90000"/>
        </a:lnSpc>
        <a:spcBef>
          <a:spcPct val="0"/>
        </a:spcBef>
        <a:spcAft>
          <a:spcPct val="0"/>
        </a:spcAft>
        <a:defRPr sz="3000">
          <a:solidFill>
            <a:srgbClr val="FFFFFF"/>
          </a:solidFill>
          <a:latin typeface="Arial" charset="0"/>
        </a:defRPr>
      </a:lvl9pPr>
    </p:titleStyle>
    <p:bodyStyle>
      <a:lvl1pPr marL="342900" indent="-342900" algn="l" defTabSz="814388" rtl="0" eaLnBrk="0" fontAlgn="base" hangingPunct="0">
        <a:lnSpc>
          <a:spcPct val="90000"/>
        </a:lnSpc>
        <a:spcBef>
          <a:spcPct val="0"/>
        </a:spcBef>
        <a:spcAft>
          <a:spcPct val="0"/>
        </a:spcAft>
        <a:buChar char="•"/>
        <a:defRPr sz="2800">
          <a:solidFill>
            <a:schemeClr val="bg2"/>
          </a:solidFill>
          <a:latin typeface="+mn-lt"/>
          <a:ea typeface="+mn-ea"/>
          <a:cs typeface="+mn-cs"/>
        </a:defRPr>
      </a:lvl1pPr>
      <a:lvl2pPr marL="742950" indent="-285750" algn="l" defTabSz="814388" rtl="0" eaLnBrk="0" fontAlgn="base" hangingPunct="0">
        <a:lnSpc>
          <a:spcPct val="90000"/>
        </a:lnSpc>
        <a:spcBef>
          <a:spcPct val="0"/>
        </a:spcBef>
        <a:spcAft>
          <a:spcPct val="0"/>
        </a:spcAft>
        <a:buChar char="–"/>
        <a:defRPr sz="3000">
          <a:solidFill>
            <a:srgbClr val="717171"/>
          </a:solidFill>
          <a:latin typeface="+mn-lt"/>
        </a:defRPr>
      </a:lvl2pPr>
      <a:lvl3pPr marL="1143000" indent="-228600" algn="l" defTabSz="814388" rtl="0" eaLnBrk="0" fontAlgn="base" hangingPunct="0">
        <a:lnSpc>
          <a:spcPct val="90000"/>
        </a:lnSpc>
        <a:spcBef>
          <a:spcPct val="0"/>
        </a:spcBef>
        <a:spcAft>
          <a:spcPct val="0"/>
        </a:spcAft>
        <a:buChar char="•"/>
        <a:defRPr sz="3000">
          <a:solidFill>
            <a:srgbClr val="717171"/>
          </a:solidFill>
          <a:latin typeface="+mn-lt"/>
        </a:defRPr>
      </a:lvl3pPr>
      <a:lvl4pPr marL="1600200" indent="-228600" algn="l" defTabSz="814388" rtl="0" eaLnBrk="0" fontAlgn="base" hangingPunct="0">
        <a:lnSpc>
          <a:spcPct val="90000"/>
        </a:lnSpc>
        <a:spcBef>
          <a:spcPct val="0"/>
        </a:spcBef>
        <a:spcAft>
          <a:spcPct val="0"/>
        </a:spcAft>
        <a:buChar char="–"/>
        <a:defRPr sz="3000">
          <a:solidFill>
            <a:srgbClr val="717171"/>
          </a:solidFill>
          <a:latin typeface="+mn-lt"/>
        </a:defRPr>
      </a:lvl4pPr>
      <a:lvl5pPr marL="2057400" indent="-228600" algn="l" defTabSz="814388" rtl="0" eaLnBrk="0" fontAlgn="base" hangingPunct="0">
        <a:lnSpc>
          <a:spcPct val="90000"/>
        </a:lnSpc>
        <a:spcBef>
          <a:spcPct val="0"/>
        </a:spcBef>
        <a:spcAft>
          <a:spcPct val="0"/>
        </a:spcAft>
        <a:buChar char="»"/>
        <a:defRPr sz="3000">
          <a:solidFill>
            <a:srgbClr val="717171"/>
          </a:solidFill>
          <a:latin typeface="+mn-lt"/>
        </a:defRPr>
      </a:lvl5pPr>
      <a:lvl6pPr marL="457200" algn="l" defTabSz="814388" rtl="0" eaLnBrk="1" fontAlgn="base" hangingPunct="1">
        <a:lnSpc>
          <a:spcPct val="90000"/>
        </a:lnSpc>
        <a:spcBef>
          <a:spcPct val="0"/>
        </a:spcBef>
        <a:spcAft>
          <a:spcPct val="0"/>
        </a:spcAft>
        <a:defRPr sz="3000">
          <a:solidFill>
            <a:srgbClr val="717171"/>
          </a:solidFill>
          <a:latin typeface="+mn-lt"/>
        </a:defRPr>
      </a:lvl6pPr>
      <a:lvl7pPr marL="914400" algn="l" defTabSz="814388" rtl="0" eaLnBrk="1" fontAlgn="base" hangingPunct="1">
        <a:lnSpc>
          <a:spcPct val="90000"/>
        </a:lnSpc>
        <a:spcBef>
          <a:spcPct val="0"/>
        </a:spcBef>
        <a:spcAft>
          <a:spcPct val="0"/>
        </a:spcAft>
        <a:defRPr sz="3000">
          <a:solidFill>
            <a:srgbClr val="717171"/>
          </a:solidFill>
          <a:latin typeface="+mn-lt"/>
        </a:defRPr>
      </a:lvl7pPr>
      <a:lvl8pPr marL="1371600" algn="l" defTabSz="814388" rtl="0" eaLnBrk="1" fontAlgn="base" hangingPunct="1">
        <a:lnSpc>
          <a:spcPct val="90000"/>
        </a:lnSpc>
        <a:spcBef>
          <a:spcPct val="0"/>
        </a:spcBef>
        <a:spcAft>
          <a:spcPct val="0"/>
        </a:spcAft>
        <a:defRPr sz="3000">
          <a:solidFill>
            <a:srgbClr val="717171"/>
          </a:solidFill>
          <a:latin typeface="+mn-lt"/>
        </a:defRPr>
      </a:lvl8pPr>
      <a:lvl9pPr marL="1828800" algn="l" defTabSz="814388" rtl="0" eaLnBrk="1" fontAlgn="base" hangingPunct="1">
        <a:lnSpc>
          <a:spcPct val="90000"/>
        </a:lnSpc>
        <a:spcBef>
          <a:spcPct val="0"/>
        </a:spcBef>
        <a:spcAft>
          <a:spcPct val="0"/>
        </a:spcAft>
        <a:defRPr sz="3000">
          <a:solidFill>
            <a:srgbClr val="71717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ctrTitle"/>
          </p:nvPr>
        </p:nvSpPr>
        <p:spPr>
          <a:xfrm>
            <a:off x="360000" y="2340000"/>
            <a:ext cx="6480000" cy="636922"/>
          </a:xfrm>
        </p:spPr>
        <p:txBody>
          <a:bodyPr>
            <a:spAutoFit/>
          </a:bodyPr>
          <a:lstStyle/>
          <a:p>
            <a:pPr algn="l" eaLnBrk="1" hangingPunct="1">
              <a:lnSpc>
                <a:spcPct val="100000"/>
              </a:lnSpc>
            </a:pPr>
            <a:r>
              <a:rPr lang="zh-CN" altLang="en-US" sz="3600" b="1" dirty="0" smtClean="0">
                <a:latin typeface="Times New Roman" pitchFamily="18" charset="0"/>
                <a:ea typeface="宋体" pitchFamily="2" charset="-122"/>
              </a:rPr>
              <a:t>通过</a:t>
            </a:r>
            <a:r>
              <a:rPr lang="en-US" altLang="zh-CN" sz="3600" b="1" dirty="0" smtClean="0">
                <a:latin typeface="Times New Roman" pitchFamily="18" charset="0"/>
                <a:ea typeface="宋体" pitchFamily="2" charset="-122"/>
              </a:rPr>
              <a:t>ISP</a:t>
            </a:r>
            <a:r>
              <a:rPr lang="zh-CN" altLang="en-US" sz="3600" b="1" dirty="0" smtClean="0">
                <a:latin typeface="Times New Roman" pitchFamily="18" charset="0"/>
                <a:ea typeface="宋体" pitchFamily="2" charset="-122"/>
              </a:rPr>
              <a:t>连接</a:t>
            </a:r>
            <a:r>
              <a:rPr lang="zh-CN" altLang="en-US" sz="3600" b="1" dirty="0" smtClean="0">
                <a:latin typeface="Times New Roman" pitchFamily="18" charset="0"/>
                <a:ea typeface="宋体" pitchFamily="2" charset="-122"/>
              </a:rPr>
              <a:t>到</a:t>
            </a:r>
            <a:r>
              <a:rPr lang="en-US" altLang="zh-CN" sz="3600" b="1" dirty="0" smtClean="0">
                <a:latin typeface="Times New Roman" pitchFamily="18" charset="0"/>
                <a:ea typeface="宋体" pitchFamily="2" charset="-122"/>
              </a:rPr>
              <a:t>Internet</a:t>
            </a:r>
            <a:endParaRPr lang="zh-CN" altLang="en-US" sz="3600" b="1" dirty="0" smtClean="0">
              <a:latin typeface="Times New Roman" pitchFamily="18" charset="0"/>
              <a:ea typeface="宋体" pitchFamily="2" charset="-122"/>
            </a:endParaRPr>
          </a:p>
        </p:txBody>
      </p:sp>
      <p:sp>
        <p:nvSpPr>
          <p:cNvPr id="9219" name="副标题 2"/>
          <p:cNvSpPr>
            <a:spLocks noGrp="1"/>
          </p:cNvSpPr>
          <p:nvPr>
            <p:ph type="subTitle" idx="1"/>
          </p:nvPr>
        </p:nvSpPr>
        <p:spPr>
          <a:xfrm>
            <a:off x="432000" y="4680000"/>
            <a:ext cx="7200000" cy="452256"/>
          </a:xfrm>
        </p:spPr>
        <p:txBody>
          <a:bodyPr>
            <a:spAutoFit/>
          </a:bodyPr>
          <a:lstStyle/>
          <a:p>
            <a:pPr eaLnBrk="1" hangingPunct="1">
              <a:lnSpc>
                <a:spcPct val="100000"/>
              </a:lnSpc>
            </a:pPr>
            <a:r>
              <a:rPr lang="zh-CN" altLang="en-US" sz="2400" dirty="0" smtClean="0">
                <a:solidFill>
                  <a:schemeClr val="tx1"/>
                </a:solidFill>
                <a:latin typeface="Times New Roman" pitchFamily="18" charset="0"/>
                <a:ea typeface="宋体" pitchFamily="2" charset="-122"/>
              </a:rPr>
              <a:t>连通性测试命令：</a:t>
            </a:r>
            <a:r>
              <a:rPr lang="en-US" altLang="zh-CN" sz="2400" dirty="0" smtClean="0">
                <a:solidFill>
                  <a:srgbClr val="0000FF"/>
                </a:solidFill>
                <a:latin typeface="Times New Roman" pitchFamily="18" charset="0"/>
                <a:ea typeface="宋体" pitchFamily="2" charset="-122"/>
              </a:rPr>
              <a:t>ping</a:t>
            </a:r>
            <a:r>
              <a:rPr lang="zh-CN" altLang="en-US" sz="2400" dirty="0" smtClean="0">
                <a:solidFill>
                  <a:srgbClr val="0000FF"/>
                </a:solidFill>
                <a:latin typeface="Times New Roman" pitchFamily="18" charset="0"/>
                <a:ea typeface="宋体" pitchFamily="2" charset="-122"/>
              </a:rPr>
              <a:t>命令 </a:t>
            </a:r>
            <a:r>
              <a:rPr lang="zh-CN" altLang="en-US" sz="2400" dirty="0" smtClean="0">
                <a:solidFill>
                  <a:schemeClr val="tx1"/>
                </a:solidFill>
                <a:latin typeface="Times New Roman" pitchFamily="18" charset="0"/>
                <a:ea typeface="宋体" pitchFamily="2" charset="-122"/>
              </a:rPr>
              <a:t>和 </a:t>
            </a:r>
            <a:r>
              <a:rPr lang="en-US" altLang="zh-CN" sz="2400" dirty="0" err="1" smtClean="0">
                <a:solidFill>
                  <a:srgbClr val="0000FF"/>
                </a:solidFill>
                <a:latin typeface="Times New Roman" pitchFamily="18" charset="0"/>
                <a:ea typeface="宋体" pitchFamily="2" charset="-122"/>
              </a:rPr>
              <a:t>traceroute</a:t>
            </a:r>
            <a:r>
              <a:rPr lang="zh-CN" altLang="en-US" sz="2400" dirty="0" smtClean="0">
                <a:solidFill>
                  <a:srgbClr val="0000FF"/>
                </a:solidFill>
                <a:latin typeface="Times New Roman" pitchFamily="18" charset="0"/>
                <a:ea typeface="宋体" pitchFamily="2" charset="-122"/>
              </a:rPr>
              <a:t>命令</a:t>
            </a:r>
          </a:p>
        </p:txBody>
      </p:sp>
      <p:sp>
        <p:nvSpPr>
          <p:cNvPr id="4" name="副标题 2"/>
          <p:cNvSpPr txBox="1">
            <a:spLocks/>
          </p:cNvSpPr>
          <p:nvPr/>
        </p:nvSpPr>
        <p:spPr bwMode="auto">
          <a:xfrm>
            <a:off x="360000" y="3060000"/>
            <a:ext cx="5760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marL="0" marR="0" lvl="0" indent="0" algn="l" defTabSz="814388" rtl="0" eaLnBrk="1" fontAlgn="base" latinLnBrk="0" hangingPunct="1">
              <a:lnSpc>
                <a:spcPct val="90000"/>
              </a:lnSpc>
              <a:spcBef>
                <a:spcPct val="50000"/>
              </a:spcBef>
              <a:spcAft>
                <a:spcPct val="0"/>
              </a:spcAft>
              <a:buClr>
                <a:schemeClr val="tx2"/>
              </a:buClr>
              <a:buSzPct val="100000"/>
              <a:buFont typeface="Wingdings" pitchFamily="2" charset="2"/>
              <a:buNone/>
              <a:tabLst/>
              <a:defRPr/>
            </a:pP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4.03</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版 第</a:t>
            </a: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4</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章 部分相当于 </a:t>
            </a:r>
            <a:r>
              <a:rPr lang="en-US" altLang="zh-CN" sz="2400" b="1" kern="0" dirty="0" smtClean="0">
                <a:solidFill>
                  <a:schemeClr val="accent3"/>
                </a:solidFill>
                <a:latin typeface="Times New Roman" pitchFamily="18" charset="0"/>
              </a:rPr>
              <a:t>7</a:t>
            </a: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.02</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版 模块</a:t>
            </a: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4</a:t>
            </a:r>
            <a:endPar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360000" y="504634"/>
            <a:ext cx="43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4.4.2   </a:t>
            </a:r>
            <a:r>
              <a:rPr lang="zh-CN" altLang="en-US" sz="3200" dirty="0" smtClean="0">
                <a:latin typeface="Times New Roman" pitchFamily="18" charset="0"/>
                <a:ea typeface="宋体" pitchFamily="2" charset="-122"/>
              </a:rPr>
              <a:t>双绞线电缆</a:t>
            </a:r>
          </a:p>
        </p:txBody>
      </p:sp>
      <p:sp>
        <p:nvSpPr>
          <p:cNvPr id="3" name="内容占位符 2"/>
          <p:cNvSpPr>
            <a:spLocks noGrp="1"/>
          </p:cNvSpPr>
          <p:nvPr>
            <p:ph idx="1"/>
          </p:nvPr>
        </p:nvSpPr>
        <p:spPr>
          <a:xfrm>
            <a:off x="72000" y="1368000"/>
            <a:ext cx="3888000" cy="3960909"/>
          </a:xfrm>
        </p:spPr>
        <p:txBody>
          <a:bodyPr>
            <a:spAutoFit/>
          </a:bodyPr>
          <a:lstStyle/>
          <a:p>
            <a:pPr marL="288000" indent="-288000" algn="just" eaLnBrk="1" hangingPunct="1">
              <a:lnSpc>
                <a:spcPct val="150000"/>
              </a:lnSpc>
              <a:spcBef>
                <a:spcPts val="0"/>
              </a:spcBef>
              <a:defRPr/>
            </a:pPr>
            <a:r>
              <a:rPr lang="en-US" altLang="zh-CN" sz="2400" b="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rPr>
              <a:t>UTP</a:t>
            </a: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rPr>
              <a:t>电缆：</a:t>
            </a:r>
            <a:r>
              <a:rPr lang="zh-CN" altLang="en-US" sz="2400" b="1" dirty="0" smtClean="0">
                <a:latin typeface="Times New Roman" pitchFamily="18" charset="0"/>
                <a:ea typeface="宋体" pitchFamily="2" charset="-122"/>
              </a:rPr>
              <a:t>成本低、带宽较高、安装容易。此类电缆用于连接工作站、主机和网络设备。此类电缆的表皮内包含的线对数量</a:t>
            </a:r>
            <a:r>
              <a:rPr lang="zh-CN" altLang="en-US" sz="2400" b="1" dirty="0" smtClean="0">
                <a:solidFill>
                  <a:srgbClr val="FF00FF"/>
                </a:solidFill>
                <a:latin typeface="Times New Roman" pitchFamily="18" charset="0"/>
                <a:ea typeface="宋体" pitchFamily="2" charset="-122"/>
              </a:rPr>
              <a:t>通常为</a:t>
            </a:r>
            <a:r>
              <a:rPr lang="en-US" altLang="zh-CN" sz="2400" b="1" dirty="0" smtClean="0">
                <a:solidFill>
                  <a:srgbClr val="FF00FF"/>
                </a:solidFill>
                <a:latin typeface="Times New Roman" pitchFamily="18" charset="0"/>
                <a:ea typeface="宋体" pitchFamily="2" charset="-122"/>
              </a:rPr>
              <a:t>4</a:t>
            </a:r>
            <a:r>
              <a:rPr lang="zh-CN" altLang="en-US" sz="2400" b="1" dirty="0" smtClean="0">
                <a:solidFill>
                  <a:srgbClr val="FF00FF"/>
                </a:solidFill>
                <a:latin typeface="Times New Roman" pitchFamily="18" charset="0"/>
                <a:ea typeface="宋体" pitchFamily="2" charset="-122"/>
              </a:rPr>
              <a:t>对</a:t>
            </a:r>
            <a:r>
              <a:rPr lang="zh-CN" altLang="en-US" sz="2400" b="1" dirty="0" smtClean="0">
                <a:latin typeface="Times New Roman" pitchFamily="18" charset="0"/>
                <a:ea typeface="宋体" pitchFamily="2" charset="-122"/>
              </a:rPr>
              <a:t>。每一线对都由特定的颜色代码标识。</a:t>
            </a:r>
            <a:endParaRPr lang="en-US" altLang="zh-CN" sz="2400" b="1" dirty="0" smtClean="0">
              <a:latin typeface="Times New Roman" pitchFamily="18" charset="0"/>
              <a:ea typeface="宋体" pitchFamily="2" charset="-122"/>
            </a:endParaRPr>
          </a:p>
        </p:txBody>
      </p:sp>
      <p:pic>
        <p:nvPicPr>
          <p:cNvPr id="4" name="Picture 2" descr="1500033332-6"/>
          <p:cNvPicPr>
            <a:picLocks noChangeAspect="1" noChangeArrowheads="1"/>
          </p:cNvPicPr>
          <p:nvPr/>
        </p:nvPicPr>
        <p:blipFill>
          <a:blip r:embed="rId3"/>
          <a:stretch>
            <a:fillRect/>
          </a:stretch>
        </p:blipFill>
        <p:spPr bwMode="auto">
          <a:xfrm>
            <a:off x="4140000" y="432000"/>
            <a:ext cx="4830833" cy="6102953"/>
          </a:xfrm>
          <a:prstGeom prst="rect">
            <a:avLst/>
          </a:prstGeom>
          <a:noFill/>
          <a:ln>
            <a:noFill/>
          </a:ln>
        </p:spPr>
      </p:pic>
      <p:sp>
        <p:nvSpPr>
          <p:cNvPr id="5" name="TextBox 4"/>
          <p:cNvSpPr txBox="1"/>
          <p:nvPr/>
        </p:nvSpPr>
        <p:spPr>
          <a:xfrm>
            <a:off x="5184000" y="3780000"/>
            <a:ext cx="2520000" cy="461665"/>
          </a:xfrm>
          <a:prstGeom prst="rect">
            <a:avLst/>
          </a:prstGeom>
          <a:noFill/>
        </p:spPr>
        <p:txBody>
          <a:bodyPr wrap="square" rtlCol="0">
            <a:spAutoFit/>
          </a:bodyPr>
          <a:lstStyle/>
          <a:p>
            <a:pPr algn="ctr"/>
            <a:r>
              <a:rPr lang="zh-CN" altLang="en-US" sz="2400" b="1" dirty="0" smtClean="0">
                <a:solidFill>
                  <a:srgbClr val="FF0000"/>
                </a:solidFill>
                <a:effectLst>
                  <a:outerShdw blurRad="38100" dist="38100" dir="2700000" algn="tl">
                    <a:srgbClr val="000000">
                      <a:alpha val="43137"/>
                    </a:srgbClr>
                  </a:outerShdw>
                </a:effectLst>
              </a:rPr>
              <a:t>非屏蔽双绞线</a:t>
            </a:r>
            <a:endParaRPr lang="zh-CN" altLang="en-US"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8885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000" y="1152000"/>
            <a:ext cx="8640000" cy="2664000"/>
          </a:xfrm>
        </p:spPr>
        <p:txBody>
          <a:bodyPr/>
          <a:lstStyle/>
          <a:p>
            <a:pPr marL="288000" indent="-288000" algn="just" eaLnBrk="1" hangingPunct="1">
              <a:lnSpc>
                <a:spcPts val="4000"/>
              </a:lnSpc>
              <a:spcBef>
                <a:spcPts val="0"/>
              </a:spcBef>
              <a:defRPr/>
            </a:pPr>
            <a:r>
              <a:rPr lang="en-US" altLang="zh-CN" sz="2400" b="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rPr>
              <a:t>STP</a:t>
            </a: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rPr>
              <a:t>及</a:t>
            </a:r>
            <a:r>
              <a:rPr lang="en-US" altLang="zh-CN" sz="2400" b="1" dirty="0" err="1" smtClean="0">
                <a:solidFill>
                  <a:srgbClr val="0000FF"/>
                </a:solidFill>
                <a:effectLst>
                  <a:outerShdw blurRad="38100" dist="38100" dir="2700000" algn="tl">
                    <a:srgbClr val="000000">
                      <a:alpha val="43137"/>
                    </a:srgbClr>
                  </a:outerShdw>
                </a:effectLst>
                <a:latin typeface="Times New Roman" pitchFamily="18" charset="0"/>
                <a:ea typeface="宋体" pitchFamily="2" charset="-122"/>
              </a:rPr>
              <a:t>ScTP</a:t>
            </a: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rPr>
              <a:t>电缆：</a:t>
            </a:r>
            <a:r>
              <a:rPr lang="zh-CN" altLang="en-US" sz="2400" b="1" dirty="0" smtClean="0">
                <a:latin typeface="Times New Roman" pitchFamily="18" charset="0"/>
                <a:ea typeface="宋体" pitchFamily="2" charset="-122"/>
              </a:rPr>
              <a:t>在某些</a:t>
            </a:r>
            <a:r>
              <a:rPr lang="en-US" altLang="zh-CN" sz="2400" b="1" dirty="0" smtClean="0">
                <a:latin typeface="Times New Roman" pitchFamily="18" charset="0"/>
                <a:ea typeface="宋体" pitchFamily="2" charset="-122"/>
              </a:rPr>
              <a:t>EMI</a:t>
            </a:r>
            <a:r>
              <a:rPr lang="zh-CN" altLang="en-US" sz="2400" b="1" dirty="0" smtClean="0">
                <a:latin typeface="Times New Roman" pitchFamily="18" charset="0"/>
                <a:ea typeface="宋体" pitchFamily="2" charset="-122"/>
              </a:rPr>
              <a:t>和</a:t>
            </a:r>
            <a:r>
              <a:rPr lang="en-US" altLang="zh-CN" sz="2400" b="1" dirty="0" smtClean="0">
                <a:latin typeface="Times New Roman" pitchFamily="18" charset="0"/>
                <a:ea typeface="宋体" pitchFamily="2" charset="-122"/>
              </a:rPr>
              <a:t>RFI</a:t>
            </a:r>
            <a:r>
              <a:rPr lang="zh-CN" altLang="en-US" sz="2400" b="1" dirty="0" smtClean="0">
                <a:latin typeface="Times New Roman" pitchFamily="18" charset="0"/>
                <a:ea typeface="宋体" pitchFamily="2" charset="-122"/>
              </a:rPr>
              <a:t>非常强的电子环境中，或在某些要求极高的场合（如核电、军事部门），需要使用具有</a:t>
            </a:r>
            <a:r>
              <a:rPr lang="zh-CN" altLang="en-US" sz="2400" b="1" dirty="0" smtClean="0">
                <a:solidFill>
                  <a:srgbClr val="0000FF"/>
                </a:solidFill>
                <a:latin typeface="Times New Roman" pitchFamily="18" charset="0"/>
                <a:ea typeface="宋体" pitchFamily="2" charset="-122"/>
              </a:rPr>
              <a:t>屏蔽功能</a:t>
            </a:r>
            <a:r>
              <a:rPr lang="zh-CN" altLang="en-US" sz="2400" b="1" dirty="0" smtClean="0">
                <a:latin typeface="Times New Roman" pitchFamily="18" charset="0"/>
                <a:ea typeface="宋体" pitchFamily="2" charset="-122"/>
              </a:rPr>
              <a:t>的电缆如</a:t>
            </a:r>
            <a:r>
              <a:rPr lang="en-US" altLang="zh-CN" sz="2400" b="1" dirty="0" smtClean="0">
                <a:solidFill>
                  <a:srgbClr val="FF00FF"/>
                </a:solidFill>
                <a:latin typeface="Times New Roman" pitchFamily="18" charset="0"/>
                <a:ea typeface="宋体" pitchFamily="2" charset="-122"/>
              </a:rPr>
              <a:t>STP</a:t>
            </a:r>
            <a:r>
              <a:rPr lang="zh-CN" altLang="en-US" sz="2400" b="1" dirty="0" smtClean="0">
                <a:latin typeface="Times New Roman" pitchFamily="18" charset="0"/>
                <a:ea typeface="宋体" pitchFamily="2" charset="-122"/>
              </a:rPr>
              <a:t>或</a:t>
            </a:r>
            <a:r>
              <a:rPr lang="en-US" altLang="zh-CN" sz="2400" b="1" dirty="0" err="1" smtClean="0">
                <a:solidFill>
                  <a:srgbClr val="FF00FF"/>
                </a:solidFill>
                <a:latin typeface="Times New Roman" pitchFamily="18" charset="0"/>
                <a:ea typeface="宋体" pitchFamily="2" charset="-122"/>
              </a:rPr>
              <a:t>ScTP</a:t>
            </a:r>
            <a:r>
              <a:rPr lang="zh-CN" altLang="en-US" sz="2400" b="1" dirty="0" smtClean="0">
                <a:solidFill>
                  <a:srgbClr val="FF00FF"/>
                </a:solidFill>
                <a:latin typeface="Times New Roman" pitchFamily="18" charset="0"/>
                <a:ea typeface="宋体" pitchFamily="2" charset="-122"/>
              </a:rPr>
              <a:t>电缆</a:t>
            </a:r>
            <a:r>
              <a:rPr lang="zh-CN" altLang="en-US" sz="2400" b="1" dirty="0" smtClean="0">
                <a:latin typeface="Times New Roman" pitchFamily="18" charset="0"/>
                <a:ea typeface="宋体" pitchFamily="2" charset="-122"/>
              </a:rPr>
              <a:t>，这两种电缆都非常昂贵，灵活度不高，并具有一些由屏蔽而带来的额外要求，使用起来相当不便。</a:t>
            </a:r>
            <a:endParaRPr lang="en-US" altLang="zh-CN" sz="2400" b="1" dirty="0" smtClean="0">
              <a:latin typeface="Times New Roman" pitchFamily="18" charset="0"/>
              <a:ea typeface="宋体" pitchFamily="2" charset="-122"/>
            </a:endParaRPr>
          </a:p>
        </p:txBody>
      </p:sp>
      <p:sp>
        <p:nvSpPr>
          <p:cNvPr id="5" name="TextBox 4"/>
          <p:cNvSpPr txBox="1"/>
          <p:nvPr/>
        </p:nvSpPr>
        <p:spPr>
          <a:xfrm>
            <a:off x="1260000" y="4860000"/>
            <a:ext cx="2160000" cy="432000"/>
          </a:xfrm>
          <a:prstGeom prst="rect">
            <a:avLst/>
          </a:prstGeom>
          <a:noFill/>
        </p:spPr>
        <p:txBody>
          <a:bodyPr wrap="square" rtlCol="0">
            <a:spAutoFit/>
          </a:bodyPr>
          <a:lstStyle/>
          <a:p>
            <a:pPr algn="ctr"/>
            <a:r>
              <a:rPr lang="zh-CN" altLang="en-US" sz="2400" b="1" dirty="0" smtClean="0">
                <a:solidFill>
                  <a:srgbClr val="FF0000"/>
                </a:solidFill>
                <a:effectLst>
                  <a:outerShdw blurRad="38100" dist="38100" dir="2700000" algn="tl">
                    <a:srgbClr val="000000">
                      <a:alpha val="43137"/>
                    </a:srgbClr>
                  </a:outerShdw>
                </a:effectLst>
              </a:rPr>
              <a:t>屏蔽双绞线</a:t>
            </a:r>
            <a:endParaRPr lang="zh-CN" altLang="en-US" sz="2400" b="1" dirty="0">
              <a:solidFill>
                <a:srgbClr val="FF0000"/>
              </a:solidFill>
              <a:effectLst>
                <a:outerShdw blurRad="38100" dist="38100" dir="2700000" algn="tl">
                  <a:srgbClr val="000000">
                    <a:alpha val="43137"/>
                  </a:srgbClr>
                </a:outerShdw>
              </a:effectLst>
            </a:endParaRPr>
          </a:p>
        </p:txBody>
      </p:sp>
      <p:pic>
        <p:nvPicPr>
          <p:cNvPr id="6" name="Picture 3"/>
          <p:cNvPicPr>
            <a:picLocks noChangeAspect="1" noChangeArrowheads="1"/>
          </p:cNvPicPr>
          <p:nvPr/>
        </p:nvPicPr>
        <p:blipFill>
          <a:blip r:embed="rId3"/>
          <a:stretch>
            <a:fillRect/>
          </a:stretch>
        </p:blipFill>
        <p:spPr bwMode="auto">
          <a:xfrm>
            <a:off x="3600000" y="3672000"/>
            <a:ext cx="2892330" cy="2880000"/>
          </a:xfrm>
          <a:prstGeom prst="rect">
            <a:avLst/>
          </a:prstGeom>
          <a:noFill/>
          <a:ln>
            <a:noFill/>
          </a:ln>
        </p:spPr>
      </p:pic>
      <p:sp>
        <p:nvSpPr>
          <p:cNvPr id="7" name="TextBox 6"/>
          <p:cNvSpPr txBox="1"/>
          <p:nvPr/>
        </p:nvSpPr>
        <p:spPr>
          <a:xfrm>
            <a:off x="5436000" y="5220000"/>
            <a:ext cx="792088" cy="720000"/>
          </a:xfrm>
          <a:prstGeom prst="rect">
            <a:avLst/>
          </a:prstGeom>
          <a:noFill/>
        </p:spPr>
        <p:txBody>
          <a:bodyPr wrap="square" rtlCol="0">
            <a:spAutoFit/>
          </a:bodyPr>
          <a:lstStyle/>
          <a:p>
            <a:r>
              <a:rPr lang="zh-CN" altLang="en-US" sz="2000" b="1" i="1" dirty="0" smtClean="0">
                <a:solidFill>
                  <a:srgbClr val="FF00FF"/>
                </a:solidFill>
              </a:rPr>
              <a:t>金属箔层</a:t>
            </a:r>
            <a:endParaRPr lang="zh-CN" altLang="en-US" sz="2000" b="1" i="1" dirty="0">
              <a:solidFill>
                <a:srgbClr val="FF00FF"/>
              </a:solidFill>
            </a:endParaRPr>
          </a:p>
        </p:txBody>
      </p:sp>
      <p:sp>
        <p:nvSpPr>
          <p:cNvPr id="9"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4.4.2   </a:t>
            </a:r>
            <a:r>
              <a:rPr lang="zh-CN" altLang="en-US" sz="3200" dirty="0" smtClean="0">
                <a:latin typeface="Times New Roman" pitchFamily="18" charset="0"/>
                <a:ea typeface="宋体" pitchFamily="2" charset="-122"/>
              </a:rPr>
              <a:t>双绞线电缆</a:t>
            </a:r>
          </a:p>
        </p:txBody>
      </p:sp>
    </p:spTree>
    <p:extLst>
      <p:ext uri="{BB962C8B-B14F-4D97-AF65-F5344CB8AC3E}">
        <p14:creationId xmlns:p14="http://schemas.microsoft.com/office/powerpoint/2010/main" val="3548885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4.4.2   </a:t>
            </a:r>
            <a:r>
              <a:rPr lang="zh-CN" altLang="en-US" sz="3200" dirty="0" smtClean="0">
                <a:latin typeface="Times New Roman" pitchFamily="18" charset="0"/>
                <a:ea typeface="宋体" pitchFamily="2" charset="-122"/>
              </a:rPr>
              <a:t>双绞线电缆</a:t>
            </a:r>
          </a:p>
        </p:txBody>
      </p:sp>
      <p:sp>
        <p:nvSpPr>
          <p:cNvPr id="10" name="内容占位符 2"/>
          <p:cNvSpPr>
            <a:spLocks noGrp="1"/>
          </p:cNvSpPr>
          <p:nvPr>
            <p:ph idx="4294967295"/>
          </p:nvPr>
        </p:nvSpPr>
        <p:spPr>
          <a:xfrm>
            <a:off x="432000" y="1152000"/>
            <a:ext cx="8280000" cy="3560799"/>
          </a:xfrm>
        </p:spPr>
        <p:txBody>
          <a:bodyPr>
            <a:spAutoFit/>
          </a:bodyPr>
          <a:lstStyle/>
          <a:p>
            <a:pPr marL="360000" indent="-288000" algn="just" eaLnBrk="1" hangingPunct="1">
              <a:lnSpc>
                <a:spcPct val="150000"/>
              </a:lnSpc>
              <a:spcBef>
                <a:spcPts val="600"/>
              </a:spcBef>
              <a:spcAft>
                <a:spcPts val="0"/>
              </a:spcAft>
            </a:pPr>
            <a:r>
              <a:rPr lang="zh-CN" altLang="en-US" sz="2400" b="1" dirty="0" smtClean="0">
                <a:latin typeface="Times New Roman" pitchFamily="18" charset="0"/>
                <a:ea typeface="宋体" pitchFamily="2" charset="-122"/>
              </a:rPr>
              <a:t>在双绞线布线中，电缆单位长度的绞合</a:t>
            </a:r>
            <a:r>
              <a:rPr lang="zh-CN" altLang="en-US" sz="2400" b="1" dirty="0">
                <a:latin typeface="Times New Roman" pitchFamily="18" charset="0"/>
                <a:ea typeface="宋体" pitchFamily="2" charset="-122"/>
              </a:rPr>
              <a:t>次数</a:t>
            </a:r>
            <a:r>
              <a:rPr lang="zh-CN" altLang="en-US" sz="2400" b="1" dirty="0" smtClean="0">
                <a:latin typeface="Times New Roman" pitchFamily="18" charset="0"/>
                <a:ea typeface="宋体" pitchFamily="2" charset="-122"/>
              </a:rPr>
              <a:t>决定了</a:t>
            </a:r>
            <a:r>
              <a:rPr lang="zh-CN" altLang="en-US" sz="2400" b="1" dirty="0">
                <a:latin typeface="Times New Roman" pitchFamily="18" charset="0"/>
                <a:ea typeface="宋体" pitchFamily="2" charset="-122"/>
              </a:rPr>
              <a:t>其</a:t>
            </a:r>
            <a:r>
              <a:rPr lang="zh-CN" altLang="en-US" sz="2400" b="1" dirty="0" smtClean="0">
                <a:latin typeface="Times New Roman" pitchFamily="18" charset="0"/>
                <a:ea typeface="宋体" pitchFamily="2" charset="-122"/>
              </a:rPr>
              <a:t>抗干扰能力。</a:t>
            </a:r>
          </a:p>
          <a:p>
            <a:pPr marL="360000" indent="-288000" algn="just" eaLnBrk="1" hangingPunct="1">
              <a:lnSpc>
                <a:spcPct val="150000"/>
              </a:lnSpc>
              <a:spcBef>
                <a:spcPts val="600"/>
              </a:spcBef>
              <a:spcAft>
                <a:spcPts val="0"/>
              </a:spcAft>
            </a:pPr>
            <a:r>
              <a:rPr lang="zh-CN" altLang="en-US" sz="2400" b="1" dirty="0" smtClean="0">
                <a:latin typeface="Times New Roman" pitchFamily="18" charset="0"/>
                <a:ea typeface="宋体" pitchFamily="2" charset="-122"/>
              </a:rPr>
              <a:t>用于</a:t>
            </a:r>
            <a:r>
              <a:rPr lang="zh-CN" altLang="en-US" sz="2400" b="1" dirty="0" smtClean="0">
                <a:solidFill>
                  <a:srgbClr val="FF0000"/>
                </a:solidFill>
                <a:latin typeface="Times New Roman" pitchFamily="18" charset="0"/>
                <a:ea typeface="宋体" pitchFamily="2" charset="-122"/>
              </a:rPr>
              <a:t>传输电话语音通信量</a:t>
            </a:r>
            <a:r>
              <a:rPr lang="zh-CN" altLang="en-US" sz="2400" b="1" dirty="0" smtClean="0">
                <a:latin typeface="Times New Roman" pitchFamily="18" charset="0"/>
                <a:ea typeface="宋体" pitchFamily="2" charset="-122"/>
              </a:rPr>
              <a:t>的双绞线电缆称为</a:t>
            </a:r>
            <a:r>
              <a:rPr lang="en-US" altLang="zh-CN" sz="2400" b="1" dirty="0" smtClean="0">
                <a:solidFill>
                  <a:srgbClr val="FF0000"/>
                </a:solidFill>
                <a:latin typeface="Times New Roman" pitchFamily="18" charset="0"/>
                <a:ea typeface="宋体" pitchFamily="2" charset="-122"/>
              </a:rPr>
              <a:t>CAT3</a:t>
            </a:r>
            <a:r>
              <a:rPr lang="zh-CN" altLang="en-US" sz="2400" b="1" dirty="0" smtClean="0">
                <a:solidFill>
                  <a:srgbClr val="FF0000"/>
                </a:solidFill>
                <a:latin typeface="Times New Roman" pitchFamily="18" charset="0"/>
                <a:ea typeface="宋体" pitchFamily="2" charset="-122"/>
              </a:rPr>
              <a:t>三类线</a:t>
            </a:r>
            <a:r>
              <a:rPr lang="zh-CN" altLang="en-US" sz="2400" b="1" dirty="0" smtClean="0">
                <a:latin typeface="Times New Roman" pitchFamily="18" charset="0"/>
                <a:ea typeface="宋体" pitchFamily="2" charset="-122"/>
              </a:rPr>
              <a:t>，此类电缆</a:t>
            </a:r>
            <a:r>
              <a:rPr lang="zh-CN" altLang="en-US" sz="2400" b="1" dirty="0" smtClean="0">
                <a:solidFill>
                  <a:srgbClr val="FF0000"/>
                </a:solidFill>
                <a:latin typeface="Times New Roman" pitchFamily="18" charset="0"/>
                <a:ea typeface="宋体" pitchFamily="2" charset="-122"/>
              </a:rPr>
              <a:t>每英尺绞绕</a:t>
            </a:r>
            <a:r>
              <a:rPr lang="en-US" altLang="zh-CN" sz="2400" b="1" dirty="0" smtClean="0">
                <a:solidFill>
                  <a:srgbClr val="FF0000"/>
                </a:solidFill>
                <a:latin typeface="Times New Roman" pitchFamily="18" charset="0"/>
                <a:ea typeface="宋体" pitchFamily="2" charset="-122"/>
              </a:rPr>
              <a:t>3</a:t>
            </a:r>
            <a:r>
              <a:rPr lang="zh-CN" altLang="en-US" sz="2400" b="1" dirty="0" smtClean="0">
                <a:solidFill>
                  <a:srgbClr val="FF0000"/>
                </a:solidFill>
                <a:latin typeface="Times New Roman" pitchFamily="18" charset="0"/>
                <a:ea typeface="宋体" pitchFamily="2" charset="-122"/>
              </a:rPr>
              <a:t>至</a:t>
            </a:r>
            <a:r>
              <a:rPr lang="en-US" altLang="zh-CN" sz="2400" b="1" dirty="0" smtClean="0">
                <a:solidFill>
                  <a:srgbClr val="FF0000"/>
                </a:solidFill>
                <a:latin typeface="Times New Roman" pitchFamily="18" charset="0"/>
                <a:ea typeface="宋体" pitchFamily="2" charset="-122"/>
              </a:rPr>
              <a:t>4</a:t>
            </a:r>
            <a:r>
              <a:rPr lang="zh-CN" altLang="en-US" sz="2400" b="1" dirty="0" smtClean="0">
                <a:solidFill>
                  <a:srgbClr val="FF0000"/>
                </a:solidFill>
                <a:latin typeface="Times New Roman" pitchFamily="18" charset="0"/>
                <a:ea typeface="宋体" pitchFamily="2" charset="-122"/>
              </a:rPr>
              <a:t>次</a:t>
            </a:r>
            <a:r>
              <a:rPr lang="zh-CN" altLang="en-US" sz="2400" b="1" dirty="0" smtClean="0">
                <a:latin typeface="Times New Roman" pitchFamily="18" charset="0"/>
                <a:ea typeface="宋体" pitchFamily="2" charset="-122"/>
              </a:rPr>
              <a:t>，抗干扰能力较弱。</a:t>
            </a:r>
          </a:p>
          <a:p>
            <a:pPr marL="360000" indent="-288000" algn="just" eaLnBrk="1" hangingPunct="1">
              <a:lnSpc>
                <a:spcPct val="150000"/>
              </a:lnSpc>
              <a:spcBef>
                <a:spcPts val="600"/>
              </a:spcBef>
              <a:spcAft>
                <a:spcPts val="0"/>
              </a:spcAft>
            </a:pPr>
            <a:r>
              <a:rPr lang="zh-CN" altLang="en-US" sz="2400" b="1" dirty="0" smtClean="0">
                <a:latin typeface="Times New Roman" pitchFamily="18" charset="0"/>
                <a:ea typeface="宋体" pitchFamily="2" charset="-122"/>
              </a:rPr>
              <a:t>用于</a:t>
            </a:r>
            <a:r>
              <a:rPr lang="zh-CN" altLang="en-US" sz="2400" b="1" dirty="0" smtClean="0">
                <a:solidFill>
                  <a:srgbClr val="0000FF"/>
                </a:solidFill>
                <a:latin typeface="Times New Roman" pitchFamily="18" charset="0"/>
                <a:ea typeface="宋体" pitchFamily="2" charset="-122"/>
              </a:rPr>
              <a:t>数据传输</a:t>
            </a:r>
            <a:r>
              <a:rPr lang="zh-CN" altLang="en-US" sz="2400" b="1" dirty="0" smtClean="0">
                <a:latin typeface="Times New Roman" pitchFamily="18" charset="0"/>
                <a:ea typeface="宋体" pitchFamily="2" charset="-122"/>
              </a:rPr>
              <a:t>的双绞线电缆称为</a:t>
            </a:r>
            <a:r>
              <a:rPr lang="en-US" altLang="zh-CN" sz="2400" b="1" dirty="0" smtClean="0">
                <a:solidFill>
                  <a:srgbClr val="0000FF"/>
                </a:solidFill>
                <a:latin typeface="Times New Roman" pitchFamily="18" charset="0"/>
                <a:ea typeface="宋体" pitchFamily="2" charset="-122"/>
              </a:rPr>
              <a:t>CAT5</a:t>
            </a:r>
            <a:r>
              <a:rPr lang="zh-CN" altLang="en-US" sz="2400" b="1" dirty="0" smtClean="0">
                <a:solidFill>
                  <a:srgbClr val="0000FF"/>
                </a:solidFill>
                <a:latin typeface="Times New Roman" pitchFamily="18" charset="0"/>
                <a:ea typeface="宋体" pitchFamily="2" charset="-122"/>
              </a:rPr>
              <a:t>五类线</a:t>
            </a:r>
            <a:r>
              <a:rPr lang="zh-CN" altLang="en-US" sz="2400" b="1" dirty="0" smtClean="0">
                <a:latin typeface="Times New Roman" pitchFamily="18" charset="0"/>
                <a:ea typeface="宋体" pitchFamily="2" charset="-122"/>
              </a:rPr>
              <a:t>，此类电缆</a:t>
            </a:r>
            <a:r>
              <a:rPr lang="zh-CN" altLang="en-US" sz="2400" b="1" dirty="0" smtClean="0">
                <a:solidFill>
                  <a:srgbClr val="0000FF"/>
                </a:solidFill>
                <a:latin typeface="Times New Roman" pitchFamily="18" charset="0"/>
                <a:ea typeface="宋体" pitchFamily="2" charset="-122"/>
              </a:rPr>
              <a:t>每英寸绞绕</a:t>
            </a:r>
            <a:r>
              <a:rPr lang="en-US" altLang="zh-CN" sz="2400" b="1" dirty="0" smtClean="0">
                <a:solidFill>
                  <a:srgbClr val="0000FF"/>
                </a:solidFill>
                <a:latin typeface="Times New Roman" pitchFamily="18" charset="0"/>
                <a:ea typeface="宋体" pitchFamily="2" charset="-122"/>
              </a:rPr>
              <a:t>3</a:t>
            </a:r>
            <a:r>
              <a:rPr lang="zh-CN" altLang="en-US" sz="2400" b="1" dirty="0" smtClean="0">
                <a:solidFill>
                  <a:srgbClr val="0000FF"/>
                </a:solidFill>
                <a:latin typeface="Times New Roman" pitchFamily="18" charset="0"/>
                <a:ea typeface="宋体" pitchFamily="2" charset="-122"/>
              </a:rPr>
              <a:t>至</a:t>
            </a:r>
            <a:r>
              <a:rPr lang="en-US" altLang="zh-CN" sz="2400" b="1" dirty="0" smtClean="0">
                <a:solidFill>
                  <a:srgbClr val="0000FF"/>
                </a:solidFill>
                <a:latin typeface="Times New Roman" pitchFamily="18" charset="0"/>
                <a:ea typeface="宋体" pitchFamily="2" charset="-122"/>
              </a:rPr>
              <a:t>4</a:t>
            </a:r>
            <a:r>
              <a:rPr lang="zh-CN" altLang="en-US" sz="2400" b="1" dirty="0" smtClean="0">
                <a:solidFill>
                  <a:srgbClr val="0000FF"/>
                </a:solidFill>
                <a:latin typeface="Times New Roman" pitchFamily="18" charset="0"/>
                <a:ea typeface="宋体" pitchFamily="2" charset="-122"/>
              </a:rPr>
              <a:t>次</a:t>
            </a:r>
            <a:r>
              <a:rPr lang="zh-CN" altLang="en-US" sz="2400" b="1" dirty="0" smtClean="0">
                <a:latin typeface="Times New Roman" pitchFamily="18" charset="0"/>
                <a:ea typeface="宋体" pitchFamily="2" charset="-122"/>
              </a:rPr>
              <a:t>，抗干扰能力较强。</a:t>
            </a:r>
          </a:p>
        </p:txBody>
      </p:sp>
      <p:sp>
        <p:nvSpPr>
          <p:cNvPr id="11" name="矩形 10"/>
          <p:cNvSpPr/>
          <p:nvPr/>
        </p:nvSpPr>
        <p:spPr>
          <a:xfrm>
            <a:off x="720000" y="4860000"/>
            <a:ext cx="5012911" cy="504000"/>
          </a:xfrm>
          <a:prstGeom prst="rect">
            <a:avLst/>
          </a:prstGeom>
        </p:spPr>
        <p:txBody>
          <a:bodyPr wrap="none">
            <a:spAutoFit/>
          </a:bodyPr>
          <a:lstStyle/>
          <a:p>
            <a:r>
              <a:rPr lang="en-US" altLang="zh-CN" sz="2400" b="1" i="1" dirty="0" smtClean="0">
                <a:solidFill>
                  <a:srgbClr val="008000"/>
                </a:solidFill>
                <a:latin typeface="Times New Roman" pitchFamily="18" charset="0"/>
              </a:rPr>
              <a:t>1</a:t>
            </a:r>
            <a:r>
              <a:rPr lang="zh-CN" altLang="en-US" sz="2400" b="1" i="1" dirty="0" smtClean="0">
                <a:solidFill>
                  <a:srgbClr val="008000"/>
                </a:solidFill>
                <a:latin typeface="Times New Roman" pitchFamily="18" charset="0"/>
              </a:rPr>
              <a:t>英尺 </a:t>
            </a:r>
            <a:r>
              <a:rPr lang="en-US" altLang="zh-CN" sz="2400" b="1" i="1" dirty="0" smtClean="0">
                <a:solidFill>
                  <a:srgbClr val="008000"/>
                </a:solidFill>
                <a:latin typeface="Times New Roman" pitchFamily="18" charset="0"/>
              </a:rPr>
              <a:t>=12</a:t>
            </a:r>
            <a:r>
              <a:rPr lang="zh-CN" altLang="en-US" sz="2400" b="1" i="1" dirty="0" smtClean="0">
                <a:solidFill>
                  <a:srgbClr val="008000"/>
                </a:solidFill>
                <a:latin typeface="Times New Roman" pitchFamily="18" charset="0"/>
              </a:rPr>
              <a:t>英寸，</a:t>
            </a:r>
            <a:r>
              <a:rPr lang="en-US" altLang="zh-CN" sz="2400" b="1" i="1" dirty="0" smtClean="0">
                <a:solidFill>
                  <a:srgbClr val="008000"/>
                </a:solidFill>
                <a:latin typeface="Times New Roman" pitchFamily="18" charset="0"/>
              </a:rPr>
              <a:t>1</a:t>
            </a:r>
            <a:r>
              <a:rPr lang="zh-CN" altLang="en-US" sz="2400" b="1" i="1" dirty="0" smtClean="0">
                <a:solidFill>
                  <a:srgbClr val="008000"/>
                </a:solidFill>
                <a:latin typeface="Times New Roman" pitchFamily="18" charset="0"/>
              </a:rPr>
              <a:t>英寸 </a:t>
            </a:r>
            <a:r>
              <a:rPr lang="en-US" altLang="zh-CN" sz="2400" b="1" i="1" dirty="0" smtClean="0">
                <a:solidFill>
                  <a:srgbClr val="008000"/>
                </a:solidFill>
                <a:latin typeface="Times New Roman" pitchFamily="18" charset="0"/>
              </a:rPr>
              <a:t>= 2.54</a:t>
            </a:r>
            <a:r>
              <a:rPr lang="zh-CN" altLang="en-US" sz="2400" b="1" i="1" dirty="0" smtClean="0">
                <a:solidFill>
                  <a:srgbClr val="008000"/>
                </a:solidFill>
                <a:latin typeface="Times New Roman" pitchFamily="18" charset="0"/>
              </a:rPr>
              <a:t>厘米。</a:t>
            </a:r>
            <a:endParaRPr lang="zh-CN" altLang="en-US" sz="2400" b="1" i="1" dirty="0">
              <a:solidFill>
                <a:srgbClr val="008000"/>
              </a:solidFill>
              <a:latin typeface="Times New Roman" pitchFamily="18" charset="0"/>
            </a:endParaRPr>
          </a:p>
        </p:txBody>
      </p:sp>
    </p:spTree>
    <p:extLst>
      <p:ext uri="{BB962C8B-B14F-4D97-AF65-F5344CB8AC3E}">
        <p14:creationId xmlns:p14="http://schemas.microsoft.com/office/powerpoint/2010/main" val="3548885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4.4.2   </a:t>
            </a:r>
            <a:r>
              <a:rPr lang="zh-CN" altLang="en-US" sz="3200" dirty="0" smtClean="0">
                <a:latin typeface="Times New Roman" pitchFamily="18" charset="0"/>
                <a:ea typeface="宋体" pitchFamily="2" charset="-122"/>
              </a:rPr>
              <a:t>双绞线电缆</a:t>
            </a:r>
          </a:p>
        </p:txBody>
      </p:sp>
      <p:sp>
        <p:nvSpPr>
          <p:cNvPr id="3" name="内容占位符 2"/>
          <p:cNvSpPr>
            <a:spLocks noGrp="1"/>
          </p:cNvSpPr>
          <p:nvPr>
            <p:ph idx="1"/>
          </p:nvPr>
        </p:nvSpPr>
        <p:spPr>
          <a:xfrm>
            <a:off x="180000" y="1260000"/>
            <a:ext cx="4392000" cy="3254754"/>
          </a:xfrm>
        </p:spPr>
        <p:txBody>
          <a:bodyPr>
            <a:spAutoFit/>
          </a:bodyPr>
          <a:lstStyle/>
          <a:p>
            <a:pPr marL="288000" indent="-288000" algn="just" eaLnBrk="1" hangingPunct="1">
              <a:lnSpc>
                <a:spcPts val="4000"/>
              </a:lnSpc>
              <a:spcBef>
                <a:spcPts val="600"/>
              </a:spcBef>
              <a:spcAft>
                <a:spcPts val="600"/>
              </a:spcAft>
              <a:defRPr/>
            </a:pPr>
            <a:r>
              <a:rPr lang="zh-CN" altLang="en-US" sz="2400" b="1" dirty="0" smtClean="0">
                <a:solidFill>
                  <a:srgbClr val="0000FF"/>
                </a:solidFill>
                <a:latin typeface="Times New Roman" pitchFamily="18" charset="0"/>
                <a:ea typeface="宋体" pitchFamily="2" charset="-122"/>
              </a:rPr>
              <a:t>常见的电缆类型包括</a:t>
            </a:r>
            <a:r>
              <a:rPr lang="en-US" altLang="zh-CN" sz="2400" b="1" dirty="0" smtClean="0">
                <a:solidFill>
                  <a:srgbClr val="0000FF"/>
                </a:solidFill>
                <a:latin typeface="Times New Roman" pitchFamily="18" charset="0"/>
                <a:ea typeface="宋体" pitchFamily="2" charset="-122"/>
              </a:rPr>
              <a:t>3</a:t>
            </a:r>
            <a:r>
              <a:rPr lang="zh-CN" altLang="en-US" sz="2400" b="1" dirty="0" smtClean="0">
                <a:solidFill>
                  <a:srgbClr val="0000FF"/>
                </a:solidFill>
                <a:latin typeface="Times New Roman" pitchFamily="18" charset="0"/>
                <a:ea typeface="宋体" pitchFamily="2" charset="-122"/>
              </a:rPr>
              <a:t>类线、</a:t>
            </a:r>
            <a:r>
              <a:rPr lang="en-US" altLang="zh-CN" sz="2400" b="1" dirty="0" smtClean="0">
                <a:solidFill>
                  <a:srgbClr val="0000FF"/>
                </a:solidFill>
                <a:latin typeface="Times New Roman" pitchFamily="18" charset="0"/>
                <a:ea typeface="宋体" pitchFamily="2" charset="-122"/>
              </a:rPr>
              <a:t>5</a:t>
            </a:r>
            <a:r>
              <a:rPr lang="zh-CN" altLang="en-US" sz="2400" b="1" dirty="0" smtClean="0">
                <a:solidFill>
                  <a:srgbClr val="0000FF"/>
                </a:solidFill>
                <a:latin typeface="Times New Roman" pitchFamily="18" charset="0"/>
                <a:ea typeface="宋体" pitchFamily="2" charset="-122"/>
              </a:rPr>
              <a:t>类</a:t>
            </a:r>
            <a:r>
              <a:rPr lang="zh-CN" altLang="en-US" sz="2400" b="1" dirty="0">
                <a:solidFill>
                  <a:srgbClr val="0000FF"/>
                </a:solidFill>
                <a:latin typeface="Times New Roman" pitchFamily="18" charset="0"/>
                <a:ea typeface="宋体" pitchFamily="2" charset="-122"/>
              </a:rPr>
              <a:t>和</a:t>
            </a:r>
            <a:r>
              <a:rPr lang="en-US" altLang="zh-CN" sz="2400" b="1" dirty="0" smtClean="0">
                <a:solidFill>
                  <a:srgbClr val="0000FF"/>
                </a:solidFill>
                <a:latin typeface="Times New Roman" pitchFamily="18" charset="0"/>
                <a:ea typeface="宋体" pitchFamily="2" charset="-122"/>
              </a:rPr>
              <a:t>5e</a:t>
            </a:r>
            <a:r>
              <a:rPr lang="zh-CN" altLang="en-US" sz="2400" b="1" dirty="0" smtClean="0">
                <a:solidFill>
                  <a:srgbClr val="0000FF"/>
                </a:solidFill>
                <a:latin typeface="Times New Roman" pitchFamily="18" charset="0"/>
                <a:ea typeface="宋体" pitchFamily="2" charset="-122"/>
              </a:rPr>
              <a:t>类线</a:t>
            </a:r>
            <a:r>
              <a:rPr lang="zh-CN" altLang="en-US" sz="2400" b="1" dirty="0">
                <a:solidFill>
                  <a:srgbClr val="0000FF"/>
                </a:solidFill>
                <a:latin typeface="Times New Roman" pitchFamily="18" charset="0"/>
                <a:ea typeface="宋体" pitchFamily="2" charset="-122"/>
              </a:rPr>
              <a:t>、</a:t>
            </a:r>
            <a:r>
              <a:rPr lang="en-US" altLang="zh-CN" sz="2400" b="1" dirty="0" smtClean="0">
                <a:solidFill>
                  <a:srgbClr val="0000FF"/>
                </a:solidFill>
                <a:latin typeface="Times New Roman" pitchFamily="18" charset="0"/>
                <a:ea typeface="宋体" pitchFamily="2" charset="-122"/>
              </a:rPr>
              <a:t>6</a:t>
            </a:r>
            <a:r>
              <a:rPr lang="zh-CN" altLang="en-US" sz="2400" b="1" dirty="0" smtClean="0">
                <a:solidFill>
                  <a:srgbClr val="0000FF"/>
                </a:solidFill>
                <a:latin typeface="Times New Roman" pitchFamily="18" charset="0"/>
                <a:ea typeface="宋体" pitchFamily="2" charset="-122"/>
              </a:rPr>
              <a:t>类线、</a:t>
            </a:r>
            <a:r>
              <a:rPr lang="en-US" altLang="zh-CN" sz="2400" b="1" dirty="0" smtClean="0">
                <a:solidFill>
                  <a:srgbClr val="0000FF"/>
                </a:solidFill>
                <a:latin typeface="Times New Roman" pitchFamily="18" charset="0"/>
                <a:ea typeface="宋体" pitchFamily="2" charset="-122"/>
              </a:rPr>
              <a:t>7</a:t>
            </a:r>
            <a:r>
              <a:rPr lang="zh-CN" altLang="en-US" sz="2400" b="1" dirty="0" smtClean="0">
                <a:solidFill>
                  <a:srgbClr val="0000FF"/>
                </a:solidFill>
                <a:latin typeface="Times New Roman" pitchFamily="18" charset="0"/>
                <a:ea typeface="宋体" pitchFamily="2" charset="-122"/>
              </a:rPr>
              <a:t>类线。</a:t>
            </a:r>
            <a:endParaRPr lang="zh-CN" altLang="en-US" sz="2400" b="1" dirty="0" smtClean="0">
              <a:solidFill>
                <a:srgbClr val="FF00FF"/>
              </a:solidFill>
              <a:latin typeface="Times New Roman" pitchFamily="18" charset="0"/>
              <a:ea typeface="宋体" pitchFamily="2" charset="-122"/>
            </a:endParaRPr>
          </a:p>
          <a:p>
            <a:pPr marL="288000" indent="-288000" algn="just" eaLnBrk="1" hangingPunct="1">
              <a:lnSpc>
                <a:spcPts val="4000"/>
              </a:lnSpc>
              <a:spcBef>
                <a:spcPts val="600"/>
              </a:spcBef>
              <a:spcAft>
                <a:spcPts val="600"/>
              </a:spcAft>
              <a:defRPr/>
            </a:pPr>
            <a:r>
              <a:rPr lang="zh-CN" altLang="en-US" sz="2400" b="1" dirty="0" smtClean="0">
                <a:latin typeface="Times New Roman" pitchFamily="18" charset="0"/>
                <a:ea typeface="宋体" pitchFamily="2" charset="-122"/>
              </a:rPr>
              <a:t>所有种类的数据级</a:t>
            </a:r>
            <a:r>
              <a:rPr lang="en-US" altLang="zh-CN" sz="2400" b="1" dirty="0" smtClean="0">
                <a:latin typeface="Times New Roman" pitchFamily="18" charset="0"/>
                <a:ea typeface="宋体" pitchFamily="2" charset="-122"/>
              </a:rPr>
              <a:t>UTP</a:t>
            </a:r>
            <a:r>
              <a:rPr lang="zh-CN" altLang="en-US" sz="2400" b="1" dirty="0" smtClean="0">
                <a:latin typeface="Times New Roman" pitchFamily="18" charset="0"/>
                <a:ea typeface="宋体" pitchFamily="2" charset="-122"/>
              </a:rPr>
              <a:t>电缆一般都用</a:t>
            </a:r>
            <a:r>
              <a:rPr lang="en-US" altLang="zh-CN" sz="2400" b="1" u="sng" dirty="0" smtClean="0">
                <a:solidFill>
                  <a:srgbClr val="0000FF"/>
                </a:solidFill>
                <a:latin typeface="Times New Roman" pitchFamily="18" charset="0"/>
                <a:ea typeface="宋体" pitchFamily="2" charset="-122"/>
              </a:rPr>
              <a:t>RJ-45</a:t>
            </a:r>
            <a:r>
              <a:rPr lang="zh-CN" altLang="en-US" sz="2400" b="1" u="sng" dirty="0" smtClean="0">
                <a:solidFill>
                  <a:srgbClr val="0000FF"/>
                </a:solidFill>
                <a:latin typeface="Times New Roman" pitchFamily="18" charset="0"/>
                <a:ea typeface="宋体" pitchFamily="2" charset="-122"/>
              </a:rPr>
              <a:t>水晶头</a:t>
            </a:r>
            <a:r>
              <a:rPr lang="zh-CN" altLang="en-US" sz="2400" b="1" dirty="0" smtClean="0">
                <a:latin typeface="Times New Roman" pitchFamily="18" charset="0"/>
                <a:ea typeface="宋体" pitchFamily="2" charset="-122"/>
              </a:rPr>
              <a:t>作为端头。其材质为</a:t>
            </a:r>
            <a:r>
              <a:rPr lang="zh-CN" altLang="en-US" sz="2400" b="1" dirty="0" smtClean="0">
                <a:solidFill>
                  <a:srgbClr val="0000FF"/>
                </a:solidFill>
                <a:latin typeface="Times New Roman" pitchFamily="18" charset="0"/>
                <a:ea typeface="宋体" pitchFamily="2" charset="-122"/>
              </a:rPr>
              <a:t>聚氯乙烯</a:t>
            </a:r>
            <a:r>
              <a:rPr lang="en-US" altLang="zh-CN" sz="2400" b="1" dirty="0">
                <a:solidFill>
                  <a:srgbClr val="0000FF"/>
                </a:solidFill>
                <a:latin typeface="Times New Roman" pitchFamily="18" charset="0"/>
                <a:ea typeface="宋体" pitchFamily="2" charset="-122"/>
              </a:rPr>
              <a:t>PVC</a:t>
            </a:r>
            <a:r>
              <a:rPr lang="zh-CN" altLang="en-US" sz="2400" b="1" dirty="0">
                <a:solidFill>
                  <a:srgbClr val="0000FF"/>
                </a:solidFill>
                <a:latin typeface="Times New Roman" pitchFamily="18" charset="0"/>
                <a:ea typeface="宋体" pitchFamily="2" charset="-122"/>
              </a:rPr>
              <a:t>透明</a:t>
            </a:r>
            <a:r>
              <a:rPr lang="zh-CN" altLang="en-US" sz="2400" b="1" dirty="0" smtClean="0">
                <a:solidFill>
                  <a:srgbClr val="0000FF"/>
                </a:solidFill>
                <a:latin typeface="Times New Roman" pitchFamily="18" charset="0"/>
                <a:ea typeface="宋体" pitchFamily="2" charset="-122"/>
              </a:rPr>
              <a:t>塑料</a:t>
            </a:r>
            <a:r>
              <a:rPr lang="zh-CN" altLang="en-US" sz="2400" b="1" dirty="0" smtClean="0">
                <a:latin typeface="Times New Roman" pitchFamily="18" charset="0"/>
                <a:ea typeface="宋体" pitchFamily="2" charset="-122"/>
              </a:rPr>
              <a:t>。</a:t>
            </a:r>
            <a:endParaRPr lang="zh-CN" altLang="en-US" sz="2400" b="1" dirty="0">
              <a:latin typeface="Times New Roman" pitchFamily="18" charset="0"/>
              <a:ea typeface="宋体" pitchFamily="2" charset="-122"/>
            </a:endParaRPr>
          </a:p>
        </p:txBody>
      </p:sp>
      <p:pic>
        <p:nvPicPr>
          <p:cNvPr id="481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00" y="1152000"/>
            <a:ext cx="3781425"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Box 4"/>
          <p:cNvSpPr txBox="1">
            <a:spLocks noChangeArrowheads="1"/>
          </p:cNvSpPr>
          <p:nvPr/>
        </p:nvSpPr>
        <p:spPr bwMode="auto">
          <a:xfrm>
            <a:off x="360000" y="4860000"/>
            <a:ext cx="32400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ts val="3200"/>
              </a:lnSpc>
              <a:spcBef>
                <a:spcPts val="600"/>
              </a:spcBef>
            </a:pPr>
            <a:r>
              <a:rPr lang="zh-CN" altLang="en-US" sz="2400" b="1" dirty="0" smtClean="0">
                <a:solidFill>
                  <a:srgbClr val="FF0000"/>
                </a:solidFill>
                <a:latin typeface="Times New Roman" pitchFamily="18" charset="0"/>
              </a:rPr>
              <a:t>参见</a:t>
            </a:r>
            <a:r>
              <a:rPr lang="en-US" altLang="zh-CN" sz="2400" b="1" dirty="0" smtClean="0">
                <a:solidFill>
                  <a:srgbClr val="FF0000"/>
                </a:solidFill>
                <a:latin typeface="Times New Roman" pitchFamily="18" charset="0"/>
              </a:rPr>
              <a:t>7.02</a:t>
            </a:r>
            <a:r>
              <a:rPr lang="zh-CN" altLang="en-US" sz="2400" b="1" dirty="0" smtClean="0">
                <a:solidFill>
                  <a:srgbClr val="FF0000"/>
                </a:solidFill>
                <a:latin typeface="Times New Roman" pitchFamily="18" charset="0"/>
              </a:rPr>
              <a:t>版</a:t>
            </a:r>
            <a:r>
              <a:rPr lang="zh-CN" altLang="en-US" sz="2400" b="1" dirty="0">
                <a:solidFill>
                  <a:srgbClr val="FF0000"/>
                </a:solidFill>
                <a:latin typeface="Times New Roman" pitchFamily="18" charset="0"/>
              </a:rPr>
              <a:t>教材</a:t>
            </a:r>
            <a:r>
              <a:rPr lang="en-US" altLang="zh-CN" sz="2400" b="1" dirty="0" smtClean="0">
                <a:solidFill>
                  <a:srgbClr val="FF0000"/>
                </a:solidFill>
                <a:latin typeface="Times New Roman" pitchFamily="18" charset="0"/>
              </a:rPr>
              <a:t>4.4.2</a:t>
            </a:r>
            <a:endParaRPr lang="zh-CN" altLang="en-US" sz="2400" b="1" dirty="0">
              <a:solidFill>
                <a:srgbClr val="FF0000"/>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2000" y="288000"/>
            <a:ext cx="8280000" cy="1152000"/>
          </a:xfrm>
          <a:solidFill>
            <a:schemeClr val="bg1"/>
          </a:solidFill>
        </p:spPr>
        <p:txBody>
          <a:bodyPr/>
          <a:lstStyle/>
          <a:p>
            <a:pPr marL="360000" indent="-288000" eaLnBrk="1" hangingPunct="1">
              <a:lnSpc>
                <a:spcPts val="4000"/>
              </a:lnSpc>
              <a:spcBef>
                <a:spcPct val="0"/>
              </a:spcBef>
              <a:defRPr/>
            </a:pPr>
            <a:r>
              <a:rPr lang="en-US" altLang="zh-CN" sz="2400" b="1" dirty="0" smtClean="0">
                <a:solidFill>
                  <a:srgbClr val="0000FF"/>
                </a:solidFill>
                <a:latin typeface="Times New Roman" pitchFamily="18" charset="0"/>
                <a:ea typeface="宋体" pitchFamily="2" charset="-122"/>
              </a:rPr>
              <a:t>RJ45</a:t>
            </a:r>
            <a:r>
              <a:rPr lang="zh-CN" altLang="en-US" sz="2400" b="1" dirty="0" smtClean="0">
                <a:solidFill>
                  <a:srgbClr val="0000FF"/>
                </a:solidFill>
                <a:latin typeface="Times New Roman" pitchFamily="18" charset="0"/>
                <a:ea typeface="宋体" pitchFamily="2" charset="-122"/>
              </a:rPr>
              <a:t>型网络插头俗称水晶头，有</a:t>
            </a:r>
            <a:r>
              <a:rPr lang="en-US" altLang="zh-CN" sz="2400" b="1" dirty="0" smtClean="0">
                <a:solidFill>
                  <a:srgbClr val="0000FF"/>
                </a:solidFill>
                <a:latin typeface="Times New Roman" pitchFamily="18" charset="0"/>
                <a:ea typeface="宋体" pitchFamily="2" charset="-122"/>
              </a:rPr>
              <a:t>8</a:t>
            </a:r>
            <a:r>
              <a:rPr lang="zh-CN" altLang="en-US" sz="2400" b="1" dirty="0" smtClean="0">
                <a:solidFill>
                  <a:srgbClr val="0000FF"/>
                </a:solidFill>
                <a:latin typeface="Times New Roman" pitchFamily="18" charset="0"/>
                <a:ea typeface="宋体" pitchFamily="2" charset="-122"/>
              </a:rPr>
              <a:t>槽</a:t>
            </a:r>
            <a:r>
              <a:rPr lang="en-US" altLang="zh-CN" sz="2400" b="1" dirty="0" smtClean="0">
                <a:solidFill>
                  <a:srgbClr val="0000FF"/>
                </a:solidFill>
                <a:latin typeface="Times New Roman" pitchFamily="18" charset="0"/>
                <a:ea typeface="宋体" pitchFamily="2" charset="-122"/>
              </a:rPr>
              <a:t>8</a:t>
            </a:r>
            <a:r>
              <a:rPr lang="zh-CN" altLang="en-US" sz="2400" b="1" dirty="0" smtClean="0">
                <a:solidFill>
                  <a:srgbClr val="0000FF"/>
                </a:solidFill>
                <a:latin typeface="Times New Roman" pitchFamily="18" charset="0"/>
                <a:ea typeface="宋体" pitchFamily="2" charset="-122"/>
              </a:rPr>
              <a:t>金属簧片。</a:t>
            </a:r>
            <a:endParaRPr lang="en-US" altLang="zh-CN" sz="2400" b="1" dirty="0" smtClean="0">
              <a:solidFill>
                <a:srgbClr val="0000FF"/>
              </a:solidFill>
              <a:latin typeface="Times New Roman" pitchFamily="18" charset="0"/>
              <a:ea typeface="宋体" pitchFamily="2" charset="-122"/>
            </a:endParaRPr>
          </a:p>
          <a:p>
            <a:pPr marL="360000" indent="-288000" eaLnBrk="1" hangingPunct="1">
              <a:lnSpc>
                <a:spcPts val="4000"/>
              </a:lnSpc>
              <a:spcBef>
                <a:spcPct val="0"/>
              </a:spcBef>
              <a:defRPr/>
            </a:pPr>
            <a:r>
              <a:rPr lang="zh-CN" altLang="en-US" sz="2400" b="1" dirty="0" smtClean="0">
                <a:solidFill>
                  <a:srgbClr val="0000FF"/>
                </a:solidFill>
                <a:latin typeface="Times New Roman" pitchFamily="18" charset="0"/>
                <a:ea typeface="宋体" pitchFamily="2" charset="-122"/>
              </a:rPr>
              <a:t>屏蔽水晶头外包有金属屏蔽层。</a:t>
            </a:r>
            <a:endParaRPr lang="zh-CN" altLang="en-US" sz="2400" b="1" dirty="0" smtClean="0">
              <a:latin typeface="Times New Roman" pitchFamily="18" charset="0"/>
              <a:ea typeface="宋体" pitchFamily="2" charset="-122"/>
            </a:endParaRPr>
          </a:p>
        </p:txBody>
      </p:sp>
      <p:sp>
        <p:nvSpPr>
          <p:cNvPr id="11" name="TextBox 10"/>
          <p:cNvSpPr txBox="1"/>
          <p:nvPr/>
        </p:nvSpPr>
        <p:spPr>
          <a:xfrm>
            <a:off x="2088000" y="1440000"/>
            <a:ext cx="2160000" cy="468000"/>
          </a:xfrm>
          <a:prstGeom prst="rect">
            <a:avLst/>
          </a:prstGeom>
          <a:noFill/>
        </p:spPr>
        <p:txBody>
          <a:bodyPr wrap="square" rtlCol="0">
            <a:spAutoFit/>
          </a:bodyPr>
          <a:lstStyle/>
          <a:p>
            <a:pPr algn="ctr"/>
            <a:r>
              <a:rPr lang="zh-CN" altLang="en-US" sz="2400" b="1" dirty="0" smtClean="0">
                <a:solidFill>
                  <a:srgbClr val="FF0000"/>
                </a:solidFill>
                <a:effectLst>
                  <a:outerShdw blurRad="38100" dist="38100" dir="2700000" algn="tl">
                    <a:srgbClr val="000000">
                      <a:alpha val="43137"/>
                    </a:srgbClr>
                  </a:outerShdw>
                </a:effectLst>
              </a:rPr>
              <a:t>非屏蔽水晶头</a:t>
            </a:r>
            <a:endParaRPr lang="zh-CN" altLang="en-US" sz="2400" b="1" dirty="0">
              <a:solidFill>
                <a:srgbClr val="FF0000"/>
              </a:solidFill>
              <a:effectLst>
                <a:outerShdw blurRad="38100" dist="38100" dir="2700000" algn="tl">
                  <a:srgbClr val="000000">
                    <a:alpha val="43137"/>
                  </a:srgbClr>
                </a:outerShdw>
              </a:effectLst>
            </a:endParaRPr>
          </a:p>
        </p:txBody>
      </p:sp>
      <p:sp>
        <p:nvSpPr>
          <p:cNvPr id="12" name="TextBox 11"/>
          <p:cNvSpPr txBox="1"/>
          <p:nvPr/>
        </p:nvSpPr>
        <p:spPr>
          <a:xfrm>
            <a:off x="5184000" y="1440000"/>
            <a:ext cx="2160000" cy="504000"/>
          </a:xfrm>
          <a:prstGeom prst="rect">
            <a:avLst/>
          </a:prstGeom>
          <a:noFill/>
        </p:spPr>
        <p:txBody>
          <a:bodyPr wrap="square" rtlCol="0">
            <a:spAutoFit/>
          </a:bodyPr>
          <a:lstStyle/>
          <a:p>
            <a:pPr algn="ctr"/>
            <a:r>
              <a:rPr lang="zh-CN" altLang="en-US" sz="2400" b="1" dirty="0" smtClean="0">
                <a:solidFill>
                  <a:srgbClr val="FF0000"/>
                </a:solidFill>
                <a:effectLst>
                  <a:outerShdw blurRad="38100" dist="38100" dir="2700000" algn="tl">
                    <a:srgbClr val="000000">
                      <a:alpha val="43137"/>
                    </a:srgbClr>
                  </a:outerShdw>
                </a:effectLst>
              </a:rPr>
              <a:t>屏蔽水晶头</a:t>
            </a:r>
            <a:endParaRPr lang="zh-CN" altLang="en-US" sz="2400" b="1" dirty="0">
              <a:solidFill>
                <a:srgbClr val="FF0000"/>
              </a:solidFill>
              <a:effectLst>
                <a:outerShdw blurRad="38100" dist="38100" dir="2700000" algn="tl">
                  <a:srgbClr val="000000">
                    <a:alpha val="43137"/>
                  </a:srgbClr>
                </a:outerShdw>
              </a:effectLst>
            </a:endParaRPr>
          </a:p>
        </p:txBody>
      </p:sp>
      <p:pic>
        <p:nvPicPr>
          <p:cNvPr id="131079" name="Picture 7"/>
          <p:cNvPicPr>
            <a:picLocks noChangeAspect="1" noChangeArrowheads="1"/>
          </p:cNvPicPr>
          <p:nvPr/>
        </p:nvPicPr>
        <p:blipFill>
          <a:blip r:embed="rId2"/>
          <a:srcRect/>
          <a:stretch>
            <a:fillRect/>
          </a:stretch>
        </p:blipFill>
        <p:spPr bwMode="auto">
          <a:xfrm>
            <a:off x="1620000" y="1980000"/>
            <a:ext cx="3216000" cy="2160000"/>
          </a:xfrm>
          <a:prstGeom prst="rect">
            <a:avLst/>
          </a:prstGeom>
          <a:noFill/>
          <a:ln w="9525">
            <a:noFill/>
            <a:miter lim="800000"/>
            <a:headEnd/>
            <a:tailEnd/>
          </a:ln>
        </p:spPr>
      </p:pic>
      <p:pic>
        <p:nvPicPr>
          <p:cNvPr id="131080" name="Picture 8"/>
          <p:cNvPicPr>
            <a:picLocks noChangeAspect="1" noChangeArrowheads="1"/>
          </p:cNvPicPr>
          <p:nvPr/>
        </p:nvPicPr>
        <p:blipFill>
          <a:blip r:embed="rId3"/>
          <a:srcRect/>
          <a:stretch>
            <a:fillRect/>
          </a:stretch>
        </p:blipFill>
        <p:spPr bwMode="auto">
          <a:xfrm>
            <a:off x="4860000" y="1980000"/>
            <a:ext cx="2880000" cy="2160000"/>
          </a:xfrm>
          <a:prstGeom prst="rect">
            <a:avLst/>
          </a:prstGeom>
          <a:noFill/>
          <a:ln w="9525">
            <a:noFill/>
            <a:miter lim="800000"/>
            <a:headEnd/>
            <a:tailEnd/>
          </a:ln>
        </p:spPr>
      </p:pic>
      <p:pic>
        <p:nvPicPr>
          <p:cNvPr id="131081" name="Picture 9"/>
          <p:cNvPicPr>
            <a:picLocks noChangeAspect="1" noChangeArrowheads="1"/>
          </p:cNvPicPr>
          <p:nvPr/>
        </p:nvPicPr>
        <p:blipFill>
          <a:blip r:embed="rId4"/>
          <a:srcRect/>
          <a:stretch>
            <a:fillRect/>
          </a:stretch>
        </p:blipFill>
        <p:spPr bwMode="auto">
          <a:xfrm>
            <a:off x="1800000" y="4140000"/>
            <a:ext cx="2930400" cy="2397600"/>
          </a:xfrm>
          <a:prstGeom prst="rect">
            <a:avLst/>
          </a:prstGeom>
          <a:noFill/>
          <a:ln w="9525">
            <a:noFill/>
            <a:miter lim="800000"/>
            <a:headEnd/>
            <a:tailEnd/>
          </a:ln>
        </p:spPr>
      </p:pic>
      <p:pic>
        <p:nvPicPr>
          <p:cNvPr id="131082" name="Picture 10"/>
          <p:cNvPicPr>
            <a:picLocks noChangeAspect="1" noChangeArrowheads="1"/>
          </p:cNvPicPr>
          <p:nvPr/>
        </p:nvPicPr>
        <p:blipFill>
          <a:blip r:embed="rId5"/>
          <a:srcRect/>
          <a:stretch>
            <a:fillRect/>
          </a:stretch>
        </p:blipFill>
        <p:spPr bwMode="auto">
          <a:xfrm>
            <a:off x="4860000" y="4140000"/>
            <a:ext cx="2880000" cy="23985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ctrTitle" idx="4294967295"/>
          </p:nvPr>
        </p:nvSpPr>
        <p:spPr bwMode="white">
          <a:xfrm>
            <a:off x="360000" y="2340000"/>
            <a:ext cx="5040000" cy="636922"/>
          </a:xfrm>
        </p:spPr>
        <p:txBody>
          <a:bodyPr anchor="ctr">
            <a:spAutoFit/>
          </a:bodyPr>
          <a:lstStyle/>
          <a:p>
            <a:pPr eaLnBrk="1" hangingPunct="1">
              <a:lnSpc>
                <a:spcPct val="100000"/>
              </a:lnSpc>
            </a:pPr>
            <a:r>
              <a:rPr lang="en-US" altLang="zh-CN" dirty="0" smtClean="0">
                <a:solidFill>
                  <a:srgbClr val="FFFFFF"/>
                </a:solidFill>
                <a:latin typeface="Times New Roman" pitchFamily="18" charset="0"/>
                <a:ea typeface="宋体" pitchFamily="2" charset="-122"/>
              </a:rPr>
              <a:t>4.5  </a:t>
            </a:r>
            <a:r>
              <a:rPr lang="zh-CN" altLang="en-US" dirty="0" smtClean="0">
                <a:solidFill>
                  <a:srgbClr val="FFFFFF"/>
                </a:solidFill>
                <a:latin typeface="Times New Roman" pitchFamily="18" charset="0"/>
                <a:ea typeface="宋体" pitchFamily="2" charset="-122"/>
              </a:rPr>
              <a:t>使用双绞线布线</a:t>
            </a:r>
          </a:p>
        </p:txBody>
      </p:sp>
      <p:sp>
        <p:nvSpPr>
          <p:cNvPr id="3" name="副标题 2"/>
          <p:cNvSpPr>
            <a:spLocks noGrp="1"/>
          </p:cNvSpPr>
          <p:nvPr>
            <p:ph type="subTitle" idx="1"/>
          </p:nvPr>
        </p:nvSpPr>
        <p:spPr>
          <a:xfrm>
            <a:off x="360000" y="4608000"/>
            <a:ext cx="8640000" cy="1467919"/>
          </a:xfrm>
        </p:spPr>
        <p:txBody>
          <a:bodyPr>
            <a:spAutoFit/>
          </a:bodyPr>
          <a:lstStyle/>
          <a:p>
            <a:pPr eaLnBrk="1" hangingPunct="1">
              <a:lnSpc>
                <a:spcPts val="3600"/>
              </a:lnSpc>
              <a:spcBef>
                <a:spcPts val="0"/>
              </a:spcBef>
            </a:pPr>
            <a:r>
              <a:rPr lang="en-US" altLang="zh-CN" sz="2400" dirty="0" smtClean="0">
                <a:solidFill>
                  <a:schemeClr val="tx1"/>
                </a:solidFill>
                <a:latin typeface="Times New Roman" pitchFamily="18" charset="0"/>
                <a:ea typeface="宋体" pitchFamily="2" charset="-122"/>
              </a:rPr>
              <a:t>1</a:t>
            </a:r>
            <a:r>
              <a:rPr lang="zh-CN" altLang="en-US" sz="2400" dirty="0" smtClean="0">
                <a:solidFill>
                  <a:schemeClr val="tx1"/>
                </a:solidFill>
                <a:latin typeface="Times New Roman" pitchFamily="18" charset="0"/>
                <a:ea typeface="宋体" pitchFamily="2" charset="-122"/>
              </a:rPr>
              <a:t>、</a:t>
            </a:r>
            <a:r>
              <a:rPr lang="en-US" altLang="zh-CN" sz="2400" dirty="0" smtClean="0">
                <a:solidFill>
                  <a:srgbClr val="0000FF"/>
                </a:solidFill>
                <a:latin typeface="Times New Roman" pitchFamily="18" charset="0"/>
                <a:ea typeface="宋体" pitchFamily="2" charset="-122"/>
              </a:rPr>
              <a:t>POE</a:t>
            </a:r>
            <a:r>
              <a:rPr lang="zh-CN" altLang="en-US" sz="2400" dirty="0" smtClean="0">
                <a:solidFill>
                  <a:srgbClr val="0000FF"/>
                </a:solidFill>
                <a:latin typeface="Times New Roman" pitchFamily="18" charset="0"/>
                <a:ea typeface="宋体" pitchFamily="2" charset="-122"/>
              </a:rPr>
              <a:t>供电</a:t>
            </a:r>
            <a:r>
              <a:rPr lang="zh-CN" altLang="en-US" sz="2400" dirty="0" smtClean="0">
                <a:solidFill>
                  <a:schemeClr val="tx1"/>
                </a:solidFill>
                <a:latin typeface="Times New Roman" pitchFamily="18" charset="0"/>
                <a:ea typeface="宋体" pitchFamily="2" charset="-122"/>
              </a:rPr>
              <a:t>。</a:t>
            </a:r>
            <a:endParaRPr lang="en-US" altLang="zh-CN" sz="2400" dirty="0" smtClean="0">
              <a:solidFill>
                <a:schemeClr val="tx1"/>
              </a:solidFill>
              <a:latin typeface="Times New Roman" pitchFamily="18" charset="0"/>
              <a:ea typeface="宋体" pitchFamily="2" charset="-122"/>
            </a:endParaRPr>
          </a:p>
          <a:p>
            <a:pPr eaLnBrk="1" hangingPunct="1">
              <a:lnSpc>
                <a:spcPts val="3600"/>
              </a:lnSpc>
              <a:spcBef>
                <a:spcPts val="0"/>
              </a:spcBef>
            </a:pPr>
            <a:r>
              <a:rPr lang="en-US" altLang="zh-CN" sz="2400" dirty="0" smtClean="0">
                <a:solidFill>
                  <a:schemeClr val="tx1"/>
                </a:solidFill>
                <a:latin typeface="Times New Roman" pitchFamily="18" charset="0"/>
                <a:ea typeface="宋体" pitchFamily="2" charset="-122"/>
              </a:rPr>
              <a:t>2</a:t>
            </a:r>
            <a:r>
              <a:rPr lang="zh-CN" altLang="en-US" sz="2400" dirty="0" smtClean="0">
                <a:solidFill>
                  <a:schemeClr val="tx1"/>
                </a:solidFill>
                <a:latin typeface="Times New Roman" pitchFamily="18" charset="0"/>
                <a:ea typeface="宋体" pitchFamily="2" charset="-122"/>
              </a:rPr>
              <a:t>、双绞线的两种末端线序（</a:t>
            </a:r>
            <a:r>
              <a:rPr lang="en-US" altLang="zh-CN" sz="2400" dirty="0" smtClean="0">
                <a:solidFill>
                  <a:srgbClr val="0000FF"/>
                </a:solidFill>
                <a:latin typeface="Times New Roman" pitchFamily="18" charset="0"/>
                <a:ea typeface="宋体" pitchFamily="2" charset="-122"/>
              </a:rPr>
              <a:t>T568A</a:t>
            </a:r>
            <a:r>
              <a:rPr lang="zh-CN" altLang="en-US" sz="2400" dirty="0" smtClean="0">
                <a:solidFill>
                  <a:schemeClr val="tx1"/>
                </a:solidFill>
                <a:latin typeface="Times New Roman" pitchFamily="18" charset="0"/>
                <a:ea typeface="宋体" pitchFamily="2" charset="-122"/>
              </a:rPr>
              <a:t>与</a:t>
            </a:r>
            <a:r>
              <a:rPr lang="en-US" altLang="zh-CN" sz="2400" dirty="0" smtClean="0">
                <a:solidFill>
                  <a:srgbClr val="0000FF"/>
                </a:solidFill>
                <a:latin typeface="Times New Roman" pitchFamily="18" charset="0"/>
                <a:ea typeface="宋体" pitchFamily="2" charset="-122"/>
              </a:rPr>
              <a:t>T568B</a:t>
            </a:r>
            <a:r>
              <a:rPr lang="zh-CN" altLang="en-US" sz="2400" dirty="0" smtClean="0">
                <a:solidFill>
                  <a:schemeClr val="tx1"/>
                </a:solidFill>
                <a:latin typeface="Times New Roman" pitchFamily="18" charset="0"/>
                <a:ea typeface="宋体" pitchFamily="2" charset="-122"/>
              </a:rPr>
              <a:t>）。</a:t>
            </a:r>
            <a:endParaRPr lang="en-US" altLang="zh-CN" sz="2400" dirty="0" smtClean="0">
              <a:solidFill>
                <a:schemeClr val="tx1"/>
              </a:solidFill>
              <a:latin typeface="Times New Roman" pitchFamily="18" charset="0"/>
              <a:ea typeface="宋体" pitchFamily="2" charset="-122"/>
            </a:endParaRPr>
          </a:p>
          <a:p>
            <a:pPr eaLnBrk="1" hangingPunct="1">
              <a:lnSpc>
                <a:spcPts val="3600"/>
              </a:lnSpc>
              <a:spcBef>
                <a:spcPts val="0"/>
              </a:spcBef>
            </a:pPr>
            <a:r>
              <a:rPr lang="en-US" altLang="zh-CN" sz="2400" dirty="0" smtClean="0">
                <a:solidFill>
                  <a:schemeClr val="tx1"/>
                </a:solidFill>
                <a:latin typeface="Times New Roman" pitchFamily="18" charset="0"/>
                <a:ea typeface="宋体" pitchFamily="2" charset="-122"/>
              </a:rPr>
              <a:t>3</a:t>
            </a:r>
            <a:r>
              <a:rPr lang="zh-CN" altLang="en-US" sz="2400" dirty="0" smtClean="0">
                <a:solidFill>
                  <a:schemeClr val="tx1"/>
                </a:solidFill>
                <a:latin typeface="Times New Roman" pitchFamily="18" charset="0"/>
                <a:ea typeface="宋体" pitchFamily="2" charset="-122"/>
              </a:rPr>
              <a:t>、</a:t>
            </a:r>
            <a:r>
              <a:rPr lang="zh-CN" altLang="en-US" sz="2400" dirty="0" smtClean="0">
                <a:solidFill>
                  <a:srgbClr val="0000FF"/>
                </a:solidFill>
                <a:latin typeface="Times New Roman" pitchFamily="18" charset="0"/>
                <a:ea typeface="宋体" pitchFamily="2" charset="-122"/>
              </a:rPr>
              <a:t>直通线</a:t>
            </a:r>
            <a:r>
              <a:rPr lang="zh-CN" altLang="en-US" sz="2400" dirty="0" smtClean="0">
                <a:solidFill>
                  <a:schemeClr val="tx1"/>
                </a:solidFill>
                <a:latin typeface="Times New Roman" pitchFamily="18" charset="0"/>
                <a:ea typeface="宋体" pitchFamily="2" charset="-122"/>
              </a:rPr>
              <a:t>与</a:t>
            </a:r>
            <a:r>
              <a:rPr lang="zh-CN" altLang="en-US" sz="2400" dirty="0" smtClean="0">
                <a:solidFill>
                  <a:srgbClr val="FF00FF"/>
                </a:solidFill>
                <a:latin typeface="Times New Roman" pitchFamily="18" charset="0"/>
                <a:ea typeface="宋体" pitchFamily="2" charset="-122"/>
              </a:rPr>
              <a:t>交叉线</a:t>
            </a:r>
            <a:r>
              <a:rPr lang="zh-CN" altLang="en-US" sz="2400" dirty="0" smtClean="0">
                <a:solidFill>
                  <a:schemeClr val="tx1"/>
                </a:solidFill>
                <a:latin typeface="Times New Roman" pitchFamily="18" charset="0"/>
                <a:ea typeface="宋体" pitchFamily="2" charset="-122"/>
              </a:rPr>
              <a:t>及其应用场合（</a:t>
            </a:r>
            <a:r>
              <a:rPr lang="zh-CN" altLang="en-US" sz="2400" dirty="0" smtClean="0">
                <a:solidFill>
                  <a:srgbClr val="0000FF"/>
                </a:solidFill>
                <a:latin typeface="Times New Roman" pitchFamily="18" charset="0"/>
                <a:ea typeface="宋体" pitchFamily="2" charset="-122"/>
              </a:rPr>
              <a:t>相似设备</a:t>
            </a:r>
            <a:r>
              <a:rPr lang="zh-CN" altLang="en-US" sz="2400" dirty="0" smtClean="0">
                <a:solidFill>
                  <a:schemeClr val="tx1"/>
                </a:solidFill>
                <a:latin typeface="Times New Roman" pitchFamily="18" charset="0"/>
                <a:ea typeface="宋体" pitchFamily="2" charset="-122"/>
              </a:rPr>
              <a:t>与</a:t>
            </a:r>
            <a:r>
              <a:rPr lang="zh-CN" altLang="en-US" sz="2400" dirty="0" smtClean="0">
                <a:solidFill>
                  <a:srgbClr val="FF00FF"/>
                </a:solidFill>
                <a:latin typeface="Times New Roman" pitchFamily="18" charset="0"/>
                <a:ea typeface="宋体" pitchFamily="2" charset="-122"/>
              </a:rPr>
              <a:t>不相似设备</a:t>
            </a:r>
            <a:r>
              <a:rPr lang="zh-CN" altLang="en-US" sz="2400" dirty="0" smtClean="0">
                <a:solidFill>
                  <a:schemeClr val="tx1"/>
                </a:solidFill>
                <a:latin typeface="Times New Roman" pitchFamily="18" charset="0"/>
                <a:ea typeface="宋体" pitchFamily="2" charset="-122"/>
              </a:rPr>
              <a:t>）。</a:t>
            </a:r>
            <a:endParaRPr lang="zh-CN" altLang="en-US" sz="2400" dirty="0" smtClean="0">
              <a:solidFill>
                <a:srgbClr val="0000FF"/>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60000" y="504000"/>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4.5.1   </a:t>
            </a:r>
            <a:r>
              <a:rPr lang="zh-CN" altLang="en-US" sz="3200" dirty="0" smtClean="0">
                <a:latin typeface="Times New Roman" pitchFamily="18" charset="0"/>
                <a:ea typeface="宋体" pitchFamily="2" charset="-122"/>
              </a:rPr>
              <a:t>布线标准</a:t>
            </a:r>
          </a:p>
        </p:txBody>
      </p:sp>
      <p:sp>
        <p:nvSpPr>
          <p:cNvPr id="3" name="内容占位符 2"/>
          <p:cNvSpPr>
            <a:spLocks noGrp="1"/>
          </p:cNvSpPr>
          <p:nvPr>
            <p:ph idx="1"/>
          </p:nvPr>
        </p:nvSpPr>
        <p:spPr>
          <a:xfrm>
            <a:off x="252000" y="1152000"/>
            <a:ext cx="8640000" cy="4114797"/>
          </a:xfrm>
        </p:spPr>
        <p:txBody>
          <a:bodyPr>
            <a:spAutoFit/>
          </a:bodyPr>
          <a:lstStyle/>
          <a:p>
            <a:pPr marL="288000" indent="-288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进行布线时，必须遵循</a:t>
            </a:r>
            <a:r>
              <a:rPr lang="zh-CN" altLang="en-US" sz="2400" b="1" dirty="0" smtClean="0">
                <a:solidFill>
                  <a:srgbClr val="FF0000"/>
                </a:solidFill>
                <a:latin typeface="Times New Roman" pitchFamily="18" charset="0"/>
                <a:ea typeface="宋体" pitchFamily="2" charset="-122"/>
              </a:rPr>
              <a:t>布线标准</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288000" indent="-288000" algn="just" eaLnBrk="1" hangingPunct="1">
              <a:lnSpc>
                <a:spcPct val="150000"/>
              </a:lnSpc>
              <a:spcBef>
                <a:spcPts val="600"/>
              </a:spcBef>
              <a:spcAft>
                <a:spcPts val="0"/>
              </a:spcAft>
              <a:defRPr/>
            </a:pPr>
            <a:r>
              <a:rPr lang="zh-CN" altLang="en-US" sz="2400" b="1" dirty="0" smtClean="0">
                <a:solidFill>
                  <a:srgbClr val="0000FF"/>
                </a:solidFill>
                <a:latin typeface="Times New Roman" pitchFamily="18" charset="0"/>
                <a:ea typeface="宋体" pitchFamily="2" charset="-122"/>
              </a:rPr>
              <a:t>布线标准</a:t>
            </a:r>
            <a:r>
              <a:rPr lang="zh-CN" altLang="en-US" sz="2400" b="1" dirty="0" smtClean="0">
                <a:latin typeface="Times New Roman" pitchFamily="18" charset="0"/>
                <a:ea typeface="宋体" pitchFamily="2" charset="-122"/>
              </a:rPr>
              <a:t>是用于</a:t>
            </a:r>
            <a:r>
              <a:rPr lang="zh-CN" altLang="en-US" sz="2400" b="1" dirty="0" smtClean="0">
                <a:solidFill>
                  <a:srgbClr val="FF00FF"/>
                </a:solidFill>
                <a:latin typeface="Times New Roman" pitchFamily="18" charset="0"/>
                <a:ea typeface="宋体" pitchFamily="2" charset="-122"/>
              </a:rPr>
              <a:t>安装和测试电缆</a:t>
            </a:r>
            <a:r>
              <a:rPr lang="zh-CN" altLang="en-US" sz="2400" b="1" dirty="0" smtClean="0">
                <a:latin typeface="Times New Roman" pitchFamily="18" charset="0"/>
                <a:ea typeface="宋体" pitchFamily="2" charset="-122"/>
              </a:rPr>
              <a:t>的一组规范。布线标准规定了在特定环境中使用的电缆类型、材料、引线、电线尺寸、屏蔽方式、电缆长度、连接器类型以及性能限制。</a:t>
            </a:r>
          </a:p>
          <a:p>
            <a:pPr marL="288000" indent="-288000" algn="just" eaLnBrk="1" hangingPunct="1">
              <a:lnSpc>
                <a:spcPct val="150000"/>
              </a:lnSpc>
              <a:spcBef>
                <a:spcPts val="600"/>
              </a:spcBef>
              <a:spcAft>
                <a:spcPts val="0"/>
              </a:spcAft>
              <a:defRPr/>
            </a:pPr>
            <a:r>
              <a:rPr lang="zh-CN" altLang="en-US" sz="2400" b="1" dirty="0" smtClean="0">
                <a:solidFill>
                  <a:srgbClr val="0000FF"/>
                </a:solidFill>
                <a:latin typeface="Times New Roman" pitchFamily="18" charset="0"/>
                <a:ea typeface="宋体" pitchFamily="2" charset="-122"/>
              </a:rPr>
              <a:t>许多组织都参与了布线标准的制定</a:t>
            </a:r>
            <a:r>
              <a:rPr lang="zh-CN" altLang="en-US" sz="2400" b="1" dirty="0" smtClean="0">
                <a:latin typeface="Times New Roman" pitchFamily="18" charset="0"/>
                <a:ea typeface="宋体" pitchFamily="2" charset="-122"/>
              </a:rPr>
              <a:t>。其中一些组织仅具有本地管辖权，另外还有一些组织（</a:t>
            </a:r>
            <a:r>
              <a:rPr lang="en-US" altLang="zh-CN" sz="2400" b="1" dirty="0" smtClean="0">
                <a:latin typeface="Times New Roman" pitchFamily="18" charset="0"/>
                <a:ea typeface="宋体" pitchFamily="2" charset="-122"/>
              </a:rPr>
              <a:t>EIA/TIA</a:t>
            </a:r>
            <a:r>
              <a:rPr lang="zh-CN" altLang="en-US" sz="2400" b="1" dirty="0" smtClean="0">
                <a:latin typeface="Times New Roman" pitchFamily="18" charset="0"/>
                <a:ea typeface="宋体" pitchFamily="2" charset="-122"/>
              </a:rPr>
              <a:t>）提供的标准在全世界范围内被广泛采用。</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000" y="4032000"/>
            <a:ext cx="5248029" cy="25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252000" y="1152000"/>
            <a:ext cx="8640000" cy="2700000"/>
          </a:xfrm>
        </p:spPr>
        <p:txBody>
          <a:bodyPr>
            <a:spAutoFit/>
          </a:bodyPr>
          <a:lstStyle/>
          <a:p>
            <a:pPr marL="288000" indent="-288000" algn="just" eaLnBrk="1" hangingPunct="1">
              <a:lnSpc>
                <a:spcPts val="4000"/>
              </a:lnSpc>
              <a:spcBef>
                <a:spcPts val="0"/>
              </a:spcBef>
              <a:defRPr/>
            </a:pPr>
            <a:r>
              <a:rPr lang="en-US" altLang="zh-CN" sz="2400" b="1" dirty="0" smtClean="0">
                <a:latin typeface="Times New Roman" pitchFamily="18" charset="0"/>
                <a:ea typeface="宋体" pitchFamily="2" charset="-122"/>
              </a:rPr>
              <a:t>1999</a:t>
            </a:r>
            <a:r>
              <a:rPr lang="zh-CN" altLang="en-US" sz="2400" b="1" dirty="0" smtClean="0">
                <a:latin typeface="Times New Roman" pitchFamily="18" charset="0"/>
                <a:ea typeface="宋体" pitchFamily="2" charset="-122"/>
              </a:rPr>
              <a:t>年，</a:t>
            </a:r>
            <a:r>
              <a:rPr lang="en-US" altLang="zh-CN" sz="2400" b="1" dirty="0" smtClean="0">
                <a:solidFill>
                  <a:srgbClr val="0000FF"/>
                </a:solidFill>
                <a:latin typeface="Times New Roman" pitchFamily="18" charset="0"/>
                <a:ea typeface="宋体" pitchFamily="2" charset="-122"/>
              </a:rPr>
              <a:t>IEEE</a:t>
            </a:r>
            <a:r>
              <a:rPr lang="zh-CN" altLang="en-US" sz="2400" b="1" dirty="0" smtClean="0">
                <a:latin typeface="Times New Roman" pitchFamily="18" charset="0"/>
                <a:ea typeface="宋体" pitchFamily="2" charset="-122"/>
              </a:rPr>
              <a:t>开始着手制定</a:t>
            </a:r>
            <a:r>
              <a:rPr lang="zh-CN" altLang="en-US" sz="2400" b="1" dirty="0" smtClean="0">
                <a:solidFill>
                  <a:srgbClr val="FF00FF"/>
                </a:solidFill>
                <a:latin typeface="Times New Roman" pitchFamily="18" charset="0"/>
                <a:ea typeface="宋体" pitchFamily="2" charset="-122"/>
              </a:rPr>
              <a:t>以太网供电（</a:t>
            </a:r>
            <a:r>
              <a:rPr lang="en-US" altLang="zh-CN" sz="2400" b="1" dirty="0" err="1" smtClean="0">
                <a:solidFill>
                  <a:srgbClr val="FF00FF"/>
                </a:solidFill>
                <a:latin typeface="Times New Roman" pitchFamily="18" charset="0"/>
                <a:ea typeface="宋体" pitchFamily="2" charset="-122"/>
              </a:rPr>
              <a:t>PoE</a:t>
            </a:r>
            <a:r>
              <a:rPr lang="zh-CN" altLang="en-US" sz="2400" b="1" dirty="0" smtClean="0">
                <a:solidFill>
                  <a:srgbClr val="FF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标准，并于</a:t>
            </a:r>
            <a:r>
              <a:rPr lang="en-US" altLang="zh-CN" sz="2400" b="1" dirty="0" smtClean="0">
                <a:latin typeface="Times New Roman" pitchFamily="18" charset="0"/>
                <a:ea typeface="宋体" pitchFamily="2" charset="-122"/>
              </a:rPr>
              <a:t>2003</a:t>
            </a:r>
            <a:r>
              <a:rPr lang="zh-CN" altLang="en-US" sz="2400" b="1" dirty="0" smtClean="0">
                <a:latin typeface="Times New Roman" pitchFamily="18" charset="0"/>
                <a:ea typeface="宋体" pitchFamily="2" charset="-122"/>
              </a:rPr>
              <a:t>年</a:t>
            </a:r>
            <a:r>
              <a:rPr lang="en-US" altLang="zh-CN" sz="2400" b="1" dirty="0" smtClean="0">
                <a:latin typeface="Times New Roman" pitchFamily="18" charset="0"/>
                <a:ea typeface="宋体" pitchFamily="2" charset="-122"/>
              </a:rPr>
              <a:t>6</a:t>
            </a:r>
            <a:r>
              <a:rPr lang="zh-CN" altLang="en-US" sz="2400" b="1" dirty="0" smtClean="0">
                <a:latin typeface="Times New Roman" pitchFamily="18" charset="0"/>
                <a:ea typeface="宋体" pitchFamily="2" charset="-122"/>
              </a:rPr>
              <a:t>月正式发布</a:t>
            </a:r>
            <a:r>
              <a:rPr lang="en-US" altLang="zh-CN" sz="2400" b="1" dirty="0" smtClean="0">
                <a:latin typeface="Times New Roman" pitchFamily="18" charset="0"/>
                <a:ea typeface="宋体" pitchFamily="2" charset="-122"/>
              </a:rPr>
              <a:t>802.3af</a:t>
            </a:r>
            <a:r>
              <a:rPr lang="zh-CN" altLang="en-US" sz="2400" b="1" dirty="0" smtClean="0">
                <a:latin typeface="Times New Roman" pitchFamily="18" charset="0"/>
                <a:ea typeface="宋体" pitchFamily="2" charset="-122"/>
              </a:rPr>
              <a:t>标准。该标准通过</a:t>
            </a:r>
            <a:r>
              <a:rPr lang="en-US" altLang="zh-CN" sz="2400" b="1" dirty="0">
                <a:solidFill>
                  <a:srgbClr val="0000FF"/>
                </a:solidFill>
                <a:latin typeface="Times New Roman" pitchFamily="18" charset="0"/>
                <a:ea typeface="宋体" pitchFamily="2" charset="-122"/>
              </a:rPr>
              <a:t>2</a:t>
            </a:r>
            <a:r>
              <a:rPr lang="zh-CN" altLang="en-US" sz="2400" b="1" dirty="0" smtClean="0">
                <a:solidFill>
                  <a:srgbClr val="0000FF"/>
                </a:solidFill>
                <a:latin typeface="Times New Roman" pitchFamily="18" charset="0"/>
                <a:ea typeface="宋体" pitchFamily="2" charset="-122"/>
              </a:rPr>
              <a:t>对</a:t>
            </a:r>
            <a:r>
              <a:rPr lang="zh-CN" altLang="en-US" sz="2400" b="1" dirty="0">
                <a:solidFill>
                  <a:srgbClr val="0000FF"/>
                </a:solidFill>
                <a:latin typeface="Times New Roman" pitchFamily="18" charset="0"/>
                <a:ea typeface="宋体" pitchFamily="2" charset="-122"/>
              </a:rPr>
              <a:t>线</a:t>
            </a:r>
            <a:r>
              <a:rPr lang="zh-CN" altLang="en-US" sz="2400" b="1" dirty="0" smtClean="0">
                <a:solidFill>
                  <a:srgbClr val="0000FF"/>
                </a:solidFill>
                <a:latin typeface="Times New Roman" pitchFamily="18" charset="0"/>
                <a:ea typeface="宋体" pitchFamily="2" charset="-122"/>
              </a:rPr>
              <a:t>缆</a:t>
            </a:r>
            <a:r>
              <a:rPr lang="zh-CN" altLang="en-US" sz="2400" b="1" dirty="0" smtClean="0">
                <a:latin typeface="Times New Roman" pitchFamily="18" charset="0"/>
                <a:ea typeface="宋体" pitchFamily="2" charset="-122"/>
              </a:rPr>
              <a:t>随传送</a:t>
            </a:r>
            <a:r>
              <a:rPr lang="en-US" altLang="zh-CN" sz="2400" b="1" dirty="0" smtClean="0">
                <a:solidFill>
                  <a:srgbClr val="FF00FF"/>
                </a:solidFill>
                <a:latin typeface="Times New Roman" pitchFamily="18" charset="0"/>
                <a:ea typeface="宋体" pitchFamily="2" charset="-122"/>
              </a:rPr>
              <a:t>48</a:t>
            </a:r>
            <a:r>
              <a:rPr lang="zh-CN" altLang="en-US" sz="2400" b="1" dirty="0" smtClean="0">
                <a:solidFill>
                  <a:srgbClr val="FF00FF"/>
                </a:solidFill>
                <a:latin typeface="Times New Roman" pitchFamily="18" charset="0"/>
                <a:ea typeface="宋体" pitchFamily="2" charset="-122"/>
              </a:rPr>
              <a:t>伏直流电</a:t>
            </a:r>
            <a:r>
              <a:rPr lang="zh-CN" altLang="en-US" sz="2400" b="1" dirty="0" smtClean="0">
                <a:latin typeface="Times New Roman" pitchFamily="18" charset="0"/>
                <a:ea typeface="宋体" pitchFamily="2" charset="-122"/>
              </a:rPr>
              <a:t>。</a:t>
            </a:r>
            <a:r>
              <a:rPr lang="zh-CN" altLang="en-US" sz="2400" b="1" dirty="0" smtClean="0">
                <a:solidFill>
                  <a:srgbClr val="0000FF"/>
                </a:solidFill>
                <a:latin typeface="Times New Roman" pitchFamily="18" charset="0"/>
                <a:ea typeface="宋体" pitchFamily="2" charset="-122"/>
              </a:rPr>
              <a:t>以太网供电</a:t>
            </a:r>
            <a:r>
              <a:rPr lang="zh-CN" altLang="en-US" sz="2400" b="1" dirty="0" smtClean="0">
                <a:latin typeface="Times New Roman" pitchFamily="18" charset="0"/>
                <a:ea typeface="宋体" pitchFamily="2" charset="-122"/>
              </a:rPr>
              <a:t>使得工程师们在设计端点设备（如无线</a:t>
            </a:r>
            <a:r>
              <a:rPr lang="en-US" altLang="zh-CN" sz="2400" b="1" dirty="0" smtClean="0">
                <a:latin typeface="Times New Roman" pitchFamily="18" charset="0"/>
                <a:ea typeface="宋体" pitchFamily="2" charset="-122"/>
              </a:rPr>
              <a:t>AP</a:t>
            </a:r>
            <a:r>
              <a:rPr lang="zh-CN" altLang="en-US" sz="2400" b="1" dirty="0" smtClean="0">
                <a:latin typeface="Times New Roman" pitchFamily="18" charset="0"/>
                <a:ea typeface="宋体" pitchFamily="2" charset="-122"/>
              </a:rPr>
              <a:t>、网络摄像头等）的位置时，有了更大的灵活性，因为无需在设备附近专门安装电源插座。</a:t>
            </a:r>
          </a:p>
        </p:txBody>
      </p:sp>
      <p:sp>
        <p:nvSpPr>
          <p:cNvPr id="50186" name="Text Box 10"/>
          <p:cNvSpPr txBox="1">
            <a:spLocks noChangeArrowheads="1"/>
          </p:cNvSpPr>
          <p:nvPr/>
        </p:nvSpPr>
        <p:spPr bwMode="auto">
          <a:xfrm>
            <a:off x="71437" y="3744000"/>
            <a:ext cx="3600000" cy="28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ts val="0"/>
              </a:spcBef>
            </a:pPr>
            <a:r>
              <a:rPr lang="en-US" altLang="zh-CN" sz="2000" b="1" i="1" dirty="0" smtClean="0">
                <a:solidFill>
                  <a:srgbClr val="0000FF"/>
                </a:solidFill>
                <a:latin typeface="Times New Roman" pitchFamily="18" charset="0"/>
              </a:rPr>
              <a:t>         </a:t>
            </a:r>
            <a:r>
              <a:rPr lang="en-US" altLang="zh-CN" sz="2000" b="1" dirty="0" smtClean="0">
                <a:solidFill>
                  <a:srgbClr val="0000FF"/>
                </a:solidFill>
                <a:latin typeface="Times New Roman" pitchFamily="18" charset="0"/>
              </a:rPr>
              <a:t>10M</a:t>
            </a:r>
            <a:r>
              <a:rPr lang="zh-CN" altLang="en-US" sz="2000" b="1" dirty="0">
                <a:solidFill>
                  <a:srgbClr val="0000FF"/>
                </a:solidFill>
                <a:latin typeface="Times New Roman" pitchFamily="18" charset="0"/>
              </a:rPr>
              <a:t>和</a:t>
            </a:r>
            <a:r>
              <a:rPr lang="en-US" altLang="zh-CN" sz="2000" b="1" dirty="0">
                <a:solidFill>
                  <a:srgbClr val="0000FF"/>
                </a:solidFill>
                <a:latin typeface="Times New Roman" pitchFamily="18" charset="0"/>
              </a:rPr>
              <a:t>100M</a:t>
            </a:r>
            <a:r>
              <a:rPr lang="zh-CN" altLang="en-US" sz="2000" b="1" dirty="0">
                <a:solidFill>
                  <a:srgbClr val="0000FF"/>
                </a:solidFill>
                <a:latin typeface="Times New Roman" pitchFamily="18" charset="0"/>
              </a:rPr>
              <a:t>双绞线的</a:t>
            </a:r>
            <a:r>
              <a:rPr lang="en-US" altLang="zh-CN" sz="2000" b="1" dirty="0">
                <a:solidFill>
                  <a:srgbClr val="0000FF"/>
                </a:solidFill>
                <a:latin typeface="Times New Roman" pitchFamily="18" charset="0"/>
              </a:rPr>
              <a:t>8</a:t>
            </a:r>
            <a:r>
              <a:rPr lang="zh-CN" altLang="en-US" sz="2000" b="1" dirty="0" smtClean="0">
                <a:solidFill>
                  <a:srgbClr val="0000FF"/>
                </a:solidFill>
                <a:latin typeface="Times New Roman" pitchFamily="18" charset="0"/>
              </a:rPr>
              <a:t>根线缆中</a:t>
            </a:r>
            <a:r>
              <a:rPr lang="zh-CN" altLang="en-US" sz="2000" b="1" dirty="0">
                <a:solidFill>
                  <a:srgbClr val="0000FF"/>
                </a:solidFill>
                <a:latin typeface="Times New Roman" pitchFamily="18" charset="0"/>
              </a:rPr>
              <a:t>只有</a:t>
            </a:r>
            <a:r>
              <a:rPr lang="en-US" altLang="zh-CN" sz="2000" b="1" dirty="0" smtClean="0">
                <a:solidFill>
                  <a:srgbClr val="0000FF"/>
                </a:solidFill>
                <a:latin typeface="Times New Roman" pitchFamily="18" charset="0"/>
              </a:rPr>
              <a:t>1-2-3-6</a:t>
            </a:r>
            <a:r>
              <a:rPr lang="zh-CN" altLang="en-US" sz="2000" b="1" dirty="0">
                <a:solidFill>
                  <a:srgbClr val="0000FF"/>
                </a:solidFill>
                <a:latin typeface="Times New Roman" pitchFamily="18" charset="0"/>
              </a:rPr>
              <a:t>用于传输数据，而</a:t>
            </a:r>
            <a:r>
              <a:rPr lang="en-US" altLang="zh-CN" sz="2000" b="1" dirty="0" smtClean="0">
                <a:solidFill>
                  <a:srgbClr val="0000FF"/>
                </a:solidFill>
                <a:latin typeface="Times New Roman" pitchFamily="18" charset="0"/>
              </a:rPr>
              <a:t>4-5-7-8</a:t>
            </a:r>
            <a:r>
              <a:rPr lang="zh-CN" altLang="en-US" sz="2000" b="1" dirty="0" smtClean="0">
                <a:solidFill>
                  <a:srgbClr val="0000FF"/>
                </a:solidFill>
                <a:latin typeface="Times New Roman" pitchFamily="18" charset="0"/>
              </a:rPr>
              <a:t>是空</a:t>
            </a:r>
            <a:r>
              <a:rPr lang="zh-CN" altLang="en-US" sz="2000" b="1" dirty="0">
                <a:solidFill>
                  <a:srgbClr val="0000FF"/>
                </a:solidFill>
                <a:latin typeface="Times New Roman" pitchFamily="18" charset="0"/>
              </a:rPr>
              <a:t>着</a:t>
            </a:r>
            <a:r>
              <a:rPr lang="zh-CN" altLang="en-US" sz="2000" b="1" dirty="0" smtClean="0">
                <a:solidFill>
                  <a:srgbClr val="0000FF"/>
                </a:solidFill>
                <a:latin typeface="Times New Roman" pitchFamily="18" charset="0"/>
              </a:rPr>
              <a:t>不用的，</a:t>
            </a:r>
            <a:r>
              <a:rPr lang="zh-CN" altLang="en-US" sz="2000" b="1" dirty="0">
                <a:solidFill>
                  <a:srgbClr val="0000FF"/>
                </a:solidFill>
                <a:latin typeface="Times New Roman" pitchFamily="18" charset="0"/>
              </a:rPr>
              <a:t>所以这四根线就可用于传送直流电。</a:t>
            </a:r>
            <a:r>
              <a:rPr lang="zh-CN" altLang="en-US" sz="2000" b="1" dirty="0">
                <a:latin typeface="Times New Roman" pitchFamily="18" charset="0"/>
              </a:rPr>
              <a:t>（参见后面的</a:t>
            </a:r>
            <a:r>
              <a:rPr lang="en-US" altLang="zh-CN" sz="2000" b="1" dirty="0">
                <a:latin typeface="Times New Roman" pitchFamily="18" charset="0"/>
              </a:rPr>
              <a:t>T568A</a:t>
            </a:r>
            <a:r>
              <a:rPr lang="zh-CN" altLang="en-US" sz="2000" b="1" dirty="0">
                <a:latin typeface="Times New Roman" pitchFamily="18" charset="0"/>
              </a:rPr>
              <a:t>和</a:t>
            </a:r>
            <a:r>
              <a:rPr lang="en-US" altLang="zh-CN" sz="2000" b="1" dirty="0">
                <a:latin typeface="Times New Roman" pitchFamily="18" charset="0"/>
              </a:rPr>
              <a:t>T568B</a:t>
            </a:r>
            <a:r>
              <a:rPr lang="zh-CN" altLang="en-US" sz="2000" b="1" dirty="0">
                <a:latin typeface="Times New Roman" pitchFamily="18" charset="0"/>
              </a:rPr>
              <a:t>布线标准）</a:t>
            </a:r>
          </a:p>
        </p:txBody>
      </p:sp>
      <p:sp>
        <p:nvSpPr>
          <p:cNvPr id="9"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4.5.1   </a:t>
            </a:r>
            <a:r>
              <a:rPr lang="zh-CN" altLang="en-US" sz="3200" dirty="0" smtClean="0">
                <a:latin typeface="Times New Roman" pitchFamily="18" charset="0"/>
                <a:ea typeface="宋体" pitchFamily="2" charset="-122"/>
              </a:rPr>
              <a:t>布线标准</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idx="4294967295"/>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4.5.1   </a:t>
            </a:r>
            <a:r>
              <a:rPr lang="zh-CN" altLang="en-US" sz="3200" dirty="0" smtClean="0">
                <a:latin typeface="Times New Roman" pitchFamily="18" charset="0"/>
                <a:ea typeface="宋体" pitchFamily="2" charset="-122"/>
              </a:rPr>
              <a:t>布线标准</a:t>
            </a:r>
          </a:p>
        </p:txBody>
      </p:sp>
      <p:sp>
        <p:nvSpPr>
          <p:cNvPr id="56323" name="Text Box 5"/>
          <p:cNvSpPr txBox="1">
            <a:spLocks noChangeArrowheads="1"/>
          </p:cNvSpPr>
          <p:nvPr/>
        </p:nvSpPr>
        <p:spPr bwMode="auto">
          <a:xfrm>
            <a:off x="180000" y="4140000"/>
            <a:ext cx="2448000" cy="17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spcBef>
                <a:spcPts val="0"/>
              </a:spcBef>
            </a:pP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rPr>
              <a:t>我们实验中使用的无线</a:t>
            </a:r>
            <a:r>
              <a:rPr lang="en-US" altLang="zh-CN" sz="2400" b="1" dirty="0" smtClean="0">
                <a:solidFill>
                  <a:srgbClr val="0000FF"/>
                </a:solidFill>
                <a:effectLst>
                  <a:outerShdw blurRad="38100" dist="38100" dir="2700000" algn="tl">
                    <a:srgbClr val="000000">
                      <a:alpha val="43137"/>
                    </a:srgbClr>
                  </a:outerShdw>
                </a:effectLst>
                <a:latin typeface="Times New Roman" pitchFamily="18" charset="0"/>
              </a:rPr>
              <a:t>AP</a:t>
            </a: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rPr>
              <a:t>就具备</a:t>
            </a:r>
            <a:r>
              <a:rPr lang="en-US" altLang="zh-CN" sz="2400" b="1" dirty="0" err="1" smtClean="0">
                <a:solidFill>
                  <a:srgbClr val="0000FF"/>
                </a:solidFill>
                <a:effectLst>
                  <a:outerShdw blurRad="38100" dist="38100" dir="2700000" algn="tl">
                    <a:srgbClr val="000000">
                      <a:alpha val="43137"/>
                    </a:srgbClr>
                  </a:outerShdw>
                </a:effectLst>
                <a:latin typeface="Times New Roman" pitchFamily="18" charset="0"/>
              </a:rPr>
              <a:t>PoE</a:t>
            </a: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rPr>
              <a:t>供电功能！</a:t>
            </a:r>
            <a:endParaRPr lang="zh-CN" altLang="en-US" sz="2400" b="1" dirty="0">
              <a:solidFill>
                <a:srgbClr val="0000FF"/>
              </a:solidFill>
              <a:effectLst>
                <a:outerShdw blurRad="38100" dist="38100" dir="2700000" algn="tl">
                  <a:srgbClr val="000000">
                    <a:alpha val="43137"/>
                  </a:srgbClr>
                </a:outerShdw>
              </a:effectLst>
              <a:latin typeface="Times New Roman" pitchFamily="18" charset="0"/>
            </a:endParaRPr>
          </a:p>
        </p:txBody>
      </p:sp>
      <p:pic>
        <p:nvPicPr>
          <p:cNvPr id="5632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000" y="2412000"/>
            <a:ext cx="52863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000" y="900000"/>
            <a:ext cx="28194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000" y="4320000"/>
            <a:ext cx="28765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0000" y="4860000"/>
            <a:ext cx="28765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Line 13"/>
          <p:cNvSpPr>
            <a:spLocks noChangeShapeType="1"/>
          </p:cNvSpPr>
          <p:nvPr/>
        </p:nvSpPr>
        <p:spPr bwMode="auto">
          <a:xfrm>
            <a:off x="6300788" y="4221163"/>
            <a:ext cx="215900" cy="576262"/>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6329" name="Rectangle 14"/>
          <p:cNvSpPr>
            <a:spLocks noChangeArrowheads="1"/>
          </p:cNvSpPr>
          <p:nvPr/>
        </p:nvSpPr>
        <p:spPr bwMode="auto">
          <a:xfrm>
            <a:off x="180000" y="1152000"/>
            <a:ext cx="5400000" cy="143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indent="612000" algn="just" eaLnBrk="1" hangingPunct="1">
              <a:lnSpc>
                <a:spcPts val="3600"/>
              </a:lnSpc>
            </a:pPr>
            <a:r>
              <a:rPr lang="zh-CN" altLang="en-US" sz="2400" b="1" dirty="0" smtClean="0">
                <a:solidFill>
                  <a:schemeClr val="accent2"/>
                </a:solidFill>
                <a:latin typeface="Times New Roman" pitchFamily="18" charset="0"/>
              </a:rPr>
              <a:t>以太网供电</a:t>
            </a:r>
            <a:r>
              <a:rPr lang="zh-CN" altLang="en-US" sz="2400" b="1" dirty="0">
                <a:solidFill>
                  <a:schemeClr val="accent2"/>
                </a:solidFill>
                <a:latin typeface="Times New Roman" pitchFamily="18" charset="0"/>
              </a:rPr>
              <a:t>（</a:t>
            </a:r>
            <a:r>
              <a:rPr lang="en-US" altLang="zh-CN" sz="2400" b="1" dirty="0" err="1" smtClean="0">
                <a:solidFill>
                  <a:schemeClr val="accent2"/>
                </a:solidFill>
                <a:latin typeface="Times New Roman" pitchFamily="18" charset="0"/>
              </a:rPr>
              <a:t>PoE</a:t>
            </a:r>
            <a:r>
              <a:rPr lang="zh-CN" altLang="en-US" sz="2400" b="1" dirty="0" smtClean="0">
                <a:solidFill>
                  <a:schemeClr val="accent2"/>
                </a:solidFill>
                <a:latin typeface="Times New Roman" pitchFamily="18" charset="0"/>
              </a:rPr>
              <a:t>）允许</a:t>
            </a:r>
            <a:r>
              <a:rPr lang="zh-CN" altLang="en-US" sz="2400" b="1" dirty="0">
                <a:solidFill>
                  <a:schemeClr val="accent2"/>
                </a:solidFill>
                <a:latin typeface="Times New Roman" pitchFamily="18" charset="0"/>
              </a:rPr>
              <a:t>交换机</a:t>
            </a:r>
            <a:r>
              <a:rPr lang="zh-CN" altLang="en-US" sz="2400" b="1" dirty="0" smtClean="0">
                <a:solidFill>
                  <a:schemeClr val="accent2"/>
                </a:solidFill>
                <a:latin typeface="Times New Roman" pitchFamily="18" charset="0"/>
              </a:rPr>
              <a:t>通过网线对</a:t>
            </a:r>
            <a:r>
              <a:rPr lang="zh-CN" altLang="en-US" sz="2400" b="1" dirty="0">
                <a:solidFill>
                  <a:schemeClr val="accent2"/>
                </a:solidFill>
                <a:latin typeface="Times New Roman" pitchFamily="18" charset="0"/>
              </a:rPr>
              <a:t>设备供电。</a:t>
            </a:r>
            <a:r>
              <a:rPr lang="en-US" altLang="zh-CN" sz="2400" b="1" dirty="0">
                <a:solidFill>
                  <a:schemeClr val="accent2"/>
                </a:solidFill>
                <a:latin typeface="Times New Roman" pitchFamily="18" charset="0"/>
              </a:rPr>
              <a:t>IP</a:t>
            </a:r>
            <a:r>
              <a:rPr lang="zh-CN" altLang="en-US" sz="2400" b="1" dirty="0" smtClean="0">
                <a:solidFill>
                  <a:schemeClr val="accent2"/>
                </a:solidFill>
                <a:latin typeface="Times New Roman" pitchFamily="18" charset="0"/>
              </a:rPr>
              <a:t>电话和某些无线</a:t>
            </a:r>
            <a:r>
              <a:rPr lang="en-US" altLang="zh-CN" sz="2400" b="1" dirty="0" smtClean="0">
                <a:solidFill>
                  <a:schemeClr val="accent2"/>
                </a:solidFill>
                <a:latin typeface="Times New Roman" pitchFamily="18" charset="0"/>
              </a:rPr>
              <a:t>AP</a:t>
            </a:r>
            <a:r>
              <a:rPr lang="zh-CN" altLang="en-US" sz="2400" b="1" dirty="0" smtClean="0">
                <a:solidFill>
                  <a:schemeClr val="accent2"/>
                </a:solidFill>
                <a:latin typeface="Times New Roman" pitchFamily="18" charset="0"/>
              </a:rPr>
              <a:t>会使用该</a:t>
            </a:r>
            <a:r>
              <a:rPr lang="zh-CN" altLang="en-US" sz="2400" b="1" dirty="0">
                <a:solidFill>
                  <a:schemeClr val="accent2"/>
                </a:solidFill>
                <a:latin typeface="Times New Roman" pitchFamily="18" charset="0"/>
              </a:rPr>
              <a:t>功能。</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000" y="3600000"/>
            <a:ext cx="4213891"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6"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4.5.2   UTP</a:t>
            </a:r>
            <a:r>
              <a:rPr lang="zh-CN" altLang="en-US" sz="3200" dirty="0" smtClean="0">
                <a:latin typeface="Times New Roman" pitchFamily="18" charset="0"/>
                <a:ea typeface="宋体" pitchFamily="2" charset="-122"/>
              </a:rPr>
              <a:t>电缆</a:t>
            </a:r>
            <a:r>
              <a:rPr lang="zh-CN" altLang="en-US" sz="3200" dirty="0" smtClean="0">
                <a:solidFill>
                  <a:srgbClr val="0000FF"/>
                </a:solidFill>
                <a:latin typeface="Times New Roman" pitchFamily="18" charset="0"/>
                <a:ea typeface="宋体" pitchFamily="2" charset="-122"/>
              </a:rPr>
              <a:t>（重要概念！）</a:t>
            </a:r>
          </a:p>
        </p:txBody>
      </p:sp>
      <p:sp>
        <p:nvSpPr>
          <p:cNvPr id="3" name="内容占位符 2"/>
          <p:cNvSpPr>
            <a:spLocks noGrp="1"/>
          </p:cNvSpPr>
          <p:nvPr>
            <p:ph idx="1"/>
          </p:nvPr>
        </p:nvSpPr>
        <p:spPr>
          <a:xfrm>
            <a:off x="252000" y="1152000"/>
            <a:ext cx="8640000" cy="2211712"/>
          </a:xfrm>
        </p:spPr>
        <p:txBody>
          <a:bodyPr>
            <a:spAutoFit/>
          </a:bodyPr>
          <a:lstStyle/>
          <a:p>
            <a:pPr marL="288000" indent="-288000" algn="just" eaLnBrk="1" hangingPunct="1">
              <a:lnSpc>
                <a:spcPts val="4000"/>
              </a:lnSpc>
              <a:spcBef>
                <a:spcPts val="600"/>
              </a:spcBef>
              <a:defRPr/>
            </a:pPr>
            <a:r>
              <a:rPr lang="en-US" altLang="zh-CN" sz="2400" b="1" dirty="0" smtClean="0">
                <a:solidFill>
                  <a:srgbClr val="0000FF"/>
                </a:solidFill>
                <a:latin typeface="Times New Roman" pitchFamily="18" charset="0"/>
                <a:ea typeface="宋体" pitchFamily="2" charset="-122"/>
              </a:rPr>
              <a:t>TIA/EIA</a:t>
            </a:r>
            <a:r>
              <a:rPr lang="zh-CN" altLang="en-US" sz="2400" b="1" dirty="0" smtClean="0">
                <a:solidFill>
                  <a:srgbClr val="0000FF"/>
                </a:solidFill>
                <a:latin typeface="Times New Roman" pitchFamily="18" charset="0"/>
                <a:ea typeface="宋体" pitchFamily="2" charset="-122"/>
              </a:rPr>
              <a:t>组织</a:t>
            </a:r>
            <a:r>
              <a:rPr lang="zh-CN" altLang="en-US" sz="2400" b="1" dirty="0" smtClean="0">
                <a:latin typeface="Times New Roman" pitchFamily="18" charset="0"/>
                <a:ea typeface="宋体" pitchFamily="2" charset="-122"/>
              </a:rPr>
              <a:t>定义</a:t>
            </a:r>
            <a:r>
              <a:rPr lang="zh-CN" altLang="en-US" sz="2400" b="1" dirty="0">
                <a:latin typeface="Times New Roman" pitchFamily="18" charset="0"/>
                <a:ea typeface="宋体" pitchFamily="2" charset="-122"/>
              </a:rPr>
              <a:t>了两种不同</a:t>
            </a:r>
            <a:r>
              <a:rPr lang="zh-CN" altLang="en-US" sz="2400" b="1" dirty="0" smtClean="0">
                <a:latin typeface="Times New Roman" pitchFamily="18" charset="0"/>
                <a:ea typeface="宋体" pitchFamily="2" charset="-122"/>
              </a:rPr>
              <a:t>模式的</a:t>
            </a:r>
            <a:r>
              <a:rPr lang="zh-CN" altLang="en-US" sz="2400" b="1" dirty="0" smtClean="0">
                <a:solidFill>
                  <a:srgbClr val="008000"/>
                </a:solidFill>
                <a:effectLst>
                  <a:outerShdw blurRad="38100" dist="38100" dir="2700000" algn="tl">
                    <a:srgbClr val="C0C0C0"/>
                  </a:outerShdw>
                </a:effectLst>
                <a:latin typeface="Times New Roman" pitchFamily="18" charset="0"/>
                <a:ea typeface="宋体" pitchFamily="2" charset="-122"/>
              </a:rPr>
              <a:t>末端线序</a:t>
            </a:r>
            <a:r>
              <a:rPr lang="zh-CN" altLang="en-US" sz="2400" b="1" dirty="0" smtClean="0">
                <a:latin typeface="Times New Roman" pitchFamily="18" charset="0"/>
                <a:ea typeface="宋体" pitchFamily="2" charset="-122"/>
              </a:rPr>
              <a:t>（布线方式），分别称为</a:t>
            </a:r>
            <a:r>
              <a:rPr lang="en-US" altLang="zh-CN" sz="2400" b="1" dirty="0" smtClean="0">
                <a:solidFill>
                  <a:srgbClr val="0000FF"/>
                </a:solidFill>
                <a:latin typeface="Times New Roman" pitchFamily="18" charset="0"/>
                <a:ea typeface="宋体" pitchFamily="2" charset="-122"/>
              </a:rPr>
              <a:t>T568A</a:t>
            </a:r>
            <a:r>
              <a:rPr lang="zh-CN" altLang="en-US" sz="2400" b="1" dirty="0" smtClean="0">
                <a:latin typeface="Times New Roman" pitchFamily="18" charset="0"/>
                <a:ea typeface="宋体" pitchFamily="2" charset="-122"/>
              </a:rPr>
              <a:t>和</a:t>
            </a:r>
            <a:r>
              <a:rPr lang="en-US" altLang="zh-CN" sz="2400" b="1" dirty="0" smtClean="0">
                <a:solidFill>
                  <a:srgbClr val="0000FF"/>
                </a:solidFill>
                <a:latin typeface="Times New Roman" pitchFamily="18" charset="0"/>
                <a:ea typeface="宋体" pitchFamily="2" charset="-122"/>
              </a:rPr>
              <a:t>T568B</a:t>
            </a:r>
            <a:r>
              <a:rPr lang="zh-CN" altLang="en-US" sz="2400" b="1" dirty="0" smtClean="0">
                <a:latin typeface="Times New Roman" pitchFamily="18" charset="0"/>
                <a:ea typeface="宋体" pitchFamily="2" charset="-122"/>
              </a:rPr>
              <a:t>。</a:t>
            </a:r>
            <a:endParaRPr lang="zh-CN" altLang="en-US" sz="2400" b="1" i="1" dirty="0" smtClean="0">
              <a:effectLst>
                <a:outerShdw blurRad="38100" dist="38100" dir="2700000" algn="tl">
                  <a:srgbClr val="C0C0C0"/>
                </a:outerShdw>
              </a:effectLst>
              <a:latin typeface="Times New Roman" pitchFamily="18" charset="0"/>
              <a:ea typeface="宋体" pitchFamily="2" charset="-122"/>
            </a:endParaRPr>
          </a:p>
          <a:p>
            <a:pPr marL="288000" indent="-288000" algn="just" eaLnBrk="1" hangingPunct="1">
              <a:lnSpc>
                <a:spcPts val="4000"/>
              </a:lnSpc>
              <a:spcBef>
                <a:spcPts val="600"/>
              </a:spcBef>
              <a:defRPr/>
            </a:pPr>
            <a:r>
              <a:rPr lang="zh-CN" altLang="en-US" sz="2400" b="1" dirty="0" smtClean="0">
                <a:latin typeface="Times New Roman" pitchFamily="18" charset="0"/>
                <a:ea typeface="宋体" pitchFamily="2" charset="-122"/>
              </a:rPr>
              <a:t>制作网线时，必须在两种模式（</a:t>
            </a:r>
            <a:r>
              <a:rPr lang="en-US" altLang="zh-CN" sz="2400" b="1" dirty="0" smtClean="0">
                <a:solidFill>
                  <a:srgbClr val="0000FF"/>
                </a:solidFill>
                <a:latin typeface="Times New Roman" pitchFamily="18" charset="0"/>
                <a:ea typeface="宋体" pitchFamily="2" charset="-122"/>
              </a:rPr>
              <a:t>T568A</a:t>
            </a:r>
            <a:r>
              <a:rPr lang="zh-CN" altLang="en-US" sz="2400" b="1" dirty="0" smtClean="0">
                <a:latin typeface="Times New Roman" pitchFamily="18" charset="0"/>
                <a:ea typeface="宋体" pitchFamily="2" charset="-122"/>
              </a:rPr>
              <a:t>或</a:t>
            </a:r>
            <a:r>
              <a:rPr lang="en-US" altLang="zh-CN" sz="2400" b="1" dirty="0" smtClean="0">
                <a:solidFill>
                  <a:srgbClr val="0000FF"/>
                </a:solidFill>
                <a:latin typeface="Times New Roman" pitchFamily="18" charset="0"/>
                <a:ea typeface="宋体" pitchFamily="2" charset="-122"/>
              </a:rPr>
              <a:t>T568B</a:t>
            </a:r>
            <a:r>
              <a:rPr lang="zh-CN" altLang="en-US" sz="2400" b="1" dirty="0" smtClean="0">
                <a:latin typeface="Times New Roman" pitchFamily="18" charset="0"/>
                <a:ea typeface="宋体" pitchFamily="2" charset="-122"/>
              </a:rPr>
              <a:t>）中选择一种。</a:t>
            </a:r>
            <a:r>
              <a:rPr lang="zh-CN" altLang="en-US" sz="2400" b="1" u="sng" dirty="0">
                <a:latin typeface="Times New Roman" pitchFamily="18" charset="0"/>
                <a:ea typeface="宋体" pitchFamily="2" charset="-122"/>
              </a:rPr>
              <a:t>在电缆</a:t>
            </a:r>
            <a:r>
              <a:rPr lang="zh-CN" altLang="en-US" sz="2400" b="1" u="sng" dirty="0" smtClean="0">
                <a:latin typeface="Times New Roman" pitchFamily="18" charset="0"/>
                <a:ea typeface="宋体" pitchFamily="2" charset="-122"/>
              </a:rPr>
              <a:t>内部</a:t>
            </a:r>
            <a:r>
              <a:rPr lang="en-US" altLang="zh-CN" sz="2400" b="1" u="sng" dirty="0" smtClean="0">
                <a:solidFill>
                  <a:srgbClr val="FF0000"/>
                </a:solidFill>
                <a:latin typeface="Times New Roman" pitchFamily="18" charset="0"/>
                <a:ea typeface="宋体" pitchFamily="2" charset="-122"/>
              </a:rPr>
              <a:t>X</a:t>
            </a:r>
            <a:r>
              <a:rPr lang="zh-CN" altLang="en-US" sz="2400" b="1" u="sng" dirty="0">
                <a:solidFill>
                  <a:srgbClr val="FF0000"/>
                </a:solidFill>
                <a:latin typeface="Times New Roman" pitchFamily="18" charset="0"/>
                <a:ea typeface="宋体" pitchFamily="2" charset="-122"/>
              </a:rPr>
              <a:t>白</a:t>
            </a:r>
            <a:r>
              <a:rPr lang="zh-CN" altLang="en-US" sz="2400" b="1" u="sng" dirty="0">
                <a:latin typeface="Times New Roman" pitchFamily="18" charset="0"/>
                <a:ea typeface="宋体" pitchFamily="2" charset="-122"/>
              </a:rPr>
              <a:t>跟</a:t>
            </a:r>
            <a:r>
              <a:rPr lang="en-US" altLang="zh-CN" sz="2400" b="1" u="sng" dirty="0">
                <a:solidFill>
                  <a:srgbClr val="FF0000"/>
                </a:solidFill>
                <a:latin typeface="Times New Roman" pitchFamily="18" charset="0"/>
                <a:ea typeface="宋体" pitchFamily="2" charset="-122"/>
              </a:rPr>
              <a:t>X</a:t>
            </a:r>
            <a:r>
              <a:rPr lang="zh-CN" altLang="en-US" sz="2400" b="1" u="sng" dirty="0">
                <a:latin typeface="Times New Roman" pitchFamily="18" charset="0"/>
                <a:ea typeface="宋体" pitchFamily="2" charset="-122"/>
              </a:rPr>
              <a:t>成对</a:t>
            </a:r>
            <a:r>
              <a:rPr lang="zh-CN" altLang="en-US" sz="2400" b="1" u="sng" dirty="0" smtClean="0">
                <a:latin typeface="Times New Roman" pitchFamily="18" charset="0"/>
                <a:ea typeface="宋体" pitchFamily="2" charset="-122"/>
              </a:rPr>
              <a:t>绞合在</a:t>
            </a:r>
            <a:r>
              <a:rPr lang="zh-CN" altLang="en-US" sz="2400" b="1" u="sng" dirty="0">
                <a:latin typeface="Times New Roman" pitchFamily="18" charset="0"/>
                <a:ea typeface="宋体" pitchFamily="2" charset="-122"/>
              </a:rPr>
              <a:t>一起</a:t>
            </a:r>
            <a:r>
              <a:rPr lang="zh-CN" altLang="en-US" sz="2400" b="1" u="sng" dirty="0" smtClean="0">
                <a:latin typeface="Times New Roman" pitchFamily="18" charset="0"/>
                <a:ea typeface="宋体" pitchFamily="2" charset="-122"/>
              </a:rPr>
              <a:t>！</a:t>
            </a:r>
            <a:r>
              <a:rPr lang="en-US" altLang="zh-CN" sz="2400" b="1" dirty="0" smtClean="0">
                <a:solidFill>
                  <a:srgbClr val="FF0000"/>
                </a:solidFill>
                <a:latin typeface="Times New Roman" pitchFamily="18" charset="0"/>
                <a:ea typeface="宋体" pitchFamily="2" charset="-122"/>
              </a:rPr>
              <a:t>X=</a:t>
            </a:r>
            <a:r>
              <a:rPr lang="zh-CN" altLang="en-US" sz="2400" b="1" dirty="0" smtClean="0">
                <a:solidFill>
                  <a:srgbClr val="FF0000"/>
                </a:solidFill>
                <a:latin typeface="Times New Roman" pitchFamily="18" charset="0"/>
                <a:ea typeface="宋体" pitchFamily="2" charset="-122"/>
              </a:rPr>
              <a:t>绿</a:t>
            </a:r>
            <a:r>
              <a:rPr lang="en-US" altLang="zh-CN" sz="2400" b="1" dirty="0" smtClean="0">
                <a:solidFill>
                  <a:srgbClr val="FF0000"/>
                </a:solidFill>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橙</a:t>
            </a:r>
            <a:r>
              <a:rPr lang="en-US" altLang="zh-CN" sz="2400" b="1" dirty="0" smtClean="0">
                <a:solidFill>
                  <a:srgbClr val="FF0000"/>
                </a:solidFill>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蓝</a:t>
            </a:r>
            <a:r>
              <a:rPr lang="en-US" altLang="zh-CN" sz="2400" b="1" dirty="0" smtClean="0">
                <a:solidFill>
                  <a:srgbClr val="FF0000"/>
                </a:solidFill>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棕</a:t>
            </a:r>
            <a:endParaRPr lang="zh-CN" altLang="en-US" sz="2400" b="1" u="sng" dirty="0" smtClean="0">
              <a:latin typeface="Times New Roman" pitchFamily="18" charset="0"/>
              <a:ea typeface="宋体" pitchFamily="2" charset="-122"/>
            </a:endParaRPr>
          </a:p>
        </p:txBody>
      </p:sp>
      <p:sp>
        <p:nvSpPr>
          <p:cNvPr id="57349" name="Text Box 6"/>
          <p:cNvSpPr txBox="1">
            <a:spLocks noChangeArrowheads="1"/>
          </p:cNvSpPr>
          <p:nvPr/>
        </p:nvSpPr>
        <p:spPr bwMode="auto">
          <a:xfrm>
            <a:off x="108000" y="4860000"/>
            <a:ext cx="2448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ts val="0"/>
              </a:spcBef>
            </a:pPr>
            <a:r>
              <a:rPr lang="zh-CN" altLang="en-US" sz="2400" b="1" dirty="0">
                <a:latin typeface="Times New Roman" pitchFamily="18" charset="0"/>
              </a:rPr>
              <a:t>绿白</a:t>
            </a:r>
            <a:r>
              <a:rPr lang="en-US" altLang="zh-CN" sz="2400" b="1" dirty="0">
                <a:latin typeface="Times New Roman" pitchFamily="18" charset="0"/>
              </a:rPr>
              <a:t>-</a:t>
            </a:r>
            <a:r>
              <a:rPr lang="zh-CN" altLang="en-US" sz="2400" b="1" dirty="0">
                <a:latin typeface="Times New Roman" pitchFamily="18" charset="0"/>
              </a:rPr>
              <a:t>绿</a:t>
            </a:r>
            <a:r>
              <a:rPr lang="en-US" altLang="zh-CN" sz="2400" b="1" dirty="0">
                <a:latin typeface="Times New Roman" pitchFamily="18" charset="0"/>
              </a:rPr>
              <a:t>-</a:t>
            </a:r>
            <a:r>
              <a:rPr lang="zh-CN" altLang="en-US" sz="2400" b="1" dirty="0">
                <a:latin typeface="Times New Roman" pitchFamily="18" charset="0"/>
              </a:rPr>
              <a:t>橙白</a:t>
            </a:r>
            <a:r>
              <a:rPr lang="en-US" altLang="zh-CN" sz="2400" b="1" dirty="0">
                <a:latin typeface="Times New Roman" pitchFamily="18" charset="0"/>
              </a:rPr>
              <a:t>-</a:t>
            </a:r>
            <a:r>
              <a:rPr lang="zh-CN" altLang="en-US" sz="2400" b="1" dirty="0">
                <a:latin typeface="Times New Roman" pitchFamily="18" charset="0"/>
              </a:rPr>
              <a:t>蓝</a:t>
            </a:r>
            <a:r>
              <a:rPr lang="en-US" altLang="zh-CN" sz="2400" b="1" dirty="0">
                <a:latin typeface="Times New Roman" pitchFamily="18" charset="0"/>
              </a:rPr>
              <a:t>-</a:t>
            </a:r>
            <a:r>
              <a:rPr lang="zh-CN" altLang="en-US" sz="2400" b="1" dirty="0">
                <a:latin typeface="Times New Roman" pitchFamily="18" charset="0"/>
              </a:rPr>
              <a:t>蓝白</a:t>
            </a:r>
            <a:r>
              <a:rPr lang="en-US" altLang="zh-CN" sz="2400" b="1" dirty="0">
                <a:latin typeface="Times New Roman" pitchFamily="18" charset="0"/>
              </a:rPr>
              <a:t>-</a:t>
            </a:r>
            <a:r>
              <a:rPr lang="zh-CN" altLang="en-US" sz="2400" b="1" dirty="0">
                <a:latin typeface="Times New Roman" pitchFamily="18" charset="0"/>
              </a:rPr>
              <a:t>橙</a:t>
            </a:r>
            <a:r>
              <a:rPr lang="en-US" altLang="zh-CN" sz="2400" b="1" dirty="0">
                <a:latin typeface="Times New Roman" pitchFamily="18" charset="0"/>
              </a:rPr>
              <a:t>-</a:t>
            </a:r>
            <a:r>
              <a:rPr lang="zh-CN" altLang="en-US" sz="2400" b="1" dirty="0">
                <a:latin typeface="Times New Roman" pitchFamily="18" charset="0"/>
              </a:rPr>
              <a:t>棕白</a:t>
            </a:r>
            <a:r>
              <a:rPr lang="en-US" altLang="zh-CN" sz="2400" b="1" dirty="0">
                <a:latin typeface="Times New Roman" pitchFamily="18" charset="0"/>
              </a:rPr>
              <a:t>-</a:t>
            </a:r>
            <a:r>
              <a:rPr lang="zh-CN" altLang="en-US" sz="2400" b="1" dirty="0">
                <a:latin typeface="Times New Roman" pitchFamily="18" charset="0"/>
              </a:rPr>
              <a:t>棕</a:t>
            </a:r>
          </a:p>
        </p:txBody>
      </p:sp>
      <p:sp>
        <p:nvSpPr>
          <p:cNvPr id="57350" name="Text Box 7"/>
          <p:cNvSpPr txBox="1">
            <a:spLocks noChangeArrowheads="1"/>
          </p:cNvSpPr>
          <p:nvPr/>
        </p:nvSpPr>
        <p:spPr bwMode="auto">
          <a:xfrm>
            <a:off x="6696000" y="4860000"/>
            <a:ext cx="2448000"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spcBef>
                <a:spcPts val="0"/>
              </a:spcBef>
            </a:pPr>
            <a:r>
              <a:rPr lang="zh-CN" altLang="en-US" sz="2400" b="1" dirty="0">
                <a:latin typeface="Times New Roman" pitchFamily="18" charset="0"/>
              </a:rPr>
              <a:t>橙白</a:t>
            </a:r>
            <a:r>
              <a:rPr lang="en-US" altLang="zh-CN" sz="2400" b="1" dirty="0">
                <a:latin typeface="Times New Roman" pitchFamily="18" charset="0"/>
              </a:rPr>
              <a:t>-</a:t>
            </a:r>
            <a:r>
              <a:rPr lang="zh-CN" altLang="en-US" sz="2400" b="1" dirty="0">
                <a:latin typeface="Times New Roman" pitchFamily="18" charset="0"/>
              </a:rPr>
              <a:t>橙</a:t>
            </a:r>
            <a:r>
              <a:rPr lang="en-US" altLang="zh-CN" sz="2400" b="1" dirty="0">
                <a:latin typeface="Times New Roman" pitchFamily="18" charset="0"/>
              </a:rPr>
              <a:t>-</a:t>
            </a:r>
            <a:r>
              <a:rPr lang="zh-CN" altLang="en-US" sz="2400" b="1" dirty="0">
                <a:latin typeface="Times New Roman" pitchFamily="18" charset="0"/>
              </a:rPr>
              <a:t>绿白</a:t>
            </a:r>
            <a:r>
              <a:rPr lang="en-US" altLang="zh-CN" sz="2400" b="1" dirty="0">
                <a:latin typeface="Times New Roman" pitchFamily="18" charset="0"/>
              </a:rPr>
              <a:t>-</a:t>
            </a:r>
            <a:r>
              <a:rPr lang="zh-CN" altLang="en-US" sz="2400" b="1" dirty="0">
                <a:latin typeface="Times New Roman" pitchFamily="18" charset="0"/>
              </a:rPr>
              <a:t>蓝</a:t>
            </a:r>
            <a:r>
              <a:rPr lang="en-US" altLang="zh-CN" sz="2400" b="1" dirty="0">
                <a:latin typeface="Times New Roman" pitchFamily="18" charset="0"/>
              </a:rPr>
              <a:t>-</a:t>
            </a:r>
            <a:r>
              <a:rPr lang="zh-CN" altLang="en-US" sz="2400" b="1" dirty="0">
                <a:latin typeface="Times New Roman" pitchFamily="18" charset="0"/>
              </a:rPr>
              <a:t>蓝白</a:t>
            </a:r>
            <a:r>
              <a:rPr lang="en-US" altLang="zh-CN" sz="2400" b="1" dirty="0">
                <a:latin typeface="Times New Roman" pitchFamily="18" charset="0"/>
              </a:rPr>
              <a:t>-</a:t>
            </a:r>
            <a:r>
              <a:rPr lang="zh-CN" altLang="en-US" sz="2400" b="1" dirty="0">
                <a:latin typeface="Times New Roman" pitchFamily="18" charset="0"/>
              </a:rPr>
              <a:t>绿</a:t>
            </a:r>
            <a:r>
              <a:rPr lang="en-US" altLang="zh-CN" sz="2400" b="1" dirty="0">
                <a:latin typeface="Times New Roman" pitchFamily="18" charset="0"/>
              </a:rPr>
              <a:t>-</a:t>
            </a:r>
            <a:r>
              <a:rPr lang="zh-CN" altLang="en-US" sz="2400" b="1" dirty="0">
                <a:latin typeface="Times New Roman" pitchFamily="18" charset="0"/>
              </a:rPr>
              <a:t>棕白</a:t>
            </a:r>
            <a:r>
              <a:rPr lang="en-US" altLang="zh-CN" sz="2400" b="1" dirty="0">
                <a:latin typeface="Times New Roman" pitchFamily="18" charset="0"/>
              </a:rPr>
              <a:t>-</a:t>
            </a:r>
            <a:r>
              <a:rPr lang="zh-CN" altLang="en-US" sz="2400" b="1" dirty="0">
                <a:latin typeface="Times New Roman" pitchFamily="18" charset="0"/>
              </a:rPr>
              <a:t>棕</a:t>
            </a:r>
          </a:p>
        </p:txBody>
      </p:sp>
      <p:sp>
        <p:nvSpPr>
          <p:cNvPr id="7" name="TextBox 4"/>
          <p:cNvSpPr txBox="1">
            <a:spLocks noChangeArrowheads="1"/>
          </p:cNvSpPr>
          <p:nvPr/>
        </p:nvSpPr>
        <p:spPr bwMode="auto">
          <a:xfrm>
            <a:off x="6228000" y="3420000"/>
            <a:ext cx="288000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ts val="3200"/>
              </a:lnSpc>
              <a:spcBef>
                <a:spcPts val="600"/>
              </a:spcBef>
            </a:pPr>
            <a:r>
              <a:rPr lang="zh-CN" altLang="en-US" sz="2400" b="1" dirty="0" smtClean="0">
                <a:solidFill>
                  <a:srgbClr val="FF0000"/>
                </a:solidFill>
                <a:latin typeface="Times New Roman" pitchFamily="18" charset="0"/>
              </a:rPr>
              <a:t>参见</a:t>
            </a:r>
            <a:r>
              <a:rPr lang="en-US" altLang="zh-CN" sz="2400" b="1" dirty="0" smtClean="0">
                <a:solidFill>
                  <a:srgbClr val="FF0000"/>
                </a:solidFill>
                <a:latin typeface="Times New Roman" pitchFamily="18" charset="0"/>
              </a:rPr>
              <a:t>7.02</a:t>
            </a:r>
            <a:r>
              <a:rPr lang="zh-CN" altLang="en-US" sz="2400" b="1" dirty="0" smtClean="0">
                <a:solidFill>
                  <a:srgbClr val="FF0000"/>
                </a:solidFill>
                <a:latin typeface="Times New Roman" pitchFamily="18" charset="0"/>
              </a:rPr>
              <a:t>版</a:t>
            </a:r>
            <a:r>
              <a:rPr lang="zh-CN" altLang="en-US" sz="2400" b="1" dirty="0">
                <a:solidFill>
                  <a:srgbClr val="FF0000"/>
                </a:solidFill>
                <a:latin typeface="Times New Roman" pitchFamily="18" charset="0"/>
              </a:rPr>
              <a:t>教材</a:t>
            </a:r>
            <a:r>
              <a:rPr lang="en-US" altLang="zh-CN" sz="2400" b="1" dirty="0" smtClean="0">
                <a:solidFill>
                  <a:srgbClr val="FF0000"/>
                </a:solidFill>
                <a:latin typeface="Times New Roman" pitchFamily="18" charset="0"/>
              </a:rPr>
              <a:t>4.4.3</a:t>
            </a:r>
            <a:endParaRPr lang="zh-CN" altLang="en-US" sz="2400" b="1" dirty="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360000" y="504000"/>
            <a:ext cx="7920000" cy="575366"/>
          </a:xfrm>
        </p:spPr>
        <p:txBody>
          <a:bodyPr anchor="ctr" anchorCtr="0">
            <a:spAutoFit/>
          </a:bodyPr>
          <a:lstStyle/>
          <a:p>
            <a:pPr eaLnBrk="1" hangingPunct="1">
              <a:lnSpc>
                <a:spcPct val="100000"/>
              </a:lnSpc>
            </a:pPr>
            <a:r>
              <a:rPr lang="en-US" altLang="zh-CN" sz="3200" dirty="0" smtClean="0">
                <a:latin typeface="Times New Roman" pitchFamily="18" charset="0"/>
                <a:ea typeface="宋体" pitchFamily="2" charset="-122"/>
              </a:rPr>
              <a:t>4.2.3  </a:t>
            </a:r>
            <a:r>
              <a:rPr lang="zh-CN" altLang="en-US" sz="3200" dirty="0" smtClean="0">
                <a:latin typeface="Times New Roman" pitchFamily="18" charset="0"/>
                <a:ea typeface="宋体" pitchFamily="2" charset="-122"/>
              </a:rPr>
              <a:t>在</a:t>
            </a:r>
            <a:r>
              <a:rPr lang="en-US" altLang="zh-CN" sz="3200" dirty="0" smtClean="0">
                <a:latin typeface="Times New Roman" pitchFamily="18" charset="0"/>
                <a:ea typeface="宋体" pitchFamily="2" charset="-122"/>
              </a:rPr>
              <a:t>Internet</a:t>
            </a:r>
            <a:r>
              <a:rPr lang="zh-CN" altLang="en-US" sz="3200" dirty="0" smtClean="0">
                <a:latin typeface="Times New Roman" pitchFamily="18" charset="0"/>
                <a:ea typeface="宋体" pitchFamily="2" charset="-122"/>
              </a:rPr>
              <a:t>中转发数据包</a:t>
            </a:r>
            <a:r>
              <a:rPr lang="zh-CN" altLang="en-US" sz="3200" dirty="0" smtClean="0">
                <a:solidFill>
                  <a:srgbClr val="FF0000"/>
                </a:solidFill>
                <a:latin typeface="Times New Roman" pitchFamily="18" charset="0"/>
                <a:ea typeface="宋体" pitchFamily="2" charset="-122"/>
              </a:rPr>
              <a:t>（重要）</a:t>
            </a:r>
          </a:p>
        </p:txBody>
      </p:sp>
      <p:sp>
        <p:nvSpPr>
          <p:cNvPr id="3" name="内容占位符 2"/>
          <p:cNvSpPr>
            <a:spLocks noGrp="1"/>
          </p:cNvSpPr>
          <p:nvPr>
            <p:ph idx="4294967295"/>
          </p:nvPr>
        </p:nvSpPr>
        <p:spPr>
          <a:xfrm>
            <a:off x="252000" y="1152000"/>
            <a:ext cx="8640000" cy="1561983"/>
          </a:xfrm>
        </p:spPr>
        <p:txBody>
          <a:bodyPr>
            <a:spAutoFit/>
          </a:bodyPr>
          <a:lstStyle/>
          <a:p>
            <a:pPr marL="288000" indent="-288000" eaLnBrk="1" hangingPunct="1">
              <a:lnSpc>
                <a:spcPts val="4000"/>
              </a:lnSpc>
              <a:spcBef>
                <a:spcPts val="0"/>
              </a:spcBef>
              <a:spcAft>
                <a:spcPts val="0"/>
              </a:spcAft>
              <a:defRPr/>
            </a:pPr>
            <a:r>
              <a:rPr lang="zh-CN" altLang="en-US" sz="2400" b="1" dirty="0" smtClean="0">
                <a:latin typeface="Times New Roman" pitchFamily="18" charset="0"/>
                <a:ea typeface="宋体" pitchFamily="2" charset="-122"/>
              </a:rPr>
              <a:t>有些网络实用程序可用于测试“</a:t>
            </a:r>
            <a:r>
              <a:rPr lang="zh-CN" altLang="en-US" sz="2400" b="1" dirty="0" smtClean="0">
                <a:solidFill>
                  <a:srgbClr val="FF00FF"/>
                </a:solidFill>
                <a:latin typeface="Times New Roman" pitchFamily="18" charset="0"/>
                <a:ea typeface="宋体" pitchFamily="2" charset="-122"/>
              </a:rPr>
              <a:t>设备与设备</a:t>
            </a:r>
            <a:r>
              <a:rPr lang="zh-CN" altLang="en-US" sz="2400" b="1" dirty="0" smtClean="0">
                <a:latin typeface="Times New Roman" pitchFamily="18" charset="0"/>
                <a:ea typeface="宋体" pitchFamily="2" charset="-122"/>
              </a:rPr>
              <a:t>”之间的连通性。</a:t>
            </a:r>
            <a:endParaRPr lang="en-US" altLang="zh-CN" sz="2400" b="1" dirty="0" smtClean="0">
              <a:latin typeface="Times New Roman" pitchFamily="18" charset="0"/>
              <a:ea typeface="宋体" pitchFamily="2" charset="-122"/>
            </a:endParaRPr>
          </a:p>
          <a:p>
            <a:pPr marL="288000" indent="-288000" eaLnBrk="1" hangingPunct="1">
              <a:lnSpc>
                <a:spcPts val="4000"/>
              </a:lnSpc>
              <a:spcBef>
                <a:spcPts val="0"/>
              </a:spcBef>
              <a:spcAft>
                <a:spcPts val="0"/>
              </a:spcAft>
              <a:defRPr/>
            </a:pPr>
            <a:r>
              <a:rPr lang="en-US" altLang="zh-CN" sz="2400" b="1" dirty="0" smtClean="0">
                <a:solidFill>
                  <a:srgbClr val="0000FF"/>
                </a:solidFill>
                <a:latin typeface="Times New Roman" pitchFamily="18" charset="0"/>
                <a:ea typeface="宋体" pitchFamily="2" charset="-122"/>
              </a:rPr>
              <a:t>ping</a:t>
            </a:r>
            <a:r>
              <a:rPr lang="zh-CN" altLang="en-US" sz="2400" b="1" dirty="0" smtClean="0">
                <a:solidFill>
                  <a:srgbClr val="0000FF"/>
                </a:solidFill>
                <a:latin typeface="Times New Roman" pitchFamily="18" charset="0"/>
                <a:ea typeface="宋体" pitchFamily="2" charset="-122"/>
              </a:rPr>
              <a:t>命令可用于</a:t>
            </a:r>
            <a:r>
              <a:rPr lang="zh-CN" altLang="en-US" sz="2400" b="1" dirty="0" smtClean="0">
                <a:latin typeface="Times New Roman" pitchFamily="18" charset="0"/>
                <a:ea typeface="宋体" pitchFamily="2" charset="-122"/>
              </a:rPr>
              <a:t>测试</a:t>
            </a:r>
            <a:r>
              <a:rPr lang="zh-CN" altLang="en-US" sz="2400" b="1" dirty="0" smtClean="0">
                <a:solidFill>
                  <a:srgbClr val="0000FF"/>
                </a:solidFill>
                <a:latin typeface="Times New Roman" pitchFamily="18" charset="0"/>
                <a:ea typeface="宋体" pitchFamily="2" charset="-122"/>
              </a:rPr>
              <a:t>源设备</a:t>
            </a:r>
            <a:r>
              <a:rPr lang="zh-CN" altLang="en-US" sz="2400" b="1" dirty="0" smtClean="0">
                <a:latin typeface="Times New Roman" pitchFamily="18" charset="0"/>
                <a:ea typeface="宋体" pitchFamily="2" charset="-122"/>
              </a:rPr>
              <a:t>与</a:t>
            </a:r>
            <a:r>
              <a:rPr lang="zh-CN" altLang="en-US" sz="2400" b="1" dirty="0" smtClean="0">
                <a:solidFill>
                  <a:srgbClr val="0000FF"/>
                </a:solidFill>
                <a:latin typeface="Times New Roman" pitchFamily="18" charset="0"/>
                <a:ea typeface="宋体" pitchFamily="2" charset="-122"/>
              </a:rPr>
              <a:t>目的设备</a:t>
            </a:r>
            <a:r>
              <a:rPr lang="zh-CN" altLang="en-US" sz="2400" b="1" dirty="0" smtClean="0">
                <a:latin typeface="Times New Roman" pitchFamily="18" charset="0"/>
                <a:ea typeface="宋体" pitchFamily="2" charset="-122"/>
              </a:rPr>
              <a:t>之间的连通性。</a:t>
            </a:r>
            <a:endParaRPr lang="en-US" altLang="zh-CN" sz="2400" b="1" dirty="0" smtClean="0">
              <a:latin typeface="Times New Roman" pitchFamily="18" charset="0"/>
              <a:ea typeface="宋体" pitchFamily="2" charset="-122"/>
            </a:endParaRPr>
          </a:p>
          <a:p>
            <a:pPr marL="288000" indent="0" eaLnBrk="1" hangingPunct="1">
              <a:lnSpc>
                <a:spcPts val="4000"/>
              </a:lnSpc>
              <a:spcBef>
                <a:spcPts val="0"/>
              </a:spcBef>
              <a:spcAft>
                <a:spcPts val="0"/>
              </a:spcAft>
              <a:buNone/>
              <a:defRPr/>
            </a:pPr>
            <a:r>
              <a:rPr lang="en-US" altLang="zh-CN" sz="2400" b="1" dirty="0" smtClean="0">
                <a:solidFill>
                  <a:srgbClr val="FF0000"/>
                </a:solidFill>
                <a:latin typeface="Times New Roman" pitchFamily="18" charset="0"/>
                <a:ea typeface="宋体" pitchFamily="2" charset="-122"/>
              </a:rPr>
              <a:t>ping</a:t>
            </a:r>
            <a:r>
              <a:rPr lang="zh-CN" altLang="en-US" sz="2400" b="1" dirty="0" smtClean="0">
                <a:solidFill>
                  <a:srgbClr val="FF0000"/>
                </a:solidFill>
                <a:latin typeface="Times New Roman" pitchFamily="18" charset="0"/>
                <a:ea typeface="宋体" pitchFamily="2" charset="-122"/>
              </a:rPr>
              <a:t>命令</a:t>
            </a:r>
            <a:r>
              <a:rPr lang="en-US" altLang="zh-CN" sz="2400" b="1" dirty="0" smtClean="0">
                <a:solidFill>
                  <a:srgbClr val="FF0000"/>
                </a:solidFill>
                <a:latin typeface="Times New Roman" pitchFamily="18" charset="0"/>
                <a:ea typeface="宋体" pitchFamily="2" charset="-122"/>
              </a:rPr>
              <a:t>… </a:t>
            </a:r>
            <a:r>
              <a:rPr lang="zh-CN" altLang="en-US" sz="2400" b="1" dirty="0" smtClean="0">
                <a:solidFill>
                  <a:srgbClr val="FF0000"/>
                </a:solidFill>
                <a:latin typeface="Times New Roman" pitchFamily="18" charset="0"/>
                <a:ea typeface="宋体" pitchFamily="2" charset="-122"/>
              </a:rPr>
              <a:t>（</a:t>
            </a:r>
            <a:r>
              <a:rPr lang="en-US" altLang="zh-CN" sz="2400" b="1" dirty="0" err="1" smtClean="0">
                <a:solidFill>
                  <a:srgbClr val="FF0000"/>
                </a:solidFill>
                <a:latin typeface="Times New Roman" pitchFamily="18" charset="0"/>
                <a:ea typeface="宋体" pitchFamily="2" charset="-122"/>
              </a:rPr>
              <a:t>Ctrl+C</a:t>
            </a:r>
            <a:r>
              <a:rPr lang="zh-CN" altLang="en-US" sz="2400" b="1" dirty="0" smtClean="0">
                <a:solidFill>
                  <a:srgbClr val="FF0000"/>
                </a:solidFill>
                <a:latin typeface="Times New Roman" pitchFamily="18" charset="0"/>
                <a:ea typeface="宋体" pitchFamily="2" charset="-122"/>
              </a:rPr>
              <a:t>中止）</a:t>
            </a:r>
            <a:endParaRPr lang="en-US" altLang="zh-CN" sz="2400" b="1" dirty="0" smtClean="0">
              <a:solidFill>
                <a:srgbClr val="FF0000"/>
              </a:solidFill>
              <a:latin typeface="Times New Roman" pitchFamily="18" charset="0"/>
              <a:ea typeface="宋体"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000" y="2880000"/>
            <a:ext cx="5400000" cy="35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000" y="5040000"/>
            <a:ext cx="42418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396000" y="1152000"/>
            <a:ext cx="8352000" cy="3560799"/>
          </a:xfrm>
        </p:spPr>
        <p:txBody>
          <a:bodyPr>
            <a:spAutoFit/>
          </a:bodyPr>
          <a:lstStyle/>
          <a:p>
            <a:pPr marL="288000" indent="-288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使用</a:t>
            </a:r>
            <a:r>
              <a:rPr lang="en-US" altLang="zh-CN" sz="2400" b="1" dirty="0" smtClean="0">
                <a:latin typeface="Times New Roman" pitchFamily="18" charset="0"/>
                <a:ea typeface="宋体" pitchFamily="2" charset="-122"/>
              </a:rPr>
              <a:t>T568A</a:t>
            </a:r>
            <a:r>
              <a:rPr lang="zh-CN" altLang="en-US" sz="2400" b="1" dirty="0" smtClean="0">
                <a:latin typeface="Times New Roman" pitchFamily="18" charset="0"/>
                <a:ea typeface="宋体" pitchFamily="2" charset="-122"/>
              </a:rPr>
              <a:t>和</a:t>
            </a:r>
            <a:r>
              <a:rPr lang="en-US" altLang="zh-CN" sz="2400" b="1" dirty="0" smtClean="0">
                <a:latin typeface="Times New Roman" pitchFamily="18" charset="0"/>
                <a:ea typeface="宋体" pitchFamily="2" charset="-122"/>
              </a:rPr>
              <a:t>T568B</a:t>
            </a:r>
            <a:r>
              <a:rPr lang="zh-CN" altLang="en-US" sz="2400" b="1" dirty="0" smtClean="0">
                <a:latin typeface="Times New Roman" pitchFamily="18" charset="0"/>
                <a:ea typeface="宋体" pitchFamily="2" charset="-122"/>
              </a:rPr>
              <a:t>布线标准可创建两种类型的电缆：</a:t>
            </a:r>
            <a:r>
              <a:rPr lang="zh-CN" altLang="en-US" sz="2400" b="1" dirty="0" smtClean="0">
                <a:solidFill>
                  <a:srgbClr val="0000FF"/>
                </a:solidFill>
                <a:latin typeface="Times New Roman" pitchFamily="18" charset="0"/>
                <a:ea typeface="宋体" pitchFamily="2" charset="-122"/>
              </a:rPr>
              <a:t>直通电缆</a:t>
            </a:r>
            <a:r>
              <a:rPr lang="zh-CN" altLang="en-US" sz="2400" b="1" dirty="0" smtClean="0">
                <a:latin typeface="Times New Roman" pitchFamily="18" charset="0"/>
                <a:ea typeface="宋体" pitchFamily="2" charset="-122"/>
              </a:rPr>
              <a:t>和</a:t>
            </a:r>
            <a:r>
              <a:rPr lang="zh-CN" altLang="en-US" sz="2400" b="1" dirty="0" smtClean="0">
                <a:solidFill>
                  <a:srgbClr val="0000FF"/>
                </a:solidFill>
                <a:latin typeface="Times New Roman" pitchFamily="18" charset="0"/>
                <a:ea typeface="宋体" pitchFamily="2" charset="-122"/>
              </a:rPr>
              <a:t>交叉电缆</a:t>
            </a:r>
            <a:r>
              <a:rPr lang="zh-CN" altLang="en-US" sz="2400" b="1" dirty="0" smtClean="0">
                <a:latin typeface="Times New Roman" pitchFamily="18" charset="0"/>
                <a:ea typeface="宋体" pitchFamily="2" charset="-122"/>
              </a:rPr>
              <a:t>。这两种电缆都可用于数据布线。</a:t>
            </a:r>
          </a:p>
          <a:p>
            <a:pPr marL="288000" indent="-288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直通电缆是最常见的电缆类型：</a:t>
            </a:r>
            <a:r>
              <a:rPr lang="zh-CN" altLang="en-US" sz="2400" b="1" dirty="0" smtClean="0">
                <a:solidFill>
                  <a:srgbClr val="FF0000"/>
                </a:solidFill>
                <a:latin typeface="Times New Roman" pitchFamily="18" charset="0"/>
                <a:ea typeface="宋体" pitchFamily="2" charset="-122"/>
              </a:rPr>
              <a:t>电缆一端是</a:t>
            </a:r>
            <a:r>
              <a:rPr lang="en-US" altLang="zh-CN" sz="2400" b="1" dirty="0" smtClean="0">
                <a:solidFill>
                  <a:srgbClr val="FF0000"/>
                </a:solidFill>
                <a:latin typeface="Times New Roman" pitchFamily="18" charset="0"/>
                <a:ea typeface="宋体" pitchFamily="2" charset="-122"/>
              </a:rPr>
              <a:t>T568A</a:t>
            </a:r>
            <a:r>
              <a:rPr lang="zh-CN" altLang="en-US" sz="2400" b="1" dirty="0" smtClean="0">
                <a:solidFill>
                  <a:srgbClr val="FF0000"/>
                </a:solidFill>
                <a:latin typeface="Times New Roman" pitchFamily="18" charset="0"/>
                <a:ea typeface="宋体" pitchFamily="2" charset="-122"/>
              </a:rPr>
              <a:t>，另一端也是</a:t>
            </a:r>
            <a:r>
              <a:rPr lang="en-US" altLang="zh-CN" sz="2400" b="1" dirty="0" smtClean="0">
                <a:solidFill>
                  <a:srgbClr val="FF0000"/>
                </a:solidFill>
                <a:latin typeface="Times New Roman" pitchFamily="18" charset="0"/>
                <a:ea typeface="宋体" pitchFamily="2" charset="-122"/>
              </a:rPr>
              <a:t>T568A</a:t>
            </a:r>
            <a:r>
              <a:rPr lang="zh-CN" altLang="en-US" sz="2400" b="1" dirty="0" smtClean="0">
                <a:latin typeface="Times New Roman" pitchFamily="18" charset="0"/>
                <a:ea typeface="宋体" pitchFamily="2" charset="-122"/>
              </a:rPr>
              <a:t>；</a:t>
            </a:r>
            <a:r>
              <a:rPr lang="zh-CN" altLang="en-US" sz="2400" b="1" dirty="0">
                <a:latin typeface="Times New Roman" pitchFamily="18" charset="0"/>
                <a:ea typeface="宋体" pitchFamily="2" charset="-122"/>
              </a:rPr>
              <a:t>或者</a:t>
            </a:r>
            <a:r>
              <a:rPr lang="zh-CN" altLang="en-US" sz="2400" b="1" dirty="0" smtClean="0">
                <a:solidFill>
                  <a:srgbClr val="FF0000"/>
                </a:solidFill>
                <a:latin typeface="Times New Roman" pitchFamily="18" charset="0"/>
                <a:ea typeface="宋体" pitchFamily="2" charset="-122"/>
              </a:rPr>
              <a:t>一端是</a:t>
            </a:r>
            <a:r>
              <a:rPr lang="en-US" altLang="zh-CN" sz="2400" b="1" dirty="0" smtClean="0">
                <a:solidFill>
                  <a:srgbClr val="FF0000"/>
                </a:solidFill>
                <a:latin typeface="Times New Roman" pitchFamily="18" charset="0"/>
                <a:ea typeface="宋体" pitchFamily="2" charset="-122"/>
              </a:rPr>
              <a:t>T568B</a:t>
            </a:r>
            <a:r>
              <a:rPr lang="zh-CN" altLang="en-US" sz="2400" b="1" dirty="0" smtClean="0">
                <a:solidFill>
                  <a:srgbClr val="FF0000"/>
                </a:solidFill>
                <a:latin typeface="Times New Roman" pitchFamily="18" charset="0"/>
                <a:ea typeface="宋体" pitchFamily="2" charset="-122"/>
              </a:rPr>
              <a:t>，另一端也是</a:t>
            </a:r>
            <a:r>
              <a:rPr lang="en-US" altLang="zh-CN" sz="2400" b="1" dirty="0" smtClean="0">
                <a:solidFill>
                  <a:srgbClr val="FF0000"/>
                </a:solidFill>
                <a:latin typeface="Times New Roman" pitchFamily="18" charset="0"/>
                <a:ea typeface="宋体" pitchFamily="2" charset="-122"/>
              </a:rPr>
              <a:t>T568B</a:t>
            </a:r>
            <a:r>
              <a:rPr lang="zh-CN" altLang="en-US" sz="2400" b="1" dirty="0" smtClean="0">
                <a:latin typeface="Times New Roman" pitchFamily="18" charset="0"/>
                <a:ea typeface="宋体" pitchFamily="2" charset="-122"/>
              </a:rPr>
              <a:t>。</a:t>
            </a:r>
          </a:p>
          <a:p>
            <a:pPr marL="288000" indent="-288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交叉电缆会同时使用两种布线模式：</a:t>
            </a:r>
            <a:r>
              <a:rPr lang="zh-CN" altLang="en-US" sz="2400" b="1" dirty="0" smtClean="0">
                <a:solidFill>
                  <a:srgbClr val="FF0000"/>
                </a:solidFill>
                <a:latin typeface="Times New Roman" pitchFamily="18" charset="0"/>
                <a:ea typeface="宋体" pitchFamily="2" charset="-122"/>
              </a:rPr>
              <a:t>电缆一端是</a:t>
            </a:r>
            <a:r>
              <a:rPr lang="en-US" altLang="zh-CN" sz="2400" b="1" dirty="0" smtClean="0">
                <a:solidFill>
                  <a:srgbClr val="FF0000"/>
                </a:solidFill>
                <a:latin typeface="Times New Roman" pitchFamily="18" charset="0"/>
                <a:ea typeface="宋体" pitchFamily="2" charset="-122"/>
              </a:rPr>
              <a:t>T568A</a:t>
            </a:r>
            <a:r>
              <a:rPr lang="zh-CN" altLang="en-US" sz="2400" b="1" dirty="0" smtClean="0">
                <a:solidFill>
                  <a:srgbClr val="FF0000"/>
                </a:solidFill>
                <a:latin typeface="Times New Roman" pitchFamily="18" charset="0"/>
                <a:ea typeface="宋体" pitchFamily="2" charset="-122"/>
              </a:rPr>
              <a:t>，另一端是</a:t>
            </a:r>
            <a:r>
              <a:rPr lang="en-US" altLang="zh-CN" sz="2400" b="1" dirty="0" smtClean="0">
                <a:solidFill>
                  <a:srgbClr val="FF0000"/>
                </a:solidFill>
                <a:latin typeface="Times New Roman" pitchFamily="18" charset="0"/>
                <a:ea typeface="宋体" pitchFamily="2" charset="-122"/>
              </a:rPr>
              <a:t>T568B</a:t>
            </a:r>
            <a:r>
              <a:rPr lang="zh-CN" altLang="en-US" sz="2400" b="1" dirty="0" smtClean="0">
                <a:latin typeface="Times New Roman" pitchFamily="18" charset="0"/>
                <a:ea typeface="宋体" pitchFamily="2" charset="-122"/>
              </a:rPr>
              <a:t>。</a:t>
            </a:r>
          </a:p>
        </p:txBody>
      </p:sp>
      <p:sp>
        <p:nvSpPr>
          <p:cNvPr id="6"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4.5.2   UTP</a:t>
            </a:r>
            <a:r>
              <a:rPr lang="zh-CN" altLang="en-US" sz="3200" dirty="0" smtClean="0">
                <a:latin typeface="Times New Roman" pitchFamily="18" charset="0"/>
                <a:ea typeface="宋体" pitchFamily="2" charset="-122"/>
              </a:rPr>
              <a:t>电缆</a:t>
            </a:r>
            <a:endParaRPr lang="zh-CN" altLang="en-US" sz="3200" dirty="0" smtClean="0">
              <a:solidFill>
                <a:srgbClr val="0000FF"/>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152000"/>
            <a:ext cx="8424000" cy="4514906"/>
          </a:xfrm>
        </p:spPr>
        <p:txBody>
          <a:bodyPr>
            <a:spAutoFit/>
          </a:bodyPr>
          <a:lstStyle/>
          <a:p>
            <a:pPr marL="288000" indent="-288000" algn="just" eaLnBrk="1" hangingPunct="1">
              <a:lnSpc>
                <a:spcPct val="150000"/>
              </a:lnSpc>
              <a:spcBef>
                <a:spcPts val="0"/>
              </a:spcBef>
              <a:spcAft>
                <a:spcPts val="0"/>
              </a:spcAft>
              <a:defRPr/>
            </a:pPr>
            <a:r>
              <a:rPr lang="zh-CN" altLang="en-US" sz="2400" b="1" dirty="0">
                <a:solidFill>
                  <a:srgbClr val="0000FF"/>
                </a:solidFill>
                <a:latin typeface="Times New Roman" pitchFamily="18" charset="0"/>
                <a:ea typeface="宋体" pitchFamily="2" charset="-122"/>
              </a:rPr>
              <a:t>直通电缆</a:t>
            </a:r>
            <a:r>
              <a:rPr lang="zh-CN" altLang="en-US" sz="2400" b="1" dirty="0">
                <a:latin typeface="Times New Roman" pitchFamily="18" charset="0"/>
                <a:ea typeface="宋体" pitchFamily="2" charset="-122"/>
              </a:rPr>
              <a:t>和</a:t>
            </a:r>
            <a:r>
              <a:rPr lang="zh-CN" altLang="en-US" sz="2400" b="1" dirty="0">
                <a:solidFill>
                  <a:srgbClr val="FF00FF"/>
                </a:solidFill>
                <a:latin typeface="Times New Roman" pitchFamily="18" charset="0"/>
                <a:ea typeface="宋体" pitchFamily="2" charset="-122"/>
              </a:rPr>
              <a:t>交叉</a:t>
            </a:r>
            <a:r>
              <a:rPr lang="zh-CN" altLang="en-US" sz="2400" b="1" dirty="0" smtClean="0">
                <a:solidFill>
                  <a:srgbClr val="FF00FF"/>
                </a:solidFill>
                <a:latin typeface="Times New Roman" pitchFamily="18" charset="0"/>
                <a:ea typeface="宋体" pitchFamily="2" charset="-122"/>
              </a:rPr>
              <a:t>电缆</a:t>
            </a:r>
            <a:r>
              <a:rPr lang="zh-CN" altLang="en-US" sz="2400" b="1" dirty="0" smtClean="0">
                <a:latin typeface="Times New Roman" pitchFamily="18" charset="0"/>
                <a:ea typeface="宋体" pitchFamily="2" charset="-122"/>
              </a:rPr>
              <a:t>各有</a:t>
            </a:r>
            <a:r>
              <a:rPr lang="zh-CN" altLang="en-US" sz="2400" b="1" dirty="0">
                <a:latin typeface="Times New Roman" pitchFamily="18" charset="0"/>
                <a:ea typeface="宋体" pitchFamily="2" charset="-122"/>
              </a:rPr>
              <a:t>其特定的用途</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288000" indent="-288000" algn="just" eaLnBrk="1" hangingPunct="1">
              <a:lnSpc>
                <a:spcPct val="150000"/>
              </a:lnSpc>
              <a:spcBef>
                <a:spcPts val="0"/>
              </a:spcBef>
              <a:spcAft>
                <a:spcPts val="0"/>
              </a:spcAft>
              <a:defRPr/>
            </a:pPr>
            <a:r>
              <a:rPr lang="zh-CN" altLang="en-US" sz="2400" b="1" dirty="0" smtClean="0">
                <a:latin typeface="Times New Roman" pitchFamily="18" charset="0"/>
                <a:ea typeface="宋体" pitchFamily="2" charset="-122"/>
              </a:rPr>
              <a:t>连接</a:t>
            </a:r>
            <a:r>
              <a:rPr lang="zh-CN" altLang="en-US" sz="2400" b="1" dirty="0">
                <a:latin typeface="Times New Roman" pitchFamily="18" charset="0"/>
                <a:ea typeface="宋体" pitchFamily="2" charset="-122"/>
              </a:rPr>
              <a:t>两个设备所</a:t>
            </a:r>
            <a:r>
              <a:rPr lang="zh-CN" altLang="en-US" sz="2400" b="1" dirty="0" smtClean="0">
                <a:latin typeface="Times New Roman" pitchFamily="18" charset="0"/>
                <a:ea typeface="宋体" pitchFamily="2" charset="-122"/>
              </a:rPr>
              <a:t>需的</a:t>
            </a:r>
            <a:r>
              <a:rPr lang="zh-CN" altLang="en-US" sz="2400" b="1" dirty="0" smtClean="0">
                <a:solidFill>
                  <a:srgbClr val="0000FF"/>
                </a:solidFill>
                <a:latin typeface="Times New Roman" pitchFamily="18" charset="0"/>
                <a:ea typeface="宋体" pitchFamily="2" charset="-122"/>
              </a:rPr>
              <a:t>电缆</a:t>
            </a:r>
            <a:r>
              <a:rPr lang="zh-CN" altLang="en-US" sz="2400" b="1" dirty="0">
                <a:solidFill>
                  <a:srgbClr val="0000FF"/>
                </a:solidFill>
                <a:latin typeface="Times New Roman" pitchFamily="18" charset="0"/>
                <a:ea typeface="宋体" pitchFamily="2" charset="-122"/>
              </a:rPr>
              <a:t>类型</a:t>
            </a:r>
            <a:r>
              <a:rPr lang="zh-CN" altLang="en-US" sz="2400" b="1" dirty="0" smtClean="0">
                <a:latin typeface="Times New Roman" pitchFamily="18" charset="0"/>
                <a:ea typeface="宋体" pitchFamily="2" charset="-122"/>
              </a:rPr>
              <a:t>取决于：设备用于发送</a:t>
            </a:r>
            <a:r>
              <a:rPr lang="zh-CN" altLang="en-US" sz="2400" b="1" dirty="0">
                <a:latin typeface="Times New Roman" pitchFamily="18" charset="0"/>
                <a:ea typeface="宋体" pitchFamily="2" charset="-122"/>
              </a:rPr>
              <a:t>和接收数据的线对。</a:t>
            </a:r>
          </a:p>
          <a:p>
            <a:pPr marL="288000" indent="-288000" algn="just" eaLnBrk="1" hangingPunct="1">
              <a:lnSpc>
                <a:spcPct val="150000"/>
              </a:lnSpc>
              <a:spcBef>
                <a:spcPts val="0"/>
              </a:spcBef>
              <a:spcAft>
                <a:spcPts val="0"/>
              </a:spcAft>
              <a:defRPr/>
            </a:pPr>
            <a:r>
              <a:rPr lang="zh-CN" altLang="en-US" sz="2400" b="1" u="sng" dirty="0" smtClean="0">
                <a:latin typeface="Times New Roman" pitchFamily="18" charset="0"/>
                <a:ea typeface="宋体" pitchFamily="2" charset="-122"/>
              </a:rPr>
              <a:t>两个直接连接、并且</a:t>
            </a:r>
            <a:r>
              <a:rPr lang="zh-CN" altLang="en-US" sz="2400" b="1" u="sng" dirty="0" smtClean="0">
                <a:solidFill>
                  <a:srgbClr val="FF0000"/>
                </a:solidFill>
                <a:latin typeface="Times New Roman" pitchFamily="18" charset="0"/>
                <a:ea typeface="宋体" pitchFamily="2" charset="-122"/>
              </a:rPr>
              <a:t>使用不同的引脚来进行发送和接收数据</a:t>
            </a:r>
            <a:r>
              <a:rPr lang="zh-CN" altLang="en-US" sz="2400" b="1" u="sng" dirty="0" smtClean="0">
                <a:latin typeface="Times New Roman" pitchFamily="18" charset="0"/>
                <a:ea typeface="宋体" pitchFamily="2" charset="-122"/>
              </a:rPr>
              <a:t>的设备称为</a:t>
            </a: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不相似设备</a:t>
            </a:r>
            <a:r>
              <a:rPr lang="zh-CN" altLang="en-US" sz="2400" b="1" u="sng" dirty="0" smtClean="0">
                <a:latin typeface="Times New Roman" pitchFamily="18" charset="0"/>
                <a:ea typeface="宋体" pitchFamily="2" charset="-122"/>
              </a:rPr>
              <a:t>。不相似设备需要使用</a:t>
            </a:r>
            <a:r>
              <a:rPr lang="zh-CN" altLang="en-US" sz="2400" b="1" u="sng" dirty="0" smtClean="0">
                <a:solidFill>
                  <a:srgbClr val="FF00FF"/>
                </a:solidFill>
                <a:effectLst>
                  <a:outerShdw blurRad="38100" dist="38100" dir="2700000" algn="tl">
                    <a:srgbClr val="C0C0C0"/>
                  </a:outerShdw>
                </a:effectLst>
                <a:latin typeface="Times New Roman" pitchFamily="18" charset="0"/>
                <a:ea typeface="宋体" pitchFamily="2" charset="-122"/>
              </a:rPr>
              <a:t>直通电缆</a:t>
            </a:r>
            <a:r>
              <a:rPr lang="zh-CN" altLang="en-US" sz="2400" b="1" u="sng" dirty="0" smtClean="0">
                <a:latin typeface="Times New Roman" pitchFamily="18" charset="0"/>
                <a:ea typeface="宋体" pitchFamily="2" charset="-122"/>
              </a:rPr>
              <a:t>来交换数据。</a:t>
            </a:r>
          </a:p>
          <a:p>
            <a:pPr marL="288000" indent="-288000" algn="just" eaLnBrk="1" hangingPunct="1">
              <a:lnSpc>
                <a:spcPct val="150000"/>
              </a:lnSpc>
              <a:spcBef>
                <a:spcPts val="0"/>
              </a:spcBef>
              <a:spcAft>
                <a:spcPts val="0"/>
              </a:spcAft>
              <a:defRPr/>
            </a:pPr>
            <a:r>
              <a:rPr lang="zh-CN" altLang="en-US" sz="2400" b="1" u="sng" dirty="0" smtClean="0">
                <a:latin typeface="Times New Roman" pitchFamily="18" charset="0"/>
                <a:ea typeface="宋体" pitchFamily="2" charset="-122"/>
              </a:rPr>
              <a:t>两个直接连接、并且</a:t>
            </a:r>
            <a:r>
              <a:rPr lang="zh-CN" altLang="en-US" sz="2400" b="1" u="sng" dirty="0" smtClean="0">
                <a:solidFill>
                  <a:srgbClr val="FF0000"/>
                </a:solidFill>
                <a:latin typeface="Times New Roman" pitchFamily="18" charset="0"/>
                <a:ea typeface="宋体" pitchFamily="2" charset="-122"/>
              </a:rPr>
              <a:t>使用相同引脚来进行发送和接收数据</a:t>
            </a:r>
            <a:r>
              <a:rPr lang="zh-CN" altLang="en-US" sz="2400" b="1" u="sng" dirty="0" smtClean="0">
                <a:latin typeface="Times New Roman" pitchFamily="18" charset="0"/>
                <a:ea typeface="宋体" pitchFamily="2" charset="-122"/>
              </a:rPr>
              <a:t>的设备称为</a:t>
            </a:r>
            <a:r>
              <a:rPr lang="zh-CN" altLang="en-US" sz="2400" b="1" u="sng" dirty="0" smtClean="0">
                <a:solidFill>
                  <a:srgbClr val="0000FF"/>
                </a:solidFill>
                <a:effectLst>
                  <a:outerShdw blurRad="38100" dist="38100" dir="2700000" algn="tl">
                    <a:srgbClr val="C0C0C0"/>
                  </a:outerShdw>
                </a:effectLst>
                <a:latin typeface="Times New Roman" pitchFamily="18" charset="0"/>
                <a:ea typeface="宋体" pitchFamily="2" charset="-122"/>
              </a:rPr>
              <a:t>相似设备</a:t>
            </a:r>
            <a:r>
              <a:rPr lang="zh-CN" altLang="en-US" sz="2400" b="1" u="sng" dirty="0" smtClean="0">
                <a:latin typeface="Times New Roman" pitchFamily="18" charset="0"/>
                <a:ea typeface="宋体" pitchFamily="2" charset="-122"/>
              </a:rPr>
              <a:t>。相似设备需要使用</a:t>
            </a:r>
            <a:r>
              <a:rPr lang="zh-CN" altLang="en-US" sz="2400" b="1" u="sng" dirty="0" smtClean="0">
                <a:solidFill>
                  <a:srgbClr val="FF00FF"/>
                </a:solidFill>
                <a:effectLst>
                  <a:outerShdw blurRad="38100" dist="38100" dir="2700000" algn="tl">
                    <a:srgbClr val="C0C0C0"/>
                  </a:outerShdw>
                </a:effectLst>
                <a:latin typeface="Times New Roman" pitchFamily="18" charset="0"/>
                <a:ea typeface="宋体" pitchFamily="2" charset="-122"/>
              </a:rPr>
              <a:t>交叉电缆</a:t>
            </a:r>
            <a:r>
              <a:rPr lang="zh-CN" altLang="en-US" sz="2400" b="1" u="sng" dirty="0" smtClean="0">
                <a:latin typeface="Times New Roman" pitchFamily="18" charset="0"/>
                <a:ea typeface="宋体" pitchFamily="2" charset="-122"/>
              </a:rPr>
              <a:t>来交换数据。</a:t>
            </a:r>
            <a:endParaRPr lang="en-US" altLang="zh-CN" sz="2400" b="1" u="sng" dirty="0" smtClean="0">
              <a:latin typeface="Times New Roman" pitchFamily="18" charset="0"/>
              <a:ea typeface="宋体" pitchFamily="2" charset="-122"/>
            </a:endParaRPr>
          </a:p>
        </p:txBody>
      </p:sp>
      <p:sp>
        <p:nvSpPr>
          <p:cNvPr id="5"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4.5.2   UTP</a:t>
            </a:r>
            <a:r>
              <a:rPr lang="zh-CN" altLang="en-US" sz="3200" dirty="0" smtClean="0">
                <a:latin typeface="Times New Roman" pitchFamily="18" charset="0"/>
                <a:ea typeface="宋体" pitchFamily="2" charset="-122"/>
              </a:rPr>
              <a:t>电缆</a:t>
            </a:r>
            <a:endParaRPr lang="zh-CN" altLang="en-US" sz="3200" dirty="0" smtClean="0">
              <a:solidFill>
                <a:srgbClr val="0000FF"/>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2"/>
          <p:cNvSpPr>
            <a:spLocks noGrp="1"/>
          </p:cNvSpPr>
          <p:nvPr>
            <p:ph idx="4294967295"/>
          </p:nvPr>
        </p:nvSpPr>
        <p:spPr>
          <a:xfrm>
            <a:off x="252000" y="1152000"/>
            <a:ext cx="8640000" cy="4176000"/>
          </a:xfrm>
        </p:spPr>
        <p:txBody>
          <a:bodyPr>
            <a:spAutoFit/>
          </a:bodyPr>
          <a:lstStyle/>
          <a:p>
            <a:pPr marL="288000" indent="-288000" algn="just" eaLnBrk="1" hangingPunct="1">
              <a:lnSpc>
                <a:spcPct val="150000"/>
              </a:lnSpc>
              <a:spcBef>
                <a:spcPts val="600"/>
              </a:spcBef>
            </a:pPr>
            <a:r>
              <a:rPr lang="zh-CN" altLang="en-US" sz="2400" b="1" dirty="0" smtClean="0">
                <a:solidFill>
                  <a:srgbClr val="0000FF"/>
                </a:solidFill>
                <a:latin typeface="Times New Roman" pitchFamily="18" charset="0"/>
                <a:ea typeface="宋体" pitchFamily="2" charset="-122"/>
              </a:rPr>
              <a:t>不相似设备</a:t>
            </a:r>
            <a:r>
              <a:rPr lang="zh-CN" altLang="en-US" sz="2400" b="1" dirty="0" smtClean="0">
                <a:latin typeface="Times New Roman" pitchFamily="18" charset="0"/>
                <a:ea typeface="宋体" pitchFamily="2" charset="-122"/>
              </a:rPr>
              <a:t>：</a:t>
            </a:r>
            <a:r>
              <a:rPr lang="en-US" altLang="zh-CN" sz="2400" b="1" dirty="0" smtClean="0">
                <a:solidFill>
                  <a:srgbClr val="FF0000"/>
                </a:solidFill>
                <a:latin typeface="Times New Roman" pitchFamily="18" charset="0"/>
                <a:ea typeface="宋体" pitchFamily="2" charset="-122"/>
              </a:rPr>
              <a:t>PC</a:t>
            </a:r>
            <a:r>
              <a:rPr lang="zh-CN" altLang="en-US" sz="2400" b="1" dirty="0" smtClean="0">
                <a:latin typeface="Times New Roman" pitchFamily="18" charset="0"/>
                <a:ea typeface="宋体" pitchFamily="2" charset="-122"/>
              </a:rPr>
              <a:t>的水晶头用</a:t>
            </a:r>
            <a:r>
              <a:rPr lang="zh-CN" altLang="en-US" sz="2400" b="1" u="sng" dirty="0" smtClean="0">
                <a:latin typeface="Times New Roman" pitchFamily="18" charset="0"/>
                <a:ea typeface="宋体" pitchFamily="2" charset="-122"/>
              </a:rPr>
              <a:t>引脚</a:t>
            </a:r>
            <a:r>
              <a:rPr lang="en-US" altLang="zh-CN" sz="2400" b="1" u="sng" dirty="0" smtClean="0">
                <a:latin typeface="Times New Roman" pitchFamily="18" charset="0"/>
                <a:ea typeface="宋体" pitchFamily="2" charset="-122"/>
              </a:rPr>
              <a:t>1</a:t>
            </a:r>
            <a:r>
              <a:rPr lang="zh-CN" altLang="en-US" sz="2400" b="1" u="sng" dirty="0" smtClean="0">
                <a:latin typeface="Times New Roman" pitchFamily="18" charset="0"/>
                <a:ea typeface="宋体" pitchFamily="2" charset="-122"/>
              </a:rPr>
              <a:t>和</a:t>
            </a:r>
            <a:r>
              <a:rPr lang="en-US" altLang="zh-CN" sz="2400" b="1" u="sng" dirty="0" smtClean="0">
                <a:latin typeface="Times New Roman" pitchFamily="18" charset="0"/>
                <a:ea typeface="宋体" pitchFamily="2" charset="-122"/>
              </a:rPr>
              <a:t>2</a:t>
            </a:r>
            <a:r>
              <a:rPr lang="zh-CN" altLang="en-US" sz="2400" b="1" u="sng" dirty="0" smtClean="0">
                <a:latin typeface="Times New Roman" pitchFamily="18" charset="0"/>
                <a:ea typeface="宋体" pitchFamily="2" charset="-122"/>
              </a:rPr>
              <a:t>发射，引脚</a:t>
            </a:r>
            <a:r>
              <a:rPr lang="en-US" altLang="zh-CN" sz="2400" b="1" u="sng" dirty="0" smtClean="0">
                <a:latin typeface="Times New Roman" pitchFamily="18" charset="0"/>
                <a:ea typeface="宋体" pitchFamily="2" charset="-122"/>
              </a:rPr>
              <a:t>3</a:t>
            </a:r>
            <a:r>
              <a:rPr lang="zh-CN" altLang="en-US" sz="2400" b="1" u="sng" dirty="0" smtClean="0">
                <a:latin typeface="Times New Roman" pitchFamily="18" charset="0"/>
                <a:ea typeface="宋体" pitchFamily="2" charset="-122"/>
              </a:rPr>
              <a:t>和</a:t>
            </a:r>
            <a:r>
              <a:rPr lang="en-US" altLang="zh-CN" sz="2400" b="1" u="sng" dirty="0" smtClean="0">
                <a:latin typeface="Times New Roman" pitchFamily="18" charset="0"/>
                <a:ea typeface="宋体" pitchFamily="2" charset="-122"/>
              </a:rPr>
              <a:t>6</a:t>
            </a:r>
            <a:r>
              <a:rPr lang="zh-CN" altLang="en-US" sz="2400" b="1" u="sng" dirty="0" smtClean="0">
                <a:latin typeface="Times New Roman" pitchFamily="18" charset="0"/>
                <a:ea typeface="宋体" pitchFamily="2" charset="-122"/>
              </a:rPr>
              <a:t>接收</a:t>
            </a:r>
            <a:r>
              <a:rPr lang="zh-CN" altLang="en-US" sz="2400" b="1" dirty="0" smtClean="0">
                <a:latin typeface="Times New Roman" pitchFamily="18" charset="0"/>
                <a:ea typeface="宋体" pitchFamily="2" charset="-122"/>
              </a:rPr>
              <a:t>；而</a:t>
            </a:r>
            <a:r>
              <a:rPr lang="zh-CN" altLang="en-US" sz="2400" b="1" dirty="0" smtClean="0">
                <a:solidFill>
                  <a:srgbClr val="FF0000"/>
                </a:solidFill>
                <a:latin typeface="Times New Roman" pitchFamily="18" charset="0"/>
                <a:ea typeface="宋体" pitchFamily="2" charset="-122"/>
              </a:rPr>
              <a:t>交换机</a:t>
            </a:r>
            <a:r>
              <a:rPr lang="zh-CN" altLang="en-US" sz="2400" b="1" dirty="0" smtClean="0">
                <a:latin typeface="Times New Roman" pitchFamily="18" charset="0"/>
                <a:ea typeface="宋体" pitchFamily="2" charset="-122"/>
              </a:rPr>
              <a:t>的水晶头用</a:t>
            </a:r>
            <a:r>
              <a:rPr lang="zh-CN" altLang="en-US" sz="2400" b="1" u="sng" dirty="0" smtClean="0">
                <a:latin typeface="Times New Roman" pitchFamily="18" charset="0"/>
                <a:ea typeface="宋体" pitchFamily="2" charset="-122"/>
              </a:rPr>
              <a:t>引脚</a:t>
            </a:r>
            <a:r>
              <a:rPr lang="en-US" altLang="zh-CN" sz="2400" b="1" u="sng" dirty="0" smtClean="0">
                <a:latin typeface="Times New Roman" pitchFamily="18" charset="0"/>
                <a:ea typeface="宋体" pitchFamily="2" charset="-122"/>
              </a:rPr>
              <a:t>1</a:t>
            </a:r>
            <a:r>
              <a:rPr lang="zh-CN" altLang="en-US" sz="2400" b="1" u="sng" dirty="0" smtClean="0">
                <a:latin typeface="Times New Roman" pitchFamily="18" charset="0"/>
                <a:ea typeface="宋体" pitchFamily="2" charset="-122"/>
              </a:rPr>
              <a:t>和</a:t>
            </a:r>
            <a:r>
              <a:rPr lang="en-US" altLang="zh-CN" sz="2400" b="1" u="sng" dirty="0" smtClean="0">
                <a:latin typeface="Times New Roman" pitchFamily="18" charset="0"/>
                <a:ea typeface="宋体" pitchFamily="2" charset="-122"/>
              </a:rPr>
              <a:t>2</a:t>
            </a:r>
            <a:r>
              <a:rPr lang="zh-CN" altLang="en-US" sz="2400" b="1" u="sng" dirty="0" smtClean="0">
                <a:latin typeface="Times New Roman" pitchFamily="18" charset="0"/>
                <a:ea typeface="宋体" pitchFamily="2" charset="-122"/>
              </a:rPr>
              <a:t>接收，引脚</a:t>
            </a:r>
            <a:r>
              <a:rPr lang="en-US" altLang="zh-CN" sz="2400" b="1" u="sng" dirty="0" smtClean="0">
                <a:latin typeface="Times New Roman" pitchFamily="18" charset="0"/>
                <a:ea typeface="宋体" pitchFamily="2" charset="-122"/>
              </a:rPr>
              <a:t>3</a:t>
            </a:r>
            <a:r>
              <a:rPr lang="zh-CN" altLang="en-US" sz="2400" b="1" u="sng" dirty="0" smtClean="0">
                <a:latin typeface="Times New Roman" pitchFamily="18" charset="0"/>
                <a:ea typeface="宋体" pitchFamily="2" charset="-122"/>
              </a:rPr>
              <a:t>和</a:t>
            </a:r>
            <a:r>
              <a:rPr lang="en-US" altLang="zh-CN" sz="2400" b="1" u="sng" dirty="0" smtClean="0">
                <a:latin typeface="Times New Roman" pitchFamily="18" charset="0"/>
                <a:ea typeface="宋体" pitchFamily="2" charset="-122"/>
              </a:rPr>
              <a:t>6</a:t>
            </a:r>
            <a:r>
              <a:rPr lang="zh-CN" altLang="en-US" sz="2400" b="1" u="sng" dirty="0" smtClean="0">
                <a:latin typeface="Times New Roman" pitchFamily="18" charset="0"/>
                <a:ea typeface="宋体" pitchFamily="2" charset="-122"/>
              </a:rPr>
              <a:t>发射</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288000" indent="-288000" algn="just" eaLnBrk="1" hangingPunct="1">
              <a:lnSpc>
                <a:spcPct val="150000"/>
              </a:lnSpc>
              <a:spcBef>
                <a:spcPts val="600"/>
              </a:spcBef>
            </a:pPr>
            <a:r>
              <a:rPr lang="en-US" altLang="zh-CN" sz="2400" b="1" dirty="0" smtClean="0">
                <a:solidFill>
                  <a:srgbClr val="FF0000"/>
                </a:solidFill>
                <a:latin typeface="Times New Roman" pitchFamily="18" charset="0"/>
                <a:ea typeface="宋体" pitchFamily="2" charset="-122"/>
              </a:rPr>
              <a:t>PC</a:t>
            </a:r>
            <a:r>
              <a:rPr lang="zh-CN" altLang="en-US" sz="2400" b="1" dirty="0" smtClean="0">
                <a:latin typeface="Times New Roman" pitchFamily="18" charset="0"/>
                <a:ea typeface="宋体" pitchFamily="2" charset="-122"/>
              </a:rPr>
              <a:t>上用于发射的引脚与</a:t>
            </a:r>
            <a:r>
              <a:rPr lang="zh-CN" altLang="en-US" sz="2400" b="1" dirty="0" smtClean="0">
                <a:solidFill>
                  <a:srgbClr val="FF0000"/>
                </a:solidFill>
                <a:latin typeface="Times New Roman" pitchFamily="18" charset="0"/>
                <a:ea typeface="宋体" pitchFamily="2" charset="-122"/>
              </a:rPr>
              <a:t>交换机</a:t>
            </a:r>
            <a:r>
              <a:rPr lang="zh-CN" altLang="en-US" sz="2400" b="1" dirty="0" smtClean="0">
                <a:latin typeface="Times New Roman" pitchFamily="18" charset="0"/>
                <a:ea typeface="宋体" pitchFamily="2" charset="-122"/>
              </a:rPr>
              <a:t>上用于接收的引脚对应；反之亦然。因此，需要使用</a:t>
            </a:r>
            <a:r>
              <a:rPr lang="zh-CN" altLang="en-US" sz="2400" b="1" dirty="0" smtClean="0">
                <a:solidFill>
                  <a:srgbClr val="0000FF"/>
                </a:solidFill>
                <a:latin typeface="Times New Roman" pitchFamily="18" charset="0"/>
                <a:ea typeface="宋体" pitchFamily="2" charset="-122"/>
              </a:rPr>
              <a:t>直通电缆</a:t>
            </a:r>
            <a:r>
              <a:rPr lang="zh-CN" altLang="en-US" sz="2400" b="1" dirty="0" smtClean="0">
                <a:latin typeface="Times New Roman" pitchFamily="18" charset="0"/>
                <a:ea typeface="宋体" pitchFamily="2" charset="-122"/>
              </a:rPr>
              <a:t>连接二者。这样则连接到</a:t>
            </a:r>
            <a:r>
              <a:rPr lang="en-US" altLang="zh-CN" sz="2400" b="1" dirty="0" smtClean="0">
                <a:latin typeface="Times New Roman" pitchFamily="18" charset="0"/>
                <a:ea typeface="宋体" pitchFamily="2" charset="-122"/>
              </a:rPr>
              <a:t>PC</a:t>
            </a:r>
            <a:r>
              <a:rPr lang="zh-CN" altLang="en-US" sz="2400" b="1" dirty="0" smtClean="0">
                <a:latin typeface="Times New Roman" pitchFamily="18" charset="0"/>
                <a:ea typeface="宋体" pitchFamily="2" charset="-122"/>
              </a:rPr>
              <a:t>引脚</a:t>
            </a:r>
            <a:r>
              <a:rPr lang="en-US" altLang="zh-CN" sz="2400" b="1" dirty="0" smtClean="0">
                <a:latin typeface="Times New Roman" pitchFamily="18" charset="0"/>
                <a:ea typeface="宋体" pitchFamily="2" charset="-122"/>
              </a:rPr>
              <a:t>1</a:t>
            </a:r>
            <a:r>
              <a:rPr lang="zh-CN" altLang="en-US" sz="2400" b="1" dirty="0" smtClean="0">
                <a:latin typeface="Times New Roman" pitchFamily="18" charset="0"/>
                <a:ea typeface="宋体" pitchFamily="2" charset="-122"/>
              </a:rPr>
              <a:t>（发射）的电线会连接到交换机引脚</a:t>
            </a:r>
            <a:r>
              <a:rPr lang="en-US" altLang="zh-CN" sz="2400" b="1" dirty="0" smtClean="0">
                <a:latin typeface="Times New Roman" pitchFamily="18" charset="0"/>
                <a:ea typeface="宋体" pitchFamily="2" charset="-122"/>
              </a:rPr>
              <a:t>1</a:t>
            </a:r>
            <a:r>
              <a:rPr lang="zh-CN" altLang="en-US" sz="2400" b="1" dirty="0" smtClean="0">
                <a:latin typeface="Times New Roman" pitchFamily="18" charset="0"/>
                <a:ea typeface="宋体" pitchFamily="2" charset="-122"/>
              </a:rPr>
              <a:t>（接收）等等。</a:t>
            </a:r>
            <a:endParaRPr lang="en-US" altLang="zh-CN" sz="2400" b="1" dirty="0" smtClean="0">
              <a:latin typeface="Times New Roman" pitchFamily="18" charset="0"/>
              <a:ea typeface="宋体" pitchFamily="2" charset="-122"/>
            </a:endParaRPr>
          </a:p>
          <a:p>
            <a:pPr marL="288000" indent="-288000" algn="just" eaLnBrk="1" hangingPunct="1">
              <a:lnSpc>
                <a:spcPct val="150000"/>
              </a:lnSpc>
              <a:spcBef>
                <a:spcPts val="600"/>
              </a:spcBef>
            </a:pPr>
            <a:r>
              <a:rPr lang="zh-CN" altLang="en-US" sz="2400" b="1" dirty="0" smtClean="0">
                <a:solidFill>
                  <a:srgbClr val="FF0000"/>
                </a:solidFill>
                <a:latin typeface="Times New Roman" pitchFamily="18" charset="0"/>
                <a:ea typeface="宋体" pitchFamily="2" charset="-122"/>
              </a:rPr>
              <a:t>路由器</a:t>
            </a:r>
            <a:r>
              <a:rPr lang="zh-CN" altLang="en-US" sz="2400" b="1" dirty="0" smtClean="0">
                <a:latin typeface="Times New Roman" pitchFamily="18" charset="0"/>
                <a:ea typeface="宋体" pitchFamily="2" charset="-122"/>
              </a:rPr>
              <a:t>（非</a:t>
            </a:r>
            <a:r>
              <a:rPr lang="en-US" altLang="zh-CN" sz="2400" b="1" dirty="0" smtClean="0">
                <a:latin typeface="Times New Roman" pitchFamily="18" charset="0"/>
                <a:ea typeface="宋体" pitchFamily="2" charset="-122"/>
              </a:rPr>
              <a:t>ISR</a:t>
            </a:r>
            <a:r>
              <a:rPr lang="zh-CN" altLang="en-US" sz="2400" b="1" dirty="0" smtClean="0">
                <a:latin typeface="Times New Roman" pitchFamily="18" charset="0"/>
                <a:ea typeface="宋体" pitchFamily="2" charset="-122"/>
              </a:rPr>
              <a:t>）和</a:t>
            </a:r>
            <a:r>
              <a:rPr lang="zh-CN" altLang="en-US" sz="2400" b="1" dirty="0" smtClean="0">
                <a:solidFill>
                  <a:srgbClr val="FF0000"/>
                </a:solidFill>
                <a:latin typeface="Times New Roman" pitchFamily="18" charset="0"/>
                <a:ea typeface="宋体" pitchFamily="2" charset="-122"/>
              </a:rPr>
              <a:t>交换机</a:t>
            </a:r>
            <a:r>
              <a:rPr lang="zh-CN" altLang="en-US" sz="2400" b="1" dirty="0" smtClean="0">
                <a:latin typeface="Times New Roman" pitchFamily="18" charset="0"/>
                <a:ea typeface="宋体" pitchFamily="2" charset="-122"/>
              </a:rPr>
              <a:t>属于</a:t>
            </a:r>
            <a:r>
              <a:rPr lang="zh-CN" altLang="en-US" sz="2400" b="1" dirty="0" smtClean="0">
                <a:solidFill>
                  <a:srgbClr val="0000FF"/>
                </a:solidFill>
                <a:latin typeface="Times New Roman" pitchFamily="18" charset="0"/>
                <a:ea typeface="宋体" pitchFamily="2" charset="-122"/>
              </a:rPr>
              <a:t>不相似设备</a:t>
            </a:r>
            <a:r>
              <a:rPr lang="zh-CN" altLang="en-US" sz="2400" b="1" dirty="0" smtClean="0">
                <a:latin typeface="Times New Roman" pitchFamily="18" charset="0"/>
                <a:ea typeface="宋体" pitchFamily="2" charset="-122"/>
              </a:rPr>
              <a:t>，路由器和</a:t>
            </a:r>
            <a:r>
              <a:rPr lang="en-US" altLang="zh-CN" sz="2400" b="1" dirty="0" smtClean="0">
                <a:latin typeface="Times New Roman" pitchFamily="18" charset="0"/>
                <a:ea typeface="宋体" pitchFamily="2" charset="-122"/>
              </a:rPr>
              <a:t>PC</a:t>
            </a:r>
            <a:r>
              <a:rPr lang="zh-CN" altLang="en-US" sz="2400" b="1" dirty="0" smtClean="0">
                <a:latin typeface="Times New Roman" pitchFamily="18" charset="0"/>
                <a:ea typeface="宋体" pitchFamily="2" charset="-122"/>
              </a:rPr>
              <a:t>机属于相似设备。</a:t>
            </a:r>
          </a:p>
        </p:txBody>
      </p:sp>
      <p:sp>
        <p:nvSpPr>
          <p:cNvPr id="4" name="标题 1"/>
          <p:cNvSpPr txBox="1">
            <a:spLocks/>
          </p:cNvSpPr>
          <p:nvPr/>
        </p:nvSpPr>
        <p:spPr>
          <a:xfrm>
            <a:off x="360000" y="504634"/>
            <a:ext cx="7920000" cy="584775"/>
          </a:xfrm>
          <a:prstGeom prst="rect">
            <a:avLst/>
          </a:prstGeom>
        </p:spPr>
        <p:txBody>
          <a:bodyPr>
            <a:spAutoFit/>
          </a:bodyPr>
          <a:lst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a:lstStyle>
          <a:p>
            <a:pPr eaLnBrk="1" hangingPunct="1">
              <a:lnSpc>
                <a:spcPct val="100000"/>
              </a:lnSpc>
            </a:pPr>
            <a:r>
              <a:rPr lang="en-US" altLang="zh-CN" sz="3200" dirty="0" smtClean="0">
                <a:latin typeface="Times New Roman" pitchFamily="18" charset="0"/>
                <a:ea typeface="宋体" pitchFamily="2" charset="-122"/>
              </a:rPr>
              <a:t>4.5.2   UTP</a:t>
            </a:r>
            <a:r>
              <a:rPr lang="zh-CN" altLang="en-US" sz="3200" dirty="0" smtClean="0">
                <a:latin typeface="Times New Roman" pitchFamily="18" charset="0"/>
                <a:ea typeface="宋体" pitchFamily="2" charset="-122"/>
              </a:rPr>
              <a:t>电缆</a:t>
            </a:r>
            <a:endParaRPr lang="zh-CN" altLang="en-US" sz="3200" dirty="0" smtClean="0">
              <a:solidFill>
                <a:srgbClr val="0000FF"/>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396000" y="1152000"/>
            <a:ext cx="8352000" cy="595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mn-lt"/>
                <a:ea typeface="黑体" pitchFamily="2" charset="-122"/>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mn-lt"/>
                <a:ea typeface="黑体" pitchFamily="2" charset="-122"/>
              </a:defRPr>
            </a:lvl2pPr>
            <a:lvl3pPr marL="914400" algn="l" defTabSz="814388" rtl="0" eaLnBrk="0" fontAlgn="base" hangingPunct="0">
              <a:lnSpc>
                <a:spcPct val="95000"/>
              </a:lnSpc>
              <a:spcBef>
                <a:spcPct val="35000"/>
              </a:spcBef>
              <a:spcAft>
                <a:spcPct val="0"/>
              </a:spcAft>
              <a:buChar char="•"/>
              <a:defRPr sz="2800">
                <a:solidFill>
                  <a:schemeClr val="tx1"/>
                </a:solidFill>
                <a:latin typeface="+mn-lt"/>
                <a:ea typeface="黑体" pitchFamily="2" charset="-122"/>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mn-lt"/>
                <a:ea typeface="黑体" pitchFamily="2" charset="-122"/>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mn-lt"/>
                <a:ea typeface="黑体" pitchFamily="2" charset="-122"/>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a:lstStyle>
          <a:p>
            <a:pPr marL="288000" indent="-288000" algn="just" eaLnBrk="1" hangingPunct="1">
              <a:lnSpc>
                <a:spcPts val="4000"/>
              </a:lnSpc>
              <a:spcBef>
                <a:spcPct val="0"/>
              </a:spcBef>
              <a:defRPr/>
            </a:pPr>
            <a:r>
              <a:rPr lang="zh-CN" altLang="en-US" sz="2400" b="1" dirty="0" smtClean="0">
                <a:latin typeface="Times New Roman" pitchFamily="18" charset="0"/>
                <a:ea typeface="宋体" pitchFamily="2" charset="-122"/>
              </a:rPr>
              <a:t>使用</a:t>
            </a:r>
            <a:r>
              <a:rPr lang="zh-CN" altLang="en-US" sz="2400" b="1" dirty="0">
                <a:solidFill>
                  <a:srgbClr val="0000FF"/>
                </a:solidFill>
                <a:latin typeface="Times New Roman" pitchFamily="18" charset="0"/>
                <a:ea typeface="宋体" pitchFamily="2" charset="-122"/>
              </a:rPr>
              <a:t>直通电缆</a:t>
            </a:r>
            <a:r>
              <a:rPr lang="zh-CN" altLang="en-US" sz="2400" b="1" dirty="0">
                <a:latin typeface="Times New Roman" pitchFamily="18" charset="0"/>
                <a:ea typeface="宋体" pitchFamily="2" charset="-122"/>
              </a:rPr>
              <a:t>的数据通信</a:t>
            </a:r>
            <a:r>
              <a:rPr lang="zh-CN" altLang="en-US" sz="2400" b="1" dirty="0" smtClean="0">
                <a:latin typeface="Times New Roman" pitchFamily="18" charset="0"/>
                <a:ea typeface="宋体" pitchFamily="2" charset="-122"/>
              </a:rPr>
              <a:t>过程</a:t>
            </a:r>
          </a:p>
        </p:txBody>
      </p:sp>
      <p:sp>
        <p:nvSpPr>
          <p:cNvPr id="1030" name="Text Box 6"/>
          <p:cNvSpPr txBox="1">
            <a:spLocks noChangeArrowheads="1"/>
          </p:cNvSpPr>
          <p:nvPr/>
        </p:nvSpPr>
        <p:spPr bwMode="auto">
          <a:xfrm>
            <a:off x="252000" y="4464000"/>
            <a:ext cx="8640000" cy="2084353"/>
          </a:xfrm>
          <a:prstGeom prst="rect">
            <a:avLst/>
          </a:prstGeom>
          <a:noFill/>
          <a:ln>
            <a:noFill/>
          </a:ln>
          <a:effectLst/>
          <a:extLst/>
        </p:spPr>
        <p:txBody>
          <a:bodyPr>
            <a:spAutoFit/>
          </a:bodyPr>
          <a:lstStyle/>
          <a:p>
            <a:pPr indent="612000" algn="just">
              <a:lnSpc>
                <a:spcPts val="4000"/>
              </a:lnSpc>
              <a:spcBef>
                <a:spcPts val="0"/>
              </a:spcBef>
              <a:defRPr/>
            </a:pPr>
            <a:r>
              <a:rPr lang="zh-CN" altLang="en-US" sz="2400" b="1" dirty="0" smtClean="0">
                <a:latin typeface="Times New Roman" pitchFamily="18" charset="0"/>
              </a:rPr>
              <a:t>如果</a:t>
            </a:r>
            <a:r>
              <a:rPr lang="zh-CN" altLang="en-US" sz="2400" b="1" dirty="0">
                <a:latin typeface="Times New Roman" pitchFamily="18" charset="0"/>
              </a:rPr>
              <a:t>这时用</a:t>
            </a:r>
            <a:r>
              <a:rPr lang="zh-CN" altLang="en-US" sz="2400" b="1" dirty="0">
                <a:solidFill>
                  <a:srgbClr val="0000FF"/>
                </a:solidFill>
                <a:latin typeface="Times New Roman" pitchFamily="18" charset="0"/>
              </a:rPr>
              <a:t>交叉</a:t>
            </a:r>
            <a:r>
              <a:rPr lang="zh-CN" altLang="en-US" sz="2400" b="1" dirty="0" smtClean="0">
                <a:solidFill>
                  <a:srgbClr val="0000FF"/>
                </a:solidFill>
                <a:latin typeface="Times New Roman" pitchFamily="18" charset="0"/>
              </a:rPr>
              <a:t>线</a:t>
            </a:r>
            <a:r>
              <a:rPr lang="zh-CN" altLang="en-US" sz="2400" b="1" dirty="0" smtClean="0">
                <a:latin typeface="Times New Roman" pitchFamily="18" charset="0"/>
              </a:rPr>
              <a:t>会</a:t>
            </a:r>
            <a:r>
              <a:rPr lang="zh-CN" altLang="en-US" sz="2400" b="1" dirty="0">
                <a:latin typeface="Times New Roman" pitchFamily="18" charset="0"/>
              </a:rPr>
              <a:t>怎样？由于</a:t>
            </a:r>
            <a:r>
              <a:rPr lang="en-US" altLang="zh-CN" sz="2400" b="1" dirty="0" smtClean="0">
                <a:latin typeface="Times New Roman" pitchFamily="18" charset="0"/>
              </a:rPr>
              <a:t>PC</a:t>
            </a:r>
            <a:r>
              <a:rPr lang="zh-CN" altLang="en-US" sz="2400" b="1" dirty="0" smtClean="0">
                <a:latin typeface="Times New Roman" pitchFamily="18" charset="0"/>
              </a:rPr>
              <a:t>是</a:t>
            </a:r>
            <a:r>
              <a:rPr lang="en-US" altLang="zh-CN" sz="2400" b="1" dirty="0" smtClean="0">
                <a:solidFill>
                  <a:srgbClr val="FF0000"/>
                </a:solidFill>
                <a:latin typeface="Times New Roman" pitchFamily="18" charset="0"/>
              </a:rPr>
              <a:t>1-2</a:t>
            </a:r>
            <a:r>
              <a:rPr lang="zh-CN" altLang="en-US" sz="2400" b="1" dirty="0" smtClean="0">
                <a:solidFill>
                  <a:srgbClr val="FF0000"/>
                </a:solidFill>
                <a:latin typeface="Times New Roman" pitchFamily="18" charset="0"/>
              </a:rPr>
              <a:t>发</a:t>
            </a:r>
            <a:r>
              <a:rPr lang="zh-CN" altLang="en-US" sz="2400" b="1" dirty="0" smtClean="0">
                <a:latin typeface="Times New Roman" pitchFamily="18" charset="0"/>
              </a:rPr>
              <a:t>、</a:t>
            </a:r>
            <a:r>
              <a:rPr lang="en-US" altLang="zh-CN" sz="2400" b="1" dirty="0" smtClean="0">
                <a:solidFill>
                  <a:srgbClr val="FF0000"/>
                </a:solidFill>
                <a:latin typeface="Times New Roman" pitchFamily="18" charset="0"/>
              </a:rPr>
              <a:t>3-6</a:t>
            </a:r>
            <a:r>
              <a:rPr lang="zh-CN" altLang="en-US" sz="2400" b="1" dirty="0" smtClean="0">
                <a:solidFill>
                  <a:srgbClr val="FF0000"/>
                </a:solidFill>
                <a:latin typeface="Times New Roman" pitchFamily="18" charset="0"/>
              </a:rPr>
              <a:t>收</a:t>
            </a:r>
            <a:r>
              <a:rPr lang="zh-CN" altLang="en-US" sz="2400" b="1" dirty="0" smtClean="0">
                <a:latin typeface="Times New Roman" pitchFamily="18" charset="0"/>
              </a:rPr>
              <a:t>，</a:t>
            </a:r>
            <a:r>
              <a:rPr lang="zh-CN" altLang="en-US" sz="2400" b="1" dirty="0">
                <a:latin typeface="Times New Roman" pitchFamily="18" charset="0"/>
              </a:rPr>
              <a:t>而</a:t>
            </a:r>
            <a:r>
              <a:rPr lang="zh-CN" altLang="en-US" sz="2400" b="1" dirty="0" smtClean="0">
                <a:latin typeface="Times New Roman" pitchFamily="18" charset="0"/>
              </a:rPr>
              <a:t>交换机是</a:t>
            </a:r>
            <a:r>
              <a:rPr lang="en-US" altLang="zh-CN" sz="2400" b="1" dirty="0" smtClean="0">
                <a:solidFill>
                  <a:srgbClr val="FF0000"/>
                </a:solidFill>
                <a:latin typeface="Times New Roman" pitchFamily="18" charset="0"/>
              </a:rPr>
              <a:t>1-2</a:t>
            </a:r>
            <a:r>
              <a:rPr lang="zh-CN" altLang="en-US" sz="2400" b="1" dirty="0" smtClean="0">
                <a:solidFill>
                  <a:srgbClr val="FF0000"/>
                </a:solidFill>
                <a:latin typeface="Times New Roman" pitchFamily="18" charset="0"/>
              </a:rPr>
              <a:t>收</a:t>
            </a:r>
            <a:r>
              <a:rPr lang="zh-CN" altLang="en-US" sz="2400" b="1" dirty="0" smtClean="0">
                <a:latin typeface="Times New Roman" pitchFamily="18" charset="0"/>
              </a:rPr>
              <a:t>、</a:t>
            </a:r>
            <a:r>
              <a:rPr lang="en-US" altLang="zh-CN" sz="2400" b="1" dirty="0" smtClean="0">
                <a:solidFill>
                  <a:srgbClr val="FF0000"/>
                </a:solidFill>
                <a:latin typeface="Times New Roman" pitchFamily="18" charset="0"/>
              </a:rPr>
              <a:t>3-6</a:t>
            </a:r>
            <a:r>
              <a:rPr lang="zh-CN" altLang="en-US" sz="2400" b="1" dirty="0" smtClean="0">
                <a:solidFill>
                  <a:srgbClr val="FF0000"/>
                </a:solidFill>
                <a:latin typeface="Times New Roman" pitchFamily="18" charset="0"/>
              </a:rPr>
              <a:t>发</a:t>
            </a:r>
            <a:r>
              <a:rPr lang="zh-CN" altLang="en-US" sz="2400" b="1" dirty="0" smtClean="0">
                <a:latin typeface="Times New Roman" pitchFamily="18" charset="0"/>
              </a:rPr>
              <a:t>。因此</a:t>
            </a:r>
            <a:r>
              <a:rPr lang="zh-CN" altLang="en-US" sz="2400" b="1" dirty="0">
                <a:latin typeface="Times New Roman" pitchFamily="18" charset="0"/>
              </a:rPr>
              <a:t>用交叉线时，</a:t>
            </a:r>
            <a:r>
              <a:rPr lang="en-US" altLang="zh-CN" sz="2400" b="1" dirty="0">
                <a:solidFill>
                  <a:srgbClr val="FF00FF"/>
                </a:solidFill>
                <a:latin typeface="Times New Roman" pitchFamily="18" charset="0"/>
              </a:rPr>
              <a:t>PC</a:t>
            </a:r>
            <a:r>
              <a:rPr lang="zh-CN" altLang="en-US" sz="2400" b="1" dirty="0">
                <a:solidFill>
                  <a:srgbClr val="FF00FF"/>
                </a:solidFill>
                <a:latin typeface="Times New Roman" pitchFamily="18" charset="0"/>
              </a:rPr>
              <a:t>的</a:t>
            </a:r>
            <a:r>
              <a:rPr lang="en-US" altLang="zh-CN" sz="2400" b="1" dirty="0" smtClean="0">
                <a:solidFill>
                  <a:srgbClr val="FF00FF"/>
                </a:solidFill>
                <a:latin typeface="Times New Roman" pitchFamily="18" charset="0"/>
              </a:rPr>
              <a:t>1-2</a:t>
            </a:r>
            <a:r>
              <a:rPr lang="zh-CN" altLang="en-US" sz="2400" b="1" dirty="0" smtClean="0">
                <a:solidFill>
                  <a:srgbClr val="FF00FF"/>
                </a:solidFill>
                <a:latin typeface="Times New Roman" pitchFamily="18" charset="0"/>
              </a:rPr>
              <a:t>发</a:t>
            </a:r>
            <a:r>
              <a:rPr lang="zh-CN" altLang="en-US" sz="2400" b="1" dirty="0" smtClean="0">
                <a:latin typeface="Times New Roman" pitchFamily="18" charset="0"/>
              </a:rPr>
              <a:t>连</a:t>
            </a:r>
            <a:r>
              <a:rPr lang="zh-CN" altLang="en-US" sz="2400" b="1" dirty="0">
                <a:latin typeface="Times New Roman" pitchFamily="18" charset="0"/>
              </a:rPr>
              <a:t>到</a:t>
            </a:r>
            <a:r>
              <a:rPr lang="zh-CN" altLang="en-US" sz="2400" b="1" dirty="0">
                <a:solidFill>
                  <a:srgbClr val="FF00FF"/>
                </a:solidFill>
                <a:latin typeface="Times New Roman" pitchFamily="18" charset="0"/>
              </a:rPr>
              <a:t>交换机的</a:t>
            </a:r>
            <a:r>
              <a:rPr lang="en-US" altLang="zh-CN" sz="2400" b="1" dirty="0" smtClean="0">
                <a:solidFill>
                  <a:srgbClr val="FF00FF"/>
                </a:solidFill>
                <a:latin typeface="Times New Roman" pitchFamily="18" charset="0"/>
              </a:rPr>
              <a:t>3-6</a:t>
            </a:r>
            <a:r>
              <a:rPr lang="zh-CN" altLang="en-US" sz="2400" b="1" dirty="0" smtClean="0">
                <a:solidFill>
                  <a:srgbClr val="FF00FF"/>
                </a:solidFill>
                <a:latin typeface="Times New Roman" pitchFamily="18" charset="0"/>
              </a:rPr>
              <a:t>发</a:t>
            </a:r>
            <a:r>
              <a:rPr lang="zh-CN" altLang="en-US" sz="2400" b="1" dirty="0" smtClean="0">
                <a:latin typeface="Times New Roman" pitchFamily="18" charset="0"/>
              </a:rPr>
              <a:t>，</a:t>
            </a:r>
            <a:r>
              <a:rPr lang="zh-CN" altLang="en-US" sz="2400" b="1" dirty="0">
                <a:latin typeface="Times New Roman" pitchFamily="18" charset="0"/>
              </a:rPr>
              <a:t>两者都为发</a:t>
            </a:r>
            <a:r>
              <a:rPr lang="zh-CN" altLang="en-US" sz="2400" b="1" dirty="0" smtClean="0">
                <a:latin typeface="Times New Roman" pitchFamily="18" charset="0"/>
              </a:rPr>
              <a:t>，</a:t>
            </a:r>
            <a:r>
              <a:rPr lang="zh-CN" altLang="en-US" sz="2400" b="1" dirty="0" smtClean="0">
                <a:solidFill>
                  <a:srgbClr val="FF0000"/>
                </a:solidFill>
                <a:latin typeface="Times New Roman" pitchFamily="18" charset="0"/>
              </a:rPr>
              <a:t>无法</a:t>
            </a:r>
            <a:r>
              <a:rPr lang="zh-CN" altLang="en-US" sz="2400" b="1" dirty="0">
                <a:solidFill>
                  <a:srgbClr val="FF0000"/>
                </a:solidFill>
                <a:latin typeface="Times New Roman" pitchFamily="18" charset="0"/>
              </a:rPr>
              <a:t>构成一个收发对</a:t>
            </a:r>
            <a:r>
              <a:rPr lang="zh-CN" altLang="en-US" sz="2400" b="1" dirty="0">
                <a:latin typeface="Times New Roman" pitchFamily="18" charset="0"/>
              </a:rPr>
              <a:t>，</a:t>
            </a:r>
            <a:r>
              <a:rPr lang="zh-CN" altLang="en-US" sz="2400" b="1" dirty="0">
                <a:solidFill>
                  <a:srgbClr val="FF0000"/>
                </a:solidFill>
                <a:latin typeface="Times New Roman" pitchFamily="18" charset="0"/>
              </a:rPr>
              <a:t>无法正常通信</a:t>
            </a:r>
            <a:r>
              <a:rPr lang="zh-CN" altLang="en-US" sz="2400" b="1" dirty="0">
                <a:latin typeface="Times New Roman" pitchFamily="18" charset="0"/>
              </a:rPr>
              <a:t>；</a:t>
            </a:r>
            <a:r>
              <a:rPr lang="zh-CN" altLang="en-US" sz="2400" b="1" dirty="0" smtClean="0">
                <a:latin typeface="Times New Roman" pitchFamily="18" charset="0"/>
              </a:rPr>
              <a:t>同理</a:t>
            </a:r>
            <a:r>
              <a:rPr lang="en-US" altLang="zh-CN" sz="2400" b="1" dirty="0" smtClean="0">
                <a:solidFill>
                  <a:srgbClr val="FF00FF"/>
                </a:solidFill>
                <a:latin typeface="Times New Roman" pitchFamily="18" charset="0"/>
              </a:rPr>
              <a:t>PC</a:t>
            </a:r>
            <a:r>
              <a:rPr lang="zh-CN" altLang="en-US" sz="2400" b="1" dirty="0">
                <a:solidFill>
                  <a:srgbClr val="FF00FF"/>
                </a:solidFill>
                <a:latin typeface="Times New Roman" pitchFamily="18" charset="0"/>
              </a:rPr>
              <a:t>的</a:t>
            </a:r>
            <a:r>
              <a:rPr lang="en-US" altLang="zh-CN" sz="2400" b="1" dirty="0" smtClean="0">
                <a:solidFill>
                  <a:srgbClr val="FF00FF"/>
                </a:solidFill>
                <a:latin typeface="Times New Roman" pitchFamily="18" charset="0"/>
              </a:rPr>
              <a:t>3-6</a:t>
            </a:r>
            <a:r>
              <a:rPr lang="zh-CN" altLang="en-US" sz="2400" b="1" dirty="0" smtClean="0">
                <a:solidFill>
                  <a:srgbClr val="FF00FF"/>
                </a:solidFill>
                <a:latin typeface="Times New Roman" pitchFamily="18" charset="0"/>
              </a:rPr>
              <a:t>收</a:t>
            </a:r>
            <a:r>
              <a:rPr lang="zh-CN" altLang="en-US" sz="2400" b="1" dirty="0">
                <a:latin typeface="Times New Roman" pitchFamily="18" charset="0"/>
              </a:rPr>
              <a:t>连到</a:t>
            </a:r>
            <a:r>
              <a:rPr lang="zh-CN" altLang="en-US" sz="2400" b="1" dirty="0" smtClean="0">
                <a:solidFill>
                  <a:srgbClr val="FF00FF"/>
                </a:solidFill>
                <a:latin typeface="Times New Roman" pitchFamily="18" charset="0"/>
              </a:rPr>
              <a:t>交换机</a:t>
            </a:r>
            <a:r>
              <a:rPr lang="zh-CN" altLang="en-US" sz="2400" b="1" dirty="0">
                <a:solidFill>
                  <a:srgbClr val="FF00FF"/>
                </a:solidFill>
                <a:latin typeface="Times New Roman" pitchFamily="18" charset="0"/>
              </a:rPr>
              <a:t>的</a:t>
            </a:r>
            <a:r>
              <a:rPr lang="en-US" altLang="zh-CN" sz="2400" b="1" dirty="0" smtClean="0">
                <a:solidFill>
                  <a:srgbClr val="FF00FF"/>
                </a:solidFill>
                <a:latin typeface="Times New Roman" pitchFamily="18" charset="0"/>
              </a:rPr>
              <a:t>1-2</a:t>
            </a:r>
            <a:r>
              <a:rPr lang="zh-CN" altLang="en-US" sz="2400" b="1" dirty="0" smtClean="0">
                <a:solidFill>
                  <a:srgbClr val="FF00FF"/>
                </a:solidFill>
                <a:latin typeface="Times New Roman" pitchFamily="18" charset="0"/>
              </a:rPr>
              <a:t>收</a:t>
            </a:r>
            <a:r>
              <a:rPr lang="zh-CN" altLang="en-US" sz="2400" b="1" dirty="0" smtClean="0">
                <a:latin typeface="Times New Roman" pitchFamily="18" charset="0"/>
              </a:rPr>
              <a:t>，也无法</a:t>
            </a:r>
            <a:r>
              <a:rPr lang="zh-CN" altLang="en-US" sz="2400" b="1" dirty="0">
                <a:latin typeface="Times New Roman" pitchFamily="18" charset="0"/>
              </a:rPr>
              <a:t>正常通信！</a:t>
            </a:r>
          </a:p>
        </p:txBody>
      </p:sp>
      <p:pic>
        <p:nvPicPr>
          <p:cNvPr id="1033" name="Picture 9"/>
          <p:cNvPicPr>
            <a:picLocks noChangeAspect="1" noChangeArrowheads="1"/>
          </p:cNvPicPr>
          <p:nvPr/>
        </p:nvPicPr>
        <p:blipFill>
          <a:blip r:embed="rId3"/>
          <a:srcRect/>
          <a:stretch>
            <a:fillRect/>
          </a:stretch>
        </p:blipFill>
        <p:spPr bwMode="auto">
          <a:xfrm>
            <a:off x="433388" y="1728000"/>
            <a:ext cx="8275637" cy="2686050"/>
          </a:xfrm>
          <a:prstGeom prst="rect">
            <a:avLst/>
          </a:prstGeom>
          <a:noFill/>
          <a:ln w="9525">
            <a:noFill/>
            <a:miter lim="800000"/>
            <a:headEnd/>
            <a:tailEnd/>
          </a:ln>
          <a:effectLst/>
        </p:spPr>
      </p:pic>
      <p:sp>
        <p:nvSpPr>
          <p:cNvPr id="7"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4.5.2   UTP</a:t>
            </a:r>
            <a:r>
              <a:rPr lang="zh-CN" altLang="en-US" sz="3200" dirty="0" smtClean="0">
                <a:latin typeface="Times New Roman" pitchFamily="18" charset="0"/>
                <a:ea typeface="宋体" pitchFamily="2" charset="-122"/>
              </a:rPr>
              <a:t>电缆</a:t>
            </a:r>
            <a:endParaRPr lang="zh-CN" altLang="en-US" sz="3200" dirty="0" smtClean="0">
              <a:solidFill>
                <a:srgbClr val="0000FF"/>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subTnLst>
                                    <p:set>
                                      <p:cBhvr override="childStyle">
                                        <p:cTn dur="1" fill="hold" display="0" masterRel="nextClick" afterEffect="1"/>
                                        <p:tgtEl>
                                          <p:spTgt spid="10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6000" y="1152000"/>
            <a:ext cx="8352000" cy="2304000"/>
          </a:xfrm>
        </p:spPr>
        <p:txBody>
          <a:bodyPr/>
          <a:lstStyle/>
          <a:p>
            <a:pPr marL="288000" indent="-288000" algn="just" eaLnBrk="1" hangingPunct="1">
              <a:lnSpc>
                <a:spcPct val="150000"/>
              </a:lnSpc>
              <a:spcBef>
                <a:spcPct val="0"/>
              </a:spcBef>
              <a:defRPr/>
            </a:pPr>
            <a:r>
              <a:rPr lang="zh-CN" altLang="en-US" sz="2400" b="1" dirty="0" smtClean="0">
                <a:solidFill>
                  <a:srgbClr val="0000FF"/>
                </a:solidFill>
                <a:latin typeface="Times New Roman" pitchFamily="18" charset="0"/>
                <a:ea typeface="宋体" pitchFamily="2" charset="-122"/>
              </a:rPr>
              <a:t>相似设备</a:t>
            </a:r>
            <a:r>
              <a:rPr lang="zh-CN" altLang="en-US" sz="2400" b="1" dirty="0" smtClean="0">
                <a:latin typeface="Times New Roman" pitchFamily="18" charset="0"/>
                <a:ea typeface="宋体" pitchFamily="2" charset="-122"/>
              </a:rPr>
              <a:t>：一台</a:t>
            </a:r>
            <a:r>
              <a:rPr lang="en-US" altLang="zh-CN" sz="2400" b="1" dirty="0" smtClean="0">
                <a:latin typeface="Times New Roman" pitchFamily="18" charset="0"/>
                <a:ea typeface="宋体" pitchFamily="2" charset="-122"/>
              </a:rPr>
              <a:t>PC</a:t>
            </a:r>
            <a:r>
              <a:rPr lang="zh-CN" altLang="en-US" sz="2400" b="1" dirty="0" smtClean="0">
                <a:latin typeface="Times New Roman" pitchFamily="18" charset="0"/>
                <a:ea typeface="宋体" pitchFamily="2" charset="-122"/>
              </a:rPr>
              <a:t>连接到另一台</a:t>
            </a:r>
            <a:r>
              <a:rPr lang="en-US" altLang="zh-CN" sz="2400" b="1" dirty="0" smtClean="0">
                <a:latin typeface="Times New Roman" pitchFamily="18" charset="0"/>
                <a:ea typeface="宋体" pitchFamily="2" charset="-122"/>
              </a:rPr>
              <a:t>PC</a:t>
            </a:r>
            <a:r>
              <a:rPr lang="zh-CN" altLang="en-US" sz="2400" b="1" dirty="0" smtClean="0">
                <a:latin typeface="Times New Roman" pitchFamily="18" charset="0"/>
                <a:ea typeface="宋体" pitchFamily="2" charset="-122"/>
              </a:rPr>
              <a:t>，则两台设备上的引脚</a:t>
            </a:r>
            <a:r>
              <a:rPr lang="en-US" altLang="zh-CN" sz="2400" b="1" dirty="0" smtClean="0">
                <a:latin typeface="Times New Roman" pitchFamily="18" charset="0"/>
                <a:ea typeface="宋体" pitchFamily="2" charset="-122"/>
              </a:rPr>
              <a:t>1</a:t>
            </a:r>
            <a:r>
              <a:rPr lang="zh-CN" altLang="en-US" sz="2400" b="1" dirty="0" smtClean="0">
                <a:latin typeface="Times New Roman" pitchFamily="18" charset="0"/>
                <a:ea typeface="宋体" pitchFamily="2" charset="-122"/>
              </a:rPr>
              <a:t>和</a:t>
            </a:r>
            <a:r>
              <a:rPr lang="en-US" altLang="zh-CN" sz="2400" b="1" dirty="0" smtClean="0">
                <a:latin typeface="Times New Roman" pitchFamily="18" charset="0"/>
                <a:ea typeface="宋体" pitchFamily="2" charset="-122"/>
              </a:rPr>
              <a:t>2</a:t>
            </a:r>
            <a:r>
              <a:rPr lang="zh-CN" altLang="en-US" sz="2400" b="1" dirty="0" smtClean="0">
                <a:latin typeface="Times New Roman" pitchFamily="18" charset="0"/>
                <a:ea typeface="宋体" pitchFamily="2" charset="-122"/>
              </a:rPr>
              <a:t>都是发射引脚，而引脚</a:t>
            </a:r>
            <a:r>
              <a:rPr lang="en-US" altLang="zh-CN" sz="2400" b="1" dirty="0" smtClean="0">
                <a:latin typeface="Times New Roman" pitchFamily="18" charset="0"/>
                <a:ea typeface="宋体" pitchFamily="2" charset="-122"/>
              </a:rPr>
              <a:t>3</a:t>
            </a:r>
            <a:r>
              <a:rPr lang="zh-CN" altLang="en-US" sz="2400" b="1" dirty="0" smtClean="0">
                <a:latin typeface="Times New Roman" pitchFamily="18" charset="0"/>
                <a:ea typeface="宋体" pitchFamily="2" charset="-122"/>
              </a:rPr>
              <a:t>和</a:t>
            </a:r>
            <a:r>
              <a:rPr lang="en-US" altLang="zh-CN" sz="2400" b="1" dirty="0" smtClean="0">
                <a:latin typeface="Times New Roman" pitchFamily="18" charset="0"/>
                <a:ea typeface="宋体" pitchFamily="2" charset="-122"/>
              </a:rPr>
              <a:t>6</a:t>
            </a:r>
            <a:r>
              <a:rPr lang="zh-CN" altLang="en-US" sz="2400" b="1" dirty="0" smtClean="0">
                <a:latin typeface="Times New Roman" pitchFamily="18" charset="0"/>
                <a:ea typeface="宋体" pitchFamily="2" charset="-122"/>
              </a:rPr>
              <a:t>都是接收引脚。</a:t>
            </a:r>
            <a:r>
              <a:rPr lang="zh-CN" altLang="en-US" sz="2400" b="1" dirty="0" smtClean="0">
                <a:solidFill>
                  <a:srgbClr val="0000FF"/>
                </a:solidFill>
                <a:latin typeface="Times New Roman" pitchFamily="18" charset="0"/>
                <a:ea typeface="宋体" pitchFamily="2" charset="-122"/>
              </a:rPr>
              <a:t>交叉电缆</a:t>
            </a:r>
            <a:r>
              <a:rPr lang="zh-CN" altLang="en-US" sz="2400" b="1" dirty="0" smtClean="0">
                <a:latin typeface="Times New Roman" pitchFamily="18" charset="0"/>
                <a:ea typeface="宋体" pitchFamily="2" charset="-122"/>
              </a:rPr>
              <a:t>可确保连接到一台</a:t>
            </a:r>
            <a:r>
              <a:rPr lang="en-US" altLang="zh-CN" sz="2400" b="1" dirty="0" smtClean="0">
                <a:latin typeface="Times New Roman" pitchFamily="18" charset="0"/>
                <a:ea typeface="宋体" pitchFamily="2" charset="-122"/>
              </a:rPr>
              <a:t>PC</a:t>
            </a:r>
            <a:r>
              <a:rPr lang="zh-CN" altLang="en-US" sz="2400" b="1" dirty="0" smtClean="0">
                <a:latin typeface="Times New Roman" pitchFamily="18" charset="0"/>
                <a:ea typeface="宋体" pitchFamily="2" charset="-122"/>
              </a:rPr>
              <a:t>的发射引脚（引脚</a:t>
            </a:r>
            <a:r>
              <a:rPr lang="en-US" altLang="zh-CN" sz="2400" b="1" dirty="0" smtClean="0">
                <a:latin typeface="Times New Roman" pitchFamily="18" charset="0"/>
                <a:ea typeface="宋体" pitchFamily="2" charset="-122"/>
              </a:rPr>
              <a:t>1</a:t>
            </a:r>
            <a:r>
              <a:rPr lang="zh-CN" altLang="en-US" sz="2400" b="1" dirty="0" smtClean="0">
                <a:latin typeface="Times New Roman" pitchFamily="18" charset="0"/>
                <a:ea typeface="宋体" pitchFamily="2" charset="-122"/>
              </a:rPr>
              <a:t>和</a:t>
            </a:r>
            <a:r>
              <a:rPr lang="en-US" altLang="zh-CN" sz="2400" b="1" dirty="0" smtClean="0">
                <a:latin typeface="Times New Roman" pitchFamily="18" charset="0"/>
                <a:ea typeface="宋体" pitchFamily="2" charset="-122"/>
              </a:rPr>
              <a:t>2</a:t>
            </a:r>
            <a:r>
              <a:rPr lang="zh-CN" altLang="en-US" sz="2400" b="1" dirty="0" smtClean="0">
                <a:latin typeface="Times New Roman" pitchFamily="18" charset="0"/>
                <a:ea typeface="宋体" pitchFamily="2" charset="-122"/>
              </a:rPr>
              <a:t>）会连接到另一台</a:t>
            </a:r>
            <a:r>
              <a:rPr lang="en-US" altLang="zh-CN" sz="2400" b="1" dirty="0" smtClean="0">
                <a:latin typeface="Times New Roman" pitchFamily="18" charset="0"/>
                <a:ea typeface="宋体" pitchFamily="2" charset="-122"/>
              </a:rPr>
              <a:t>PC</a:t>
            </a:r>
            <a:r>
              <a:rPr lang="zh-CN" altLang="en-US" sz="2400" b="1" dirty="0" smtClean="0">
                <a:latin typeface="Times New Roman" pitchFamily="18" charset="0"/>
                <a:ea typeface="宋体" pitchFamily="2" charset="-122"/>
              </a:rPr>
              <a:t>的接收引脚（引脚</a:t>
            </a:r>
            <a:r>
              <a:rPr lang="en-US" altLang="zh-CN" sz="2400" b="1" dirty="0" smtClean="0">
                <a:latin typeface="Times New Roman" pitchFamily="18" charset="0"/>
                <a:ea typeface="宋体" pitchFamily="2" charset="-122"/>
              </a:rPr>
              <a:t>3</a:t>
            </a:r>
            <a:r>
              <a:rPr lang="zh-CN" altLang="en-US" sz="2400" b="1" dirty="0" smtClean="0">
                <a:latin typeface="Times New Roman" pitchFamily="18" charset="0"/>
                <a:ea typeface="宋体" pitchFamily="2" charset="-122"/>
              </a:rPr>
              <a:t>和</a:t>
            </a:r>
            <a:r>
              <a:rPr lang="en-US" altLang="zh-CN" sz="2400" b="1" dirty="0" smtClean="0">
                <a:latin typeface="Times New Roman" pitchFamily="18" charset="0"/>
                <a:ea typeface="宋体" pitchFamily="2" charset="-122"/>
              </a:rPr>
              <a:t>6</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p:txBody>
      </p:sp>
      <p:pic>
        <p:nvPicPr>
          <p:cNvPr id="4097" name="Picture 1"/>
          <p:cNvPicPr>
            <a:picLocks noChangeAspect="1" noChangeArrowheads="1"/>
          </p:cNvPicPr>
          <p:nvPr/>
        </p:nvPicPr>
        <p:blipFill>
          <a:blip r:embed="rId3"/>
          <a:srcRect/>
          <a:stretch>
            <a:fillRect/>
          </a:stretch>
        </p:blipFill>
        <p:spPr bwMode="auto">
          <a:xfrm>
            <a:off x="428625" y="3600000"/>
            <a:ext cx="8285163" cy="2495550"/>
          </a:xfrm>
          <a:prstGeom prst="rect">
            <a:avLst/>
          </a:prstGeom>
          <a:noFill/>
          <a:ln w="9525">
            <a:noFill/>
            <a:miter lim="800000"/>
            <a:headEnd/>
            <a:tailEnd/>
          </a:ln>
          <a:effectLst/>
        </p:spPr>
      </p:pic>
      <p:sp>
        <p:nvSpPr>
          <p:cNvPr id="6"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4.5.2   UTP</a:t>
            </a:r>
            <a:r>
              <a:rPr lang="zh-CN" altLang="en-US" sz="3200" dirty="0" smtClean="0">
                <a:latin typeface="Times New Roman" pitchFamily="18" charset="0"/>
                <a:ea typeface="宋体" pitchFamily="2" charset="-122"/>
              </a:rPr>
              <a:t>电缆</a:t>
            </a:r>
            <a:endParaRPr lang="zh-CN" altLang="en-US" sz="3200" dirty="0" smtClean="0">
              <a:solidFill>
                <a:srgbClr val="0000FF"/>
              </a:solidFill>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000" y="4392000"/>
            <a:ext cx="2667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252000" y="288000"/>
            <a:ext cx="8640000" cy="4032723"/>
          </a:xfrm>
        </p:spPr>
        <p:txBody>
          <a:bodyPr>
            <a:spAutoFit/>
          </a:bodyPr>
          <a:lstStyle/>
          <a:p>
            <a:pPr marL="288000" indent="-288000" algn="just" eaLnBrk="1" hangingPunct="1">
              <a:lnSpc>
                <a:spcPts val="3600"/>
              </a:lnSpc>
              <a:spcBef>
                <a:spcPts val="600"/>
              </a:spcBef>
              <a:spcAft>
                <a:spcPts val="0"/>
              </a:spcAft>
              <a:defRPr/>
            </a:pPr>
            <a:r>
              <a:rPr lang="en-US" altLang="zh-CN" sz="2400" b="1" dirty="0" smtClean="0">
                <a:latin typeface="Times New Roman" pitchFamily="18" charset="0"/>
                <a:ea typeface="宋体" pitchFamily="2" charset="-122"/>
              </a:rPr>
              <a:t>UTP</a:t>
            </a:r>
            <a:r>
              <a:rPr lang="zh-CN" altLang="en-US" sz="2400" b="1" dirty="0" smtClean="0">
                <a:latin typeface="Times New Roman" pitchFamily="18" charset="0"/>
                <a:ea typeface="宋体" pitchFamily="2" charset="-122"/>
              </a:rPr>
              <a:t>电缆的端头通常为</a:t>
            </a:r>
            <a:r>
              <a:rPr lang="en-US" altLang="zh-CN" sz="2400" b="1" dirty="0" smtClean="0">
                <a:solidFill>
                  <a:srgbClr val="0000FF"/>
                </a:solidFill>
                <a:latin typeface="Times New Roman" pitchFamily="18" charset="0"/>
                <a:ea typeface="宋体" pitchFamily="2" charset="-122"/>
              </a:rPr>
              <a:t>RJ-45</a:t>
            </a:r>
            <a:r>
              <a:rPr lang="zh-CN" altLang="en-US" sz="2400" b="1" dirty="0" smtClean="0">
                <a:solidFill>
                  <a:srgbClr val="0000FF"/>
                </a:solidFill>
                <a:latin typeface="Times New Roman" pitchFamily="18" charset="0"/>
                <a:ea typeface="宋体" pitchFamily="2" charset="-122"/>
              </a:rPr>
              <a:t>水晶头</a:t>
            </a:r>
            <a:r>
              <a:rPr lang="zh-CN" altLang="en-US" sz="2400" b="1" dirty="0" smtClean="0">
                <a:latin typeface="Times New Roman" pitchFamily="18" charset="0"/>
                <a:ea typeface="宋体" pitchFamily="2" charset="-122"/>
              </a:rPr>
              <a:t>，</a:t>
            </a:r>
            <a:r>
              <a:rPr lang="zh-CN" altLang="en-US" sz="2400" b="1" dirty="0" smtClean="0">
                <a:solidFill>
                  <a:srgbClr val="0000FF"/>
                </a:solidFill>
                <a:latin typeface="Times New Roman" pitchFamily="18" charset="0"/>
                <a:ea typeface="宋体" pitchFamily="2" charset="-122"/>
              </a:rPr>
              <a:t>水晶头</a:t>
            </a:r>
            <a:r>
              <a:rPr lang="zh-CN" altLang="en-US" sz="2400" b="1" dirty="0" smtClean="0">
                <a:latin typeface="Times New Roman" pitchFamily="18" charset="0"/>
                <a:ea typeface="宋体" pitchFamily="2" charset="-122"/>
              </a:rPr>
              <a:t>是一种插头组件，压接在电缆的末端。设备上的</a:t>
            </a:r>
            <a:r>
              <a:rPr lang="zh-CN" altLang="en-US" sz="2400" b="1" dirty="0" smtClean="0">
                <a:solidFill>
                  <a:srgbClr val="0000FF"/>
                </a:solidFill>
                <a:latin typeface="Times New Roman" pitchFamily="18" charset="0"/>
                <a:ea typeface="宋体" pitchFamily="2" charset="-122"/>
              </a:rPr>
              <a:t>插孔</a:t>
            </a:r>
            <a:r>
              <a:rPr lang="zh-CN" altLang="en-US" sz="2400" b="1" dirty="0">
                <a:latin typeface="Times New Roman" pitchFamily="18" charset="0"/>
                <a:ea typeface="宋体" pitchFamily="2" charset="-122"/>
              </a:rPr>
              <a:t>则</a:t>
            </a:r>
            <a:r>
              <a:rPr lang="zh-CN" altLang="en-US" sz="2400" b="1" dirty="0" smtClean="0">
                <a:latin typeface="Times New Roman" pitchFamily="18" charset="0"/>
                <a:ea typeface="宋体" pitchFamily="2" charset="-122"/>
              </a:rPr>
              <a:t>是一种插座组件。连接设备时，需要将电缆上的水晶头插入插孔中。</a:t>
            </a:r>
          </a:p>
          <a:p>
            <a:pPr marL="288000" indent="-288000" algn="just" eaLnBrk="1" hangingPunct="1">
              <a:lnSpc>
                <a:spcPts val="4000"/>
              </a:lnSpc>
              <a:spcBef>
                <a:spcPts val="600"/>
              </a:spcBef>
              <a:spcAft>
                <a:spcPts val="0"/>
              </a:spcAft>
              <a:buSzPct val="75000"/>
              <a:buFont typeface="Wingdings" panose="05000000000000000000" pitchFamily="2" charset="2"/>
              <a:buChar char="ü"/>
              <a:defRPr/>
            </a:pPr>
            <a:r>
              <a:rPr lang="zh-CN" altLang="en-US" sz="2400" b="1" dirty="0">
                <a:solidFill>
                  <a:srgbClr val="FF00FF"/>
                </a:solidFill>
                <a:latin typeface="Times New Roman" pitchFamily="18" charset="0"/>
                <a:ea typeface="宋体" pitchFamily="2" charset="-122"/>
              </a:rPr>
              <a:t>制作</a:t>
            </a:r>
            <a:r>
              <a:rPr lang="en-US" altLang="zh-CN" sz="2400" b="1" dirty="0" smtClean="0">
                <a:solidFill>
                  <a:srgbClr val="FF00FF"/>
                </a:solidFill>
                <a:latin typeface="Times New Roman" pitchFamily="18" charset="0"/>
                <a:ea typeface="宋体" pitchFamily="2" charset="-122"/>
              </a:rPr>
              <a:t>UTP</a:t>
            </a:r>
            <a:r>
              <a:rPr lang="zh-CN" altLang="en-US" sz="2400" b="1" dirty="0" smtClean="0">
                <a:solidFill>
                  <a:srgbClr val="FF00FF"/>
                </a:solidFill>
                <a:latin typeface="Times New Roman" pitchFamily="18" charset="0"/>
                <a:ea typeface="宋体" pitchFamily="2" charset="-122"/>
              </a:rPr>
              <a:t>电缆时，需要将绞合在一起的线对分开（解绞扰）以便于插入水晶头，解绞扰的长度不超过</a:t>
            </a:r>
            <a:r>
              <a:rPr lang="en-US" altLang="zh-CN" sz="2400" b="1" dirty="0" smtClean="0">
                <a:solidFill>
                  <a:srgbClr val="FF00FF"/>
                </a:solidFill>
                <a:latin typeface="Times New Roman" pitchFamily="18" charset="0"/>
                <a:ea typeface="宋体" pitchFamily="2" charset="-122"/>
              </a:rPr>
              <a:t>15mm</a:t>
            </a:r>
            <a:r>
              <a:rPr lang="zh-CN" altLang="en-US" sz="2400" b="1" dirty="0" smtClean="0">
                <a:solidFill>
                  <a:srgbClr val="FF00FF"/>
                </a:solidFill>
                <a:latin typeface="Times New Roman" pitchFamily="18" charset="0"/>
                <a:ea typeface="宋体" pitchFamily="2" charset="-122"/>
              </a:rPr>
              <a:t>。</a:t>
            </a:r>
            <a:endParaRPr lang="en-US" altLang="zh-CN" sz="2400" b="1" dirty="0" smtClean="0">
              <a:solidFill>
                <a:srgbClr val="FF00FF"/>
              </a:solidFill>
              <a:latin typeface="Times New Roman" pitchFamily="18" charset="0"/>
              <a:ea typeface="宋体" pitchFamily="2" charset="-122"/>
            </a:endParaRPr>
          </a:p>
          <a:p>
            <a:pPr marL="288000" indent="-288000" algn="just" eaLnBrk="1" hangingPunct="1">
              <a:lnSpc>
                <a:spcPts val="3600"/>
              </a:lnSpc>
              <a:spcBef>
                <a:spcPts val="600"/>
              </a:spcBef>
              <a:spcAft>
                <a:spcPts val="0"/>
              </a:spcAft>
              <a:buSzPct val="75000"/>
              <a:buFont typeface="Wingdings" panose="05000000000000000000" pitchFamily="2" charset="2"/>
              <a:buChar char="ü"/>
              <a:defRPr/>
            </a:pPr>
            <a:r>
              <a:rPr lang="zh-CN" altLang="en-US" sz="2400" b="1" dirty="0" smtClean="0">
                <a:solidFill>
                  <a:srgbClr val="FF0000"/>
                </a:solidFill>
                <a:latin typeface="Times New Roman" pitchFamily="18" charset="0"/>
                <a:ea typeface="宋体" pitchFamily="2" charset="-122"/>
              </a:rPr>
              <a:t>同时确保将线</a:t>
            </a:r>
            <a:r>
              <a:rPr lang="zh-CN" altLang="en-US" sz="2400" b="1" dirty="0">
                <a:solidFill>
                  <a:srgbClr val="FF0000"/>
                </a:solidFill>
                <a:latin typeface="Times New Roman" pitchFamily="18" charset="0"/>
                <a:ea typeface="宋体" pitchFamily="2" charset="-122"/>
              </a:rPr>
              <a:t>对</a:t>
            </a:r>
            <a:r>
              <a:rPr lang="zh-CN" altLang="en-US" sz="2400" b="1" dirty="0" smtClean="0">
                <a:solidFill>
                  <a:srgbClr val="FF0000"/>
                </a:solidFill>
                <a:latin typeface="Times New Roman" pitchFamily="18" charset="0"/>
                <a:ea typeface="宋体" pitchFamily="2" charset="-122"/>
              </a:rPr>
              <a:t>推入水晶头底部，使水晶头的</a:t>
            </a:r>
            <a:r>
              <a:rPr lang="en-US" altLang="zh-CN" sz="2400" b="1" dirty="0" smtClean="0">
                <a:solidFill>
                  <a:srgbClr val="FF0000"/>
                </a:solidFill>
                <a:latin typeface="Times New Roman" pitchFamily="18" charset="0"/>
                <a:ea typeface="宋体" pitchFamily="2" charset="-122"/>
              </a:rPr>
              <a:t>8</a:t>
            </a:r>
            <a:r>
              <a:rPr lang="zh-CN" altLang="en-US" sz="2400" b="1" dirty="0" smtClean="0">
                <a:solidFill>
                  <a:srgbClr val="FF0000"/>
                </a:solidFill>
                <a:latin typeface="Times New Roman" pitchFamily="18" charset="0"/>
                <a:ea typeface="宋体" pitchFamily="2" charset="-122"/>
              </a:rPr>
              <a:t>个铜片紧压在电缆表皮上，这样可确保良好的电气接触，并且提供稳固的线缆连接。</a:t>
            </a:r>
          </a:p>
        </p:txBody>
      </p:sp>
      <p:pic>
        <p:nvPicPr>
          <p:cNvPr id="6246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4320000"/>
            <a:ext cx="6199188" cy="249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Rectangle 7"/>
          <p:cNvSpPr>
            <a:spLocks noChangeArrowheads="1"/>
          </p:cNvSpPr>
          <p:nvPr/>
        </p:nvSpPr>
        <p:spPr bwMode="auto">
          <a:xfrm>
            <a:off x="1188000" y="4608000"/>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rgbClr val="0000FF"/>
                </a:solidFill>
                <a:latin typeface="Times New Roman" pitchFamily="18" charset="0"/>
              </a:rPr>
              <a:t>插孔</a:t>
            </a:r>
          </a:p>
        </p:txBody>
      </p:sp>
      <p:sp>
        <p:nvSpPr>
          <p:cNvPr id="62471" name="Rectangle 8"/>
          <p:cNvSpPr>
            <a:spLocks noChangeArrowheads="1"/>
          </p:cNvSpPr>
          <p:nvPr/>
        </p:nvSpPr>
        <p:spPr bwMode="auto">
          <a:xfrm>
            <a:off x="3708000" y="4320000"/>
            <a:ext cx="1980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dirty="0">
                <a:solidFill>
                  <a:srgbClr val="0000FF"/>
                </a:solidFill>
                <a:latin typeface="Times New Roman" pitchFamily="18" charset="0"/>
              </a:rPr>
              <a:t>RJ-45</a:t>
            </a:r>
            <a:r>
              <a:rPr lang="zh-CN" altLang="en-US" sz="2400" b="1" dirty="0">
                <a:solidFill>
                  <a:srgbClr val="0000FF"/>
                </a:solidFill>
                <a:latin typeface="Times New Roman" pitchFamily="18" charset="0"/>
              </a:rPr>
              <a:t>水晶头</a:t>
            </a:r>
          </a:p>
        </p:txBody>
      </p:sp>
      <p:sp>
        <p:nvSpPr>
          <p:cNvPr id="62472" name="Rectangle 9"/>
          <p:cNvSpPr>
            <a:spLocks noChangeArrowheads="1"/>
          </p:cNvSpPr>
          <p:nvPr/>
        </p:nvSpPr>
        <p:spPr bwMode="auto">
          <a:xfrm>
            <a:off x="7128000" y="4320000"/>
            <a:ext cx="1080000"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rgbClr val="0000FF"/>
                </a:solidFill>
                <a:latin typeface="Times New Roman" pitchFamily="18" charset="0"/>
              </a:rPr>
              <a:t>T568B</a:t>
            </a:r>
            <a:endParaRPr lang="zh-CN" altLang="en-US" sz="2400" b="1" dirty="0">
              <a:solidFill>
                <a:srgbClr val="0000FF"/>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7"/>
          <p:cNvGrpSpPr>
            <a:grpSpLocks/>
          </p:cNvGrpSpPr>
          <p:nvPr/>
        </p:nvGrpSpPr>
        <p:grpSpPr bwMode="auto">
          <a:xfrm>
            <a:off x="2880000" y="3384000"/>
            <a:ext cx="5940425" cy="3186113"/>
            <a:chOff x="762000" y="1385888"/>
            <a:chExt cx="7618413" cy="4086225"/>
          </a:xfrm>
        </p:grpSpPr>
        <p:pic>
          <p:nvPicPr>
            <p:cNvPr id="655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85888"/>
              <a:ext cx="761841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0" y="4143380"/>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60" y="4143380"/>
              <a:ext cx="2362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539"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4.5.5   </a:t>
            </a:r>
            <a:r>
              <a:rPr lang="zh-CN" altLang="en-US" sz="3200" dirty="0" smtClean="0">
                <a:latin typeface="Times New Roman" pitchFamily="18" charset="0"/>
                <a:ea typeface="宋体" pitchFamily="2" charset="-122"/>
              </a:rPr>
              <a:t>电缆测试</a:t>
            </a:r>
          </a:p>
        </p:txBody>
      </p:sp>
      <p:sp>
        <p:nvSpPr>
          <p:cNvPr id="3" name="内容占位符 2"/>
          <p:cNvSpPr>
            <a:spLocks noGrp="1"/>
          </p:cNvSpPr>
          <p:nvPr>
            <p:ph idx="1"/>
          </p:nvPr>
        </p:nvSpPr>
        <p:spPr>
          <a:xfrm>
            <a:off x="360000" y="1080000"/>
            <a:ext cx="8280000" cy="4500000"/>
          </a:xfrm>
        </p:spPr>
        <p:txBody>
          <a:bodyPr/>
          <a:lstStyle/>
          <a:p>
            <a:pPr marL="288000" indent="-288000" algn="just" eaLnBrk="1" hangingPunct="1">
              <a:lnSpc>
                <a:spcPct val="150000"/>
              </a:lnSpc>
              <a:spcBef>
                <a:spcPts val="0"/>
              </a:spcBef>
              <a:defRPr/>
            </a:pPr>
            <a:r>
              <a:rPr lang="zh-CN" altLang="en-US" sz="2400" b="1" dirty="0" smtClean="0">
                <a:latin typeface="Times New Roman" pitchFamily="18" charset="0"/>
                <a:ea typeface="宋体" pitchFamily="2" charset="-122"/>
              </a:rPr>
              <a:t>电缆进行端接后，必须目测检查：</a:t>
            </a:r>
            <a:r>
              <a:rPr lang="zh-CN" altLang="en-US" sz="2400" b="1" dirty="0" smtClean="0">
                <a:solidFill>
                  <a:srgbClr val="0000FF"/>
                </a:solidFill>
                <a:latin typeface="Times New Roman" pitchFamily="18" charset="0"/>
                <a:ea typeface="宋体" pitchFamily="2" charset="-122"/>
              </a:rPr>
              <a:t>末端线序</a:t>
            </a:r>
            <a:r>
              <a:rPr lang="zh-CN" altLang="en-US" sz="2400" b="1" dirty="0" smtClean="0">
                <a:latin typeface="Times New Roman" pitchFamily="18" charset="0"/>
                <a:ea typeface="宋体" pitchFamily="2" charset="-122"/>
              </a:rPr>
              <a:t>是否符合</a:t>
            </a:r>
            <a:r>
              <a:rPr lang="en-US" altLang="zh-CN" sz="2400" b="1" dirty="0" smtClean="0">
                <a:solidFill>
                  <a:srgbClr val="FF00FF"/>
                </a:solidFill>
                <a:latin typeface="Times New Roman" pitchFamily="18" charset="0"/>
                <a:ea typeface="宋体" pitchFamily="2" charset="-122"/>
              </a:rPr>
              <a:t>T568A</a:t>
            </a:r>
            <a:r>
              <a:rPr lang="zh-CN" altLang="en-US" sz="2400" b="1" dirty="0" smtClean="0">
                <a:latin typeface="Times New Roman" pitchFamily="18" charset="0"/>
                <a:ea typeface="宋体" pitchFamily="2" charset="-122"/>
              </a:rPr>
              <a:t>或</a:t>
            </a:r>
            <a:r>
              <a:rPr lang="en-US" altLang="zh-CN" sz="2400" b="1" dirty="0" smtClean="0">
                <a:solidFill>
                  <a:srgbClr val="FF00FF"/>
                </a:solidFill>
                <a:latin typeface="Times New Roman" pitchFamily="18" charset="0"/>
                <a:ea typeface="宋体" pitchFamily="2" charset="-122"/>
              </a:rPr>
              <a:t>T568B</a:t>
            </a:r>
            <a:r>
              <a:rPr lang="zh-CN" altLang="en-US" sz="2400" b="1" dirty="0" smtClean="0">
                <a:latin typeface="Times New Roman" pitchFamily="18" charset="0"/>
                <a:ea typeface="宋体" pitchFamily="2" charset="-122"/>
              </a:rPr>
              <a:t>标准。</a:t>
            </a:r>
          </a:p>
          <a:p>
            <a:pPr marL="288000" indent="-288000" algn="just" eaLnBrk="1" hangingPunct="1">
              <a:lnSpc>
                <a:spcPct val="150000"/>
              </a:lnSpc>
              <a:spcBef>
                <a:spcPts val="0"/>
              </a:spcBef>
              <a:defRPr/>
            </a:pPr>
            <a:r>
              <a:rPr lang="zh-CN" altLang="en-US" sz="2400" b="1" dirty="0" smtClean="0">
                <a:latin typeface="Times New Roman" pitchFamily="18" charset="0"/>
                <a:ea typeface="宋体" pitchFamily="2" charset="-122"/>
              </a:rPr>
              <a:t>除了目测检查末端线序外，还需检查电缆的</a:t>
            </a:r>
            <a:r>
              <a:rPr lang="zh-CN" altLang="en-US" sz="2400" b="1" dirty="0" smtClean="0">
                <a:solidFill>
                  <a:srgbClr val="0000FF"/>
                </a:solidFill>
                <a:latin typeface="Times New Roman" pitchFamily="18" charset="0"/>
                <a:ea typeface="宋体" pitchFamily="2" charset="-122"/>
              </a:rPr>
              <a:t>电气连接情况</a:t>
            </a:r>
            <a:r>
              <a:rPr lang="zh-CN" altLang="en-US" sz="2400" b="1" dirty="0" smtClean="0">
                <a:latin typeface="Times New Roman" pitchFamily="18" charset="0"/>
                <a:ea typeface="宋体" pitchFamily="2" charset="-122"/>
              </a:rPr>
              <a:t>，以确定</a:t>
            </a:r>
            <a:r>
              <a:rPr lang="zh-CN" altLang="en-US" sz="2400" b="1" dirty="0" smtClean="0">
                <a:solidFill>
                  <a:srgbClr val="FF00FF"/>
                </a:solidFill>
                <a:latin typeface="Times New Roman" pitchFamily="18" charset="0"/>
                <a:ea typeface="宋体" pitchFamily="2" charset="-122"/>
              </a:rPr>
              <a:t>网络电缆</a:t>
            </a:r>
            <a:r>
              <a:rPr lang="zh-CN" altLang="en-US" sz="2400" b="1" dirty="0" smtClean="0">
                <a:latin typeface="Times New Roman" pitchFamily="18" charset="0"/>
                <a:ea typeface="宋体" pitchFamily="2" charset="-122"/>
              </a:rPr>
              <a:t>是否存在问题或缺陷。以下工具可用来进行电缆诊断：</a:t>
            </a:r>
          </a:p>
          <a:p>
            <a:pPr marL="360000" lvl="1" indent="0" algn="just" eaLnBrk="1" hangingPunct="1">
              <a:lnSpc>
                <a:spcPct val="150000"/>
              </a:lnSpc>
              <a:spcBef>
                <a:spcPts val="0"/>
              </a:spcBef>
              <a:defRPr/>
            </a:pPr>
            <a:r>
              <a:rPr lang="zh-CN" altLang="en-US" sz="2400" b="1" dirty="0" smtClean="0">
                <a:solidFill>
                  <a:schemeClr val="accent2"/>
                </a:solidFill>
                <a:latin typeface="Times New Roman" pitchFamily="18" charset="0"/>
                <a:ea typeface="宋体" pitchFamily="2" charset="-122"/>
              </a:rPr>
              <a:t> 测线器</a:t>
            </a:r>
          </a:p>
          <a:p>
            <a:pPr marL="360000" lvl="1" indent="0" algn="just" eaLnBrk="1" hangingPunct="1">
              <a:lnSpc>
                <a:spcPct val="150000"/>
              </a:lnSpc>
              <a:spcBef>
                <a:spcPts val="0"/>
              </a:spcBef>
              <a:defRPr/>
            </a:pPr>
            <a:r>
              <a:rPr lang="zh-CN" altLang="en-US" sz="2400" b="1" dirty="0" smtClean="0">
                <a:solidFill>
                  <a:schemeClr val="accent2"/>
                </a:solidFill>
                <a:latin typeface="Times New Roman" pitchFamily="18" charset="0"/>
                <a:ea typeface="宋体" pitchFamily="2" charset="-122"/>
              </a:rPr>
              <a:t> 电缆检测仪</a:t>
            </a:r>
          </a:p>
          <a:p>
            <a:pPr marL="360000" lvl="1" indent="0" algn="just" eaLnBrk="1" hangingPunct="1">
              <a:lnSpc>
                <a:spcPct val="150000"/>
              </a:lnSpc>
              <a:spcBef>
                <a:spcPts val="0"/>
              </a:spcBef>
              <a:defRPr/>
            </a:pPr>
            <a:r>
              <a:rPr lang="zh-CN" altLang="en-US" sz="2400" b="1" dirty="0" smtClean="0">
                <a:solidFill>
                  <a:schemeClr val="accent2"/>
                </a:solidFill>
                <a:latin typeface="Times New Roman" pitchFamily="18" charset="0"/>
                <a:ea typeface="宋体" pitchFamily="2" charset="-122"/>
              </a:rPr>
              <a:t> 万用表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65538"/>
                                        </p:tgtEl>
                                        <p:attrNameLst>
                                          <p:attrName>style.visibility</p:attrName>
                                        </p:attrNameLst>
                                      </p:cBhvr>
                                      <p:to>
                                        <p:strVal val="visible"/>
                                      </p:to>
                                    </p:set>
                                    <p:animEffect transition="in" filter="fade">
                                      <p:cBhvr>
                                        <p:cTn id="20" dur="5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0" y="0"/>
            <a:ext cx="9144000" cy="4383088"/>
            <a:chOff x="0" y="0"/>
            <a:chExt cx="5760" cy="2761"/>
          </a:xfrm>
        </p:grpSpPr>
        <p:grpSp>
          <p:nvGrpSpPr>
            <p:cNvPr id="70659" name="Group 3"/>
            <p:cNvGrpSpPr>
              <a:grpSpLocks/>
            </p:cNvGrpSpPr>
            <p:nvPr/>
          </p:nvGrpSpPr>
          <p:grpSpPr bwMode="auto">
            <a:xfrm>
              <a:off x="1727" y="1485"/>
              <a:ext cx="2400" cy="1276"/>
              <a:chOff x="3272" y="1316"/>
              <a:chExt cx="1889" cy="1002"/>
            </a:xfrm>
          </p:grpSpPr>
          <p:sp>
            <p:nvSpPr>
              <p:cNvPr id="70661" name="AutoShape 4"/>
              <p:cNvSpPr>
                <a:spLocks noChangeAspect="1" noChangeArrowheads="1" noTextEdit="1"/>
              </p:cNvSpPr>
              <p:nvPr/>
            </p:nvSpPr>
            <p:spPr bwMode="auto">
              <a:xfrm>
                <a:off x="3272" y="1316"/>
                <a:ext cx="1889"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62" name="Rectangle 5"/>
              <p:cNvSpPr>
                <a:spLocks noChangeArrowheads="1"/>
              </p:cNvSpPr>
              <p:nvPr/>
            </p:nvSpPr>
            <p:spPr bwMode="auto">
              <a:xfrm>
                <a:off x="3803" y="1980"/>
                <a:ext cx="86" cy="325"/>
              </a:xfrm>
              <a:prstGeom prst="rect">
                <a:avLst/>
              </a:prstGeom>
              <a:solidFill>
                <a:srgbClr val="B21A1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3" name="Freeform 6"/>
              <p:cNvSpPr>
                <a:spLocks/>
              </p:cNvSpPr>
              <p:nvPr/>
            </p:nvSpPr>
            <p:spPr bwMode="auto">
              <a:xfrm>
                <a:off x="4304" y="1971"/>
                <a:ext cx="249" cy="343"/>
              </a:xfrm>
              <a:custGeom>
                <a:avLst/>
                <a:gdLst>
                  <a:gd name="T0" fmla="*/ 363102 w 58"/>
                  <a:gd name="T1" fmla="*/ 149359 h 80"/>
                  <a:gd name="T2" fmla="*/ 262618 w 58"/>
                  <a:gd name="T3" fmla="*/ 124689 h 80"/>
                  <a:gd name="T4" fmla="*/ 131116 w 58"/>
                  <a:gd name="T5" fmla="*/ 249048 h 80"/>
                  <a:gd name="T6" fmla="*/ 262618 w 58"/>
                  <a:gd name="T7" fmla="*/ 372395 h 80"/>
                  <a:gd name="T8" fmla="*/ 363102 w 58"/>
                  <a:gd name="T9" fmla="*/ 347725 h 80"/>
                  <a:gd name="T10" fmla="*/ 363102 w 58"/>
                  <a:gd name="T11" fmla="*/ 478168 h 80"/>
                  <a:gd name="T12" fmla="*/ 256831 w 58"/>
                  <a:gd name="T13" fmla="*/ 497084 h 80"/>
                  <a:gd name="T14" fmla="*/ 0 w 58"/>
                  <a:gd name="T15" fmla="*/ 249048 h 80"/>
                  <a:gd name="T16" fmla="*/ 256831 w 58"/>
                  <a:gd name="T17" fmla="*/ 0 h 80"/>
                  <a:gd name="T18" fmla="*/ 363102 w 58"/>
                  <a:gd name="T19" fmla="*/ 18916 h 80"/>
                  <a:gd name="T20" fmla="*/ 363102 w 58"/>
                  <a:gd name="T21" fmla="*/ 149359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4" name="Freeform 7"/>
              <p:cNvSpPr>
                <a:spLocks/>
              </p:cNvSpPr>
              <p:nvPr/>
            </p:nvSpPr>
            <p:spPr bwMode="auto">
              <a:xfrm>
                <a:off x="3443" y="1971"/>
                <a:ext cx="249" cy="343"/>
              </a:xfrm>
              <a:custGeom>
                <a:avLst/>
                <a:gdLst>
                  <a:gd name="T0" fmla="*/ 363102 w 58"/>
                  <a:gd name="T1" fmla="*/ 149359 h 80"/>
                  <a:gd name="T2" fmla="*/ 262618 w 58"/>
                  <a:gd name="T3" fmla="*/ 124689 h 80"/>
                  <a:gd name="T4" fmla="*/ 131116 w 58"/>
                  <a:gd name="T5" fmla="*/ 249048 h 80"/>
                  <a:gd name="T6" fmla="*/ 262618 w 58"/>
                  <a:gd name="T7" fmla="*/ 372395 h 80"/>
                  <a:gd name="T8" fmla="*/ 363102 w 58"/>
                  <a:gd name="T9" fmla="*/ 347725 h 80"/>
                  <a:gd name="T10" fmla="*/ 363102 w 58"/>
                  <a:gd name="T11" fmla="*/ 478168 h 80"/>
                  <a:gd name="T12" fmla="*/ 250679 w 58"/>
                  <a:gd name="T13" fmla="*/ 497084 h 80"/>
                  <a:gd name="T14" fmla="*/ 0 w 58"/>
                  <a:gd name="T15" fmla="*/ 249048 h 80"/>
                  <a:gd name="T16" fmla="*/ 250679 w 58"/>
                  <a:gd name="T17" fmla="*/ 0 h 80"/>
                  <a:gd name="T18" fmla="*/ 363102 w 58"/>
                  <a:gd name="T19" fmla="*/ 18916 h 80"/>
                  <a:gd name="T20" fmla="*/ 363102 w 58"/>
                  <a:gd name="T21" fmla="*/ 149359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5" name="Freeform 8"/>
              <p:cNvSpPr>
                <a:spLocks noEditPoints="1"/>
              </p:cNvSpPr>
              <p:nvPr/>
            </p:nvSpPr>
            <p:spPr bwMode="auto">
              <a:xfrm>
                <a:off x="4643" y="1971"/>
                <a:ext cx="342" cy="343"/>
              </a:xfrm>
              <a:custGeom>
                <a:avLst/>
                <a:gdLst>
                  <a:gd name="T0" fmla="*/ 488308 w 80"/>
                  <a:gd name="T1" fmla="*/ 249048 h 80"/>
                  <a:gd name="T2" fmla="*/ 244145 w 80"/>
                  <a:gd name="T3" fmla="*/ 497084 h 80"/>
                  <a:gd name="T4" fmla="*/ 0 w 80"/>
                  <a:gd name="T5" fmla="*/ 249048 h 80"/>
                  <a:gd name="T6" fmla="*/ 244145 w 80"/>
                  <a:gd name="T7" fmla="*/ 0 h 80"/>
                  <a:gd name="T8" fmla="*/ 488308 w 80"/>
                  <a:gd name="T9" fmla="*/ 249048 h 80"/>
                  <a:gd name="T10" fmla="*/ 244145 w 80"/>
                  <a:gd name="T11" fmla="*/ 124689 h 80"/>
                  <a:gd name="T12" fmla="*/ 122902 w 80"/>
                  <a:gd name="T13" fmla="*/ 249048 h 80"/>
                  <a:gd name="T14" fmla="*/ 244145 w 80"/>
                  <a:gd name="T15" fmla="*/ 372395 h 80"/>
                  <a:gd name="T16" fmla="*/ 365401 w 80"/>
                  <a:gd name="T17" fmla="*/ 249048 h 80"/>
                  <a:gd name="T18" fmla="*/ 244145 w 80"/>
                  <a:gd name="T19" fmla="*/ 124689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6" name="Freeform 9"/>
              <p:cNvSpPr>
                <a:spLocks/>
              </p:cNvSpPr>
              <p:nvPr/>
            </p:nvSpPr>
            <p:spPr bwMode="auto">
              <a:xfrm>
                <a:off x="4000" y="1971"/>
                <a:ext cx="223" cy="343"/>
              </a:xfrm>
              <a:custGeom>
                <a:avLst/>
                <a:gdLst>
                  <a:gd name="T0" fmla="*/ 292911 w 52"/>
                  <a:gd name="T1" fmla="*/ 117280 h 80"/>
                  <a:gd name="T2" fmla="*/ 198916 w 52"/>
                  <a:gd name="T3" fmla="*/ 105773 h 80"/>
                  <a:gd name="T4" fmla="*/ 124764 w 52"/>
                  <a:gd name="T5" fmla="*/ 143293 h 80"/>
                  <a:gd name="T6" fmla="*/ 179901 w 52"/>
                  <a:gd name="T7" fmla="*/ 186879 h 80"/>
                  <a:gd name="T8" fmla="*/ 211773 w 52"/>
                  <a:gd name="T9" fmla="*/ 198387 h 80"/>
                  <a:gd name="T10" fmla="*/ 323367 w 52"/>
                  <a:gd name="T11" fmla="*/ 336217 h 80"/>
                  <a:gd name="T12" fmla="*/ 130519 w 52"/>
                  <a:gd name="T13" fmla="*/ 497084 h 80"/>
                  <a:gd name="T14" fmla="*/ 0 w 52"/>
                  <a:gd name="T15" fmla="*/ 478168 h 80"/>
                  <a:gd name="T16" fmla="*/ 0 w 52"/>
                  <a:gd name="T17" fmla="*/ 372395 h 80"/>
                  <a:gd name="T18" fmla="*/ 111594 w 52"/>
                  <a:gd name="T19" fmla="*/ 391312 h 80"/>
                  <a:gd name="T20" fmla="*/ 198916 w 52"/>
                  <a:gd name="T21" fmla="*/ 347725 h 80"/>
                  <a:gd name="T22" fmla="*/ 143779 w 52"/>
                  <a:gd name="T23" fmla="*/ 298389 h 80"/>
                  <a:gd name="T24" fmla="*/ 117354 w 52"/>
                  <a:gd name="T25" fmla="*/ 292635 h 80"/>
                  <a:gd name="T26" fmla="*/ 0 w 52"/>
                  <a:gd name="T27" fmla="*/ 149359 h 80"/>
                  <a:gd name="T28" fmla="*/ 174219 w 52"/>
                  <a:gd name="T29" fmla="*/ 0 h 80"/>
                  <a:gd name="T30" fmla="*/ 292911 w 52"/>
                  <a:gd name="T31" fmla="*/ 18916 h 80"/>
                  <a:gd name="T32" fmla="*/ 292911 w 52"/>
                  <a:gd name="T33" fmla="*/ 11728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7" name="Freeform 10"/>
              <p:cNvSpPr>
                <a:spLocks/>
              </p:cNvSpPr>
              <p:nvPr/>
            </p:nvSpPr>
            <p:spPr bwMode="auto">
              <a:xfrm>
                <a:off x="3272" y="1586"/>
                <a:ext cx="81" cy="167"/>
              </a:xfrm>
              <a:custGeom>
                <a:avLst/>
                <a:gdLst>
                  <a:gd name="T0" fmla="*/ 113971 w 19"/>
                  <a:gd name="T1" fmla="*/ 61867 h 39"/>
                  <a:gd name="T2" fmla="*/ 60430 w 19"/>
                  <a:gd name="T3" fmla="*/ 0 h 39"/>
                  <a:gd name="T4" fmla="*/ 0 w 19"/>
                  <a:gd name="T5" fmla="*/ 61867 h 39"/>
                  <a:gd name="T6" fmla="*/ 0 w 19"/>
                  <a:gd name="T7" fmla="*/ 184278 h 39"/>
                  <a:gd name="T8" fmla="*/ 60430 w 19"/>
                  <a:gd name="T9" fmla="*/ 240420 h 39"/>
                  <a:gd name="T10" fmla="*/ 113971 w 19"/>
                  <a:gd name="T11" fmla="*/ 184278 h 39"/>
                  <a:gd name="T12" fmla="*/ 113971 w 19"/>
                  <a:gd name="T13" fmla="*/ 61867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8" name="Freeform 11"/>
              <p:cNvSpPr>
                <a:spLocks/>
              </p:cNvSpPr>
              <p:nvPr/>
            </p:nvSpPr>
            <p:spPr bwMode="auto">
              <a:xfrm>
                <a:off x="3499" y="1474"/>
                <a:ext cx="81" cy="279"/>
              </a:xfrm>
              <a:custGeom>
                <a:avLst/>
                <a:gdLst>
                  <a:gd name="T0" fmla="*/ 113971 w 19"/>
                  <a:gd name="T1" fmla="*/ 56710 h 65"/>
                  <a:gd name="T2" fmla="*/ 53541 w 19"/>
                  <a:gd name="T3" fmla="*/ 0 h 65"/>
                  <a:gd name="T4" fmla="*/ 0 w 19"/>
                  <a:gd name="T5" fmla="*/ 56710 h 65"/>
                  <a:gd name="T6" fmla="*/ 0 w 19"/>
                  <a:gd name="T7" fmla="*/ 349613 h 65"/>
                  <a:gd name="T8" fmla="*/ 53541 w 19"/>
                  <a:gd name="T9" fmla="*/ 406636 h 65"/>
                  <a:gd name="T10" fmla="*/ 113971 w 19"/>
                  <a:gd name="T11" fmla="*/ 349613 h 65"/>
                  <a:gd name="T12" fmla="*/ 113971 w 19"/>
                  <a:gd name="T13" fmla="*/ 56710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69" name="Freeform 12"/>
              <p:cNvSpPr>
                <a:spLocks/>
              </p:cNvSpPr>
              <p:nvPr/>
            </p:nvSpPr>
            <p:spPr bwMode="auto">
              <a:xfrm>
                <a:off x="3722" y="1320"/>
                <a:ext cx="81" cy="514"/>
              </a:xfrm>
              <a:custGeom>
                <a:avLst/>
                <a:gdLst>
                  <a:gd name="T0" fmla="*/ 113971 w 19"/>
                  <a:gd name="T1" fmla="*/ 56197 h 120"/>
                  <a:gd name="T2" fmla="*/ 60430 w 19"/>
                  <a:gd name="T3" fmla="*/ 0 h 120"/>
                  <a:gd name="T4" fmla="*/ 0 w 19"/>
                  <a:gd name="T5" fmla="*/ 56197 h 120"/>
                  <a:gd name="T6" fmla="*/ 0 w 19"/>
                  <a:gd name="T7" fmla="*/ 685038 h 120"/>
                  <a:gd name="T8" fmla="*/ 60430 w 19"/>
                  <a:gd name="T9" fmla="*/ 741218 h 120"/>
                  <a:gd name="T10" fmla="*/ 113971 w 19"/>
                  <a:gd name="T11" fmla="*/ 685038 h 120"/>
                  <a:gd name="T12" fmla="*/ 113971 w 19"/>
                  <a:gd name="T13" fmla="*/ 5619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0" name="Freeform 13"/>
              <p:cNvSpPr>
                <a:spLocks/>
              </p:cNvSpPr>
              <p:nvPr/>
            </p:nvSpPr>
            <p:spPr bwMode="auto">
              <a:xfrm>
                <a:off x="3949" y="1474"/>
                <a:ext cx="81" cy="279"/>
              </a:xfrm>
              <a:custGeom>
                <a:avLst/>
                <a:gdLst>
                  <a:gd name="T0" fmla="*/ 113971 w 19"/>
                  <a:gd name="T1" fmla="*/ 56710 h 65"/>
                  <a:gd name="T2" fmla="*/ 53541 w 19"/>
                  <a:gd name="T3" fmla="*/ 0 h 65"/>
                  <a:gd name="T4" fmla="*/ 0 w 19"/>
                  <a:gd name="T5" fmla="*/ 56710 h 65"/>
                  <a:gd name="T6" fmla="*/ 0 w 19"/>
                  <a:gd name="T7" fmla="*/ 349613 h 65"/>
                  <a:gd name="T8" fmla="*/ 53541 w 19"/>
                  <a:gd name="T9" fmla="*/ 406636 h 65"/>
                  <a:gd name="T10" fmla="*/ 113971 w 19"/>
                  <a:gd name="T11" fmla="*/ 349613 h 65"/>
                  <a:gd name="T12" fmla="*/ 113971 w 19"/>
                  <a:gd name="T13" fmla="*/ 56710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1" name="Freeform 14"/>
              <p:cNvSpPr>
                <a:spLocks/>
              </p:cNvSpPr>
              <p:nvPr/>
            </p:nvSpPr>
            <p:spPr bwMode="auto">
              <a:xfrm>
                <a:off x="4171" y="1586"/>
                <a:ext cx="86" cy="167"/>
              </a:xfrm>
              <a:custGeom>
                <a:avLst/>
                <a:gdLst>
                  <a:gd name="T0" fmla="*/ 126489 w 20"/>
                  <a:gd name="T1" fmla="*/ 61867 h 39"/>
                  <a:gd name="T2" fmla="*/ 63292 w 20"/>
                  <a:gd name="T3" fmla="*/ 0 h 39"/>
                  <a:gd name="T4" fmla="*/ 0 w 20"/>
                  <a:gd name="T5" fmla="*/ 61867 h 39"/>
                  <a:gd name="T6" fmla="*/ 0 w 20"/>
                  <a:gd name="T7" fmla="*/ 184278 h 39"/>
                  <a:gd name="T8" fmla="*/ 63292 w 20"/>
                  <a:gd name="T9" fmla="*/ 240420 h 39"/>
                  <a:gd name="T10" fmla="*/ 126489 w 20"/>
                  <a:gd name="T11" fmla="*/ 184278 h 39"/>
                  <a:gd name="T12" fmla="*/ 126489 w 20"/>
                  <a:gd name="T13" fmla="*/ 61867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2" name="Freeform 15"/>
              <p:cNvSpPr>
                <a:spLocks/>
              </p:cNvSpPr>
              <p:nvPr/>
            </p:nvSpPr>
            <p:spPr bwMode="auto">
              <a:xfrm>
                <a:off x="4398" y="1474"/>
                <a:ext cx="82" cy="279"/>
              </a:xfrm>
              <a:custGeom>
                <a:avLst/>
                <a:gdLst>
                  <a:gd name="T0" fmla="*/ 122840 w 19"/>
                  <a:gd name="T1" fmla="*/ 56710 h 65"/>
                  <a:gd name="T2" fmla="*/ 64560 w 19"/>
                  <a:gd name="T3" fmla="*/ 0 h 65"/>
                  <a:gd name="T4" fmla="*/ 0 w 19"/>
                  <a:gd name="T5" fmla="*/ 56710 h 65"/>
                  <a:gd name="T6" fmla="*/ 0 w 19"/>
                  <a:gd name="T7" fmla="*/ 349613 h 65"/>
                  <a:gd name="T8" fmla="*/ 64560 w 19"/>
                  <a:gd name="T9" fmla="*/ 406636 h 65"/>
                  <a:gd name="T10" fmla="*/ 122840 w 19"/>
                  <a:gd name="T11" fmla="*/ 349613 h 65"/>
                  <a:gd name="T12" fmla="*/ 122840 w 19"/>
                  <a:gd name="T13" fmla="*/ 56710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3" name="Freeform 16"/>
              <p:cNvSpPr>
                <a:spLocks/>
              </p:cNvSpPr>
              <p:nvPr/>
            </p:nvSpPr>
            <p:spPr bwMode="auto">
              <a:xfrm>
                <a:off x="4625" y="1320"/>
                <a:ext cx="82" cy="514"/>
              </a:xfrm>
              <a:custGeom>
                <a:avLst/>
                <a:gdLst>
                  <a:gd name="T0" fmla="*/ 122840 w 19"/>
                  <a:gd name="T1" fmla="*/ 56197 h 120"/>
                  <a:gd name="T2" fmla="*/ 58280 w 19"/>
                  <a:gd name="T3" fmla="*/ 0 h 120"/>
                  <a:gd name="T4" fmla="*/ 0 w 19"/>
                  <a:gd name="T5" fmla="*/ 56197 h 120"/>
                  <a:gd name="T6" fmla="*/ 0 w 19"/>
                  <a:gd name="T7" fmla="*/ 685038 h 120"/>
                  <a:gd name="T8" fmla="*/ 58280 w 19"/>
                  <a:gd name="T9" fmla="*/ 741218 h 120"/>
                  <a:gd name="T10" fmla="*/ 122840 w 19"/>
                  <a:gd name="T11" fmla="*/ 685038 h 120"/>
                  <a:gd name="T12" fmla="*/ 122840 w 19"/>
                  <a:gd name="T13" fmla="*/ 5619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4" name="Freeform 17"/>
              <p:cNvSpPr>
                <a:spLocks/>
              </p:cNvSpPr>
              <p:nvPr/>
            </p:nvSpPr>
            <p:spPr bwMode="auto">
              <a:xfrm>
                <a:off x="4848" y="1474"/>
                <a:ext cx="82" cy="279"/>
              </a:xfrm>
              <a:custGeom>
                <a:avLst/>
                <a:gdLst>
                  <a:gd name="T0" fmla="*/ 122840 w 19"/>
                  <a:gd name="T1" fmla="*/ 56710 h 65"/>
                  <a:gd name="T2" fmla="*/ 64560 w 19"/>
                  <a:gd name="T3" fmla="*/ 0 h 65"/>
                  <a:gd name="T4" fmla="*/ 0 w 19"/>
                  <a:gd name="T5" fmla="*/ 56710 h 65"/>
                  <a:gd name="T6" fmla="*/ 0 w 19"/>
                  <a:gd name="T7" fmla="*/ 349613 h 65"/>
                  <a:gd name="T8" fmla="*/ 64560 w 19"/>
                  <a:gd name="T9" fmla="*/ 406636 h 65"/>
                  <a:gd name="T10" fmla="*/ 122840 w 19"/>
                  <a:gd name="T11" fmla="*/ 349613 h 65"/>
                  <a:gd name="T12" fmla="*/ 122840 w 19"/>
                  <a:gd name="T13" fmla="*/ 56710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sp>
            <p:nvSpPr>
              <p:cNvPr id="70675" name="Freeform 18"/>
              <p:cNvSpPr>
                <a:spLocks/>
              </p:cNvSpPr>
              <p:nvPr/>
            </p:nvSpPr>
            <p:spPr bwMode="auto">
              <a:xfrm>
                <a:off x="5075" y="1586"/>
                <a:ext cx="82" cy="167"/>
              </a:xfrm>
              <a:custGeom>
                <a:avLst/>
                <a:gdLst>
                  <a:gd name="T0" fmla="*/ 122840 w 19"/>
                  <a:gd name="T1" fmla="*/ 61867 h 39"/>
                  <a:gd name="T2" fmla="*/ 58280 w 19"/>
                  <a:gd name="T3" fmla="*/ 0 h 39"/>
                  <a:gd name="T4" fmla="*/ 0 w 19"/>
                  <a:gd name="T5" fmla="*/ 61867 h 39"/>
                  <a:gd name="T6" fmla="*/ 0 w 19"/>
                  <a:gd name="T7" fmla="*/ 184278 h 39"/>
                  <a:gd name="T8" fmla="*/ 58280 w 19"/>
                  <a:gd name="T9" fmla="*/ 240420 h 39"/>
                  <a:gd name="T10" fmla="*/ 122840 w 19"/>
                  <a:gd name="T11" fmla="*/ 184278 h 39"/>
                  <a:gd name="T12" fmla="*/ 122840 w 19"/>
                  <a:gd name="T13" fmla="*/ 61867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
          <p:nvSpPr>
            <p:cNvPr id="70660" name="Rectangle 19"/>
            <p:cNvSpPr>
              <a:spLocks noChangeArrowheads="1"/>
            </p:cNvSpPr>
            <p:nvPr/>
          </p:nvSpPr>
          <p:spPr bwMode="auto">
            <a:xfrm>
              <a:off x="0" y="0"/>
              <a:ext cx="5760" cy="432"/>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000" y="1152000"/>
            <a:ext cx="8640000" cy="4306324"/>
          </a:xfrm>
        </p:spPr>
        <p:txBody>
          <a:bodyPr>
            <a:spAutoFit/>
          </a:bodyPr>
          <a:lstStyle/>
          <a:p>
            <a:pPr marL="288000" indent="-288000" algn="just" eaLnBrk="1" hangingPunct="1">
              <a:lnSpc>
                <a:spcPts val="4800"/>
              </a:lnSpc>
              <a:spcBef>
                <a:spcPts val="0"/>
              </a:spcBef>
              <a:spcAft>
                <a:spcPts val="0"/>
              </a:spcAft>
              <a:defRPr/>
            </a:pPr>
            <a:r>
              <a:rPr lang="en-US" altLang="zh-CN" sz="2400" b="1" dirty="0" err="1" smtClean="0">
                <a:solidFill>
                  <a:srgbClr val="0000FF"/>
                </a:solidFill>
                <a:latin typeface="Times New Roman" pitchFamily="18" charset="0"/>
                <a:ea typeface="宋体" pitchFamily="2" charset="-122"/>
              </a:rPr>
              <a:t>traceroute</a:t>
            </a:r>
            <a:r>
              <a:rPr lang="zh-CN" altLang="en-US" sz="2400" b="1" dirty="0" smtClean="0">
                <a:solidFill>
                  <a:srgbClr val="0000FF"/>
                </a:solidFill>
                <a:latin typeface="Times New Roman" pitchFamily="18" charset="0"/>
                <a:ea typeface="宋体" pitchFamily="2" charset="-122"/>
              </a:rPr>
              <a:t>实用程序</a:t>
            </a:r>
            <a:r>
              <a:rPr lang="zh-CN" altLang="en-US" sz="2400" b="1" dirty="0" smtClean="0">
                <a:latin typeface="Times New Roman" pitchFamily="18" charset="0"/>
                <a:ea typeface="宋体" pitchFamily="2" charset="-122"/>
              </a:rPr>
              <a:t>可追踪</a:t>
            </a:r>
            <a:r>
              <a:rPr lang="zh-CN" altLang="en-US" sz="2400" b="1" dirty="0" smtClean="0">
                <a:solidFill>
                  <a:srgbClr val="0000FF"/>
                </a:solidFill>
                <a:latin typeface="Times New Roman" pitchFamily="18" charset="0"/>
                <a:ea typeface="宋体" pitchFamily="2" charset="-122"/>
              </a:rPr>
              <a:t>源设备</a:t>
            </a:r>
            <a:r>
              <a:rPr lang="zh-CN" altLang="en-US" sz="2400" b="1" dirty="0" smtClean="0">
                <a:latin typeface="Times New Roman" pitchFamily="18" charset="0"/>
                <a:ea typeface="宋体" pitchFamily="2" charset="-122"/>
              </a:rPr>
              <a:t>与</a:t>
            </a:r>
            <a:r>
              <a:rPr lang="zh-CN" altLang="en-US" sz="2400" b="1" dirty="0" smtClean="0">
                <a:solidFill>
                  <a:srgbClr val="0000FF"/>
                </a:solidFill>
                <a:latin typeface="Times New Roman" pitchFamily="18" charset="0"/>
                <a:ea typeface="宋体" pitchFamily="2" charset="-122"/>
              </a:rPr>
              <a:t>目的设备</a:t>
            </a:r>
            <a:r>
              <a:rPr lang="zh-CN" altLang="en-US" sz="2400" b="1" dirty="0" smtClean="0">
                <a:latin typeface="Times New Roman" pitchFamily="18" charset="0"/>
                <a:ea typeface="宋体" pitchFamily="2" charset="-122"/>
              </a:rPr>
              <a:t>之间的路由。</a:t>
            </a:r>
            <a:r>
              <a:rPr lang="en-US" altLang="zh-CN" sz="2400" b="1" dirty="0" err="1">
                <a:solidFill>
                  <a:srgbClr val="FF0000"/>
                </a:solidFill>
                <a:latin typeface="Times New Roman" pitchFamily="18" charset="0"/>
                <a:ea typeface="宋体" pitchFamily="2" charset="-122"/>
              </a:rPr>
              <a:t>tracert</a:t>
            </a:r>
            <a:r>
              <a:rPr lang="zh-CN" altLang="en-US" sz="2400" b="1" dirty="0">
                <a:solidFill>
                  <a:srgbClr val="FF0000"/>
                </a:solidFill>
                <a:latin typeface="Times New Roman" pitchFamily="18" charset="0"/>
                <a:ea typeface="宋体" pitchFamily="2" charset="-122"/>
              </a:rPr>
              <a:t>命令</a:t>
            </a:r>
            <a:r>
              <a:rPr lang="en-US" altLang="zh-CN" sz="2400" b="1" dirty="0" smtClean="0">
                <a:solidFill>
                  <a:srgbClr val="FF0000"/>
                </a:solidFill>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a:t>
            </a:r>
            <a:r>
              <a:rPr lang="en-US" altLang="zh-CN" sz="2400" b="1" dirty="0" err="1" smtClean="0">
                <a:solidFill>
                  <a:srgbClr val="FF0000"/>
                </a:solidFill>
                <a:latin typeface="Times New Roman" pitchFamily="18" charset="0"/>
                <a:ea typeface="宋体" pitchFamily="2" charset="-122"/>
              </a:rPr>
              <a:t>Ctrl+C</a:t>
            </a:r>
            <a:r>
              <a:rPr lang="zh-CN" altLang="en-US" sz="2400" b="1" dirty="0" smtClean="0">
                <a:solidFill>
                  <a:srgbClr val="FF0000"/>
                </a:solidFill>
                <a:latin typeface="Times New Roman" pitchFamily="18" charset="0"/>
                <a:ea typeface="宋体" pitchFamily="2" charset="-122"/>
              </a:rPr>
              <a:t>中止）</a:t>
            </a:r>
            <a:endParaRPr lang="en-US" altLang="zh-CN" sz="2400" b="1" dirty="0" smtClean="0">
              <a:solidFill>
                <a:srgbClr val="0000FF"/>
              </a:solidFill>
              <a:latin typeface="Times New Roman" pitchFamily="18" charset="0"/>
              <a:ea typeface="宋体" pitchFamily="2" charset="-122"/>
            </a:endParaRPr>
          </a:p>
          <a:p>
            <a:pPr marL="288000" indent="-288000" algn="just" eaLnBrk="1" hangingPunct="1">
              <a:lnSpc>
                <a:spcPts val="4800"/>
              </a:lnSpc>
              <a:spcBef>
                <a:spcPts val="0"/>
              </a:spcBef>
              <a:spcAft>
                <a:spcPts val="0"/>
              </a:spcAft>
              <a:defRPr/>
            </a:pPr>
            <a:r>
              <a:rPr lang="zh-CN" altLang="en-US" sz="2400" b="1" dirty="0" smtClean="0">
                <a:solidFill>
                  <a:srgbClr val="FF00FF"/>
                </a:solidFill>
                <a:latin typeface="Times New Roman" pitchFamily="18" charset="0"/>
                <a:ea typeface="宋体" pitchFamily="2" charset="-122"/>
              </a:rPr>
              <a:t>数据包</a:t>
            </a:r>
            <a:r>
              <a:rPr lang="zh-CN" altLang="en-US" sz="2400" b="1" dirty="0" smtClean="0">
                <a:latin typeface="Times New Roman" pitchFamily="18" charset="0"/>
                <a:ea typeface="宋体" pitchFamily="2" charset="-122"/>
              </a:rPr>
              <a:t>在传输过程中每经过</a:t>
            </a:r>
            <a:r>
              <a:rPr lang="zh-CN" altLang="en-US" sz="2400" b="1" dirty="0" smtClean="0">
                <a:solidFill>
                  <a:srgbClr val="FF00FF"/>
                </a:solidFill>
                <a:latin typeface="Times New Roman" pitchFamily="18" charset="0"/>
                <a:ea typeface="宋体" pitchFamily="2" charset="-122"/>
              </a:rPr>
              <a:t>一个路由器</a:t>
            </a:r>
            <a:r>
              <a:rPr lang="zh-CN" altLang="en-US" sz="2400" b="1" dirty="0" smtClean="0">
                <a:latin typeface="Times New Roman" pitchFamily="18" charset="0"/>
                <a:ea typeface="宋体" pitchFamily="2" charset="-122"/>
              </a:rPr>
              <a:t>称为</a:t>
            </a:r>
            <a:r>
              <a:rPr lang="zh-CN" altLang="en-US" sz="2400" b="1" dirty="0" smtClean="0">
                <a:solidFill>
                  <a:schemeClr val="accent2"/>
                </a:solidFill>
                <a:latin typeface="Times New Roman" pitchFamily="18" charset="0"/>
                <a:ea typeface="宋体" pitchFamily="2" charset="-122"/>
              </a:rPr>
              <a:t>一跳（跃点，</a:t>
            </a:r>
            <a:r>
              <a:rPr lang="en-US" altLang="zh-CN" sz="2400" b="1" dirty="0" smtClean="0">
                <a:solidFill>
                  <a:schemeClr val="accent2"/>
                </a:solidFill>
                <a:latin typeface="Times New Roman" pitchFamily="18" charset="0"/>
                <a:ea typeface="宋体" pitchFamily="2" charset="-122"/>
              </a:rPr>
              <a:t>Hop</a:t>
            </a:r>
            <a:r>
              <a:rPr lang="zh-CN" altLang="en-US" sz="2400" b="1" dirty="0" smtClean="0">
                <a:solidFill>
                  <a:schemeClr val="accent2"/>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a:t>
            </a:r>
            <a:r>
              <a:rPr lang="en-US" altLang="zh-CN" sz="2400" b="1" dirty="0" err="1" smtClean="0">
                <a:latin typeface="Times New Roman" pitchFamily="18" charset="0"/>
                <a:ea typeface="宋体" pitchFamily="2" charset="-122"/>
              </a:rPr>
              <a:t>traceroute</a:t>
            </a:r>
            <a:r>
              <a:rPr lang="zh-CN" altLang="en-US" sz="2400" b="1" dirty="0" smtClean="0">
                <a:latin typeface="Times New Roman" pitchFamily="18" charset="0"/>
                <a:ea typeface="宋体" pitchFamily="2" charset="-122"/>
              </a:rPr>
              <a:t>显示沿途的每一跳，以及到每一跳所花费的时间。如果发生问题，便可利用所显示的时间以及数据包经过的路由来判断数据包是在何处丢失或延迟的。</a:t>
            </a:r>
            <a:endParaRPr lang="en-US" altLang="zh-CN" sz="2400" b="1" dirty="0" smtClean="0">
              <a:latin typeface="Times New Roman" pitchFamily="18" charset="0"/>
              <a:ea typeface="宋体" pitchFamily="2" charset="-122"/>
            </a:endParaRPr>
          </a:p>
          <a:p>
            <a:pPr marL="288000" indent="-288000" algn="just" eaLnBrk="1" hangingPunct="1">
              <a:lnSpc>
                <a:spcPts val="4800"/>
              </a:lnSpc>
              <a:spcBef>
                <a:spcPts val="0"/>
              </a:spcBef>
              <a:spcAft>
                <a:spcPts val="0"/>
              </a:spcAft>
              <a:defRPr/>
            </a:pPr>
            <a:r>
              <a:rPr lang="zh-CN" altLang="en-US" sz="2400" b="1" dirty="0" smtClean="0">
                <a:latin typeface="Times New Roman" pitchFamily="18" charset="0"/>
                <a:ea typeface="宋体" pitchFamily="2" charset="-122"/>
              </a:rPr>
              <a:t>在</a:t>
            </a:r>
            <a:r>
              <a:rPr lang="en-US" altLang="zh-CN" sz="2400" b="1" dirty="0" smtClean="0">
                <a:latin typeface="Times New Roman" pitchFamily="18" charset="0"/>
                <a:ea typeface="宋体" pitchFamily="2" charset="-122"/>
              </a:rPr>
              <a:t>Windows</a:t>
            </a:r>
            <a:r>
              <a:rPr lang="zh-CN" altLang="en-US" sz="2400" b="1" dirty="0" smtClean="0">
                <a:latin typeface="Times New Roman" pitchFamily="18" charset="0"/>
                <a:ea typeface="宋体" pitchFamily="2" charset="-122"/>
              </a:rPr>
              <a:t>中，</a:t>
            </a:r>
            <a:r>
              <a:rPr lang="en-US" altLang="zh-CN" sz="2400" b="1" dirty="0" err="1" smtClean="0">
                <a:solidFill>
                  <a:srgbClr val="0000FF"/>
                </a:solidFill>
                <a:latin typeface="Times New Roman" pitchFamily="18" charset="0"/>
                <a:ea typeface="宋体" pitchFamily="2" charset="-122"/>
              </a:rPr>
              <a:t>traceroute</a:t>
            </a:r>
            <a:r>
              <a:rPr lang="zh-CN" altLang="en-US" sz="2400" b="1" dirty="0" smtClean="0">
                <a:latin typeface="Times New Roman" pitchFamily="18" charset="0"/>
                <a:ea typeface="宋体" pitchFamily="2" charset="-122"/>
              </a:rPr>
              <a:t>命令为</a:t>
            </a:r>
            <a:r>
              <a:rPr lang="en-US" altLang="zh-CN" sz="2400" b="1" dirty="0" err="1" smtClean="0">
                <a:solidFill>
                  <a:srgbClr val="0000FF"/>
                </a:solidFill>
                <a:latin typeface="Times New Roman" pitchFamily="18" charset="0"/>
                <a:ea typeface="宋体" pitchFamily="2" charset="-122"/>
              </a:rPr>
              <a:t>tracert</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p:txBody>
      </p:sp>
      <p:sp>
        <p:nvSpPr>
          <p:cNvPr id="4" name="标题 1"/>
          <p:cNvSpPr>
            <a:spLocks noGrp="1"/>
          </p:cNvSpPr>
          <p:nvPr>
            <p:ph type="title" idx="4294967295"/>
          </p:nvPr>
        </p:nvSpPr>
        <p:spPr>
          <a:xfrm>
            <a:off x="360000" y="504000"/>
            <a:ext cx="7920000" cy="575366"/>
          </a:xfrm>
        </p:spPr>
        <p:txBody>
          <a:bodyPr anchor="ctr" anchorCtr="0">
            <a:spAutoFit/>
          </a:bodyPr>
          <a:lstStyle/>
          <a:p>
            <a:pPr eaLnBrk="1" hangingPunct="1">
              <a:lnSpc>
                <a:spcPct val="100000"/>
              </a:lnSpc>
            </a:pPr>
            <a:r>
              <a:rPr lang="en-US" altLang="zh-CN" sz="3200" dirty="0" smtClean="0">
                <a:latin typeface="Times New Roman" pitchFamily="18" charset="0"/>
                <a:ea typeface="宋体" pitchFamily="2" charset="-122"/>
              </a:rPr>
              <a:t>4.2.3  </a:t>
            </a:r>
            <a:r>
              <a:rPr lang="zh-CN" altLang="en-US" sz="3200" dirty="0" smtClean="0">
                <a:latin typeface="Times New Roman" pitchFamily="18" charset="0"/>
                <a:ea typeface="宋体" pitchFamily="2" charset="-122"/>
              </a:rPr>
              <a:t>在</a:t>
            </a:r>
            <a:r>
              <a:rPr lang="en-US" altLang="zh-CN" sz="3200" dirty="0" smtClean="0">
                <a:latin typeface="Times New Roman" pitchFamily="18" charset="0"/>
                <a:ea typeface="宋体" pitchFamily="2" charset="-122"/>
              </a:rPr>
              <a:t>Internet</a:t>
            </a:r>
            <a:r>
              <a:rPr lang="zh-CN" altLang="en-US" sz="3200" dirty="0" smtClean="0">
                <a:latin typeface="Times New Roman" pitchFamily="18" charset="0"/>
                <a:ea typeface="宋体" pitchFamily="2" charset="-122"/>
              </a:rPr>
              <a:t>中转发数据包</a:t>
            </a:r>
            <a:r>
              <a:rPr lang="zh-CN" altLang="en-US" sz="3200" dirty="0" smtClean="0">
                <a:solidFill>
                  <a:srgbClr val="FF0000"/>
                </a:solidFill>
                <a:latin typeface="Times New Roman" pitchFamily="18" charset="0"/>
                <a:ea typeface="宋体" pitchFamily="2" charset="-122"/>
              </a:rPr>
              <a:t>（重要）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ctrTitle" idx="4294967295"/>
          </p:nvPr>
        </p:nvSpPr>
        <p:spPr bwMode="white">
          <a:xfrm>
            <a:off x="360000" y="2340000"/>
            <a:ext cx="5040000" cy="636922"/>
          </a:xfrm>
        </p:spPr>
        <p:txBody>
          <a:bodyPr anchor="ctr">
            <a:spAutoFit/>
          </a:bodyPr>
          <a:lstStyle/>
          <a:p>
            <a:pPr eaLnBrk="1" hangingPunct="1">
              <a:lnSpc>
                <a:spcPct val="100000"/>
              </a:lnSpc>
            </a:pPr>
            <a:r>
              <a:rPr lang="en-US" altLang="zh-CN" dirty="0" smtClean="0">
                <a:solidFill>
                  <a:srgbClr val="FFFFFF"/>
                </a:solidFill>
                <a:latin typeface="Times New Roman" pitchFamily="18" charset="0"/>
                <a:ea typeface="宋体" pitchFamily="2" charset="-122"/>
              </a:rPr>
              <a:t>4.4  </a:t>
            </a:r>
            <a:r>
              <a:rPr lang="zh-CN" altLang="en-US" dirty="0" smtClean="0">
                <a:solidFill>
                  <a:srgbClr val="FFFFFF"/>
                </a:solidFill>
                <a:latin typeface="Times New Roman" pitchFamily="18" charset="0"/>
                <a:ea typeface="宋体" pitchFamily="2" charset="-122"/>
              </a:rPr>
              <a:t>线缆和连接器</a:t>
            </a:r>
          </a:p>
        </p:txBody>
      </p:sp>
      <p:sp>
        <p:nvSpPr>
          <p:cNvPr id="3" name="副标题 2"/>
          <p:cNvSpPr>
            <a:spLocks noGrp="1"/>
          </p:cNvSpPr>
          <p:nvPr>
            <p:ph type="subTitle" idx="1"/>
          </p:nvPr>
        </p:nvSpPr>
        <p:spPr>
          <a:xfrm>
            <a:off x="360000" y="4608000"/>
            <a:ext cx="8460000" cy="1980000"/>
          </a:xfrm>
        </p:spPr>
        <p:txBody>
          <a:bodyPr>
            <a:spAutoFit/>
          </a:bodyPr>
          <a:lstStyle/>
          <a:p>
            <a:pPr eaLnBrk="1" hangingPunct="1">
              <a:lnSpc>
                <a:spcPts val="3600"/>
              </a:lnSpc>
              <a:spcBef>
                <a:spcPts val="0"/>
              </a:spcBef>
            </a:pPr>
            <a:r>
              <a:rPr lang="en-US" altLang="zh-CN" sz="2400" dirty="0" smtClean="0">
                <a:solidFill>
                  <a:schemeClr val="tx1"/>
                </a:solidFill>
                <a:latin typeface="Times New Roman" pitchFamily="18" charset="0"/>
                <a:ea typeface="宋体" pitchFamily="2" charset="-122"/>
              </a:rPr>
              <a:t>1</a:t>
            </a:r>
            <a:r>
              <a:rPr lang="zh-CN" altLang="en-US" sz="2400" dirty="0" smtClean="0">
                <a:solidFill>
                  <a:schemeClr val="tx1"/>
                </a:solidFill>
                <a:latin typeface="Times New Roman" pitchFamily="18" charset="0"/>
                <a:ea typeface="宋体" pitchFamily="2" charset="-122"/>
              </a:rPr>
              <a:t>、</a:t>
            </a:r>
            <a:r>
              <a:rPr lang="zh-CN" altLang="en-US" sz="2400" dirty="0" smtClean="0">
                <a:solidFill>
                  <a:srgbClr val="0000FF"/>
                </a:solidFill>
                <a:latin typeface="Times New Roman" pitchFamily="18" charset="0"/>
                <a:ea typeface="宋体" pitchFamily="2" charset="-122"/>
              </a:rPr>
              <a:t>传输介质类型</a:t>
            </a:r>
            <a:r>
              <a:rPr lang="zh-CN" altLang="en-US" sz="2400" dirty="0" smtClean="0">
                <a:solidFill>
                  <a:schemeClr val="tx1"/>
                </a:solidFill>
                <a:latin typeface="Times New Roman" pitchFamily="18" charset="0"/>
                <a:ea typeface="宋体" pitchFamily="2" charset="-122"/>
              </a:rPr>
              <a:t>：物理线缆（</a:t>
            </a:r>
            <a:r>
              <a:rPr lang="zh-CN" altLang="en-US" sz="2400" dirty="0" smtClean="0">
                <a:solidFill>
                  <a:srgbClr val="0000FF"/>
                </a:solidFill>
                <a:latin typeface="Times New Roman" pitchFamily="18" charset="0"/>
                <a:ea typeface="宋体" pitchFamily="2" charset="-122"/>
              </a:rPr>
              <a:t>金属线缆</a:t>
            </a:r>
            <a:r>
              <a:rPr lang="zh-CN" altLang="en-US" sz="2400" dirty="0" smtClean="0">
                <a:solidFill>
                  <a:schemeClr val="tx1"/>
                </a:solidFill>
                <a:latin typeface="Times New Roman" pitchFamily="18" charset="0"/>
                <a:ea typeface="宋体" pitchFamily="2" charset="-122"/>
              </a:rPr>
              <a:t>、</a:t>
            </a:r>
            <a:r>
              <a:rPr lang="zh-CN" altLang="en-US" sz="2400" dirty="0" smtClean="0">
                <a:solidFill>
                  <a:srgbClr val="0000FF"/>
                </a:solidFill>
                <a:latin typeface="Times New Roman" pitchFamily="18" charset="0"/>
                <a:ea typeface="宋体" pitchFamily="2" charset="-122"/>
              </a:rPr>
              <a:t>光纤</a:t>
            </a:r>
            <a:r>
              <a:rPr lang="zh-CN" altLang="en-US" sz="2400" dirty="0" smtClean="0">
                <a:solidFill>
                  <a:schemeClr val="tx1"/>
                </a:solidFill>
                <a:latin typeface="Times New Roman" pitchFamily="18" charset="0"/>
                <a:ea typeface="宋体" pitchFamily="2" charset="-122"/>
              </a:rPr>
              <a:t>）和</a:t>
            </a:r>
            <a:r>
              <a:rPr lang="zh-CN" altLang="en-US" sz="2400" dirty="0" smtClean="0">
                <a:solidFill>
                  <a:srgbClr val="0000FF"/>
                </a:solidFill>
                <a:latin typeface="Times New Roman" pitchFamily="18" charset="0"/>
                <a:ea typeface="宋体" pitchFamily="2" charset="-122"/>
              </a:rPr>
              <a:t>电磁波</a:t>
            </a:r>
            <a:endParaRPr lang="en-US" altLang="zh-CN" sz="2400" dirty="0" smtClean="0">
              <a:solidFill>
                <a:schemeClr val="tx1"/>
              </a:solidFill>
              <a:latin typeface="Times New Roman" pitchFamily="18" charset="0"/>
              <a:ea typeface="宋体" pitchFamily="2" charset="-122"/>
            </a:endParaRPr>
          </a:p>
          <a:p>
            <a:pPr eaLnBrk="1" hangingPunct="1">
              <a:lnSpc>
                <a:spcPts val="3600"/>
              </a:lnSpc>
              <a:spcBef>
                <a:spcPts val="0"/>
              </a:spcBef>
            </a:pPr>
            <a:r>
              <a:rPr lang="en-US" altLang="zh-CN" sz="2400" dirty="0" smtClean="0">
                <a:solidFill>
                  <a:schemeClr val="tx1"/>
                </a:solidFill>
                <a:latin typeface="Times New Roman" pitchFamily="18" charset="0"/>
                <a:ea typeface="宋体" pitchFamily="2" charset="-122"/>
              </a:rPr>
              <a:t>2</a:t>
            </a:r>
            <a:r>
              <a:rPr lang="zh-CN" altLang="en-US" sz="2400" dirty="0" smtClean="0">
                <a:solidFill>
                  <a:schemeClr val="tx1"/>
                </a:solidFill>
                <a:latin typeface="Times New Roman" pitchFamily="18" charset="0"/>
                <a:ea typeface="宋体" pitchFamily="2" charset="-122"/>
              </a:rPr>
              <a:t>、双绞线（</a:t>
            </a:r>
            <a:r>
              <a:rPr lang="en-US" altLang="zh-CN" sz="2400" dirty="0" smtClean="0">
                <a:solidFill>
                  <a:schemeClr val="tx1"/>
                </a:solidFill>
                <a:latin typeface="Times New Roman" pitchFamily="18" charset="0"/>
                <a:ea typeface="宋体" pitchFamily="2" charset="-122"/>
              </a:rPr>
              <a:t>TP</a:t>
            </a:r>
            <a:r>
              <a:rPr lang="zh-CN" altLang="en-US" sz="2400" dirty="0" smtClean="0">
                <a:solidFill>
                  <a:schemeClr val="tx1"/>
                </a:solidFill>
                <a:latin typeface="Times New Roman" pitchFamily="18" charset="0"/>
                <a:ea typeface="宋体" pitchFamily="2" charset="-122"/>
              </a:rPr>
              <a:t>）的结构</a:t>
            </a:r>
            <a:endParaRPr lang="en-US" altLang="zh-CN" sz="2400" dirty="0" smtClean="0">
              <a:solidFill>
                <a:schemeClr val="tx1"/>
              </a:solidFill>
              <a:latin typeface="Times New Roman" pitchFamily="18" charset="0"/>
              <a:ea typeface="宋体" pitchFamily="2" charset="-122"/>
            </a:endParaRPr>
          </a:p>
          <a:p>
            <a:pPr eaLnBrk="1" hangingPunct="1">
              <a:lnSpc>
                <a:spcPts val="3600"/>
              </a:lnSpc>
              <a:spcBef>
                <a:spcPts val="0"/>
              </a:spcBef>
            </a:pPr>
            <a:r>
              <a:rPr lang="en-US" altLang="zh-CN" sz="2400" dirty="0" smtClean="0">
                <a:solidFill>
                  <a:schemeClr val="tx1"/>
                </a:solidFill>
                <a:latin typeface="Times New Roman" pitchFamily="18" charset="0"/>
                <a:ea typeface="宋体" pitchFamily="2" charset="-122"/>
              </a:rPr>
              <a:t>3</a:t>
            </a:r>
            <a:r>
              <a:rPr lang="zh-CN" altLang="en-US" sz="2400" dirty="0" smtClean="0">
                <a:solidFill>
                  <a:schemeClr val="tx1"/>
                </a:solidFill>
                <a:latin typeface="Times New Roman" pitchFamily="18" charset="0"/>
                <a:ea typeface="宋体" pitchFamily="2" charset="-122"/>
              </a:rPr>
              <a:t>、双绞线的类别（按屏蔽类型分）：</a:t>
            </a:r>
            <a:r>
              <a:rPr lang="en-US" altLang="zh-CN" sz="2400" dirty="0" smtClean="0">
                <a:solidFill>
                  <a:srgbClr val="0000FF"/>
                </a:solidFill>
                <a:latin typeface="Times New Roman" pitchFamily="18" charset="0"/>
                <a:ea typeface="宋体" pitchFamily="2" charset="-122"/>
              </a:rPr>
              <a:t>UTP</a:t>
            </a:r>
            <a:r>
              <a:rPr lang="zh-CN" altLang="en-US" sz="2400" dirty="0" smtClean="0">
                <a:solidFill>
                  <a:schemeClr val="tx1"/>
                </a:solidFill>
                <a:latin typeface="Times New Roman" pitchFamily="18" charset="0"/>
                <a:ea typeface="宋体" pitchFamily="2" charset="-122"/>
              </a:rPr>
              <a:t>、</a:t>
            </a:r>
            <a:r>
              <a:rPr lang="en-US" altLang="zh-CN" sz="2400" dirty="0" smtClean="0">
                <a:solidFill>
                  <a:srgbClr val="0000FF"/>
                </a:solidFill>
                <a:latin typeface="Times New Roman" pitchFamily="18" charset="0"/>
                <a:ea typeface="宋体" pitchFamily="2" charset="-122"/>
              </a:rPr>
              <a:t>STP</a:t>
            </a:r>
            <a:r>
              <a:rPr lang="zh-CN" altLang="en-US" sz="2400" dirty="0" smtClean="0">
                <a:solidFill>
                  <a:schemeClr val="tx1"/>
                </a:solidFill>
                <a:latin typeface="Times New Roman" pitchFamily="18" charset="0"/>
                <a:ea typeface="宋体" pitchFamily="2" charset="-122"/>
              </a:rPr>
              <a:t>、</a:t>
            </a:r>
            <a:r>
              <a:rPr lang="en-US" altLang="zh-CN" sz="2400" dirty="0" err="1" smtClean="0">
                <a:solidFill>
                  <a:srgbClr val="0000FF"/>
                </a:solidFill>
                <a:latin typeface="Times New Roman" pitchFamily="18" charset="0"/>
                <a:ea typeface="宋体" pitchFamily="2" charset="-122"/>
              </a:rPr>
              <a:t>ScTP</a:t>
            </a:r>
            <a:endParaRPr lang="en-US" altLang="zh-CN" sz="2400" dirty="0" smtClean="0">
              <a:solidFill>
                <a:schemeClr val="tx1"/>
              </a:solidFill>
              <a:latin typeface="Times New Roman" pitchFamily="18" charset="0"/>
              <a:ea typeface="宋体" pitchFamily="2" charset="-122"/>
            </a:endParaRPr>
          </a:p>
          <a:p>
            <a:pPr eaLnBrk="1" hangingPunct="1">
              <a:lnSpc>
                <a:spcPts val="3600"/>
              </a:lnSpc>
              <a:spcBef>
                <a:spcPts val="0"/>
              </a:spcBef>
            </a:pPr>
            <a:r>
              <a:rPr lang="en-US" altLang="zh-CN" sz="2400" dirty="0" smtClean="0">
                <a:solidFill>
                  <a:schemeClr val="tx1"/>
                </a:solidFill>
                <a:latin typeface="Times New Roman" pitchFamily="18" charset="0"/>
                <a:ea typeface="宋体" pitchFamily="2" charset="-122"/>
              </a:rPr>
              <a:t>4</a:t>
            </a:r>
            <a:r>
              <a:rPr lang="zh-CN" altLang="en-US" sz="2400" dirty="0" smtClean="0">
                <a:solidFill>
                  <a:schemeClr val="tx1"/>
                </a:solidFill>
                <a:latin typeface="Times New Roman" pitchFamily="18" charset="0"/>
                <a:ea typeface="宋体" pitchFamily="2" charset="-122"/>
              </a:rPr>
              <a:t>、双绞线的类别（按数据速率分）：</a:t>
            </a:r>
            <a:r>
              <a:rPr lang="en-US" altLang="zh-CN" sz="2400" dirty="0" smtClean="0">
                <a:solidFill>
                  <a:srgbClr val="0000FF"/>
                </a:solidFill>
                <a:latin typeface="Times New Roman" pitchFamily="18" charset="0"/>
                <a:ea typeface="宋体" pitchFamily="2" charset="-122"/>
              </a:rPr>
              <a:t>5</a:t>
            </a:r>
            <a:r>
              <a:rPr lang="zh-CN" altLang="en-US" sz="2400" dirty="0" smtClean="0">
                <a:solidFill>
                  <a:srgbClr val="0000FF"/>
                </a:solidFill>
                <a:latin typeface="Times New Roman" pitchFamily="18" charset="0"/>
                <a:ea typeface="宋体" pitchFamily="2" charset="-122"/>
              </a:rPr>
              <a:t>类线</a:t>
            </a:r>
            <a:r>
              <a:rPr lang="zh-CN" altLang="en-US" sz="2400" dirty="0" smtClean="0">
                <a:solidFill>
                  <a:schemeClr val="tx1"/>
                </a:solidFill>
                <a:latin typeface="Times New Roman" pitchFamily="18" charset="0"/>
                <a:ea typeface="宋体" pitchFamily="2" charset="-122"/>
              </a:rPr>
              <a:t>、</a:t>
            </a:r>
            <a:r>
              <a:rPr lang="en-US" altLang="zh-CN" sz="2400" dirty="0" smtClean="0">
                <a:solidFill>
                  <a:srgbClr val="0000FF"/>
                </a:solidFill>
                <a:latin typeface="Times New Roman" pitchFamily="18" charset="0"/>
                <a:ea typeface="宋体" pitchFamily="2" charset="-122"/>
              </a:rPr>
              <a:t>6</a:t>
            </a:r>
            <a:r>
              <a:rPr lang="zh-CN" altLang="en-US" sz="2400" dirty="0" smtClean="0">
                <a:solidFill>
                  <a:srgbClr val="0000FF"/>
                </a:solidFill>
                <a:latin typeface="Times New Roman" pitchFamily="18" charset="0"/>
                <a:ea typeface="宋体" pitchFamily="2" charset="-122"/>
              </a:rPr>
              <a:t>类线</a:t>
            </a:r>
            <a:r>
              <a:rPr lang="zh-CN" altLang="en-US" sz="2400" dirty="0" smtClean="0">
                <a:solidFill>
                  <a:schemeClr val="tx1"/>
                </a:solidFill>
                <a:latin typeface="Times New Roman" pitchFamily="18" charset="0"/>
                <a:ea typeface="宋体" pitchFamily="2" charset="-122"/>
              </a:rPr>
              <a:t>、</a:t>
            </a:r>
            <a:r>
              <a:rPr lang="en-US" altLang="zh-CN" sz="2400" dirty="0" smtClean="0">
                <a:solidFill>
                  <a:srgbClr val="0000FF"/>
                </a:solidFill>
                <a:latin typeface="Times New Roman" pitchFamily="18" charset="0"/>
                <a:ea typeface="宋体" pitchFamily="2" charset="-122"/>
              </a:rPr>
              <a:t>7</a:t>
            </a:r>
            <a:r>
              <a:rPr lang="zh-CN" altLang="en-US" sz="2400" dirty="0" smtClean="0">
                <a:solidFill>
                  <a:srgbClr val="0000FF"/>
                </a:solidFill>
                <a:latin typeface="Times New Roman" pitchFamily="18" charset="0"/>
                <a:ea typeface="宋体" pitchFamily="2" charset="-122"/>
              </a:rPr>
              <a:t>类线</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60000" y="504000"/>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4.4.1   </a:t>
            </a:r>
            <a:r>
              <a:rPr lang="zh-CN" altLang="en-US" sz="3200" dirty="0" smtClean="0">
                <a:latin typeface="Times New Roman" pitchFamily="18" charset="0"/>
                <a:ea typeface="宋体" pitchFamily="2" charset="-122"/>
              </a:rPr>
              <a:t>常见的网络线缆</a:t>
            </a:r>
          </a:p>
        </p:txBody>
      </p:sp>
      <p:sp>
        <p:nvSpPr>
          <p:cNvPr id="3" name="内容占位符 2"/>
          <p:cNvSpPr>
            <a:spLocks noGrp="1"/>
          </p:cNvSpPr>
          <p:nvPr>
            <p:ph idx="1"/>
          </p:nvPr>
        </p:nvSpPr>
        <p:spPr>
          <a:xfrm>
            <a:off x="360000" y="1152000"/>
            <a:ext cx="8280000" cy="5328000"/>
          </a:xfrm>
        </p:spPr>
        <p:txBody>
          <a:bodyPr/>
          <a:lstStyle/>
          <a:p>
            <a:pPr marL="288000" indent="-288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要进行通信，必须存在</a:t>
            </a:r>
            <a:r>
              <a:rPr lang="zh-CN" altLang="en-US" sz="2400" b="1" dirty="0" smtClean="0">
                <a:solidFill>
                  <a:srgbClr val="0000FF"/>
                </a:solidFill>
                <a:latin typeface="Times New Roman" pitchFamily="18" charset="0"/>
                <a:ea typeface="宋体" pitchFamily="2" charset="-122"/>
              </a:rPr>
              <a:t>源</a:t>
            </a:r>
            <a:r>
              <a:rPr lang="zh-CN" altLang="en-US" sz="2400" b="1" dirty="0" smtClean="0">
                <a:latin typeface="Times New Roman" pitchFamily="18" charset="0"/>
                <a:ea typeface="宋体" pitchFamily="2" charset="-122"/>
              </a:rPr>
              <a:t>、</a:t>
            </a:r>
            <a:r>
              <a:rPr lang="zh-CN" altLang="en-US" sz="2400" b="1" dirty="0" smtClean="0">
                <a:solidFill>
                  <a:srgbClr val="0000FF"/>
                </a:solidFill>
                <a:latin typeface="Times New Roman" pitchFamily="18" charset="0"/>
                <a:ea typeface="宋体" pitchFamily="2" charset="-122"/>
              </a:rPr>
              <a:t>目的</a:t>
            </a:r>
            <a:r>
              <a:rPr lang="zh-CN" altLang="en-US" sz="2400" b="1" dirty="0" smtClean="0">
                <a:latin typeface="Times New Roman" pitchFamily="18" charset="0"/>
                <a:ea typeface="宋体" pitchFamily="2" charset="-122"/>
              </a:rPr>
              <a:t>以及</a:t>
            </a:r>
            <a:r>
              <a:rPr lang="zh-CN" altLang="en-US" sz="2400" b="1" dirty="0" smtClean="0">
                <a:solidFill>
                  <a:srgbClr val="FF00FF"/>
                </a:solidFill>
                <a:latin typeface="Times New Roman" pitchFamily="18" charset="0"/>
                <a:ea typeface="宋体" pitchFamily="2" charset="-122"/>
              </a:rPr>
              <a:t>某种类型的通道</a:t>
            </a:r>
            <a:r>
              <a:rPr lang="zh-CN" altLang="en-US" sz="2400" b="1" dirty="0" smtClean="0">
                <a:latin typeface="Times New Roman" pitchFamily="18" charset="0"/>
                <a:ea typeface="宋体" pitchFamily="2" charset="-122"/>
              </a:rPr>
              <a:t>（或</a:t>
            </a:r>
            <a:r>
              <a:rPr lang="zh-CN" altLang="en-US" sz="2400" b="1" dirty="0" smtClean="0">
                <a:solidFill>
                  <a:srgbClr val="FF00FF"/>
                </a:solidFill>
                <a:latin typeface="Times New Roman" pitchFamily="18" charset="0"/>
                <a:ea typeface="宋体" pitchFamily="2" charset="-122"/>
              </a:rPr>
              <a:t>介质</a:t>
            </a:r>
            <a:r>
              <a:rPr lang="zh-CN" altLang="en-US" sz="2400" b="1" dirty="0" smtClean="0">
                <a:latin typeface="Times New Roman" pitchFamily="18" charset="0"/>
                <a:ea typeface="宋体" pitchFamily="2" charset="-122"/>
              </a:rPr>
              <a:t>）。介质通常是某种</a:t>
            </a:r>
            <a:r>
              <a:rPr lang="zh-CN" altLang="en-US" sz="2400" b="1" dirty="0" smtClean="0">
                <a:solidFill>
                  <a:srgbClr val="0000FF"/>
                </a:solidFill>
                <a:latin typeface="Times New Roman" pitchFamily="18" charset="0"/>
                <a:ea typeface="宋体" pitchFamily="2" charset="-122"/>
              </a:rPr>
              <a:t>物理线缆</a:t>
            </a:r>
            <a:r>
              <a:rPr lang="zh-CN" altLang="en-US" sz="2400" b="1" dirty="0" smtClean="0">
                <a:latin typeface="Times New Roman" pitchFamily="18" charset="0"/>
                <a:ea typeface="宋体" pitchFamily="2" charset="-122"/>
              </a:rPr>
              <a:t>，也可以是</a:t>
            </a:r>
            <a:r>
              <a:rPr lang="zh-CN" altLang="en-US" sz="2400" b="1" dirty="0" smtClean="0">
                <a:solidFill>
                  <a:srgbClr val="0000FF"/>
                </a:solidFill>
                <a:latin typeface="Times New Roman" pitchFamily="18" charset="0"/>
                <a:ea typeface="宋体" pitchFamily="2" charset="-122"/>
              </a:rPr>
              <a:t>电磁波</a:t>
            </a:r>
            <a:r>
              <a:rPr lang="zh-CN" altLang="en-US" sz="2400" b="1" dirty="0" smtClean="0">
                <a:latin typeface="Times New Roman" pitchFamily="18" charset="0"/>
                <a:ea typeface="宋体" pitchFamily="2" charset="-122"/>
              </a:rPr>
              <a:t>。</a:t>
            </a:r>
          </a:p>
          <a:p>
            <a:pPr marL="288000" indent="-288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源与目的之间的连接可以是直接的，也可以是间接的，甚至可能跨越多种介质类型。</a:t>
            </a:r>
          </a:p>
          <a:p>
            <a:pPr marL="288000" indent="-288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物理线缆分为两类：</a:t>
            </a:r>
            <a:endParaRPr lang="en-US" altLang="zh-CN" sz="2400" b="1" dirty="0" smtClean="0">
              <a:latin typeface="Times New Roman" pitchFamily="18" charset="0"/>
              <a:ea typeface="宋体" pitchFamily="2" charset="-122"/>
            </a:endParaRPr>
          </a:p>
          <a:p>
            <a:pPr marL="288000" indent="-288000" eaLnBrk="1" hangingPunct="1">
              <a:lnSpc>
                <a:spcPct val="150000"/>
              </a:lnSpc>
              <a:spcBef>
                <a:spcPts val="600"/>
              </a:spcBef>
              <a:spcAft>
                <a:spcPts val="0"/>
              </a:spcAft>
              <a:buSzPct val="65000"/>
              <a:buFont typeface="Wingdings" panose="05000000000000000000" pitchFamily="2" charset="2"/>
              <a:buChar char="ü"/>
              <a:defRPr/>
            </a:pPr>
            <a:r>
              <a:rPr lang="zh-CN" altLang="en-US" sz="2400" b="1" dirty="0" smtClean="0">
                <a:solidFill>
                  <a:srgbClr val="0000FF"/>
                </a:solidFill>
                <a:latin typeface="Times New Roman" pitchFamily="18" charset="0"/>
                <a:ea typeface="宋体" pitchFamily="2" charset="-122"/>
              </a:rPr>
              <a:t>金属电缆一般为铜或铝，</a:t>
            </a:r>
            <a:br>
              <a:rPr lang="zh-CN" altLang="en-US" sz="2400" b="1" dirty="0" smtClean="0">
                <a:solidFill>
                  <a:srgbClr val="0000FF"/>
                </a:solidFill>
                <a:latin typeface="Times New Roman" pitchFamily="18" charset="0"/>
                <a:ea typeface="宋体" pitchFamily="2" charset="-122"/>
              </a:rPr>
            </a:br>
            <a:r>
              <a:rPr lang="zh-CN" altLang="en-US" sz="2400" b="1" dirty="0" smtClean="0">
                <a:solidFill>
                  <a:srgbClr val="0000FF"/>
                </a:solidFill>
                <a:latin typeface="Times New Roman" pitchFamily="18" charset="0"/>
                <a:ea typeface="宋体" pitchFamily="2" charset="-122"/>
              </a:rPr>
              <a:t>使用电子脉冲传输信息。</a:t>
            </a:r>
            <a:endParaRPr lang="en-US" altLang="zh-CN" sz="2400" b="1" dirty="0" smtClean="0">
              <a:solidFill>
                <a:srgbClr val="0000FF"/>
              </a:solidFill>
              <a:latin typeface="Times New Roman" pitchFamily="18" charset="0"/>
              <a:ea typeface="宋体" pitchFamily="2" charset="-122"/>
            </a:endParaRPr>
          </a:p>
          <a:p>
            <a:pPr marL="288000" indent="-288000" eaLnBrk="1" hangingPunct="1">
              <a:lnSpc>
                <a:spcPct val="150000"/>
              </a:lnSpc>
              <a:spcBef>
                <a:spcPts val="600"/>
              </a:spcBef>
              <a:spcAft>
                <a:spcPts val="0"/>
              </a:spcAft>
              <a:buSzPct val="65000"/>
              <a:buFont typeface="Wingdings" panose="05000000000000000000" pitchFamily="2" charset="2"/>
              <a:buChar char="ü"/>
              <a:defRPr/>
            </a:pPr>
            <a:r>
              <a:rPr lang="zh-CN" altLang="en-US" sz="2400" b="1" dirty="0" smtClean="0">
                <a:solidFill>
                  <a:srgbClr val="FF00FF"/>
                </a:solidFill>
                <a:latin typeface="Times New Roman" pitchFamily="18" charset="0"/>
                <a:ea typeface="宋体" pitchFamily="2" charset="-122"/>
              </a:rPr>
              <a:t>光纤由玻璃或塑料制成，</a:t>
            </a:r>
            <a:br>
              <a:rPr lang="zh-CN" altLang="en-US" sz="2400" b="1" dirty="0" smtClean="0">
                <a:solidFill>
                  <a:srgbClr val="FF00FF"/>
                </a:solidFill>
                <a:latin typeface="Times New Roman" pitchFamily="18" charset="0"/>
                <a:ea typeface="宋体" pitchFamily="2" charset="-122"/>
              </a:rPr>
            </a:br>
            <a:r>
              <a:rPr lang="zh-CN" altLang="en-US" sz="2400" b="1" dirty="0" smtClean="0">
                <a:solidFill>
                  <a:srgbClr val="FF00FF"/>
                </a:solidFill>
                <a:latin typeface="Times New Roman" pitchFamily="18" charset="0"/>
                <a:ea typeface="宋体" pitchFamily="2" charset="-122"/>
              </a:rPr>
              <a:t>使用光脉冲来传输信息。</a:t>
            </a: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000" y="3240000"/>
            <a:ext cx="4350252" cy="30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4.4.1   </a:t>
            </a:r>
            <a:r>
              <a:rPr lang="zh-CN" altLang="en-US" sz="3200" dirty="0" smtClean="0">
                <a:latin typeface="Times New Roman" pitchFamily="18" charset="0"/>
                <a:ea typeface="宋体" pitchFamily="2" charset="-122"/>
              </a:rPr>
              <a:t>常见的网络线缆</a:t>
            </a:r>
          </a:p>
        </p:txBody>
      </p:sp>
      <p:sp>
        <p:nvSpPr>
          <p:cNvPr id="3" name="内容占位符 2"/>
          <p:cNvSpPr>
            <a:spLocks noGrp="1"/>
          </p:cNvSpPr>
          <p:nvPr>
            <p:ph idx="1"/>
          </p:nvPr>
        </p:nvSpPr>
        <p:spPr>
          <a:xfrm>
            <a:off x="252000" y="1152000"/>
            <a:ext cx="8640000" cy="3744000"/>
          </a:xfrm>
        </p:spPr>
        <p:txBody>
          <a:bodyPr/>
          <a:lstStyle/>
          <a:p>
            <a:pPr marL="288000" indent="-288000" algn="just" eaLnBrk="1" hangingPunct="1">
              <a:lnSpc>
                <a:spcPts val="4000"/>
              </a:lnSpc>
              <a:spcBef>
                <a:spcPts val="0"/>
              </a:spcBef>
              <a:spcAft>
                <a:spcPts val="0"/>
              </a:spcAft>
              <a:defRPr/>
            </a:pPr>
            <a:r>
              <a:rPr lang="zh-CN" altLang="en-US" sz="2400" b="1" dirty="0" smtClean="0">
                <a:solidFill>
                  <a:srgbClr val="0000FF"/>
                </a:solidFill>
                <a:latin typeface="Times New Roman" pitchFamily="18" charset="0"/>
                <a:ea typeface="宋体" pitchFamily="2" charset="-122"/>
              </a:rPr>
              <a:t>双绞线</a:t>
            </a:r>
            <a:r>
              <a:rPr lang="zh-CN" altLang="en-US" sz="2400" b="1" dirty="0">
                <a:latin typeface="Times New Roman" pitchFamily="18" charset="0"/>
                <a:ea typeface="宋体" pitchFamily="2" charset="-122"/>
              </a:rPr>
              <a:t>（</a:t>
            </a:r>
            <a:r>
              <a:rPr lang="en-US" altLang="zh-CN" sz="2400" b="1" dirty="0">
                <a:latin typeface="Times New Roman" pitchFamily="18" charset="0"/>
                <a:ea typeface="宋体" pitchFamily="2" charset="-122"/>
              </a:rPr>
              <a:t>Twisted Pair</a:t>
            </a:r>
            <a:r>
              <a:rPr lang="zh-CN" altLang="en-US" sz="2400" b="1" dirty="0">
                <a:latin typeface="Times New Roman" pitchFamily="18" charset="0"/>
                <a:ea typeface="宋体" pitchFamily="2" charset="-122"/>
              </a:rPr>
              <a:t>，</a:t>
            </a:r>
            <a:r>
              <a:rPr lang="en-US" altLang="zh-CN" sz="2400" b="1" dirty="0" smtClean="0">
                <a:latin typeface="Times New Roman" pitchFamily="18" charset="0"/>
                <a:ea typeface="宋体" pitchFamily="2" charset="-122"/>
              </a:rPr>
              <a:t>TP</a:t>
            </a:r>
            <a:r>
              <a:rPr lang="zh-CN" altLang="en-US" sz="2400" b="1" dirty="0" smtClean="0">
                <a:latin typeface="Times New Roman" pitchFamily="18" charset="0"/>
                <a:ea typeface="宋体" pitchFamily="2" charset="-122"/>
              </a:rPr>
              <a:t>）：以太网通常使用</a:t>
            </a:r>
            <a:r>
              <a:rPr lang="zh-CN" altLang="en-US" sz="2400" b="1" dirty="0" smtClean="0">
                <a:solidFill>
                  <a:srgbClr val="0000FF"/>
                </a:solidFill>
                <a:latin typeface="Times New Roman" pitchFamily="18" charset="0"/>
                <a:ea typeface="宋体" pitchFamily="2" charset="-122"/>
              </a:rPr>
              <a:t>双绞线</a:t>
            </a:r>
            <a:r>
              <a:rPr lang="zh-CN" altLang="en-US" sz="2400" b="1" dirty="0" smtClean="0">
                <a:latin typeface="Times New Roman" pitchFamily="18" charset="0"/>
                <a:ea typeface="宋体" pitchFamily="2" charset="-122"/>
              </a:rPr>
              <a:t>（一种</a:t>
            </a:r>
            <a:r>
              <a:rPr lang="zh-CN" altLang="en-US" sz="2400" b="1" dirty="0" smtClean="0">
                <a:solidFill>
                  <a:srgbClr val="0000FF"/>
                </a:solidFill>
                <a:latin typeface="Times New Roman" pitchFamily="18" charset="0"/>
                <a:ea typeface="宋体" pitchFamily="2" charset="-122"/>
              </a:rPr>
              <a:t>铜质电缆</a:t>
            </a:r>
            <a:r>
              <a:rPr lang="zh-CN" altLang="en-US" sz="2400" b="1" dirty="0" smtClean="0">
                <a:latin typeface="Times New Roman" pitchFamily="18" charset="0"/>
                <a:ea typeface="宋体" pitchFamily="2" charset="-122"/>
              </a:rPr>
              <a:t>）来连接设备。</a:t>
            </a:r>
            <a:r>
              <a:rPr lang="zh-CN" altLang="en-US" sz="2400" b="1" dirty="0" smtClean="0">
                <a:solidFill>
                  <a:srgbClr val="FF00FF"/>
                </a:solidFill>
                <a:latin typeface="Times New Roman" pitchFamily="18" charset="0"/>
                <a:ea typeface="宋体" pitchFamily="2" charset="-122"/>
              </a:rPr>
              <a:t>由于以太网是大多数局域网的基础，因此双绞线是最常见的网络布线类型。</a:t>
            </a:r>
          </a:p>
          <a:p>
            <a:pPr marL="288000" indent="-288000" algn="just" eaLnBrk="1" hangingPunct="1">
              <a:lnSpc>
                <a:spcPts val="4000"/>
              </a:lnSpc>
              <a:spcBef>
                <a:spcPts val="0"/>
              </a:spcBef>
              <a:spcAft>
                <a:spcPts val="0"/>
              </a:spcAft>
              <a:defRPr/>
            </a:pPr>
            <a:r>
              <a:rPr lang="zh-CN" altLang="en-US" sz="2400" b="1" dirty="0" smtClean="0">
                <a:solidFill>
                  <a:srgbClr val="0000FF"/>
                </a:solidFill>
                <a:latin typeface="Times New Roman" pitchFamily="18" charset="0"/>
                <a:ea typeface="宋体" pitchFamily="2" charset="-122"/>
              </a:rPr>
              <a:t>同轴电缆</a:t>
            </a:r>
            <a:r>
              <a:rPr lang="zh-CN" altLang="en-US" sz="2400" b="1" dirty="0" smtClean="0">
                <a:latin typeface="Times New Roman" pitchFamily="18" charset="0"/>
                <a:ea typeface="宋体" pitchFamily="2" charset="-122"/>
              </a:rPr>
              <a:t>：同轴电缆由铜或铝制成，有线电视使用这种电缆，也可用于卫星通讯系统。</a:t>
            </a:r>
          </a:p>
          <a:p>
            <a:pPr marL="288000" indent="-288000" algn="just" eaLnBrk="1" hangingPunct="1">
              <a:lnSpc>
                <a:spcPts val="4000"/>
              </a:lnSpc>
              <a:spcBef>
                <a:spcPts val="0"/>
              </a:spcBef>
              <a:spcAft>
                <a:spcPts val="0"/>
              </a:spcAft>
              <a:defRPr/>
            </a:pPr>
            <a:r>
              <a:rPr lang="zh-CN" altLang="en-US" sz="2400" b="1" dirty="0" smtClean="0">
                <a:solidFill>
                  <a:srgbClr val="0000FF"/>
                </a:solidFill>
                <a:latin typeface="Times New Roman" pitchFamily="18" charset="0"/>
                <a:ea typeface="宋体" pitchFamily="2" charset="-122"/>
              </a:rPr>
              <a:t>光纤</a:t>
            </a:r>
            <a:r>
              <a:rPr lang="zh-CN" altLang="en-US" sz="2400" b="1" dirty="0" smtClean="0">
                <a:latin typeface="Times New Roman" pitchFamily="18" charset="0"/>
                <a:ea typeface="宋体" pitchFamily="2" charset="-122"/>
              </a:rPr>
              <a:t>：由玻璃或塑料制成。其带宽很高，可承载大量的数据。光纤用于主干网络、大型企业环境以及大型数据中心。</a:t>
            </a: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000" y="4968000"/>
            <a:ext cx="6215062"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4.4.2   </a:t>
            </a:r>
            <a:r>
              <a:rPr lang="zh-CN" altLang="en-US" sz="3200" dirty="0" smtClean="0">
                <a:latin typeface="Times New Roman" pitchFamily="18" charset="0"/>
                <a:ea typeface="宋体" pitchFamily="2" charset="-122"/>
              </a:rPr>
              <a:t>双绞线电缆</a:t>
            </a:r>
          </a:p>
        </p:txBody>
      </p:sp>
      <p:sp>
        <p:nvSpPr>
          <p:cNvPr id="3" name="内容占位符 2"/>
          <p:cNvSpPr>
            <a:spLocks noGrp="1"/>
          </p:cNvSpPr>
          <p:nvPr>
            <p:ph idx="1"/>
          </p:nvPr>
        </p:nvSpPr>
        <p:spPr>
          <a:xfrm>
            <a:off x="252000" y="1152000"/>
            <a:ext cx="8640000" cy="2298915"/>
          </a:xfrm>
        </p:spPr>
        <p:txBody>
          <a:bodyPr>
            <a:spAutoFit/>
          </a:bodyPr>
          <a:lstStyle/>
          <a:p>
            <a:pPr marL="288000" indent="-288000" algn="just" eaLnBrk="1" hangingPunct="1">
              <a:lnSpc>
                <a:spcPct val="150000"/>
              </a:lnSpc>
              <a:spcBef>
                <a:spcPts val="0"/>
              </a:spcBef>
              <a:defRPr/>
            </a:pPr>
            <a:r>
              <a:rPr lang="zh-CN" altLang="en-US" sz="2400" b="1" dirty="0" smtClean="0">
                <a:solidFill>
                  <a:srgbClr val="0000FF"/>
                </a:solidFill>
                <a:latin typeface="Times New Roman" pitchFamily="18" charset="0"/>
                <a:ea typeface="宋体" pitchFamily="2" charset="-122"/>
              </a:rPr>
              <a:t>双绞线电缆</a:t>
            </a:r>
            <a:r>
              <a:rPr lang="zh-CN" altLang="en-US" sz="2400" b="1" dirty="0" smtClean="0">
                <a:latin typeface="Times New Roman" pitchFamily="18" charset="0"/>
                <a:ea typeface="宋体" pitchFamily="2" charset="-122"/>
              </a:rPr>
              <a:t>由一对或多对绝缘铜线构成，其中每一对</a:t>
            </a:r>
            <a:r>
              <a:rPr lang="zh-CN" altLang="en-US" sz="2400" b="1" u="sng" dirty="0" smtClean="0">
                <a:solidFill>
                  <a:srgbClr val="FF00FF"/>
                </a:solidFill>
                <a:latin typeface="Times New Roman" pitchFamily="18" charset="0"/>
                <a:ea typeface="宋体" pitchFamily="2" charset="-122"/>
              </a:rPr>
              <a:t>以塑料材质绝缘</a:t>
            </a:r>
            <a:r>
              <a:rPr lang="zh-CN" altLang="en-US" sz="2400" b="1" dirty="0" smtClean="0">
                <a:latin typeface="Times New Roman" pitchFamily="18" charset="0"/>
                <a:ea typeface="宋体" pitchFamily="2" charset="-122"/>
              </a:rPr>
              <a:t>的铜线</a:t>
            </a:r>
            <a:r>
              <a:rPr lang="zh-CN" altLang="en-US" sz="2400" b="1" dirty="0" smtClean="0">
                <a:solidFill>
                  <a:srgbClr val="FF0000"/>
                </a:solidFill>
                <a:latin typeface="Times New Roman" pitchFamily="18" charset="0"/>
                <a:ea typeface="宋体" pitchFamily="2" charset="-122"/>
              </a:rPr>
              <a:t>相互扭（绞绕）</a:t>
            </a:r>
            <a:r>
              <a:rPr lang="zh-CN" altLang="en-US" sz="2400" b="1" dirty="0" smtClean="0">
                <a:latin typeface="Times New Roman" pitchFamily="18" charset="0"/>
                <a:ea typeface="宋体" pitchFamily="2" charset="-122"/>
              </a:rPr>
              <a:t>在一起，</a:t>
            </a:r>
            <a:r>
              <a:rPr lang="zh-CN" altLang="en-US" sz="2400" b="1" dirty="0" smtClean="0">
                <a:solidFill>
                  <a:srgbClr val="FF0000"/>
                </a:solidFill>
                <a:latin typeface="Times New Roman" pitchFamily="18" charset="0"/>
                <a:ea typeface="宋体" pitchFamily="2" charset="-122"/>
              </a:rPr>
              <a:t>这即是双绞线名称的由来</a:t>
            </a:r>
            <a:r>
              <a:rPr lang="zh-CN" altLang="en-US" sz="2400" b="1" dirty="0" smtClean="0">
                <a:latin typeface="Times New Roman" pitchFamily="18" charset="0"/>
                <a:ea typeface="宋体" pitchFamily="2" charset="-122"/>
              </a:rPr>
              <a:t>，最外面包裹着一层</a:t>
            </a:r>
            <a:r>
              <a:rPr lang="zh-CN" altLang="en-US" sz="2400" b="1" u="sng" dirty="0" smtClean="0">
                <a:solidFill>
                  <a:srgbClr val="FF00FF"/>
                </a:solidFill>
                <a:latin typeface="Times New Roman" pitchFamily="18" charset="0"/>
                <a:ea typeface="宋体" pitchFamily="2" charset="-122"/>
              </a:rPr>
              <a:t>橡胶</a:t>
            </a:r>
            <a:r>
              <a:rPr lang="zh-CN" altLang="en-US" sz="2400" b="1" dirty="0" smtClean="0">
                <a:latin typeface="Times New Roman" pitchFamily="18" charset="0"/>
                <a:ea typeface="宋体" pitchFamily="2" charset="-122"/>
              </a:rPr>
              <a:t>的防护套（</a:t>
            </a:r>
            <a:r>
              <a:rPr lang="zh-CN" altLang="en-US" sz="2400" b="1" dirty="0" smtClean="0">
                <a:solidFill>
                  <a:srgbClr val="0000FF"/>
                </a:solidFill>
                <a:latin typeface="Times New Roman" pitchFamily="18" charset="0"/>
                <a:ea typeface="宋体" pitchFamily="2" charset="-122"/>
              </a:rPr>
              <a:t>总外皮</a:t>
            </a:r>
            <a:r>
              <a:rPr lang="zh-CN" altLang="en-US" sz="2400" b="1" dirty="0" smtClean="0">
                <a:latin typeface="Times New Roman" pitchFamily="18" charset="0"/>
                <a:ea typeface="宋体" pitchFamily="2" charset="-122"/>
              </a:rPr>
              <a:t>）。与所有铜质电缆类似，双绞线使用</a:t>
            </a:r>
            <a:r>
              <a:rPr lang="zh-CN" altLang="en-US" sz="2400" b="1" dirty="0" smtClean="0">
                <a:solidFill>
                  <a:srgbClr val="0000FF"/>
                </a:solidFill>
                <a:latin typeface="Times New Roman" pitchFamily="18" charset="0"/>
                <a:ea typeface="宋体" pitchFamily="2" charset="-122"/>
              </a:rPr>
              <a:t>电子脉冲</a:t>
            </a:r>
            <a:r>
              <a:rPr lang="zh-CN" altLang="en-US" sz="2400" b="1" dirty="0" smtClean="0">
                <a:latin typeface="Times New Roman" pitchFamily="18" charset="0"/>
                <a:ea typeface="宋体" pitchFamily="2" charset="-122"/>
              </a:rPr>
              <a:t>来传输数据。</a:t>
            </a:r>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00" y="3600000"/>
            <a:ext cx="8742857" cy="243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000" y="1152000"/>
            <a:ext cx="8640000" cy="4668795"/>
          </a:xfrm>
        </p:spPr>
        <p:txBody>
          <a:bodyPr>
            <a:spAutoFit/>
          </a:bodyPr>
          <a:lstStyle/>
          <a:p>
            <a:pPr marL="288000" indent="-288000"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数据传输对</a:t>
            </a:r>
            <a:r>
              <a:rPr lang="zh-CN" altLang="en-US" sz="2400" b="1" dirty="0" smtClean="0">
                <a:solidFill>
                  <a:srgbClr val="0000FF"/>
                </a:solidFill>
                <a:latin typeface="Times New Roman" pitchFamily="18" charset="0"/>
                <a:ea typeface="宋体" pitchFamily="2" charset="-122"/>
              </a:rPr>
              <a:t>干扰噪声</a:t>
            </a:r>
            <a:r>
              <a:rPr lang="zh-CN" altLang="en-US" sz="2400" b="1" dirty="0" smtClean="0">
                <a:latin typeface="Times New Roman" pitchFamily="18" charset="0"/>
                <a:ea typeface="宋体" pitchFamily="2" charset="-122"/>
              </a:rPr>
              <a:t>很敏感，干扰或噪声会导致线缆的数据速率下降。双绞线电缆容易受到</a:t>
            </a:r>
            <a:r>
              <a:rPr lang="zh-CN" altLang="en-US" sz="2400" b="1" dirty="0" smtClean="0">
                <a:solidFill>
                  <a:srgbClr val="FF00FF"/>
                </a:solidFill>
                <a:latin typeface="Times New Roman" pitchFamily="18" charset="0"/>
                <a:ea typeface="宋体" pitchFamily="2" charset="-122"/>
              </a:rPr>
              <a:t>电磁干扰</a:t>
            </a:r>
            <a:r>
              <a:rPr lang="zh-CN" altLang="en-US" sz="2400" b="1" dirty="0" smtClean="0">
                <a:latin typeface="Times New Roman" pitchFamily="18" charset="0"/>
                <a:ea typeface="宋体" pitchFamily="2" charset="-122"/>
              </a:rPr>
              <a:t>的影响（电磁干扰简称</a:t>
            </a:r>
            <a:r>
              <a:rPr lang="en-US" altLang="zh-CN" sz="2400" b="1" dirty="0" smtClean="0">
                <a:solidFill>
                  <a:srgbClr val="FF00FF"/>
                </a:solidFill>
                <a:latin typeface="Times New Roman" pitchFamily="18" charset="0"/>
                <a:ea typeface="宋体" pitchFamily="2" charset="-122"/>
              </a:rPr>
              <a:t>EMI</a:t>
            </a:r>
            <a:r>
              <a:rPr lang="zh-CN" altLang="en-US" sz="2400" b="1" dirty="0" smtClean="0">
                <a:latin typeface="Times New Roman" pitchFamily="18" charset="0"/>
                <a:ea typeface="宋体" pitchFamily="2" charset="-122"/>
              </a:rPr>
              <a:t>，属于一种噪声）。</a:t>
            </a:r>
          </a:p>
          <a:p>
            <a:pPr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若多根电缆在很长一段距离中被捆扎在一起，还会发生另一种干扰</a:t>
            </a:r>
            <a:r>
              <a:rPr lang="en-US" altLang="zh-CN" sz="2400" b="1" dirty="0" smtClean="0">
                <a:latin typeface="Times New Roman" pitchFamily="18" charset="0"/>
                <a:ea typeface="宋体" pitchFamily="2" charset="-122"/>
              </a:rPr>
              <a:t>——</a:t>
            </a:r>
            <a:r>
              <a:rPr lang="zh-CN" altLang="en-US" sz="2400" b="1" dirty="0" smtClean="0">
                <a:solidFill>
                  <a:srgbClr val="FF00FF"/>
                </a:solidFill>
                <a:latin typeface="Times New Roman" pitchFamily="18" charset="0"/>
                <a:ea typeface="宋体" pitchFamily="2" charset="-122"/>
              </a:rPr>
              <a:t>串扰</a:t>
            </a:r>
            <a:r>
              <a:rPr lang="zh-CN" altLang="en-US" sz="2400" b="1" dirty="0" smtClean="0">
                <a:latin typeface="Times New Roman" pitchFamily="18" charset="0"/>
                <a:ea typeface="宋体" pitchFamily="2" charset="-122"/>
              </a:rPr>
              <a:t>。串扰是指信号从一根电缆泄漏出去，串入附近的其它根电缆中对其造成干扰。</a:t>
            </a:r>
          </a:p>
          <a:p>
            <a:pPr algn="just" eaLnBrk="1" hangingPunct="1">
              <a:lnSpc>
                <a:spcPct val="150000"/>
              </a:lnSpc>
              <a:spcBef>
                <a:spcPts val="600"/>
              </a:spcBef>
              <a:spcAft>
                <a:spcPts val="0"/>
              </a:spcAft>
              <a:defRPr/>
            </a:pPr>
            <a:r>
              <a:rPr lang="zh-CN" altLang="en-US" sz="2400" b="1" dirty="0" smtClean="0">
                <a:latin typeface="Times New Roman" pitchFamily="18" charset="0"/>
                <a:ea typeface="宋体" pitchFamily="2" charset="-122"/>
              </a:rPr>
              <a:t>若数据传输受到串扰之类干扰的破坏，则必须重新传输数据，这会降低介质的数据传送能力</a:t>
            </a:r>
            <a:r>
              <a:rPr lang="en-US" altLang="zh-CN" sz="2400" b="1" dirty="0" smtClean="0">
                <a:latin typeface="Times New Roman" pitchFamily="18" charset="0"/>
                <a:ea typeface="宋体" pitchFamily="2" charset="-122"/>
              </a:rPr>
              <a:t>/</a:t>
            </a:r>
            <a:r>
              <a:rPr lang="zh-CN" altLang="en-US" sz="2400" b="1" dirty="0" smtClean="0">
                <a:latin typeface="Times New Roman" pitchFamily="18" charset="0"/>
                <a:ea typeface="宋体" pitchFamily="2" charset="-122"/>
              </a:rPr>
              <a:t>效率。</a:t>
            </a:r>
            <a:endParaRPr lang="zh-CN" altLang="en-US" sz="2400" b="1" i="1" dirty="0" smtClean="0">
              <a:solidFill>
                <a:srgbClr val="FF0000"/>
              </a:solidFill>
              <a:latin typeface="Times New Roman" pitchFamily="18" charset="0"/>
              <a:ea typeface="宋体" pitchFamily="2" charset="-122"/>
            </a:endParaRPr>
          </a:p>
        </p:txBody>
      </p:sp>
      <p:sp>
        <p:nvSpPr>
          <p:cNvPr id="5"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4.4.2   </a:t>
            </a:r>
            <a:r>
              <a:rPr lang="zh-CN" altLang="en-US" sz="3200" dirty="0" smtClean="0">
                <a:latin typeface="Times New Roman" pitchFamily="18" charset="0"/>
                <a:ea typeface="宋体" pitchFamily="2" charset="-122"/>
              </a:rPr>
              <a:t>双绞线电缆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000" y="1152000"/>
            <a:ext cx="8640000" cy="4514906"/>
          </a:xfrm>
        </p:spPr>
        <p:txBody>
          <a:bodyPr>
            <a:spAutoFit/>
          </a:bodyPr>
          <a:lstStyle/>
          <a:p>
            <a:pPr marL="288000" indent="-288000" algn="just" eaLnBrk="1" hangingPunct="1">
              <a:lnSpc>
                <a:spcPct val="150000"/>
              </a:lnSpc>
              <a:spcBef>
                <a:spcPts val="0"/>
              </a:spcBef>
              <a:spcAft>
                <a:spcPts val="0"/>
              </a:spcAft>
              <a:defRPr/>
            </a:pPr>
            <a:r>
              <a:rPr lang="zh-CN" altLang="en-US" sz="2400" b="1" dirty="0" smtClean="0">
                <a:latin typeface="Times New Roman" pitchFamily="18" charset="0"/>
                <a:ea typeface="宋体" pitchFamily="2" charset="-122"/>
              </a:rPr>
              <a:t>针对干扰情况不同的场合，可采用三种类型的双绞线电缆：</a:t>
            </a:r>
            <a:r>
              <a:rPr lang="zh-CN" altLang="en-US" sz="2400" b="1" dirty="0" smtClean="0">
                <a:solidFill>
                  <a:srgbClr val="0000FF"/>
                </a:solidFill>
                <a:latin typeface="Times New Roman" pitchFamily="18" charset="0"/>
                <a:ea typeface="宋体" pitchFamily="2" charset="-122"/>
              </a:rPr>
              <a:t>非屏蔽双绞线</a:t>
            </a:r>
            <a:r>
              <a:rPr lang="en-US" altLang="zh-CN" sz="2400" b="1" dirty="0" smtClean="0">
                <a:solidFill>
                  <a:srgbClr val="0000FF"/>
                </a:solidFill>
                <a:latin typeface="Times New Roman" pitchFamily="18" charset="0"/>
                <a:ea typeface="宋体" pitchFamily="2" charset="-122"/>
              </a:rPr>
              <a:t>UTP</a:t>
            </a:r>
            <a:r>
              <a:rPr lang="zh-CN" altLang="en-US" sz="2400" b="1" dirty="0" smtClean="0">
                <a:latin typeface="Times New Roman" pitchFamily="18" charset="0"/>
                <a:ea typeface="宋体" pitchFamily="2" charset="-122"/>
              </a:rPr>
              <a:t>、</a:t>
            </a:r>
            <a:r>
              <a:rPr lang="zh-CN" altLang="en-US" sz="2400" b="1" dirty="0" smtClean="0">
                <a:solidFill>
                  <a:srgbClr val="0000FF"/>
                </a:solidFill>
                <a:latin typeface="Times New Roman" pitchFamily="18" charset="0"/>
                <a:ea typeface="宋体" pitchFamily="2" charset="-122"/>
              </a:rPr>
              <a:t>屏蔽双绞线</a:t>
            </a:r>
            <a:r>
              <a:rPr lang="en-US" altLang="zh-CN" sz="2400" b="1" dirty="0" smtClean="0">
                <a:solidFill>
                  <a:srgbClr val="0000FF"/>
                </a:solidFill>
                <a:latin typeface="Times New Roman" pitchFamily="18" charset="0"/>
                <a:ea typeface="宋体" pitchFamily="2" charset="-122"/>
              </a:rPr>
              <a:t>STP</a:t>
            </a:r>
            <a:r>
              <a:rPr lang="zh-CN" altLang="en-US" sz="2400" b="1" dirty="0" smtClean="0">
                <a:latin typeface="Times New Roman" pitchFamily="18" charset="0"/>
                <a:ea typeface="宋体" pitchFamily="2" charset="-122"/>
              </a:rPr>
              <a:t>和</a:t>
            </a:r>
            <a:r>
              <a:rPr lang="zh-CN" altLang="en-US" sz="2400" b="1" dirty="0" smtClean="0">
                <a:solidFill>
                  <a:srgbClr val="0000FF"/>
                </a:solidFill>
                <a:latin typeface="Times New Roman" pitchFamily="18" charset="0"/>
                <a:ea typeface="宋体" pitchFamily="2" charset="-122"/>
              </a:rPr>
              <a:t>外屏蔽双绞线</a:t>
            </a:r>
            <a:r>
              <a:rPr lang="en-US" altLang="zh-CN" sz="2400" b="1" dirty="0" err="1" smtClean="0">
                <a:solidFill>
                  <a:srgbClr val="0000FF"/>
                </a:solidFill>
                <a:latin typeface="Times New Roman" pitchFamily="18" charset="0"/>
                <a:ea typeface="宋体" pitchFamily="2" charset="-122"/>
              </a:rPr>
              <a:t>ScTP</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288000" indent="-288000" algn="just" eaLnBrk="1" hangingPunct="1">
              <a:lnSpc>
                <a:spcPct val="150000"/>
              </a:lnSpc>
              <a:spcBef>
                <a:spcPts val="0"/>
              </a:spcBef>
              <a:spcAft>
                <a:spcPts val="0"/>
              </a:spcAft>
              <a:buSzPct val="75000"/>
              <a:buFont typeface="Wingdings" pitchFamily="2" charset="2"/>
              <a:buChar char="ü"/>
              <a:defRPr/>
            </a:pPr>
            <a:r>
              <a:rPr lang="zh-CN" altLang="en-US" sz="2400" b="1" dirty="0" smtClean="0">
                <a:solidFill>
                  <a:srgbClr val="008000"/>
                </a:solidFill>
                <a:latin typeface="Times New Roman" pitchFamily="18" charset="0"/>
                <a:ea typeface="宋体" pitchFamily="2" charset="-122"/>
              </a:rPr>
              <a:t>所谓屏蔽：外层包裹有金属编织物箔层，可以更好抵抗外界电磁干扰</a:t>
            </a:r>
            <a:r>
              <a:rPr lang="en-US" altLang="zh-CN" sz="2400" b="1" dirty="0" smtClean="0">
                <a:solidFill>
                  <a:srgbClr val="008000"/>
                </a:solidFill>
                <a:latin typeface="Times New Roman" pitchFamily="18" charset="0"/>
                <a:ea typeface="宋体" pitchFamily="2" charset="-122"/>
              </a:rPr>
              <a:t>EMI</a:t>
            </a:r>
            <a:r>
              <a:rPr lang="zh-CN" altLang="en-US" sz="2400" b="1" dirty="0" smtClean="0">
                <a:solidFill>
                  <a:srgbClr val="008000"/>
                </a:solidFill>
                <a:latin typeface="Times New Roman" pitchFamily="18" charset="0"/>
                <a:ea typeface="宋体" pitchFamily="2" charset="-122"/>
              </a:rPr>
              <a:t>和无线电射频干扰</a:t>
            </a:r>
            <a:r>
              <a:rPr lang="en-US" altLang="zh-CN" sz="2400" b="1" dirty="0" smtClean="0">
                <a:solidFill>
                  <a:srgbClr val="008000"/>
                </a:solidFill>
                <a:latin typeface="Times New Roman" pitchFamily="18" charset="0"/>
                <a:ea typeface="宋体" pitchFamily="2" charset="-122"/>
              </a:rPr>
              <a:t>RFI</a:t>
            </a:r>
            <a:r>
              <a:rPr lang="zh-CN" altLang="en-US" sz="2400" b="1" dirty="0" smtClean="0">
                <a:solidFill>
                  <a:srgbClr val="008000"/>
                </a:solidFill>
                <a:latin typeface="Times New Roman" pitchFamily="18" charset="0"/>
                <a:ea typeface="宋体" pitchFamily="2" charset="-122"/>
              </a:rPr>
              <a:t>。</a:t>
            </a:r>
          </a:p>
          <a:p>
            <a:pPr marL="288000" indent="-288000" algn="just" eaLnBrk="1" hangingPunct="1">
              <a:lnSpc>
                <a:spcPct val="150000"/>
              </a:lnSpc>
              <a:spcBef>
                <a:spcPts val="0"/>
              </a:spcBef>
              <a:spcAft>
                <a:spcPts val="0"/>
              </a:spcAft>
              <a:defRPr/>
            </a:pPr>
            <a:r>
              <a:rPr lang="zh-CN" altLang="en-US" sz="2400" b="1" dirty="0" smtClean="0">
                <a:solidFill>
                  <a:srgbClr val="0000FF"/>
                </a:solidFill>
                <a:latin typeface="Times New Roman" pitchFamily="18" charset="0"/>
                <a:ea typeface="宋体" pitchFamily="2" charset="-122"/>
              </a:rPr>
              <a:t>非屏蔽双绞线（</a:t>
            </a:r>
            <a:r>
              <a:rPr lang="en-US" altLang="zh-CN" sz="2400" b="1" dirty="0" smtClean="0">
                <a:solidFill>
                  <a:srgbClr val="0000FF"/>
                </a:solidFill>
                <a:latin typeface="Times New Roman" pitchFamily="18" charset="0"/>
                <a:ea typeface="宋体" pitchFamily="2" charset="-122"/>
              </a:rPr>
              <a:t>UTP</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是北美和其它许多地区（包括中国）最常用的网络电缆类型。</a:t>
            </a:r>
            <a:endParaRPr lang="en-US" altLang="zh-CN" sz="2400" b="1" dirty="0" smtClean="0">
              <a:latin typeface="Times New Roman" pitchFamily="18" charset="0"/>
              <a:ea typeface="宋体" pitchFamily="2" charset="-122"/>
            </a:endParaRPr>
          </a:p>
          <a:p>
            <a:pPr marL="288000" indent="-288000" algn="just" eaLnBrk="1" hangingPunct="1">
              <a:lnSpc>
                <a:spcPct val="150000"/>
              </a:lnSpc>
              <a:spcBef>
                <a:spcPts val="0"/>
              </a:spcBef>
              <a:spcAft>
                <a:spcPts val="0"/>
              </a:spcAft>
              <a:defRPr/>
            </a:pPr>
            <a:r>
              <a:rPr lang="zh-CN" altLang="en-US" sz="2400" b="1" dirty="0" smtClean="0">
                <a:solidFill>
                  <a:srgbClr val="FF0000"/>
                </a:solidFill>
                <a:latin typeface="Times New Roman" pitchFamily="18" charset="0"/>
                <a:ea typeface="宋体" pitchFamily="2" charset="-122"/>
              </a:rPr>
              <a:t>屏蔽双绞线</a:t>
            </a:r>
            <a:r>
              <a:rPr lang="en-US" altLang="zh-CN" sz="2400" b="1" dirty="0" smtClean="0">
                <a:solidFill>
                  <a:srgbClr val="FF0000"/>
                </a:solidFill>
                <a:latin typeface="Times New Roman" pitchFamily="18" charset="0"/>
                <a:ea typeface="宋体" pitchFamily="2" charset="-122"/>
              </a:rPr>
              <a:t>STP</a:t>
            </a:r>
            <a:r>
              <a:rPr lang="zh-CN" altLang="en-US" sz="2400" b="1" dirty="0" smtClean="0">
                <a:solidFill>
                  <a:srgbClr val="FF0000"/>
                </a:solidFill>
                <a:latin typeface="Times New Roman" pitchFamily="18" charset="0"/>
                <a:ea typeface="宋体" pitchFamily="2" charset="-122"/>
              </a:rPr>
              <a:t>及外屏蔽双绞线</a:t>
            </a:r>
            <a:r>
              <a:rPr lang="en-US" altLang="zh-CN" sz="2400" b="1" dirty="0" err="1" smtClean="0">
                <a:solidFill>
                  <a:srgbClr val="FF0000"/>
                </a:solidFill>
                <a:latin typeface="Times New Roman" pitchFamily="18" charset="0"/>
                <a:ea typeface="宋体" pitchFamily="2" charset="-122"/>
              </a:rPr>
              <a:t>ScTP</a:t>
            </a:r>
            <a:r>
              <a:rPr lang="zh-CN" altLang="en-US" sz="2400" b="1" dirty="0" smtClean="0">
                <a:solidFill>
                  <a:srgbClr val="FF0000"/>
                </a:solidFill>
                <a:latin typeface="Times New Roman" pitchFamily="18" charset="0"/>
                <a:ea typeface="宋体" pitchFamily="2" charset="-122"/>
              </a:rPr>
              <a:t>（和</a:t>
            </a:r>
            <a:r>
              <a:rPr lang="en-US" altLang="zh-CN" sz="2400" b="1" dirty="0" smtClean="0">
                <a:solidFill>
                  <a:srgbClr val="FF0000"/>
                </a:solidFill>
                <a:latin typeface="Times New Roman" pitchFamily="18" charset="0"/>
                <a:ea typeface="宋体" pitchFamily="2" charset="-122"/>
              </a:rPr>
              <a:t>F-UTP</a:t>
            </a:r>
            <a:r>
              <a:rPr lang="zh-CN" altLang="en-US" sz="2400" b="1" dirty="0" smtClean="0">
                <a:solidFill>
                  <a:srgbClr val="FF0000"/>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在欧洲国家应用最为广泛。</a:t>
            </a:r>
          </a:p>
        </p:txBody>
      </p:sp>
      <p:sp>
        <p:nvSpPr>
          <p:cNvPr id="4" name="标题 1"/>
          <p:cNvSpPr txBox="1">
            <a:spLocks/>
          </p:cNvSpPr>
          <p:nvPr/>
        </p:nvSpPr>
        <p:spPr bwMode="auto">
          <a:xfrm>
            <a:off x="360000" y="504634"/>
            <a:ext cx="7920000" cy="575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spAutoFit/>
          </a:bodyPr>
          <a:lstStyle/>
          <a:p>
            <a:pPr marL="0" marR="0" lvl="0" indent="0" algn="l" defTabSz="814388" rtl="0" eaLnBrk="1" fontAlgn="base" latinLnBrk="0" hangingPunct="1">
              <a:spcBef>
                <a:spcPct val="0"/>
              </a:spcBef>
              <a:spcAft>
                <a:spcPct val="0"/>
              </a:spcAft>
              <a:buClrTx/>
              <a:buSzTx/>
              <a:buFontTx/>
              <a:buNone/>
              <a:tabLst/>
              <a:defRPr/>
            </a:pPr>
            <a:r>
              <a:rPr kumimoji="0" lang="en-US" altLang="zh-CN" sz="3200" b="1" i="0" u="none" strike="noStrike" kern="0" cap="none" spc="0" normalizeH="0" baseline="0" noProof="0" dirty="0" smtClean="0">
                <a:ln>
                  <a:noFill/>
                </a:ln>
                <a:solidFill>
                  <a:schemeClr val="tx2"/>
                </a:solidFill>
                <a:effectLst/>
                <a:uLnTx/>
                <a:uFillTx/>
                <a:latin typeface="Times New Roman" pitchFamily="18" charset="0"/>
                <a:ea typeface="宋体" pitchFamily="2" charset="-122"/>
                <a:cs typeface="+mj-cs"/>
              </a:rPr>
              <a:t>4.4.2   </a:t>
            </a:r>
            <a:r>
              <a:rPr kumimoji="0" lang="zh-CN" altLang="en-US" sz="3200" b="1" i="0" u="none" strike="noStrike" kern="0" cap="none" spc="0" normalizeH="0" baseline="0" noProof="0" dirty="0" smtClean="0">
                <a:ln>
                  <a:noFill/>
                </a:ln>
                <a:solidFill>
                  <a:schemeClr val="tx2"/>
                </a:solidFill>
                <a:effectLst/>
                <a:uLnTx/>
                <a:uFillTx/>
                <a:latin typeface="Times New Roman" pitchFamily="18" charset="0"/>
                <a:ea typeface="宋体" pitchFamily="2" charset="-122"/>
                <a:cs typeface="+mj-cs"/>
              </a:rPr>
              <a:t>双绞线电缆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 academy_cn</Template>
  <TotalTime>6838</TotalTime>
  <Words>2760</Words>
  <Application>Microsoft Office PowerPoint</Application>
  <PresentationFormat>全屏显示(4:3)</PresentationFormat>
  <Paragraphs>141</Paragraphs>
  <Slides>27</Slides>
  <Notes>14</Notes>
  <HiddenSlides>0</HiddenSlides>
  <MMClips>0</MMClips>
  <ScaleCrop>false</ScaleCrop>
  <HeadingPairs>
    <vt:vector size="4" baseType="variant">
      <vt:variant>
        <vt:lpstr>主题</vt:lpstr>
      </vt:variant>
      <vt:variant>
        <vt:i4>3</vt:i4>
      </vt:variant>
      <vt:variant>
        <vt:lpstr>幻灯片标题</vt:lpstr>
      </vt:variant>
      <vt:variant>
        <vt:i4>27</vt:i4>
      </vt:variant>
    </vt:vector>
  </HeadingPairs>
  <TitlesOfParts>
    <vt:vector size="30" baseType="lpstr">
      <vt:lpstr>PPT-TMPLT-WHT_C</vt:lpstr>
      <vt:lpstr>2006_Title/Bullet_Cisco White Temp</vt:lpstr>
      <vt:lpstr>2006_Segue/Q&amp;A_Cisco White Temp</vt:lpstr>
      <vt:lpstr>通过ISP连接到Internet</vt:lpstr>
      <vt:lpstr>4.2.3  在Internet中转发数据包（重要）</vt:lpstr>
      <vt:lpstr>4.2.3  在Internet中转发数据包（重要）</vt:lpstr>
      <vt:lpstr>4.4  线缆和连接器</vt:lpstr>
      <vt:lpstr>4.4.1   常见的网络线缆</vt:lpstr>
      <vt:lpstr>4.4.1   常见的网络线缆</vt:lpstr>
      <vt:lpstr>4.4.2   双绞线电缆</vt:lpstr>
      <vt:lpstr>4.4.2   双绞线电缆</vt:lpstr>
      <vt:lpstr>PowerPoint 演示文稿</vt:lpstr>
      <vt:lpstr>4.4.2   双绞线电缆</vt:lpstr>
      <vt:lpstr>4.4.2   双绞线电缆</vt:lpstr>
      <vt:lpstr>4.4.2   双绞线电缆</vt:lpstr>
      <vt:lpstr>4.4.2   双绞线电缆</vt:lpstr>
      <vt:lpstr>PowerPoint 演示文稿</vt:lpstr>
      <vt:lpstr>4.5  使用双绞线布线</vt:lpstr>
      <vt:lpstr>4.5.1   布线标准</vt:lpstr>
      <vt:lpstr>4.5.1   布线标准</vt:lpstr>
      <vt:lpstr>4.5.1   布线标准</vt:lpstr>
      <vt:lpstr>4.5.2   UTP电缆（重要概念！）</vt:lpstr>
      <vt:lpstr>4.5.2   UTP电缆</vt:lpstr>
      <vt:lpstr>4.5.2   UTP电缆</vt:lpstr>
      <vt:lpstr>PowerPoint 演示文稿</vt:lpstr>
      <vt:lpstr>4.5.2   UTP电缆</vt:lpstr>
      <vt:lpstr>4.5.2   UTP电缆</vt:lpstr>
      <vt:lpstr>PowerPoint 演示文稿</vt:lpstr>
      <vt:lpstr>4.5.5   电缆测试</vt:lpstr>
      <vt:lpstr>PowerPoint 演示文稿</vt:lpstr>
    </vt:vector>
  </TitlesOfParts>
  <Company>Tsinghua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通过ISP连接到Internet</dc:title>
  <dc:creator>王炼</dc:creator>
  <cp:lastModifiedBy>CHC</cp:lastModifiedBy>
  <cp:revision>328</cp:revision>
  <dcterms:created xsi:type="dcterms:W3CDTF">2008-03-07T01:39:42Z</dcterms:created>
  <dcterms:modified xsi:type="dcterms:W3CDTF">2024-03-06T06:42:30Z</dcterms:modified>
</cp:coreProperties>
</file>