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908" r:id="rId4"/>
  </p:sldMasterIdLst>
  <p:notesMasterIdLst>
    <p:notesMasterId r:id="rId57"/>
  </p:notesMasterIdLst>
  <p:sldIdLst>
    <p:sldId id="256" r:id="rId5"/>
    <p:sldId id="298" r:id="rId6"/>
    <p:sldId id="300" r:id="rId7"/>
    <p:sldId id="258" r:id="rId8"/>
    <p:sldId id="259" r:id="rId9"/>
    <p:sldId id="261" r:id="rId10"/>
    <p:sldId id="262" r:id="rId11"/>
    <p:sldId id="304" r:id="rId12"/>
    <p:sldId id="263" r:id="rId13"/>
    <p:sldId id="264" r:id="rId14"/>
    <p:sldId id="265" r:id="rId15"/>
    <p:sldId id="266" r:id="rId16"/>
    <p:sldId id="301" r:id="rId17"/>
    <p:sldId id="267" r:id="rId18"/>
    <p:sldId id="268" r:id="rId19"/>
    <p:sldId id="299" r:id="rId20"/>
    <p:sldId id="269" r:id="rId21"/>
    <p:sldId id="270" r:id="rId22"/>
    <p:sldId id="271" r:id="rId23"/>
    <p:sldId id="272" r:id="rId24"/>
    <p:sldId id="306" r:id="rId25"/>
    <p:sldId id="273" r:id="rId26"/>
    <p:sldId id="274" r:id="rId27"/>
    <p:sldId id="320" r:id="rId28"/>
    <p:sldId id="275" r:id="rId29"/>
    <p:sldId id="276" r:id="rId30"/>
    <p:sldId id="302" r:id="rId31"/>
    <p:sldId id="277" r:id="rId32"/>
    <p:sldId id="307" r:id="rId33"/>
    <p:sldId id="278" r:id="rId34"/>
    <p:sldId id="279" r:id="rId35"/>
    <p:sldId id="280" r:id="rId36"/>
    <p:sldId id="310" r:id="rId37"/>
    <p:sldId id="282" r:id="rId38"/>
    <p:sldId id="314" r:id="rId39"/>
    <p:sldId id="284" r:id="rId40"/>
    <p:sldId id="303" r:id="rId41"/>
    <p:sldId id="285" r:id="rId42"/>
    <p:sldId id="316" r:id="rId43"/>
    <p:sldId id="286" r:id="rId44"/>
    <p:sldId id="287" r:id="rId45"/>
    <p:sldId id="323" r:id="rId46"/>
    <p:sldId id="288" r:id="rId47"/>
    <p:sldId id="317" r:id="rId48"/>
    <p:sldId id="290" r:id="rId49"/>
    <p:sldId id="289" r:id="rId50"/>
    <p:sldId id="291" r:id="rId51"/>
    <p:sldId id="309" r:id="rId52"/>
    <p:sldId id="321" r:id="rId53"/>
    <p:sldId id="319" r:id="rId54"/>
    <p:sldId id="322" r:id="rId55"/>
    <p:sldId id="296" r:id="rId56"/>
  </p:sldIdLst>
  <p:sldSz cx="9144000" cy="6858000" type="screen4x3"/>
  <p:notesSz cx="6800850" cy="99314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0000"/>
    <a:srgbClr val="0000FF"/>
    <a:srgbClr val="FF66FF"/>
    <a:srgbClr val="006600"/>
    <a:srgbClr val="D60093"/>
    <a:srgbClr val="FF6600"/>
    <a:srgbClr val="008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275" y="-2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2863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7CC325A2-BB5F-4920-AF04-892998BF1B56}" type="datetimeFigureOut">
              <a:rPr lang="zh-CN" altLang="en-US"/>
              <a:pPr>
                <a:defRPr/>
              </a:pPr>
              <a:t>2024/3/28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41950" cy="446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2863" y="9432925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57C5AF1-23AC-4AF9-ACE7-9CA763E540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996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DC0BAB99-0E18-471F-9237-3B74C44BD5AB}" type="slidenum">
              <a:rPr lang="zh-CN" altLang="en-US" smtClean="0">
                <a:latin typeface="Arial" charset="0"/>
              </a:rPr>
              <a:pPr/>
              <a:t>14</a:t>
            </a:fld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502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跟</a:t>
            </a:r>
            <a:r>
              <a:rPr lang="en-US" altLang="zh-SG" smtClean="0"/>
              <a:t>DMZ</a:t>
            </a:r>
            <a:r>
              <a:rPr lang="zh-CN" altLang="en-US" smtClean="0"/>
              <a:t>类似，通信量先隔离发到该内部服务器所连接的内部交换机端口上，再传到该内部服务器的相应端口号上去。</a:t>
            </a:r>
          </a:p>
        </p:txBody>
      </p:sp>
    </p:spTree>
    <p:extLst>
      <p:ext uri="{BB962C8B-B14F-4D97-AF65-F5344CB8AC3E}">
        <p14:creationId xmlns:p14="http://schemas.microsoft.com/office/powerpoint/2010/main" val="578534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A70753EE-9E5B-4F4E-894D-0ACF6A35296B}" type="slidenum">
              <a:rPr lang="zh-CN" altLang="en-US" smtClean="0">
                <a:latin typeface="Arial" charset="0"/>
              </a:rPr>
              <a:pPr/>
              <a:t>52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01229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ping -l size</a:t>
            </a:r>
            <a:r>
              <a:rPr lang="zh-CN" altLang="en-US" smtClean="0"/>
              <a:t>，其中</a:t>
            </a:r>
            <a:r>
              <a:rPr lang="en-US" altLang="zh-CN" smtClean="0"/>
              <a:t>size</a:t>
            </a:r>
            <a:r>
              <a:rPr lang="zh-CN" altLang="en-US" smtClean="0"/>
              <a:t>为指定的发送缓冲区大小。</a:t>
            </a:r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CD52F2E5-50DC-4A5F-A655-B645969D380B}" type="slidenum">
              <a:rPr lang="zh-CN" altLang="en-US" smtClean="0">
                <a:latin typeface="Arial" charset="0"/>
              </a:rPr>
              <a:pPr/>
              <a:t>18</a:t>
            </a:fld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40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这类黑客攻击主要是发送大量数据导致网络服务器瘫痪。其攻击方式是，黑客故意针对不特定的大量计算机植入恶性病毒程序，然后对感染病毒的计算机进行远程控制，并操纵这些计算机同时访问目标网站，致使网站服务器负荷达到极限甚至超载，网站访问速度大幅减缓，最终陷入瘫痪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7C5AF1-23AC-4AF9-ACE7-9CA763E54008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162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7C5AF1-23AC-4AF9-ACE7-9CA763E54008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283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7C5AF1-23AC-4AF9-ACE7-9CA763E54008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515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94365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SPI</a:t>
            </a:r>
            <a:r>
              <a:rPr lang="zh-CN" altLang="en-US" smtClean="0"/>
              <a:t>也叫基于状态检测的防火墙（</a:t>
            </a:r>
            <a:r>
              <a:rPr lang="en-US" altLang="zh-CN" smtClean="0"/>
              <a:t>stateful firewall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7C5AF1-23AC-4AF9-ACE7-9CA763E54008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48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外部无法看到内部：指外部无法直接</a:t>
            </a:r>
            <a:r>
              <a:rPr lang="en-US" altLang="zh-CN" smtClean="0"/>
              <a:t>ping</a:t>
            </a:r>
            <a:r>
              <a:rPr lang="zh-CN" altLang="en-US" smtClean="0"/>
              <a:t>通访问内部的私有地址</a:t>
            </a:r>
            <a:endParaRPr lang="en-US" altLang="zh-SG" smtClean="0"/>
          </a:p>
          <a:p>
            <a:endParaRPr lang="en-US" altLang="zh-SG" smtClean="0"/>
          </a:p>
          <a:p>
            <a:r>
              <a:rPr lang="en-US" altLang="zh-SG" smtClean="0"/>
              <a:t>DMZ=DeMilitarized Zone</a:t>
            </a:r>
            <a:r>
              <a:rPr lang="zh-CN" altLang="en-US" smtClean="0"/>
              <a:t>非军事区</a:t>
            </a:r>
          </a:p>
        </p:txBody>
      </p:sp>
    </p:spTree>
    <p:extLst>
      <p:ext uri="{BB962C8B-B14F-4D97-AF65-F5344CB8AC3E}">
        <p14:creationId xmlns:p14="http://schemas.microsoft.com/office/powerpoint/2010/main" val="3347964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单一故障点指的就是单一防火墙本身，可能成为通信瓶颈。</a:t>
            </a:r>
          </a:p>
        </p:txBody>
      </p:sp>
    </p:spTree>
    <p:extLst>
      <p:ext uri="{BB962C8B-B14F-4D97-AF65-F5344CB8AC3E}">
        <p14:creationId xmlns:p14="http://schemas.microsoft.com/office/powerpoint/2010/main" val="11894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tc.edu.cn/" TargetMode="External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>
            <a:lvl1pPr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smtClean="0">
                <a:solidFill>
                  <a:srgbClr val="D3D3D3"/>
                </a:solidFill>
              </a:rPr>
              <a:t>© 2007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>
            <a:lvl1pPr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700" smtClean="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5900"/>
            <a:ext cx="9620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>
            <a:lvl1pPr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smtClean="0">
                <a:solidFill>
                  <a:srgbClr val="D3D3D3"/>
                </a:solidFill>
              </a:rPr>
              <a:t>ITE PC v4.0</a:t>
            </a:r>
          </a:p>
          <a:p>
            <a:pPr eaLnBrk="1" hangingPunct="1">
              <a:defRPr/>
            </a:pPr>
            <a:r>
              <a:rPr lang="en-US" altLang="zh-CN" sz="700" smtClean="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>
            <a:lvl1pPr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fld id="{958FFE6F-0A19-49FD-9218-4FB1E3957B99}" type="slidenum">
              <a:rPr lang="en-US" altLang="zh-CN" sz="1000" smtClean="0">
                <a:solidFill>
                  <a:srgbClr val="D3D3D3"/>
                </a:solidFill>
              </a:rPr>
              <a:pPr algn="r" eaLnBrk="1" hangingPunct="1">
                <a:defRPr/>
              </a:pPr>
              <a:t>‹#›</a:t>
            </a:fld>
            <a:endParaRPr lang="en-US" altLang="zh-CN" sz="1000" smtClean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0983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115098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325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76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5925" y="627063"/>
            <a:ext cx="2035175" cy="48450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5638" y="627063"/>
            <a:ext cx="5957887" cy="48450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855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16200000">
            <a:off x="3200400" y="-1570037"/>
            <a:ext cx="2743200" cy="9144000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24175" y="6616700"/>
            <a:ext cx="13335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>
            <a:lvl1pPr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800" smtClean="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思科网络技术学院理事会</a:t>
            </a:r>
            <a:r>
              <a:rPr lang="en-US" altLang="zh-CN" sz="800" smtClean="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86250" y="6616700"/>
            <a:ext cx="11938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>
            <a:lvl1pPr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800" smtClean="0">
                <a:solidFill>
                  <a:schemeClr val="tx2"/>
                </a:solidFill>
                <a:hlinkClick r:id="rId3"/>
              </a:rPr>
              <a:t>http://www.catc.edu.cn</a:t>
            </a:r>
            <a:endParaRPr lang="en-US" altLang="zh-CN" sz="800" smtClean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>
            <a:lvl1pPr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fld id="{9DA7BD61-10FE-43B9-8FE9-E3DADF098FB9}" type="slidenum">
              <a:rPr lang="zh-CN" altLang="en-US" sz="1000" smtClean="0">
                <a:solidFill>
                  <a:srgbClr val="D3D3D3"/>
                </a:solidFill>
              </a:rPr>
              <a:pPr algn="r" eaLnBrk="1" hangingPunct="1">
                <a:defRPr/>
              </a:pPr>
              <a:t>‹#›</a:t>
            </a:fld>
            <a:endParaRPr lang="en-US" altLang="zh-CN" sz="1000" smtClean="0">
              <a:solidFill>
                <a:srgbClr val="D3D3D3"/>
              </a:solidFill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09600" y="525463"/>
            <a:ext cx="1447800" cy="769937"/>
            <a:chOff x="3272" y="1316"/>
            <a:chExt cx="1889" cy="1002"/>
          </a:xfrm>
        </p:grpSpPr>
        <p:sp>
          <p:nvSpPr>
            <p:cNvPr id="9" name="AutoShape 8"/>
            <p:cNvSpPr>
              <a:spLocks noChangeAspect="1" noChangeArrowheads="1" noTextEdit="1"/>
            </p:cNvSpPr>
            <p:nvPr/>
          </p:nvSpPr>
          <p:spPr bwMode="auto">
            <a:xfrm>
              <a:off x="3272" y="1316"/>
              <a:ext cx="1889" cy="1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802" y="1979"/>
              <a:ext cx="87" cy="326"/>
            </a:xfrm>
            <a:prstGeom prst="rect">
              <a:avLst/>
            </a:pr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303" y="1971"/>
              <a:ext cx="249" cy="343"/>
            </a:xfrm>
            <a:custGeom>
              <a:avLst/>
              <a:gdLst>
                <a:gd name="T0" fmla="*/ 84578 w 58"/>
                <a:gd name="T1" fmla="*/ 34836 h 80"/>
                <a:gd name="T2" fmla="*/ 61172 w 58"/>
                <a:gd name="T3" fmla="*/ 29082 h 80"/>
                <a:gd name="T4" fmla="*/ 30541 w 58"/>
                <a:gd name="T5" fmla="*/ 58091 h 80"/>
                <a:gd name="T6" fmla="*/ 61172 w 58"/>
                <a:gd name="T7" fmla="*/ 86856 h 80"/>
                <a:gd name="T8" fmla="*/ 84578 w 58"/>
                <a:gd name="T9" fmla="*/ 81102 h 80"/>
                <a:gd name="T10" fmla="*/ 84578 w 58"/>
                <a:gd name="T11" fmla="*/ 111526 h 80"/>
                <a:gd name="T12" fmla="*/ 59824 w 58"/>
                <a:gd name="T13" fmla="*/ 115938 h 80"/>
                <a:gd name="T14" fmla="*/ 0 w 58"/>
                <a:gd name="T15" fmla="*/ 58091 h 80"/>
                <a:gd name="T16" fmla="*/ 59824 w 58"/>
                <a:gd name="T17" fmla="*/ 0 h 80"/>
                <a:gd name="T18" fmla="*/ 84578 w 58"/>
                <a:gd name="T19" fmla="*/ 4412 h 80"/>
                <a:gd name="T20" fmla="*/ 84578 w 58"/>
                <a:gd name="T21" fmla="*/ 34836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444" y="1971"/>
              <a:ext cx="249" cy="343"/>
            </a:xfrm>
            <a:custGeom>
              <a:avLst/>
              <a:gdLst>
                <a:gd name="T0" fmla="*/ 84578 w 58"/>
                <a:gd name="T1" fmla="*/ 34836 h 80"/>
                <a:gd name="T2" fmla="*/ 61172 w 58"/>
                <a:gd name="T3" fmla="*/ 29082 h 80"/>
                <a:gd name="T4" fmla="*/ 30541 w 58"/>
                <a:gd name="T5" fmla="*/ 58091 h 80"/>
                <a:gd name="T6" fmla="*/ 61172 w 58"/>
                <a:gd name="T7" fmla="*/ 86856 h 80"/>
                <a:gd name="T8" fmla="*/ 84578 w 58"/>
                <a:gd name="T9" fmla="*/ 81102 h 80"/>
                <a:gd name="T10" fmla="*/ 84578 w 58"/>
                <a:gd name="T11" fmla="*/ 111526 h 80"/>
                <a:gd name="T12" fmla="*/ 58391 w 58"/>
                <a:gd name="T13" fmla="*/ 115938 h 80"/>
                <a:gd name="T14" fmla="*/ 0 w 58"/>
                <a:gd name="T15" fmla="*/ 58091 h 80"/>
                <a:gd name="T16" fmla="*/ 58391 w 58"/>
                <a:gd name="T17" fmla="*/ 0 h 80"/>
                <a:gd name="T18" fmla="*/ 84578 w 58"/>
                <a:gd name="T19" fmla="*/ 4412 h 80"/>
                <a:gd name="T20" fmla="*/ 84578 w 58"/>
                <a:gd name="T21" fmla="*/ 34836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643" y="1971"/>
              <a:ext cx="342" cy="343"/>
            </a:xfrm>
            <a:custGeom>
              <a:avLst/>
              <a:gdLst>
                <a:gd name="T0" fmla="*/ 114224 w 80"/>
                <a:gd name="T1" fmla="*/ 58091 h 80"/>
                <a:gd name="T2" fmla="*/ 57110 w 80"/>
                <a:gd name="T3" fmla="*/ 115938 h 80"/>
                <a:gd name="T4" fmla="*/ 0 w 80"/>
                <a:gd name="T5" fmla="*/ 58091 h 80"/>
                <a:gd name="T6" fmla="*/ 57110 w 80"/>
                <a:gd name="T7" fmla="*/ 0 h 80"/>
                <a:gd name="T8" fmla="*/ 114224 w 80"/>
                <a:gd name="T9" fmla="*/ 58091 h 80"/>
                <a:gd name="T10" fmla="*/ 57110 w 80"/>
                <a:gd name="T11" fmla="*/ 29082 h 80"/>
                <a:gd name="T12" fmla="*/ 28749 w 80"/>
                <a:gd name="T13" fmla="*/ 58091 h 80"/>
                <a:gd name="T14" fmla="*/ 57110 w 80"/>
                <a:gd name="T15" fmla="*/ 86856 h 80"/>
                <a:gd name="T16" fmla="*/ 85859 w 80"/>
                <a:gd name="T17" fmla="*/ 58091 h 80"/>
                <a:gd name="T18" fmla="*/ 57110 w 80"/>
                <a:gd name="T19" fmla="*/ 29082 h 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999" y="1971"/>
              <a:ext cx="224" cy="343"/>
            </a:xfrm>
            <a:custGeom>
              <a:avLst/>
              <a:gdLst>
                <a:gd name="T0" fmla="*/ 69548 w 52"/>
                <a:gd name="T1" fmla="*/ 27354 h 80"/>
                <a:gd name="T2" fmla="*/ 47484 w 52"/>
                <a:gd name="T3" fmla="*/ 24670 h 80"/>
                <a:gd name="T4" fmla="*/ 29577 w 52"/>
                <a:gd name="T5" fmla="*/ 33421 h 80"/>
                <a:gd name="T6" fmla="*/ 43012 w 52"/>
                <a:gd name="T7" fmla="*/ 43587 h 80"/>
                <a:gd name="T8" fmla="*/ 50288 w 52"/>
                <a:gd name="T9" fmla="*/ 46271 h 80"/>
                <a:gd name="T10" fmla="*/ 77138 w 52"/>
                <a:gd name="T11" fmla="*/ 78418 h 80"/>
                <a:gd name="T12" fmla="*/ 31007 w 52"/>
                <a:gd name="T13" fmla="*/ 115938 h 80"/>
                <a:gd name="T14" fmla="*/ 0 w 52"/>
                <a:gd name="T15" fmla="*/ 111526 h 80"/>
                <a:gd name="T16" fmla="*/ 0 w 52"/>
                <a:gd name="T17" fmla="*/ 86856 h 80"/>
                <a:gd name="T18" fmla="*/ 26850 w 52"/>
                <a:gd name="T19" fmla="*/ 91268 h 80"/>
                <a:gd name="T20" fmla="*/ 47484 w 52"/>
                <a:gd name="T21" fmla="*/ 81102 h 80"/>
                <a:gd name="T22" fmla="*/ 34052 w 52"/>
                <a:gd name="T23" fmla="*/ 69595 h 80"/>
                <a:gd name="T24" fmla="*/ 28224 w 52"/>
                <a:gd name="T25" fmla="*/ 68253 h 80"/>
                <a:gd name="T26" fmla="*/ 0 w 52"/>
                <a:gd name="T27" fmla="*/ 34836 h 80"/>
                <a:gd name="T28" fmla="*/ 41638 w 52"/>
                <a:gd name="T29" fmla="*/ 0 h 80"/>
                <a:gd name="T30" fmla="*/ 69548 w 52"/>
                <a:gd name="T31" fmla="*/ 4412 h 80"/>
                <a:gd name="T32" fmla="*/ 69548 w 52"/>
                <a:gd name="T33" fmla="*/ 27354 h 8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272" y="1587"/>
              <a:ext cx="81" cy="167"/>
            </a:xfrm>
            <a:custGeom>
              <a:avLst/>
              <a:gdLst>
                <a:gd name="T0" fmla="*/ 26734 w 19"/>
                <a:gd name="T1" fmla="*/ 14448 h 39"/>
                <a:gd name="T2" fmla="*/ 14175 w 19"/>
                <a:gd name="T3" fmla="*/ 0 h 39"/>
                <a:gd name="T4" fmla="*/ 0 w 19"/>
                <a:gd name="T5" fmla="*/ 14448 h 39"/>
                <a:gd name="T6" fmla="*/ 0 w 19"/>
                <a:gd name="T7" fmla="*/ 43035 h 39"/>
                <a:gd name="T8" fmla="*/ 14175 w 19"/>
                <a:gd name="T9" fmla="*/ 56146 h 39"/>
                <a:gd name="T10" fmla="*/ 26734 w 19"/>
                <a:gd name="T11" fmla="*/ 43035 h 39"/>
                <a:gd name="T12" fmla="*/ 26734 w 19"/>
                <a:gd name="T13" fmla="*/ 14448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00" y="1473"/>
              <a:ext cx="81" cy="281"/>
            </a:xfrm>
            <a:custGeom>
              <a:avLst/>
              <a:gdLst>
                <a:gd name="T0" fmla="*/ 26734 w 19"/>
                <a:gd name="T1" fmla="*/ 13661 h 65"/>
                <a:gd name="T2" fmla="*/ 12559 w 19"/>
                <a:gd name="T3" fmla="*/ 0 h 65"/>
                <a:gd name="T4" fmla="*/ 0 w 19"/>
                <a:gd name="T5" fmla="*/ 13661 h 65"/>
                <a:gd name="T6" fmla="*/ 0 w 19"/>
                <a:gd name="T7" fmla="*/ 84512 h 65"/>
                <a:gd name="T8" fmla="*/ 12559 w 19"/>
                <a:gd name="T9" fmla="*/ 98173 h 65"/>
                <a:gd name="T10" fmla="*/ 26734 w 19"/>
                <a:gd name="T11" fmla="*/ 84512 h 65"/>
                <a:gd name="T12" fmla="*/ 26734 w 19"/>
                <a:gd name="T13" fmla="*/ 13661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721" y="1320"/>
              <a:ext cx="81" cy="514"/>
            </a:xfrm>
            <a:custGeom>
              <a:avLst/>
              <a:gdLst>
                <a:gd name="T0" fmla="*/ 26734 w 19"/>
                <a:gd name="T1" fmla="*/ 13120 h 120"/>
                <a:gd name="T2" fmla="*/ 14175 w 19"/>
                <a:gd name="T3" fmla="*/ 0 h 120"/>
                <a:gd name="T4" fmla="*/ 0 w 19"/>
                <a:gd name="T5" fmla="*/ 13120 h 120"/>
                <a:gd name="T6" fmla="*/ 0 w 19"/>
                <a:gd name="T7" fmla="*/ 159931 h 120"/>
                <a:gd name="T8" fmla="*/ 14175 w 19"/>
                <a:gd name="T9" fmla="*/ 173047 h 120"/>
                <a:gd name="T10" fmla="*/ 26734 w 19"/>
                <a:gd name="T11" fmla="*/ 159931 h 120"/>
                <a:gd name="T12" fmla="*/ 26734 w 19"/>
                <a:gd name="T13" fmla="*/ 1312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49" y="1473"/>
              <a:ext cx="81" cy="281"/>
            </a:xfrm>
            <a:custGeom>
              <a:avLst/>
              <a:gdLst>
                <a:gd name="T0" fmla="*/ 26734 w 19"/>
                <a:gd name="T1" fmla="*/ 13661 h 65"/>
                <a:gd name="T2" fmla="*/ 12559 w 19"/>
                <a:gd name="T3" fmla="*/ 0 h 65"/>
                <a:gd name="T4" fmla="*/ 0 w 19"/>
                <a:gd name="T5" fmla="*/ 13661 h 65"/>
                <a:gd name="T6" fmla="*/ 0 w 19"/>
                <a:gd name="T7" fmla="*/ 84512 h 65"/>
                <a:gd name="T8" fmla="*/ 12559 w 19"/>
                <a:gd name="T9" fmla="*/ 98173 h 65"/>
                <a:gd name="T10" fmla="*/ 26734 w 19"/>
                <a:gd name="T11" fmla="*/ 84512 h 65"/>
                <a:gd name="T12" fmla="*/ 26734 w 19"/>
                <a:gd name="T13" fmla="*/ 13661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4171" y="1587"/>
              <a:ext cx="87" cy="167"/>
            </a:xfrm>
            <a:custGeom>
              <a:avLst/>
              <a:gdLst>
                <a:gd name="T0" fmla="*/ 31107 w 20"/>
                <a:gd name="T1" fmla="*/ 14448 h 39"/>
                <a:gd name="T2" fmla="*/ 15725 w 20"/>
                <a:gd name="T3" fmla="*/ 0 h 39"/>
                <a:gd name="T4" fmla="*/ 0 w 20"/>
                <a:gd name="T5" fmla="*/ 14448 h 39"/>
                <a:gd name="T6" fmla="*/ 0 w 20"/>
                <a:gd name="T7" fmla="*/ 43035 h 39"/>
                <a:gd name="T8" fmla="*/ 15725 w 20"/>
                <a:gd name="T9" fmla="*/ 56146 h 39"/>
                <a:gd name="T10" fmla="*/ 31107 w 20"/>
                <a:gd name="T11" fmla="*/ 43035 h 39"/>
                <a:gd name="T12" fmla="*/ 31107 w 20"/>
                <a:gd name="T13" fmla="*/ 14448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4399" y="1473"/>
              <a:ext cx="81" cy="281"/>
            </a:xfrm>
            <a:custGeom>
              <a:avLst/>
              <a:gdLst>
                <a:gd name="T0" fmla="*/ 26734 w 19"/>
                <a:gd name="T1" fmla="*/ 13661 h 65"/>
                <a:gd name="T2" fmla="*/ 14175 w 19"/>
                <a:gd name="T3" fmla="*/ 0 h 65"/>
                <a:gd name="T4" fmla="*/ 0 w 19"/>
                <a:gd name="T5" fmla="*/ 13661 h 65"/>
                <a:gd name="T6" fmla="*/ 0 w 19"/>
                <a:gd name="T7" fmla="*/ 84512 h 65"/>
                <a:gd name="T8" fmla="*/ 14175 w 19"/>
                <a:gd name="T9" fmla="*/ 98173 h 65"/>
                <a:gd name="T10" fmla="*/ 26734 w 19"/>
                <a:gd name="T11" fmla="*/ 84512 h 65"/>
                <a:gd name="T12" fmla="*/ 26734 w 19"/>
                <a:gd name="T13" fmla="*/ 13661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625" y="1320"/>
              <a:ext cx="83" cy="514"/>
            </a:xfrm>
            <a:custGeom>
              <a:avLst/>
              <a:gdLst>
                <a:gd name="T0" fmla="*/ 30264 w 19"/>
                <a:gd name="T1" fmla="*/ 13120 h 120"/>
                <a:gd name="T2" fmla="*/ 14180 w 19"/>
                <a:gd name="T3" fmla="*/ 0 h 120"/>
                <a:gd name="T4" fmla="*/ 0 w 19"/>
                <a:gd name="T5" fmla="*/ 13120 h 120"/>
                <a:gd name="T6" fmla="*/ 0 w 19"/>
                <a:gd name="T7" fmla="*/ 159931 h 120"/>
                <a:gd name="T8" fmla="*/ 14180 w 19"/>
                <a:gd name="T9" fmla="*/ 173047 h 120"/>
                <a:gd name="T10" fmla="*/ 30264 w 19"/>
                <a:gd name="T11" fmla="*/ 159931 h 120"/>
                <a:gd name="T12" fmla="*/ 30264 w 19"/>
                <a:gd name="T13" fmla="*/ 1312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848" y="1473"/>
              <a:ext cx="81" cy="281"/>
            </a:xfrm>
            <a:custGeom>
              <a:avLst/>
              <a:gdLst>
                <a:gd name="T0" fmla="*/ 26734 w 19"/>
                <a:gd name="T1" fmla="*/ 13661 h 65"/>
                <a:gd name="T2" fmla="*/ 14175 w 19"/>
                <a:gd name="T3" fmla="*/ 0 h 65"/>
                <a:gd name="T4" fmla="*/ 0 w 19"/>
                <a:gd name="T5" fmla="*/ 13661 h 65"/>
                <a:gd name="T6" fmla="*/ 0 w 19"/>
                <a:gd name="T7" fmla="*/ 84512 h 65"/>
                <a:gd name="T8" fmla="*/ 14175 w 19"/>
                <a:gd name="T9" fmla="*/ 98173 h 65"/>
                <a:gd name="T10" fmla="*/ 26734 w 19"/>
                <a:gd name="T11" fmla="*/ 84512 h 65"/>
                <a:gd name="T12" fmla="*/ 26734 w 19"/>
                <a:gd name="T13" fmla="*/ 13661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5074" y="1587"/>
              <a:ext cx="83" cy="167"/>
            </a:xfrm>
            <a:custGeom>
              <a:avLst/>
              <a:gdLst>
                <a:gd name="T0" fmla="*/ 30264 w 19"/>
                <a:gd name="T1" fmla="*/ 14448 h 39"/>
                <a:gd name="T2" fmla="*/ 14180 w 19"/>
                <a:gd name="T3" fmla="*/ 0 h 39"/>
                <a:gd name="T4" fmla="*/ 0 w 19"/>
                <a:gd name="T5" fmla="*/ 14448 h 39"/>
                <a:gd name="T6" fmla="*/ 0 w 19"/>
                <a:gd name="T7" fmla="*/ 43035 h 39"/>
                <a:gd name="T8" fmla="*/ 14180 w 19"/>
                <a:gd name="T9" fmla="*/ 56146 h 39"/>
                <a:gd name="T10" fmla="*/ 30264 w 19"/>
                <a:gd name="T11" fmla="*/ 43035 h 39"/>
                <a:gd name="T12" fmla="*/ 30264 w 19"/>
                <a:gd name="T13" fmla="*/ 14448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4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550" y="1658938"/>
            <a:ext cx="2306638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7463" name="Rectangle 23"/>
          <p:cNvSpPr>
            <a:spLocks noGrp="1" noChangeArrowheads="1"/>
          </p:cNvSpPr>
          <p:nvPr>
            <p:ph type="ctrTitle"/>
          </p:nvPr>
        </p:nvSpPr>
        <p:spPr bwMode="white">
          <a:xfrm>
            <a:off x="0" y="2676525"/>
            <a:ext cx="6818811" cy="830263"/>
          </a:xfrm>
          <a:ln/>
        </p:spPr>
        <p:txBody>
          <a:bodyPr anchor="ctr"/>
          <a:lstStyle>
            <a:lvl1pPr algn="ctr">
              <a:defRPr sz="3000" b="0">
                <a:solidFill>
                  <a:srgbClr val="FFFFFF"/>
                </a:solidFill>
                <a:latin typeface="+mj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957464" name="Rectangle 24"/>
          <p:cNvSpPr>
            <a:spLocks noGrp="1" noChangeArrowheads="1"/>
          </p:cNvSpPr>
          <p:nvPr>
            <p:ph type="subTitle" idx="1"/>
          </p:nvPr>
        </p:nvSpPr>
        <p:spPr>
          <a:xfrm>
            <a:off x="650875" y="4733925"/>
            <a:ext cx="6940550" cy="419100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444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黑体" pitchFamily="2" charset="-122"/>
              </a:defRPr>
            </a:lvl1pPr>
            <a:lvl2pPr>
              <a:defRPr>
                <a:latin typeface="+mn-lt"/>
                <a:ea typeface="黑体" pitchFamily="2" charset="-122"/>
              </a:defRPr>
            </a:lvl2pPr>
            <a:lvl3pPr>
              <a:defRPr>
                <a:latin typeface="+mn-lt"/>
                <a:ea typeface="黑体" pitchFamily="2" charset="-122"/>
              </a:defRPr>
            </a:lvl3pPr>
            <a:lvl4pPr>
              <a:defRPr>
                <a:latin typeface="+mn-lt"/>
                <a:ea typeface="黑体" pitchFamily="2" charset="-122"/>
              </a:defRPr>
            </a:lvl4pPr>
            <a:lvl5pPr>
              <a:defRPr>
                <a:latin typeface="+mn-lt"/>
                <a:ea typeface="黑体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03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8136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5638" y="1781175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2175" y="1781175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145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971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156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233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2753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4917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3901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4053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5925" y="457200"/>
            <a:ext cx="2035175" cy="4895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5638" y="457200"/>
            <a:ext cx="5957887" cy="4895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2201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400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603078"/>
      </p:ext>
    </p:extLst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35441826"/>
      </p:ext>
    </p:extLst>
  </p:cSld>
  <p:clrMapOvr>
    <a:masterClrMapping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9763" y="3390900"/>
            <a:ext cx="3894137" cy="1855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3390900"/>
            <a:ext cx="3894138" cy="1855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875762"/>
      </p:ext>
    </p:extLst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367441"/>
      </p:ext>
    </p:extLst>
  </p:cSld>
  <p:clrMapOvr>
    <a:masterClrMapping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29050"/>
      </p:ext>
    </p:extLst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1550975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94832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7200443"/>
      </p:ext>
    </p:extLst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40844350"/>
      </p:ext>
    </p:extLst>
  </p:cSld>
  <p:clrMapOvr>
    <a:masterClrMapping/>
  </p:clrMapOvr>
  <p:transition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08415"/>
      </p:ext>
    </p:extLst>
  </p:cSld>
  <p:clrMapOvr>
    <a:masterClrMapping/>
  </p:clrMapOvr>
  <p:transition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6063" y="1312863"/>
            <a:ext cx="1984375" cy="3933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3" y="1312863"/>
            <a:ext cx="5803900" cy="39338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729415"/>
      </p:ext>
    </p:extLst>
  </p:cSld>
  <p:clrMapOvr>
    <a:masterClrMapping/>
  </p:clrMapOvr>
  <p:transition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2618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2593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91225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5638" y="1611313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2175" y="1611313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508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4408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79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5638" y="19002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2175" y="19002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6591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18901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30906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691799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0734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5925" y="457200"/>
            <a:ext cx="2035175" cy="47259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5638" y="457200"/>
            <a:ext cx="5957887" cy="47259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42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47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7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746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397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0270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hyperlink" Target="http://www.catc.edu.cn/" TargetMode="Externa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hyperlink" Target="http://www.catc.edu.cn/" TargetMode="Externa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hyperlink" Target="http://www.catc.edu.cn/" TargetMode="Externa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62706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93675" y="6565900"/>
            <a:ext cx="9620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>
            <a:lvl1pPr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smtClean="0">
                <a:solidFill>
                  <a:srgbClr val="D3D3D3"/>
                </a:solidFill>
              </a:rPr>
              <a:t>ITE PC v4.0</a:t>
            </a:r>
          </a:p>
          <a:p>
            <a:pPr eaLnBrk="1" hangingPunct="1">
              <a:defRPr/>
            </a:pPr>
            <a:r>
              <a:rPr lang="en-US" altLang="zh-CN" sz="700" smtClean="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>
            <a:lvl1pPr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fld id="{F2518345-E534-463B-9276-F49A8A539165}" type="slidenum">
              <a:rPr lang="en-US" altLang="zh-CN" sz="1000" smtClean="0">
                <a:solidFill>
                  <a:srgbClr val="D3D3D3"/>
                </a:solidFill>
              </a:rPr>
              <a:pPr algn="r" eaLnBrk="1" hangingPunct="1">
                <a:defRPr/>
              </a:pPr>
              <a:t>‹#›</a:t>
            </a:fld>
            <a:endParaRPr lang="en-US" altLang="zh-CN" sz="1000" smtClean="0">
              <a:solidFill>
                <a:srgbClr val="D3D3D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1900238"/>
            <a:ext cx="79406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1030" name="Picture 6" descr="PPt_TopBand_Artwork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>
            <a:lvl1pPr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smtClean="0">
                <a:solidFill>
                  <a:srgbClr val="D3D3D3"/>
                </a:solidFill>
              </a:rPr>
              <a:t>© 2007 Cisco Systems, Inc. All rights reserved.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>
            <a:lvl1pPr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700" smtClean="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7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708CA1"/>
          </a:solidFill>
          <a:latin typeface="+mj-lt"/>
          <a:ea typeface="黑体" pitchFamily="2" charset="-122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708CA1"/>
          </a:solidFill>
          <a:latin typeface="Arial" charset="0"/>
          <a:ea typeface="黑体" pitchFamily="2" charset="-122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708CA1"/>
          </a:solidFill>
          <a:latin typeface="Arial" charset="0"/>
          <a:ea typeface="黑体" pitchFamily="2" charset="-122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708CA1"/>
          </a:solidFill>
          <a:latin typeface="Arial" charset="0"/>
          <a:ea typeface="黑体" pitchFamily="2" charset="-122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708CA1"/>
          </a:solidFill>
          <a:latin typeface="Arial" charset="0"/>
          <a:ea typeface="黑体" pitchFamily="2" charset="-122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Font typeface="Wingdings" pitchFamily="2" charset="2"/>
        <a:buChar char="ü"/>
        <a:defRPr sz="2800">
          <a:solidFill>
            <a:schemeClr val="tx1"/>
          </a:solidFill>
          <a:latin typeface="Arial" charset="0"/>
          <a:ea typeface="+mn-ea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•"/>
        <a:defRPr sz="2800">
          <a:solidFill>
            <a:schemeClr val="tx1"/>
          </a:solidFill>
          <a:latin typeface="Arial" charset="0"/>
          <a:ea typeface="+mn-ea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800">
          <a:solidFill>
            <a:schemeClr val="tx1"/>
          </a:solidFill>
          <a:latin typeface="Arial" charset="0"/>
          <a:ea typeface="+mn-ea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»"/>
        <a:defRPr sz="2800">
          <a:solidFill>
            <a:schemeClr val="tx1"/>
          </a:solidFill>
          <a:latin typeface="Arial" charset="0"/>
          <a:ea typeface="+mn-ea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44450"/>
            <a:ext cx="8145462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0" y="0"/>
            <a:ext cx="9144000" cy="177800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052" name="Rectangle 8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>
            <a:lvl1pPr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fld id="{738C6581-9592-4F85-B404-C80FD94E2AAF}" type="slidenum">
              <a:rPr lang="zh-CN" altLang="en-US" sz="1000" smtClean="0">
                <a:solidFill>
                  <a:srgbClr val="D3D3D3"/>
                </a:solidFill>
              </a:rPr>
              <a:pPr algn="r" eaLnBrk="1" hangingPunct="1">
                <a:defRPr/>
              </a:pPr>
              <a:t>‹#›</a:t>
            </a:fld>
            <a:endParaRPr lang="en-US" altLang="zh-CN" sz="1000" smtClean="0">
              <a:solidFill>
                <a:srgbClr val="D3D3D3"/>
              </a:solidFill>
            </a:endParaRPr>
          </a:p>
        </p:txBody>
      </p:sp>
      <p:sp>
        <p:nvSpPr>
          <p:cNvPr id="20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692150"/>
            <a:ext cx="9144000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54" name="Rectangle 13"/>
          <p:cNvSpPr>
            <a:spLocks noChangeArrowheads="1"/>
          </p:cNvSpPr>
          <p:nvPr/>
        </p:nvSpPr>
        <p:spPr bwMode="auto">
          <a:xfrm>
            <a:off x="2924175" y="6616700"/>
            <a:ext cx="13335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>
            <a:lvl1pPr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800" smtClean="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思科网络技术学院理事会</a:t>
            </a:r>
            <a:r>
              <a:rPr lang="en-US" altLang="zh-CN" sz="800" smtClean="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.</a:t>
            </a:r>
          </a:p>
        </p:txBody>
      </p:sp>
      <p:sp>
        <p:nvSpPr>
          <p:cNvPr id="2055" name="Rectangle 14"/>
          <p:cNvSpPr>
            <a:spLocks noChangeArrowheads="1"/>
          </p:cNvSpPr>
          <p:nvPr/>
        </p:nvSpPr>
        <p:spPr bwMode="auto">
          <a:xfrm>
            <a:off x="4286250" y="6616700"/>
            <a:ext cx="11938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>
            <a:lvl1pPr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800" smtClean="0">
                <a:solidFill>
                  <a:schemeClr val="tx2"/>
                </a:solidFill>
                <a:hlinkClick r:id="rId13"/>
              </a:rPr>
              <a:t>http://www.catc.edu.cn</a:t>
            </a:r>
            <a:endParaRPr lang="en-US" altLang="zh-CN" sz="800" smtClean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8" r:id="rId1"/>
    <p:sldLayoutId id="2147484195" r:id="rId2"/>
    <p:sldLayoutId id="2147484196" r:id="rId3"/>
    <p:sldLayoutId id="2147484197" r:id="rId4"/>
    <p:sldLayoutId id="2147484198" r:id="rId5"/>
    <p:sldLayoutId id="2147484199" r:id="rId6"/>
    <p:sldLayoutId id="2147484200" r:id="rId7"/>
    <p:sldLayoutId id="2147484201" r:id="rId8"/>
    <p:sldLayoutId id="2147484202" r:id="rId9"/>
    <p:sldLayoutId id="2147484203" r:id="rId10"/>
    <p:sldLayoutId id="214748420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黑体" pitchFamily="2" charset="-122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2" charset="-122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2" charset="-122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2" charset="-122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Font typeface="Wingdings" pitchFamily="2" charset="2"/>
        <a:buChar char="ü"/>
        <a:defRPr sz="2800">
          <a:solidFill>
            <a:schemeClr val="tx1"/>
          </a:solidFill>
          <a:latin typeface="Arial" charset="0"/>
          <a:ea typeface="+mn-ea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•"/>
        <a:defRPr sz="2800">
          <a:solidFill>
            <a:schemeClr val="tx1"/>
          </a:solidFill>
          <a:latin typeface="Arial" charset="0"/>
          <a:ea typeface="+mn-ea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+mn-ea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»"/>
        <a:defRPr sz="2800">
          <a:solidFill>
            <a:schemeClr val="tx1"/>
          </a:solidFill>
          <a:latin typeface="Arial" charset="0"/>
          <a:ea typeface="+mn-ea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3144838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39763" y="1312863"/>
            <a:ext cx="371633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Segue and Q&amp;A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3390900"/>
            <a:ext cx="7940675" cy="185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Subtitle</a:t>
            </a:r>
          </a:p>
        </p:txBody>
      </p:sp>
      <p:sp>
        <p:nvSpPr>
          <p:cNvPr id="3077" name="Rectangle 8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>
            <a:lvl1pPr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fld id="{9E175F9C-AE8F-4EB7-B270-F66AC0C43632}" type="slidenum">
              <a:rPr lang="zh-CN" altLang="en-US" sz="1000" smtClean="0">
                <a:solidFill>
                  <a:srgbClr val="D3D3D3"/>
                </a:solidFill>
              </a:rPr>
              <a:pPr algn="r" eaLnBrk="1" hangingPunct="1">
                <a:defRPr/>
              </a:pPr>
              <a:t>‹#›</a:t>
            </a:fld>
            <a:endParaRPr lang="en-US" altLang="zh-CN" sz="1000" smtClean="0">
              <a:solidFill>
                <a:srgbClr val="D3D3D3"/>
              </a:solidFill>
            </a:endParaRPr>
          </a:p>
        </p:txBody>
      </p:sp>
      <p:sp>
        <p:nvSpPr>
          <p:cNvPr id="3078" name="Rectangle 11"/>
          <p:cNvSpPr>
            <a:spLocks noChangeArrowheads="1"/>
          </p:cNvSpPr>
          <p:nvPr/>
        </p:nvSpPr>
        <p:spPr bwMode="auto">
          <a:xfrm>
            <a:off x="2924175" y="6616700"/>
            <a:ext cx="13335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>
            <a:lvl1pPr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800" smtClean="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思科网络技术学院理事会</a:t>
            </a:r>
            <a:r>
              <a:rPr lang="en-US" altLang="zh-CN" sz="800" smtClean="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.</a:t>
            </a:r>
          </a:p>
        </p:txBody>
      </p:sp>
      <p:sp>
        <p:nvSpPr>
          <p:cNvPr id="3079" name="Rectangle 12"/>
          <p:cNvSpPr>
            <a:spLocks noChangeArrowheads="1"/>
          </p:cNvSpPr>
          <p:nvPr/>
        </p:nvSpPr>
        <p:spPr bwMode="auto">
          <a:xfrm>
            <a:off x="4286250" y="6616700"/>
            <a:ext cx="11938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>
            <a:lvl1pPr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800" smtClean="0">
                <a:solidFill>
                  <a:schemeClr val="tx2"/>
                </a:solidFill>
                <a:hlinkClick r:id="rId13"/>
              </a:rPr>
              <a:t>http://www.catc.edu.cn</a:t>
            </a:r>
            <a:endParaRPr lang="en-US" altLang="zh-CN" sz="800" smtClean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5" r:id="rId1"/>
    <p:sldLayoutId id="2147484206" r:id="rId2"/>
    <p:sldLayoutId id="2147484207" r:id="rId3"/>
    <p:sldLayoutId id="2147484208" r:id="rId4"/>
    <p:sldLayoutId id="2147484209" r:id="rId5"/>
    <p:sldLayoutId id="2147484210" r:id="rId6"/>
    <p:sldLayoutId id="2147484211" r:id="rId7"/>
    <p:sldLayoutId id="2147484212" r:id="rId8"/>
    <p:sldLayoutId id="2147484213" r:id="rId9"/>
    <p:sldLayoutId id="2147484214" r:id="rId10"/>
    <p:sldLayoutId id="2147484215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9pPr>
    </p:titleStyle>
    <p:bodyStyle>
      <a:lvl1pPr marL="342900" indent="-3429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buChar char="•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buChar char="–"/>
        <a:defRPr sz="3000">
          <a:solidFill>
            <a:srgbClr val="717171"/>
          </a:solidFill>
          <a:latin typeface="+mn-lt"/>
        </a:defRPr>
      </a:lvl2pPr>
      <a:lvl3pPr marL="1143000" indent="-2286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buChar char="•"/>
        <a:defRPr sz="3000">
          <a:solidFill>
            <a:srgbClr val="717171"/>
          </a:solidFill>
          <a:latin typeface="+mn-lt"/>
        </a:defRPr>
      </a:lvl3pPr>
      <a:lvl4pPr marL="1600200" indent="-2286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buChar char="–"/>
        <a:defRPr sz="3000">
          <a:solidFill>
            <a:srgbClr val="717171"/>
          </a:solidFill>
          <a:latin typeface="+mn-lt"/>
        </a:defRPr>
      </a:lvl4pPr>
      <a:lvl5pPr marL="2057400" indent="-2286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buChar char="»"/>
        <a:defRPr sz="3000">
          <a:solidFill>
            <a:srgbClr val="717171"/>
          </a:solidFill>
          <a:latin typeface="+mn-lt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 rot="-5400000">
            <a:off x="3200400" y="-1570037"/>
            <a:ext cx="2743200" cy="9144000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924175" y="6616700"/>
            <a:ext cx="13335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>
            <a:lvl1pPr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800" smtClean="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思科网络技术学院理事会</a:t>
            </a:r>
            <a:r>
              <a:rPr lang="en-US" altLang="zh-CN" sz="800" smtClean="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.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286250" y="6616700"/>
            <a:ext cx="11938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>
            <a:lvl1pPr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800" smtClean="0">
                <a:solidFill>
                  <a:schemeClr val="tx2"/>
                </a:solidFill>
                <a:hlinkClick r:id="rId13"/>
              </a:rPr>
              <a:t>http://www.catc.edu.cn</a:t>
            </a:r>
            <a:endParaRPr lang="en-US" altLang="zh-CN" sz="800" smtClean="0">
              <a:solidFill>
                <a:schemeClr val="tx2"/>
              </a:solidFill>
            </a:endParaRP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>
            <a:lvl1pPr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fld id="{11D84883-3AB0-4285-A7A9-7F6C96E4B94C}" type="slidenum">
              <a:rPr lang="zh-CN" altLang="en-US" sz="1000" smtClean="0">
                <a:solidFill>
                  <a:srgbClr val="D3D3D3"/>
                </a:solidFill>
              </a:rPr>
              <a:pPr algn="r" eaLnBrk="1" hangingPunct="1">
                <a:defRPr/>
              </a:pPr>
              <a:t>‹#›</a:t>
            </a:fld>
            <a:endParaRPr lang="en-US" altLang="zh-CN" sz="1000" smtClean="0">
              <a:solidFill>
                <a:srgbClr val="D3D3D3"/>
              </a:solidFill>
            </a:endParaRPr>
          </a:p>
        </p:txBody>
      </p:sp>
      <p:grpSp>
        <p:nvGrpSpPr>
          <p:cNvPr id="4102" name="Group 7"/>
          <p:cNvGrpSpPr>
            <a:grpSpLocks/>
          </p:cNvGrpSpPr>
          <p:nvPr/>
        </p:nvGrpSpPr>
        <p:grpSpPr bwMode="auto">
          <a:xfrm>
            <a:off x="609600" y="525463"/>
            <a:ext cx="1447800" cy="769937"/>
            <a:chOff x="3272" y="1316"/>
            <a:chExt cx="1889" cy="1002"/>
          </a:xfrm>
        </p:grpSpPr>
        <p:sp>
          <p:nvSpPr>
            <p:cNvPr id="4106" name="AutoShape 8"/>
            <p:cNvSpPr>
              <a:spLocks noChangeAspect="1" noChangeArrowheads="1" noTextEdit="1"/>
            </p:cNvSpPr>
            <p:nvPr/>
          </p:nvSpPr>
          <p:spPr bwMode="auto">
            <a:xfrm>
              <a:off x="3272" y="1316"/>
              <a:ext cx="1889" cy="1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Rectangle 9"/>
            <p:cNvSpPr>
              <a:spLocks noChangeArrowheads="1"/>
            </p:cNvSpPr>
            <p:nvPr/>
          </p:nvSpPr>
          <p:spPr bwMode="auto">
            <a:xfrm>
              <a:off x="3802" y="1979"/>
              <a:ext cx="87" cy="326"/>
            </a:xfrm>
            <a:prstGeom prst="rect">
              <a:avLst/>
            </a:pr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4108" name="Freeform 10"/>
            <p:cNvSpPr>
              <a:spLocks/>
            </p:cNvSpPr>
            <p:nvPr/>
          </p:nvSpPr>
          <p:spPr bwMode="auto">
            <a:xfrm>
              <a:off x="4303" y="1971"/>
              <a:ext cx="249" cy="343"/>
            </a:xfrm>
            <a:custGeom>
              <a:avLst/>
              <a:gdLst>
                <a:gd name="T0" fmla="*/ 84578 w 58"/>
                <a:gd name="T1" fmla="*/ 34836 h 80"/>
                <a:gd name="T2" fmla="*/ 61172 w 58"/>
                <a:gd name="T3" fmla="*/ 29082 h 80"/>
                <a:gd name="T4" fmla="*/ 30541 w 58"/>
                <a:gd name="T5" fmla="*/ 58091 h 80"/>
                <a:gd name="T6" fmla="*/ 61172 w 58"/>
                <a:gd name="T7" fmla="*/ 86856 h 80"/>
                <a:gd name="T8" fmla="*/ 84578 w 58"/>
                <a:gd name="T9" fmla="*/ 81102 h 80"/>
                <a:gd name="T10" fmla="*/ 84578 w 58"/>
                <a:gd name="T11" fmla="*/ 111526 h 80"/>
                <a:gd name="T12" fmla="*/ 59824 w 58"/>
                <a:gd name="T13" fmla="*/ 115938 h 80"/>
                <a:gd name="T14" fmla="*/ 0 w 58"/>
                <a:gd name="T15" fmla="*/ 58091 h 80"/>
                <a:gd name="T16" fmla="*/ 59824 w 58"/>
                <a:gd name="T17" fmla="*/ 0 h 80"/>
                <a:gd name="T18" fmla="*/ 84578 w 58"/>
                <a:gd name="T19" fmla="*/ 4412 h 80"/>
                <a:gd name="T20" fmla="*/ 84578 w 58"/>
                <a:gd name="T21" fmla="*/ 34836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9" name="Freeform 11"/>
            <p:cNvSpPr>
              <a:spLocks/>
            </p:cNvSpPr>
            <p:nvPr/>
          </p:nvSpPr>
          <p:spPr bwMode="auto">
            <a:xfrm>
              <a:off x="3444" y="1971"/>
              <a:ext cx="249" cy="343"/>
            </a:xfrm>
            <a:custGeom>
              <a:avLst/>
              <a:gdLst>
                <a:gd name="T0" fmla="*/ 84578 w 58"/>
                <a:gd name="T1" fmla="*/ 34836 h 80"/>
                <a:gd name="T2" fmla="*/ 61172 w 58"/>
                <a:gd name="T3" fmla="*/ 29082 h 80"/>
                <a:gd name="T4" fmla="*/ 30541 w 58"/>
                <a:gd name="T5" fmla="*/ 58091 h 80"/>
                <a:gd name="T6" fmla="*/ 61172 w 58"/>
                <a:gd name="T7" fmla="*/ 86856 h 80"/>
                <a:gd name="T8" fmla="*/ 84578 w 58"/>
                <a:gd name="T9" fmla="*/ 81102 h 80"/>
                <a:gd name="T10" fmla="*/ 84578 w 58"/>
                <a:gd name="T11" fmla="*/ 111526 h 80"/>
                <a:gd name="T12" fmla="*/ 58391 w 58"/>
                <a:gd name="T13" fmla="*/ 115938 h 80"/>
                <a:gd name="T14" fmla="*/ 0 w 58"/>
                <a:gd name="T15" fmla="*/ 58091 h 80"/>
                <a:gd name="T16" fmla="*/ 58391 w 58"/>
                <a:gd name="T17" fmla="*/ 0 h 80"/>
                <a:gd name="T18" fmla="*/ 84578 w 58"/>
                <a:gd name="T19" fmla="*/ 4412 h 80"/>
                <a:gd name="T20" fmla="*/ 84578 w 58"/>
                <a:gd name="T21" fmla="*/ 34836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" name="Freeform 12"/>
            <p:cNvSpPr>
              <a:spLocks noEditPoints="1"/>
            </p:cNvSpPr>
            <p:nvPr/>
          </p:nvSpPr>
          <p:spPr bwMode="auto">
            <a:xfrm>
              <a:off x="4643" y="1971"/>
              <a:ext cx="342" cy="343"/>
            </a:xfrm>
            <a:custGeom>
              <a:avLst/>
              <a:gdLst>
                <a:gd name="T0" fmla="*/ 114224 w 80"/>
                <a:gd name="T1" fmla="*/ 58091 h 80"/>
                <a:gd name="T2" fmla="*/ 57110 w 80"/>
                <a:gd name="T3" fmla="*/ 115938 h 80"/>
                <a:gd name="T4" fmla="*/ 0 w 80"/>
                <a:gd name="T5" fmla="*/ 58091 h 80"/>
                <a:gd name="T6" fmla="*/ 57110 w 80"/>
                <a:gd name="T7" fmla="*/ 0 h 80"/>
                <a:gd name="T8" fmla="*/ 114224 w 80"/>
                <a:gd name="T9" fmla="*/ 58091 h 80"/>
                <a:gd name="T10" fmla="*/ 57110 w 80"/>
                <a:gd name="T11" fmla="*/ 29082 h 80"/>
                <a:gd name="T12" fmla="*/ 28749 w 80"/>
                <a:gd name="T13" fmla="*/ 58091 h 80"/>
                <a:gd name="T14" fmla="*/ 57110 w 80"/>
                <a:gd name="T15" fmla="*/ 86856 h 80"/>
                <a:gd name="T16" fmla="*/ 85859 w 80"/>
                <a:gd name="T17" fmla="*/ 58091 h 80"/>
                <a:gd name="T18" fmla="*/ 57110 w 80"/>
                <a:gd name="T19" fmla="*/ 29082 h 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Freeform 13"/>
            <p:cNvSpPr>
              <a:spLocks/>
            </p:cNvSpPr>
            <p:nvPr/>
          </p:nvSpPr>
          <p:spPr bwMode="auto">
            <a:xfrm>
              <a:off x="3999" y="1971"/>
              <a:ext cx="224" cy="343"/>
            </a:xfrm>
            <a:custGeom>
              <a:avLst/>
              <a:gdLst>
                <a:gd name="T0" fmla="*/ 69548 w 52"/>
                <a:gd name="T1" fmla="*/ 27354 h 80"/>
                <a:gd name="T2" fmla="*/ 47484 w 52"/>
                <a:gd name="T3" fmla="*/ 24670 h 80"/>
                <a:gd name="T4" fmla="*/ 29577 w 52"/>
                <a:gd name="T5" fmla="*/ 33421 h 80"/>
                <a:gd name="T6" fmla="*/ 43012 w 52"/>
                <a:gd name="T7" fmla="*/ 43587 h 80"/>
                <a:gd name="T8" fmla="*/ 50288 w 52"/>
                <a:gd name="T9" fmla="*/ 46271 h 80"/>
                <a:gd name="T10" fmla="*/ 77138 w 52"/>
                <a:gd name="T11" fmla="*/ 78418 h 80"/>
                <a:gd name="T12" fmla="*/ 31007 w 52"/>
                <a:gd name="T13" fmla="*/ 115938 h 80"/>
                <a:gd name="T14" fmla="*/ 0 w 52"/>
                <a:gd name="T15" fmla="*/ 111526 h 80"/>
                <a:gd name="T16" fmla="*/ 0 w 52"/>
                <a:gd name="T17" fmla="*/ 86856 h 80"/>
                <a:gd name="T18" fmla="*/ 26850 w 52"/>
                <a:gd name="T19" fmla="*/ 91268 h 80"/>
                <a:gd name="T20" fmla="*/ 47484 w 52"/>
                <a:gd name="T21" fmla="*/ 81102 h 80"/>
                <a:gd name="T22" fmla="*/ 34052 w 52"/>
                <a:gd name="T23" fmla="*/ 69595 h 80"/>
                <a:gd name="T24" fmla="*/ 28224 w 52"/>
                <a:gd name="T25" fmla="*/ 68253 h 80"/>
                <a:gd name="T26" fmla="*/ 0 w 52"/>
                <a:gd name="T27" fmla="*/ 34836 h 80"/>
                <a:gd name="T28" fmla="*/ 41638 w 52"/>
                <a:gd name="T29" fmla="*/ 0 h 80"/>
                <a:gd name="T30" fmla="*/ 69548 w 52"/>
                <a:gd name="T31" fmla="*/ 4412 h 80"/>
                <a:gd name="T32" fmla="*/ 69548 w 52"/>
                <a:gd name="T33" fmla="*/ 27354 h 8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Freeform 14"/>
            <p:cNvSpPr>
              <a:spLocks/>
            </p:cNvSpPr>
            <p:nvPr/>
          </p:nvSpPr>
          <p:spPr bwMode="auto">
            <a:xfrm>
              <a:off x="3272" y="1587"/>
              <a:ext cx="81" cy="167"/>
            </a:xfrm>
            <a:custGeom>
              <a:avLst/>
              <a:gdLst>
                <a:gd name="T0" fmla="*/ 26734 w 19"/>
                <a:gd name="T1" fmla="*/ 14448 h 39"/>
                <a:gd name="T2" fmla="*/ 14175 w 19"/>
                <a:gd name="T3" fmla="*/ 0 h 39"/>
                <a:gd name="T4" fmla="*/ 0 w 19"/>
                <a:gd name="T5" fmla="*/ 14448 h 39"/>
                <a:gd name="T6" fmla="*/ 0 w 19"/>
                <a:gd name="T7" fmla="*/ 43035 h 39"/>
                <a:gd name="T8" fmla="*/ 14175 w 19"/>
                <a:gd name="T9" fmla="*/ 56146 h 39"/>
                <a:gd name="T10" fmla="*/ 26734 w 19"/>
                <a:gd name="T11" fmla="*/ 43035 h 39"/>
                <a:gd name="T12" fmla="*/ 26734 w 19"/>
                <a:gd name="T13" fmla="*/ 14448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Freeform 15"/>
            <p:cNvSpPr>
              <a:spLocks/>
            </p:cNvSpPr>
            <p:nvPr/>
          </p:nvSpPr>
          <p:spPr bwMode="auto">
            <a:xfrm>
              <a:off x="3500" y="1473"/>
              <a:ext cx="81" cy="281"/>
            </a:xfrm>
            <a:custGeom>
              <a:avLst/>
              <a:gdLst>
                <a:gd name="T0" fmla="*/ 26734 w 19"/>
                <a:gd name="T1" fmla="*/ 13661 h 65"/>
                <a:gd name="T2" fmla="*/ 12559 w 19"/>
                <a:gd name="T3" fmla="*/ 0 h 65"/>
                <a:gd name="T4" fmla="*/ 0 w 19"/>
                <a:gd name="T5" fmla="*/ 13661 h 65"/>
                <a:gd name="T6" fmla="*/ 0 w 19"/>
                <a:gd name="T7" fmla="*/ 84512 h 65"/>
                <a:gd name="T8" fmla="*/ 12559 w 19"/>
                <a:gd name="T9" fmla="*/ 98173 h 65"/>
                <a:gd name="T10" fmla="*/ 26734 w 19"/>
                <a:gd name="T11" fmla="*/ 84512 h 65"/>
                <a:gd name="T12" fmla="*/ 26734 w 19"/>
                <a:gd name="T13" fmla="*/ 13661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Freeform 16"/>
            <p:cNvSpPr>
              <a:spLocks/>
            </p:cNvSpPr>
            <p:nvPr/>
          </p:nvSpPr>
          <p:spPr bwMode="auto">
            <a:xfrm>
              <a:off x="3721" y="1320"/>
              <a:ext cx="81" cy="514"/>
            </a:xfrm>
            <a:custGeom>
              <a:avLst/>
              <a:gdLst>
                <a:gd name="T0" fmla="*/ 26734 w 19"/>
                <a:gd name="T1" fmla="*/ 13120 h 120"/>
                <a:gd name="T2" fmla="*/ 14175 w 19"/>
                <a:gd name="T3" fmla="*/ 0 h 120"/>
                <a:gd name="T4" fmla="*/ 0 w 19"/>
                <a:gd name="T5" fmla="*/ 13120 h 120"/>
                <a:gd name="T6" fmla="*/ 0 w 19"/>
                <a:gd name="T7" fmla="*/ 159931 h 120"/>
                <a:gd name="T8" fmla="*/ 14175 w 19"/>
                <a:gd name="T9" fmla="*/ 173047 h 120"/>
                <a:gd name="T10" fmla="*/ 26734 w 19"/>
                <a:gd name="T11" fmla="*/ 159931 h 120"/>
                <a:gd name="T12" fmla="*/ 26734 w 19"/>
                <a:gd name="T13" fmla="*/ 1312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Freeform 17"/>
            <p:cNvSpPr>
              <a:spLocks/>
            </p:cNvSpPr>
            <p:nvPr/>
          </p:nvSpPr>
          <p:spPr bwMode="auto">
            <a:xfrm>
              <a:off x="3949" y="1473"/>
              <a:ext cx="81" cy="281"/>
            </a:xfrm>
            <a:custGeom>
              <a:avLst/>
              <a:gdLst>
                <a:gd name="T0" fmla="*/ 26734 w 19"/>
                <a:gd name="T1" fmla="*/ 13661 h 65"/>
                <a:gd name="T2" fmla="*/ 12559 w 19"/>
                <a:gd name="T3" fmla="*/ 0 h 65"/>
                <a:gd name="T4" fmla="*/ 0 w 19"/>
                <a:gd name="T5" fmla="*/ 13661 h 65"/>
                <a:gd name="T6" fmla="*/ 0 w 19"/>
                <a:gd name="T7" fmla="*/ 84512 h 65"/>
                <a:gd name="T8" fmla="*/ 12559 w 19"/>
                <a:gd name="T9" fmla="*/ 98173 h 65"/>
                <a:gd name="T10" fmla="*/ 26734 w 19"/>
                <a:gd name="T11" fmla="*/ 84512 h 65"/>
                <a:gd name="T12" fmla="*/ 26734 w 19"/>
                <a:gd name="T13" fmla="*/ 13661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Freeform 18"/>
            <p:cNvSpPr>
              <a:spLocks/>
            </p:cNvSpPr>
            <p:nvPr/>
          </p:nvSpPr>
          <p:spPr bwMode="auto">
            <a:xfrm>
              <a:off x="4171" y="1587"/>
              <a:ext cx="87" cy="167"/>
            </a:xfrm>
            <a:custGeom>
              <a:avLst/>
              <a:gdLst>
                <a:gd name="T0" fmla="*/ 31107 w 20"/>
                <a:gd name="T1" fmla="*/ 14448 h 39"/>
                <a:gd name="T2" fmla="*/ 15725 w 20"/>
                <a:gd name="T3" fmla="*/ 0 h 39"/>
                <a:gd name="T4" fmla="*/ 0 w 20"/>
                <a:gd name="T5" fmla="*/ 14448 h 39"/>
                <a:gd name="T6" fmla="*/ 0 w 20"/>
                <a:gd name="T7" fmla="*/ 43035 h 39"/>
                <a:gd name="T8" fmla="*/ 15725 w 20"/>
                <a:gd name="T9" fmla="*/ 56146 h 39"/>
                <a:gd name="T10" fmla="*/ 31107 w 20"/>
                <a:gd name="T11" fmla="*/ 43035 h 39"/>
                <a:gd name="T12" fmla="*/ 31107 w 20"/>
                <a:gd name="T13" fmla="*/ 14448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Freeform 19"/>
            <p:cNvSpPr>
              <a:spLocks/>
            </p:cNvSpPr>
            <p:nvPr/>
          </p:nvSpPr>
          <p:spPr bwMode="auto">
            <a:xfrm>
              <a:off x="4399" y="1473"/>
              <a:ext cx="81" cy="281"/>
            </a:xfrm>
            <a:custGeom>
              <a:avLst/>
              <a:gdLst>
                <a:gd name="T0" fmla="*/ 26734 w 19"/>
                <a:gd name="T1" fmla="*/ 13661 h 65"/>
                <a:gd name="T2" fmla="*/ 14175 w 19"/>
                <a:gd name="T3" fmla="*/ 0 h 65"/>
                <a:gd name="T4" fmla="*/ 0 w 19"/>
                <a:gd name="T5" fmla="*/ 13661 h 65"/>
                <a:gd name="T6" fmla="*/ 0 w 19"/>
                <a:gd name="T7" fmla="*/ 84512 h 65"/>
                <a:gd name="T8" fmla="*/ 14175 w 19"/>
                <a:gd name="T9" fmla="*/ 98173 h 65"/>
                <a:gd name="T10" fmla="*/ 26734 w 19"/>
                <a:gd name="T11" fmla="*/ 84512 h 65"/>
                <a:gd name="T12" fmla="*/ 26734 w 19"/>
                <a:gd name="T13" fmla="*/ 13661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Freeform 20"/>
            <p:cNvSpPr>
              <a:spLocks/>
            </p:cNvSpPr>
            <p:nvPr/>
          </p:nvSpPr>
          <p:spPr bwMode="auto">
            <a:xfrm>
              <a:off x="4625" y="1320"/>
              <a:ext cx="83" cy="514"/>
            </a:xfrm>
            <a:custGeom>
              <a:avLst/>
              <a:gdLst>
                <a:gd name="T0" fmla="*/ 30264 w 19"/>
                <a:gd name="T1" fmla="*/ 13120 h 120"/>
                <a:gd name="T2" fmla="*/ 14180 w 19"/>
                <a:gd name="T3" fmla="*/ 0 h 120"/>
                <a:gd name="T4" fmla="*/ 0 w 19"/>
                <a:gd name="T5" fmla="*/ 13120 h 120"/>
                <a:gd name="T6" fmla="*/ 0 w 19"/>
                <a:gd name="T7" fmla="*/ 159931 h 120"/>
                <a:gd name="T8" fmla="*/ 14180 w 19"/>
                <a:gd name="T9" fmla="*/ 173047 h 120"/>
                <a:gd name="T10" fmla="*/ 30264 w 19"/>
                <a:gd name="T11" fmla="*/ 159931 h 120"/>
                <a:gd name="T12" fmla="*/ 30264 w 19"/>
                <a:gd name="T13" fmla="*/ 1312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Freeform 21"/>
            <p:cNvSpPr>
              <a:spLocks/>
            </p:cNvSpPr>
            <p:nvPr/>
          </p:nvSpPr>
          <p:spPr bwMode="auto">
            <a:xfrm>
              <a:off x="4848" y="1473"/>
              <a:ext cx="81" cy="281"/>
            </a:xfrm>
            <a:custGeom>
              <a:avLst/>
              <a:gdLst>
                <a:gd name="T0" fmla="*/ 26734 w 19"/>
                <a:gd name="T1" fmla="*/ 13661 h 65"/>
                <a:gd name="T2" fmla="*/ 14175 w 19"/>
                <a:gd name="T3" fmla="*/ 0 h 65"/>
                <a:gd name="T4" fmla="*/ 0 w 19"/>
                <a:gd name="T5" fmla="*/ 13661 h 65"/>
                <a:gd name="T6" fmla="*/ 0 w 19"/>
                <a:gd name="T7" fmla="*/ 84512 h 65"/>
                <a:gd name="T8" fmla="*/ 14175 w 19"/>
                <a:gd name="T9" fmla="*/ 98173 h 65"/>
                <a:gd name="T10" fmla="*/ 26734 w 19"/>
                <a:gd name="T11" fmla="*/ 84512 h 65"/>
                <a:gd name="T12" fmla="*/ 26734 w 19"/>
                <a:gd name="T13" fmla="*/ 13661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Freeform 22"/>
            <p:cNvSpPr>
              <a:spLocks/>
            </p:cNvSpPr>
            <p:nvPr/>
          </p:nvSpPr>
          <p:spPr bwMode="auto">
            <a:xfrm>
              <a:off x="5074" y="1587"/>
              <a:ext cx="83" cy="167"/>
            </a:xfrm>
            <a:custGeom>
              <a:avLst/>
              <a:gdLst>
                <a:gd name="T0" fmla="*/ 30264 w 19"/>
                <a:gd name="T1" fmla="*/ 14448 h 39"/>
                <a:gd name="T2" fmla="*/ 14180 w 19"/>
                <a:gd name="T3" fmla="*/ 0 h 39"/>
                <a:gd name="T4" fmla="*/ 0 w 19"/>
                <a:gd name="T5" fmla="*/ 14448 h 39"/>
                <a:gd name="T6" fmla="*/ 0 w 19"/>
                <a:gd name="T7" fmla="*/ 43035 h 39"/>
                <a:gd name="T8" fmla="*/ 14180 w 19"/>
                <a:gd name="T9" fmla="*/ 56146 h 39"/>
                <a:gd name="T10" fmla="*/ 30264 w 19"/>
                <a:gd name="T11" fmla="*/ 43035 h 39"/>
                <a:gd name="T12" fmla="*/ 30264 w 19"/>
                <a:gd name="T13" fmla="*/ 14448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103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550" y="1658938"/>
            <a:ext cx="2306638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457200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1611313"/>
            <a:ext cx="79406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6" r:id="rId1"/>
    <p:sldLayoutId id="2147484217" r:id="rId2"/>
    <p:sldLayoutId id="2147484218" r:id="rId3"/>
    <p:sldLayoutId id="2147484219" r:id="rId4"/>
    <p:sldLayoutId id="2147484220" r:id="rId5"/>
    <p:sldLayoutId id="2147484221" r:id="rId6"/>
    <p:sldLayoutId id="2147484222" r:id="rId7"/>
    <p:sldLayoutId id="2147484223" r:id="rId8"/>
    <p:sldLayoutId id="2147484224" r:id="rId9"/>
    <p:sldLayoutId id="2147484225" r:id="rId10"/>
    <p:sldLayoutId id="2147484226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6pPr>
      <a:lvl7pPr marL="9144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7pPr>
      <a:lvl8pPr marL="13716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8pPr>
      <a:lvl9pPr marL="18288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Font typeface="Wingdings" pitchFamily="2" charset="2"/>
        <a:buChar char="ü"/>
        <a:defRPr sz="32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20621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6pPr>
      <a:lvl7pPr marL="25193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7pPr>
      <a:lvl8pPr marL="29765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8pPr>
      <a:lvl9pPr marL="34337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/>
          </p:nvPr>
        </p:nvSpPr>
        <p:spPr>
          <a:xfrm>
            <a:off x="360000" y="2340000"/>
            <a:ext cx="6480000" cy="8640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</a:pPr>
            <a:r>
              <a:rPr lang="zh-CN" altLang="en-US" sz="4000" b="1" dirty="0" smtClean="0">
                <a:latin typeface="Times New Roman" pitchFamily="18" charset="0"/>
                <a:ea typeface="宋体" pitchFamily="2" charset="-122"/>
              </a:rPr>
              <a:t>第</a:t>
            </a:r>
            <a:r>
              <a:rPr lang="en-US" altLang="zh-CN" sz="4000" b="1" dirty="0" smtClean="0">
                <a:latin typeface="Times New Roman" pitchFamily="18" charset="0"/>
                <a:ea typeface="宋体" pitchFamily="2" charset="-122"/>
              </a:rPr>
              <a:t>8</a:t>
            </a:r>
            <a:r>
              <a:rPr lang="zh-CN" altLang="en-US" sz="4000" b="1" smtClean="0">
                <a:latin typeface="Times New Roman" pitchFamily="18" charset="0"/>
                <a:ea typeface="宋体" pitchFamily="2" charset="-122"/>
              </a:rPr>
              <a:t>章   </a:t>
            </a:r>
            <a:r>
              <a:rPr lang="zh-CN" altLang="en-US" sz="4000" b="1" smtClean="0">
                <a:latin typeface="Times New Roman" pitchFamily="18" charset="0"/>
                <a:ea typeface="宋体" pitchFamily="2" charset="-122"/>
              </a:rPr>
              <a:t>基本</a:t>
            </a:r>
            <a:r>
              <a:rPr lang="zh-CN" altLang="en-US" sz="4000" b="1" dirty="0" smtClean="0">
                <a:latin typeface="Times New Roman" pitchFamily="18" charset="0"/>
                <a:ea typeface="宋体" pitchFamily="2" charset="-122"/>
              </a:rPr>
              <a:t>安全性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 bwMode="auto">
          <a:xfrm>
            <a:off x="360000" y="3240000"/>
            <a:ext cx="5760000" cy="452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814388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4.03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版 第</a:t>
            </a:r>
            <a:r>
              <a:rPr lang="en-US" altLang="zh-CN" sz="2400" b="1" kern="0" noProof="0" dirty="0">
                <a:solidFill>
                  <a:schemeClr val="accent3"/>
                </a:solidFill>
                <a:latin typeface="Times New Roman" pitchFamily="18" charset="0"/>
              </a:rPr>
              <a:t>8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章 部分相当于 </a:t>
            </a:r>
            <a:r>
              <a:rPr lang="en-US" altLang="zh-CN" sz="2400" b="1" kern="0" dirty="0" smtClean="0">
                <a:solidFill>
                  <a:schemeClr val="accent3"/>
                </a:solidFill>
                <a:latin typeface="Times New Roman" pitchFamily="18" charset="0"/>
              </a:rPr>
              <a:t>7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.02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版 模块</a:t>
            </a:r>
            <a:r>
              <a:rPr lang="en-US" altLang="zh-CN" sz="2400" b="1" kern="0" dirty="0" smtClean="0">
                <a:solidFill>
                  <a:schemeClr val="accent3"/>
                </a:solidFill>
                <a:latin typeface="Times New Roman" pitchFamily="18" charset="0"/>
              </a:rPr>
              <a:t>16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360000" y="503772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8.1.3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社会工程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000" y="1152000"/>
            <a:ext cx="8640000" cy="5040000"/>
          </a:xfrm>
        </p:spPr>
        <p:txBody>
          <a:bodyPr/>
          <a:lstStyle/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假托（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Pretexting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）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是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社会工程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的一种方式。攻击者对受害人编造虚假情景，以使受害人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泄漏信息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或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执行某种操作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，从而使攻击者获得不当利益。</a:t>
            </a:r>
          </a:p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通常是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通过电话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联系攻击目标。</a:t>
            </a:r>
          </a:p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要使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假托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起作用，攻击者必须能够与攻击目标人员或受害人建立合理联系。攻击者需要预先进行一些了解或研究。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  <a:p>
            <a:pPr marL="0" indent="612000" algn="just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例如，如果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攻击者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知道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攻击目标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的社会保险号（美国）或身份证号码（中国），他们就会利用该信息来获取信任，使得攻击目标有可能进一步泄漏信息。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360000" y="503772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8.1.3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社会工程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000" y="1152000"/>
            <a:ext cx="4608000" cy="5184000"/>
          </a:xfrm>
        </p:spPr>
        <p:txBody>
          <a:bodyPr/>
          <a:lstStyle/>
          <a:p>
            <a:pPr marL="216000" indent="-21600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网络钓鱼（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Phishing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）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也是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社会工程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的一种方式。网络钓鱼者将自己伪装成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外部机构的合法人员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。他们通常通过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电子邮件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联系攻击目标。</a:t>
            </a:r>
          </a:p>
          <a:p>
            <a:pPr marL="216000" indent="-21600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网络钓鱼者可能会声称，为避免某些糟糕的后果，要求攻击目标提供确认信息（例如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密码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或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用户名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）。</a:t>
            </a: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0" y="1512000"/>
            <a:ext cx="3866258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360000" y="504000"/>
            <a:ext cx="7920000" cy="579686"/>
          </a:xfrm>
        </p:spPr>
        <p:txBody>
          <a:bodyPr tIns="43200" bIns="4320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8.1.3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社会工程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4000" y="1152000"/>
            <a:ext cx="8496000" cy="3456000"/>
          </a:xfrm>
        </p:spPr>
        <p:txBody>
          <a:bodyPr/>
          <a:lstStyle/>
          <a:p>
            <a:pPr marL="360000" indent="-36000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语音网络钓鱼（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Vishing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）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/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电话网络钓鱼（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Phone Phishing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）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是一种使用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语音（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VoIP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）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的新式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社会工程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marL="360000" indent="-36000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用户会收到一封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语音邮件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，邮件中指示他们拨打一个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看上去像是正规电话银行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的服务电话号码。随后，不设防的用户拨打该号码时，通话会被窃贼截听。为了进行确认而通过电话输入的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银行帐户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或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密码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便被攻击者窃取。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ctrTitle" idx="4294967295"/>
          </p:nvPr>
        </p:nvSpPr>
        <p:spPr bwMode="white">
          <a:xfrm>
            <a:off x="360000" y="2520000"/>
            <a:ext cx="5040000" cy="698477"/>
          </a:xfrm>
        </p:spPr>
        <p:txBody>
          <a:bodyPr anchor="ctr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8.2   </a:t>
            </a:r>
            <a:r>
              <a:rPr lang="zh-CN" altLang="en-US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攻击方式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360000" y="503772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8.2.1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病毒、蠕虫和特洛伊木马</a:t>
            </a: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000" y="3456000"/>
            <a:ext cx="3044825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4000" y="1152000"/>
            <a:ext cx="8496000" cy="2232000"/>
          </a:xfrm>
        </p:spPr>
        <p:txBody>
          <a:bodyPr/>
          <a:lstStyle/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借助于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计算机软件的漏洞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来执行的攻击技术：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病毒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蠕虫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和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特洛伊木马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所有这些都属于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恶意软件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。它们会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损坏系统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破坏数据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以及阻止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合法用户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对网络、系统或服务进行正常的访问。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4000" y="3456000"/>
            <a:ext cx="5472000" cy="27922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它们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还可能将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数据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和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个人详细信息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从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不设防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的用户转发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到黑客手中。</a:t>
            </a:r>
            <a:endParaRPr lang="en-US" altLang="zh-CN" sz="2400" b="1" dirty="0">
              <a:latin typeface="Times New Roman" pitchFamily="18" charset="0"/>
              <a:ea typeface="宋体" pitchFamily="2" charset="-122"/>
            </a:endParaRPr>
          </a:p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一般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情况下，它们会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自身复制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然后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传播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并感染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连接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到网络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的其它主机。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360000" y="503772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8.2.1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病毒、蠕虫和特洛伊木马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000" y="1152000"/>
            <a:ext cx="8424000" cy="5220000"/>
          </a:xfrm>
        </p:spPr>
        <p:txBody>
          <a:bodyPr/>
          <a:lstStyle/>
          <a:p>
            <a:pPr marL="360000" indent="-360000" algn="just"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病毒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是通过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修改并附加到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其它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程序或文件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上来运行和传播的一种程序。病毒无法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自行启动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，需受到激活（人为启动其所附着的程序）。</a:t>
            </a:r>
          </a:p>
          <a:p>
            <a:pPr marL="360000" indent="-360000" algn="just"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有的病毒一旦激活，便会迅速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自我复制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并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四处传播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，但不会执行其它操作。这类病毒虽然很简单，但仍然非常危险，它们会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迅速占用内存和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CPU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，导致系统崩溃。</a:t>
            </a:r>
          </a:p>
          <a:p>
            <a:pPr marL="360000" indent="-360000" algn="just"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一些更为恶毒的病毒可能会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删除或破坏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特定类型的文件。</a:t>
            </a:r>
            <a:endParaRPr lang="zh-CN" altLang="en-US" sz="2400" b="1" i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marL="360000" indent="-360000" algn="just"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病毒可通过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电子邮件附件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下载的文件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即时消息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或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磁盘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光盘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或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USB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设备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（如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U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盘）传播。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 idx="4294967295"/>
          </p:nvPr>
        </p:nvSpPr>
        <p:spPr>
          <a:xfrm>
            <a:off x="360000" y="503772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8.2.1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病毒、蠕虫和特洛伊木马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4294967295"/>
          </p:nvPr>
        </p:nvSpPr>
        <p:spPr>
          <a:xfrm>
            <a:off x="432000" y="1260000"/>
            <a:ext cx="8280000" cy="3420000"/>
          </a:xfrm>
        </p:spPr>
        <p:txBody>
          <a:bodyPr/>
          <a:lstStyle/>
          <a:p>
            <a:pPr marL="360000" indent="-360000" algn="just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蠕虫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类似于病毒，与病毒不同的是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它无需将自身附加到其它程序或文件中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。蠕虫使用网络将自己的副本发送到任何连接的主机中。</a:t>
            </a:r>
            <a:r>
              <a:rPr lang="zh-CN" altLang="en-US" sz="2400" b="1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如冲击波、震荡波、熊猫烧香</a:t>
            </a:r>
          </a:p>
          <a:p>
            <a:pPr marL="360000" indent="-360000" algn="just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蠕虫可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独立运行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并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迅速传播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，它并不需要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激活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或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人类干预即可发作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。自我传播的网络蠕虫所造成的影响可能比单个病毒更为严重，而且可</a:t>
            </a:r>
            <a:r>
              <a:rPr lang="zh-CN" altLang="en-US" sz="2400" b="1" smtClean="0">
                <a:latin typeface="Times New Roman" pitchFamily="18" charset="0"/>
                <a:ea typeface="宋体" pitchFamily="2" charset="-122"/>
              </a:rPr>
              <a:t>迅速造成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Internet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大面积感染。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360000" y="503772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8.2.1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病毒、蠕虫和特洛伊木马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000" y="1152000"/>
            <a:ext cx="8424000" cy="5366422"/>
          </a:xfrm>
        </p:spPr>
        <p:txBody>
          <a:bodyPr>
            <a:spAutoFit/>
          </a:bodyPr>
          <a:lstStyle/>
          <a:p>
            <a:pPr marL="360000" indent="-360000" algn="just" eaLnBrk="1" hangingPunct="1">
              <a:lnSpc>
                <a:spcPts val="4000"/>
              </a:lnSpc>
              <a:spcBef>
                <a:spcPts val="600"/>
              </a:spcBef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特洛伊木马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无自我复制能力，常以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合法程序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的面貌出现，实质上却是一种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攻击工具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marL="360000" indent="-360000" algn="just" eaLnBrk="1" hangingPunct="1">
              <a:lnSpc>
                <a:spcPts val="4000"/>
              </a:lnSpc>
              <a:spcBef>
                <a:spcPts val="600"/>
              </a:spcBef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特洛伊木马依赖于其“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合法无害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”的外表（一个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实用工具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或一个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可爱的游戏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）来诱使受害人启动该程序。它的破坏性可能相对较低，但也可能包含可损坏硬盘数据的代码。</a:t>
            </a:r>
            <a:endParaRPr lang="zh-CN" altLang="en-US" sz="2400" b="1" i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marL="360000" indent="-360000" algn="just" eaLnBrk="1" hangingPunct="1">
              <a:lnSpc>
                <a:spcPts val="4000"/>
              </a:lnSpc>
              <a:spcBef>
                <a:spcPts val="600"/>
              </a:spcBef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特洛伊木马可以对系统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创建后门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从而使黑客获得访问权。它一般由两部分组成：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服务器程序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和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控制器程序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。“中了木马”是指被安装了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服务器程序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如果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你的电脑被安装了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服务器程序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，那么拥有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控制器程序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的黑客就可以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通过网络远程控制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你的电脑了。</a:t>
            </a:r>
            <a:endParaRPr lang="zh-CN" altLang="en-US" sz="2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360000" y="503772"/>
            <a:ext cx="8145462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8.2.2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拒绝服务和暴力攻击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000" y="1152000"/>
            <a:ext cx="8424000" cy="5040000"/>
          </a:xfrm>
        </p:spPr>
        <p:txBody>
          <a:bodyPr/>
          <a:lstStyle/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拒绝服务（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DoS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）攻击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：针对单个或一组计算机执行的一种侵略性攻击，目的是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使服务器无法为合法用户提供服务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  <a:r>
              <a:rPr lang="en-US" altLang="zh-SG" sz="2400" b="1" dirty="0" err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DoS</a:t>
            </a:r>
            <a:r>
              <a:rPr lang="en-US" altLang="zh-SG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=Denial of Service</a:t>
            </a:r>
            <a:endParaRPr lang="en-US" altLang="zh-CN" sz="2400" b="1" dirty="0" smtClean="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两种常见的</a:t>
            </a:r>
            <a:r>
              <a:rPr lang="en-US" altLang="zh-CN" sz="2400" b="1" dirty="0" err="1" smtClean="0">
                <a:latin typeface="Times New Roman" pitchFamily="18" charset="0"/>
                <a:ea typeface="宋体" pitchFamily="2" charset="-122"/>
              </a:rPr>
              <a:t>DoS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攻击为：</a:t>
            </a:r>
          </a:p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SYN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（并发）泛洪攻击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：向服务器发送大量请求数据包，其中包含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无效的源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。服务器会因为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试图响应这些虚假请求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而变得极为忙碌，导致无法响应合法请求。</a:t>
            </a:r>
            <a:endParaRPr lang="zh-CN" altLang="en-US" sz="2400" b="1" dirty="0" smtClean="0">
              <a:solidFill>
                <a:srgbClr val="FF00FF"/>
              </a:solidFill>
              <a:latin typeface="Times New Roman" pitchFamily="18" charset="0"/>
              <a:ea typeface="宋体" pitchFamily="2" charset="-122"/>
            </a:endParaRPr>
          </a:p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死亡之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Ping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：向设备发送超过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协议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所允许的最大容量（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65,535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字节）的数据包。这可导致接收设备系统崩溃。</a:t>
            </a:r>
            <a:endParaRPr lang="zh-CN" altLang="en-US" sz="2400" b="1" dirty="0" smtClean="0">
              <a:solidFill>
                <a:srgbClr val="FF00FF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03" y="2952000"/>
            <a:ext cx="6054549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标题 1"/>
          <p:cNvSpPr>
            <a:spLocks noGrp="1"/>
          </p:cNvSpPr>
          <p:nvPr>
            <p:ph type="title"/>
          </p:nvPr>
        </p:nvSpPr>
        <p:spPr>
          <a:xfrm>
            <a:off x="360000" y="503772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8.2.2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拒绝服务和暴力攻击</a:t>
            </a: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360000" y="1152000"/>
            <a:ext cx="8280000" cy="17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一般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</a:rPr>
              <a:t>DoS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攻击的意图是：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FontTx/>
              <a:buChar char="•"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使用通信量淹没系统或网络，阻止正常网络通信量通行。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FontTx/>
              <a:buChar char="•"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中断客户端与服务器之间的连接，以阻止对服务的访问。</a:t>
            </a:r>
          </a:p>
        </p:txBody>
      </p:sp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6480000" y="2952000"/>
            <a:ext cx="2340000" cy="10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hangingPunct="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hangingPunct="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hangingPunct="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hangingPunct="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参见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4.03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版教材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动画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8.2.2.1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7920000" cy="698477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dirty="0" smtClean="0">
                <a:latin typeface="Times New Roman" pitchFamily="18" charset="0"/>
                <a:ea typeface="宋体" pitchFamily="2" charset="-122"/>
              </a:rPr>
              <a:t>内容索引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0000" y="1440000"/>
            <a:ext cx="8280000" cy="3305345"/>
          </a:xfrm>
        </p:spPr>
        <p:txBody>
          <a:bodyPr>
            <a:spAutoFit/>
          </a:bodyPr>
          <a:lstStyle/>
          <a:p>
            <a:pPr marL="360000" indent="-360000">
              <a:lnSpc>
                <a:spcPct val="130000"/>
              </a:lnSpc>
              <a:spcBef>
                <a:spcPts val="600"/>
              </a:spcBef>
              <a:defRPr/>
            </a:pPr>
            <a:r>
              <a:rPr lang="en-US" altLang="zh-CN" sz="3600" b="1" dirty="0" smtClean="0">
                <a:latin typeface="Times New Roman" pitchFamily="18" charset="0"/>
                <a:ea typeface="宋体" pitchFamily="2" charset="-122"/>
              </a:rPr>
              <a:t>8.1    </a:t>
            </a:r>
            <a:r>
              <a:rPr lang="zh-CN" altLang="en-US" sz="3600" b="1" dirty="0" smtClean="0">
                <a:latin typeface="Times New Roman" pitchFamily="18" charset="0"/>
                <a:ea typeface="宋体" pitchFamily="2" charset="-122"/>
              </a:rPr>
              <a:t>网络威胁</a:t>
            </a:r>
            <a:endParaRPr lang="en-US" altLang="zh-CN" sz="3600" b="1" dirty="0" smtClean="0">
              <a:latin typeface="Times New Roman" pitchFamily="18" charset="0"/>
              <a:ea typeface="宋体" pitchFamily="2" charset="-122"/>
            </a:endParaRPr>
          </a:p>
          <a:p>
            <a:pPr marL="360000" indent="-360000">
              <a:lnSpc>
                <a:spcPct val="130000"/>
              </a:lnSpc>
              <a:spcBef>
                <a:spcPts val="600"/>
              </a:spcBef>
              <a:defRPr/>
            </a:pPr>
            <a:r>
              <a:rPr lang="en-US" altLang="zh-CN" sz="3600" b="1" dirty="0" smtClean="0">
                <a:latin typeface="Times New Roman" pitchFamily="18" charset="0"/>
                <a:ea typeface="宋体" pitchFamily="2" charset="-122"/>
              </a:rPr>
              <a:t>8.2    </a:t>
            </a:r>
            <a:r>
              <a:rPr lang="zh-CN" altLang="en-US" sz="3600" b="1" dirty="0" smtClean="0">
                <a:latin typeface="Times New Roman" pitchFamily="18" charset="0"/>
                <a:ea typeface="宋体" pitchFamily="2" charset="-122"/>
              </a:rPr>
              <a:t>攻击方式</a:t>
            </a:r>
            <a:endParaRPr lang="en-US" altLang="zh-CN" sz="3600" b="1" dirty="0" smtClean="0">
              <a:latin typeface="Times New Roman" pitchFamily="18" charset="0"/>
              <a:ea typeface="宋体" pitchFamily="2" charset="-122"/>
            </a:endParaRPr>
          </a:p>
          <a:p>
            <a:pPr marL="360000" indent="-360000"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altLang="zh-CN" sz="3600" b="1" dirty="0" smtClean="0">
                <a:latin typeface="Times New Roman" pitchFamily="18" charset="0"/>
                <a:ea typeface="宋体" pitchFamily="2" charset="-122"/>
              </a:rPr>
              <a:t>8.3    </a:t>
            </a:r>
            <a:r>
              <a:rPr lang="zh-CN" altLang="en-US" sz="3600" b="1" dirty="0" smtClean="0">
                <a:latin typeface="Times New Roman" pitchFamily="18" charset="0"/>
                <a:ea typeface="宋体" pitchFamily="2" charset="-122"/>
              </a:rPr>
              <a:t>安全策略</a:t>
            </a:r>
            <a:endParaRPr lang="en-US" altLang="zh-CN" sz="3600" b="1" dirty="0" smtClean="0">
              <a:latin typeface="Times New Roman" pitchFamily="18" charset="0"/>
              <a:ea typeface="宋体" pitchFamily="2" charset="-122"/>
            </a:endParaRPr>
          </a:p>
          <a:p>
            <a:pPr marL="360000" indent="-360000">
              <a:lnSpc>
                <a:spcPct val="130000"/>
              </a:lnSpc>
              <a:spcBef>
                <a:spcPts val="600"/>
              </a:spcBef>
              <a:defRPr/>
            </a:pPr>
            <a:r>
              <a:rPr lang="en-US" altLang="zh-CN" sz="3600" b="1" dirty="0" smtClean="0">
                <a:latin typeface="Times New Roman" pitchFamily="18" charset="0"/>
                <a:ea typeface="宋体" pitchFamily="2" charset="-122"/>
              </a:rPr>
              <a:t>8.4    </a:t>
            </a:r>
            <a:r>
              <a:rPr lang="zh-CN" altLang="en-US" sz="3600" b="1" dirty="0" smtClean="0">
                <a:latin typeface="Times New Roman" pitchFamily="18" charset="0"/>
                <a:ea typeface="宋体" pitchFamily="2" charset="-122"/>
              </a:rPr>
              <a:t>使用防火墙</a:t>
            </a:r>
            <a:endParaRPr lang="en-US" altLang="zh-CN" sz="3600" b="1" dirty="0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360000" y="503772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8.2.2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拒绝服务和暴力攻击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000" y="1152000"/>
            <a:ext cx="8352000" cy="3600000"/>
          </a:xfrm>
        </p:spPr>
        <p:txBody>
          <a:bodyPr/>
          <a:lstStyle/>
          <a:p>
            <a:pPr marL="360000" indent="-360000" algn="just"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分布式拒绝服务（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DDoS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）攻击</a:t>
            </a:r>
          </a:p>
          <a:p>
            <a:pPr marL="360000" indent="-360000" algn="just" eaLnBrk="1" hangingPunct="1">
              <a:lnSpc>
                <a:spcPct val="150000"/>
              </a:lnSpc>
              <a:spcBef>
                <a:spcPts val="600"/>
              </a:spcBef>
              <a:buSzPct val="85000"/>
              <a:buFont typeface="Wingdings" pitchFamily="2" charset="2"/>
              <a:buChar char="ü"/>
              <a:defRPr/>
            </a:pPr>
            <a:r>
              <a:rPr lang="en-US" altLang="zh-CN" sz="2400" b="1" dirty="0" err="1" smtClean="0">
                <a:latin typeface="Times New Roman" pitchFamily="18" charset="0"/>
                <a:ea typeface="宋体" pitchFamily="2" charset="-122"/>
              </a:rPr>
              <a:t>DDoS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是更为狡猾、更具破坏性、运行规模更大的</a:t>
            </a:r>
            <a:r>
              <a:rPr lang="en-US" altLang="zh-CN" sz="2400" b="1" dirty="0" err="1" smtClean="0">
                <a:latin typeface="Times New Roman" pitchFamily="18" charset="0"/>
                <a:ea typeface="宋体" pitchFamily="2" charset="-122"/>
              </a:rPr>
              <a:t>DoS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攻击，通常会有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成百上千个攻击点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同时淹没攻击目标。</a:t>
            </a:r>
          </a:p>
          <a:p>
            <a:pPr marL="360000" indent="-360000" algn="just" eaLnBrk="1" hangingPunct="1">
              <a:lnSpc>
                <a:spcPct val="150000"/>
              </a:lnSpc>
              <a:spcBef>
                <a:spcPts val="600"/>
              </a:spcBef>
              <a:buSzPct val="85000"/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攻击点可能是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感染了</a:t>
            </a:r>
            <a:r>
              <a:rPr lang="en-US" altLang="zh-CN" sz="2400" b="1" dirty="0" err="1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DDoS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代码的计算机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（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僵尸计算机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），它们被“远程控制”并被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激活</a:t>
            </a:r>
            <a:r>
              <a:rPr lang="en-US" altLang="zh-CN" sz="2400" b="1" dirty="0" err="1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DDoS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代码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，然后对某个目标站点“群起而攻之”，最终导致其陷入瘫痪。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2592000" y="4752000"/>
            <a:ext cx="3960000" cy="52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hangingPunct="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hangingPunct="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hangingPunct="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hangingPunct="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参见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4.03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版教材动画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8.2.2.2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 idx="4294967295"/>
          </p:nvPr>
        </p:nvSpPr>
        <p:spPr>
          <a:xfrm>
            <a:off x="360000" y="503772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8.2.2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拒绝服务和暴力攻击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4294967295"/>
          </p:nvPr>
        </p:nvSpPr>
        <p:spPr>
          <a:xfrm>
            <a:off x="288000" y="1152000"/>
            <a:ext cx="8568000" cy="3406911"/>
          </a:xfrm>
        </p:spPr>
        <p:txBody>
          <a:bodyPr>
            <a:spAutoFit/>
          </a:bodyPr>
          <a:lstStyle/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暴力攻击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攻击者使用运行速度很快的计算机来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尝试猜测密码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或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破解加密密钥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。攻击者会在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短时间内尝试大量可能的密码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来试图获取访问权限或破译密钥。</a:t>
            </a:r>
          </a:p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暴力攻击可引起：因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重试出错次数太多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而导致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用户帐户锁定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，使得合法用户被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拒绝服务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00" y="2808000"/>
            <a:ext cx="5017692" cy="39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180000" y="540000"/>
            <a:ext cx="8928000" cy="548909"/>
          </a:xfrm>
        </p:spPr>
        <p:txBody>
          <a:bodyPr tIns="43200" bIns="4320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000" dirty="0" smtClean="0">
                <a:latin typeface="Times New Roman" pitchFamily="18" charset="0"/>
                <a:ea typeface="宋体" pitchFamily="2" charset="-122"/>
              </a:rPr>
              <a:t>8.2.3   </a:t>
            </a:r>
            <a:r>
              <a:rPr lang="zh-CN" altLang="en-US" sz="3000" dirty="0" smtClean="0">
                <a:latin typeface="Times New Roman" pitchFamily="18" charset="0"/>
                <a:ea typeface="宋体" pitchFamily="2" charset="-122"/>
              </a:rPr>
              <a:t>间谍软件、跟踪</a:t>
            </a:r>
            <a:r>
              <a:rPr lang="en-US" altLang="zh-CN" sz="3000" dirty="0" smtClean="0">
                <a:latin typeface="Times New Roman" pitchFamily="18" charset="0"/>
                <a:ea typeface="宋体" pitchFamily="2" charset="-122"/>
              </a:rPr>
              <a:t>Cookie</a:t>
            </a:r>
            <a:r>
              <a:rPr lang="zh-CN" altLang="en-US" sz="3000" dirty="0" smtClean="0">
                <a:latin typeface="Times New Roman" pitchFamily="18" charset="0"/>
                <a:ea typeface="宋体" pitchFamily="2" charset="-122"/>
              </a:rPr>
              <a:t>、广告软件和弹出广告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4000" y="1151999"/>
            <a:ext cx="8496000" cy="1744917"/>
          </a:xfrm>
        </p:spPr>
        <p:txBody>
          <a:bodyPr>
            <a:spAutoFit/>
          </a:bodyPr>
          <a:lstStyle/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有些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网络威胁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的目的是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收集用户信息以用于广告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。尽管它们可能不会损坏计算机，但仍会侵犯隐私，而且其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广告内容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通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常招人反感。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4000" y="1152000"/>
            <a:ext cx="8496000" cy="4536000"/>
          </a:xfrm>
        </p:spPr>
        <p:txBody>
          <a:bodyPr/>
          <a:lstStyle/>
          <a:p>
            <a:pPr marL="360000" indent="-36000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间谍软件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是一种程序，用于在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未得到用户认可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或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用户不知情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的情况下从计算机中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收集个人信息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。然后，这些个人信息会发送至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Internet 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上的广告商或第三方，其中可能包含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密码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和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帐号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等隐私信息。             </a:t>
            </a:r>
          </a:p>
          <a:p>
            <a:pPr marL="360000" indent="-36000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间谍软件通常是在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下载文件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安装其它程序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或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点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击网页弹出广告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时暗中安装的。它会降低计算机速度，更改计算机内部设置，导致暴露更多的系统漏洞。此外，间谍软件通常也是难以删除的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（流氓软件）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80000" y="540000"/>
            <a:ext cx="8928000" cy="548909"/>
          </a:xfrm>
        </p:spPr>
        <p:txBody>
          <a:bodyPr tIns="43200" bIns="4320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000" dirty="0" smtClean="0">
                <a:latin typeface="Times New Roman" pitchFamily="18" charset="0"/>
                <a:ea typeface="宋体" pitchFamily="2" charset="-122"/>
              </a:rPr>
              <a:t>8.2.3   </a:t>
            </a:r>
            <a:r>
              <a:rPr lang="zh-CN" altLang="en-US" sz="3000" dirty="0" smtClean="0">
                <a:latin typeface="Times New Roman" pitchFamily="18" charset="0"/>
                <a:ea typeface="宋体" pitchFamily="2" charset="-122"/>
              </a:rPr>
              <a:t>间谍软件、跟踪</a:t>
            </a:r>
            <a:r>
              <a:rPr lang="en-US" altLang="zh-CN" sz="3000" dirty="0" smtClean="0">
                <a:latin typeface="Times New Roman" pitchFamily="18" charset="0"/>
                <a:ea typeface="宋体" pitchFamily="2" charset="-122"/>
              </a:rPr>
              <a:t>Cookie</a:t>
            </a:r>
            <a:r>
              <a:rPr lang="zh-CN" altLang="en-US" sz="3000" dirty="0" smtClean="0">
                <a:latin typeface="Times New Roman" pitchFamily="18" charset="0"/>
                <a:ea typeface="宋体" pitchFamily="2" charset="-122"/>
              </a:rPr>
              <a:t>、广告软件和弹出广告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4294967295"/>
          </p:nvPr>
        </p:nvSpPr>
        <p:spPr>
          <a:xfrm>
            <a:off x="324000" y="1152000"/>
            <a:ext cx="8496000" cy="5145848"/>
          </a:xfrm>
        </p:spPr>
        <p:txBody>
          <a:bodyPr>
            <a:spAutoFit/>
          </a:bodyPr>
          <a:lstStyle/>
          <a:p>
            <a:pPr marL="360000" indent="-36000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跟踪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Cookie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是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间谍软件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的一种。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Cookie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在用户访问网络时会起到一些积极的作用。例如：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Cookie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可以记录用户的访问信息，允许作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个性化定制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，为用户登录网站提供便利，所以相当有用并受人欢迎。现在许多网站都要求用户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启用浏览器的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Cookie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功能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后才能正常访问。</a:t>
            </a:r>
          </a:p>
          <a:p>
            <a:pPr marL="360000" indent="-36000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广告软件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是另一种形式的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间谍软件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，它通过用户访问的网站来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收集用户信息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，这些信息会被利用来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作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针对性的广告宣传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。广告软件一般是作为用户使用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“免费”软件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的交换条件而安装的，会影响网上冲浪的速度，一般也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难以卸载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80000" y="540000"/>
            <a:ext cx="8928000" cy="548909"/>
          </a:xfrm>
        </p:spPr>
        <p:txBody>
          <a:bodyPr tIns="43200" bIns="4320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000" dirty="0" smtClean="0">
                <a:latin typeface="Times New Roman" pitchFamily="18" charset="0"/>
                <a:ea typeface="宋体" pitchFamily="2" charset="-122"/>
              </a:rPr>
              <a:t>8.2.3   </a:t>
            </a:r>
            <a:r>
              <a:rPr lang="zh-CN" altLang="en-US" sz="3000" dirty="0" smtClean="0">
                <a:latin typeface="Times New Roman" pitchFamily="18" charset="0"/>
                <a:ea typeface="宋体" pitchFamily="2" charset="-122"/>
              </a:rPr>
              <a:t>间谍软件、跟踪</a:t>
            </a:r>
            <a:r>
              <a:rPr lang="en-US" altLang="zh-CN" sz="3000" dirty="0" smtClean="0">
                <a:latin typeface="Times New Roman" pitchFamily="18" charset="0"/>
                <a:ea typeface="宋体" pitchFamily="2" charset="-122"/>
              </a:rPr>
              <a:t>Cookie</a:t>
            </a:r>
            <a:r>
              <a:rPr lang="zh-CN" altLang="en-US" sz="3000" dirty="0" smtClean="0">
                <a:latin typeface="Times New Roman" pitchFamily="18" charset="0"/>
                <a:ea typeface="宋体" pitchFamily="2" charset="-122"/>
              </a:rPr>
              <a:t>、广告软件和弹出广告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000" y="1152000"/>
            <a:ext cx="8280000" cy="2880000"/>
          </a:xfrm>
        </p:spPr>
        <p:txBody>
          <a:bodyPr/>
          <a:lstStyle/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弹出广告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和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背投广告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是用户在浏览网站时显示的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附加广告宣传窗口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。与广告软件不同，弹出广告和背投广告并不收集关于用户的信息，而且通常只与所访问的网站关联。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buSzPct val="85000"/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弹出广告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在当前浏览器窗口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前端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打开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（有焦点）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buSzPct val="85000"/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背投广告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在当前浏览器窗口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后端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打开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（无焦点）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80000" y="540000"/>
            <a:ext cx="8928000" cy="548909"/>
          </a:xfrm>
        </p:spPr>
        <p:txBody>
          <a:bodyPr tIns="43200" bIns="4320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000" dirty="0" smtClean="0">
                <a:latin typeface="Times New Roman" pitchFamily="18" charset="0"/>
                <a:ea typeface="宋体" pitchFamily="2" charset="-122"/>
              </a:rPr>
              <a:t>8.2.3   </a:t>
            </a:r>
            <a:r>
              <a:rPr lang="zh-CN" altLang="en-US" sz="3000" dirty="0" smtClean="0">
                <a:latin typeface="Times New Roman" pitchFamily="18" charset="0"/>
                <a:ea typeface="宋体" pitchFamily="2" charset="-122"/>
              </a:rPr>
              <a:t>间谍软件、跟踪</a:t>
            </a:r>
            <a:r>
              <a:rPr lang="en-US" altLang="zh-CN" sz="3000" dirty="0" smtClean="0">
                <a:latin typeface="Times New Roman" pitchFamily="18" charset="0"/>
                <a:ea typeface="宋体" pitchFamily="2" charset="-122"/>
              </a:rPr>
              <a:t>Cookie</a:t>
            </a:r>
            <a:r>
              <a:rPr lang="zh-CN" altLang="en-US" sz="3000" dirty="0" smtClean="0">
                <a:latin typeface="Times New Roman" pitchFamily="18" charset="0"/>
                <a:ea typeface="宋体" pitchFamily="2" charset="-122"/>
              </a:rPr>
              <a:t>、广告软件和弹出广告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360000" y="503772"/>
            <a:ext cx="360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8.2.4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垃圾邮件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000" y="1152000"/>
            <a:ext cx="8352000" cy="4500000"/>
          </a:xfrm>
        </p:spPr>
        <p:txBody>
          <a:bodyPr/>
          <a:lstStyle/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通过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Internet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大量散发邮件进行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营销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或其它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非法宣传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的方法称为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垃圾邮件（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Spam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）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垃圾邮件是非常严重的网络威胁，可导致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ISP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电子邮件服务器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和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终端用户系统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不堪重负。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垃圾邮件发送者通常利用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未受安全保护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并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开放转发功能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电子邮件服务器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来转发电子邮件。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垃圾邮件发送者可能使用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黑客技术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来控制家用计算机，使这些计算机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在主人不知情的情况下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持续发送垃圾邮件。</a:t>
            </a:r>
            <a:endParaRPr lang="en-US" altLang="zh-CN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916" name="TextBox 4"/>
          <p:cNvSpPr txBox="1">
            <a:spLocks noChangeArrowheads="1"/>
          </p:cNvSpPr>
          <p:nvPr/>
        </p:nvSpPr>
        <p:spPr bwMode="auto">
          <a:xfrm>
            <a:off x="3960000" y="576000"/>
            <a:ext cx="3600000" cy="5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hangingPunct="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hangingPunct="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hangingPunct="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hangingPunct="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参见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4.03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版教材动画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8.2.4</a:t>
            </a:r>
            <a:endParaRPr lang="zh-CN" altLang="en-US" sz="2400" b="1" dirty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ctrTitle" idx="4294967295"/>
          </p:nvPr>
        </p:nvSpPr>
        <p:spPr bwMode="white">
          <a:xfrm>
            <a:off x="360000" y="2520000"/>
            <a:ext cx="6480000" cy="864000"/>
          </a:xfrm>
        </p:spPr>
        <p:txBody>
          <a:bodyPr anchor="ctr"/>
          <a:lstStyle/>
          <a:p>
            <a:pPr eaLnBrk="1" hangingPunct="1">
              <a:lnSpc>
                <a:spcPct val="100000"/>
              </a:lnSpc>
            </a:pPr>
            <a:r>
              <a:rPr lang="en-US" altLang="zh-CN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8.3   </a:t>
            </a:r>
            <a:r>
              <a:rPr lang="zh-CN" altLang="en-US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安全策略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xfrm>
            <a:off x="360000" y="503772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8.3.1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常用安全措施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000" y="1152000"/>
            <a:ext cx="8280000" cy="3600000"/>
          </a:xfrm>
        </p:spPr>
        <p:txBody>
          <a:bodyPr/>
          <a:lstStyle/>
          <a:p>
            <a:pPr marL="360000" indent="-36000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安全风险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无法彻底消除或预防。但有效的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风险管理和评估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可显著减少安全风险。</a:t>
            </a:r>
          </a:p>
          <a:p>
            <a:pPr marL="360000" indent="-36000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要将风险降至最低，人们必须认识到一点：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没有任何一件单一的产品能够提供</a:t>
            </a:r>
            <a:r>
              <a:rPr lang="zh-CN" altLang="en-US" sz="24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绝对的安全保护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。要获得真正的网络安全，需要</a:t>
            </a:r>
            <a:r>
              <a:rPr lang="zh-CN" altLang="en-US" sz="24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结合应用多种产品和服务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、制定彻底的</a:t>
            </a:r>
            <a:r>
              <a:rPr lang="zh-CN" altLang="en-US" sz="24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安全策略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并严格实施。</a:t>
            </a:r>
            <a:endParaRPr lang="zh-CN" altLang="en-US" sz="2400" b="1" dirty="0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 idx="4294967295"/>
          </p:nvPr>
        </p:nvSpPr>
        <p:spPr>
          <a:xfrm>
            <a:off x="360000" y="503772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8.3.1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常用安全措施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60000" y="1152000"/>
            <a:ext cx="8280000" cy="5040000"/>
          </a:xfrm>
        </p:spPr>
        <p:txBody>
          <a:bodyPr/>
          <a:lstStyle/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用户在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使用组织内部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网络</a:t>
            </a:r>
            <a:r>
              <a:rPr lang="zh-CN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和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访问</a:t>
            </a:r>
            <a:r>
              <a:rPr lang="zh-CN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信息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资源</a:t>
            </a:r>
            <a:r>
              <a:rPr lang="zh-CN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时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zh-CN" sz="24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必须遵守</a:t>
            </a:r>
            <a:r>
              <a:rPr lang="zh-CN" altLang="en-US" sz="24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相关的</a:t>
            </a:r>
            <a:r>
              <a:rPr lang="zh-CN" altLang="zh-CN" sz="24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规则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，而</a:t>
            </a:r>
            <a:r>
              <a:rPr lang="zh-CN" altLang="zh-CN" sz="24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安全策略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则</a:t>
            </a:r>
            <a:r>
              <a:rPr lang="zh-CN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是对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这些</a:t>
            </a:r>
            <a:r>
              <a:rPr lang="zh-CN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规则的正式声明。</a:t>
            </a:r>
            <a:endParaRPr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u="sng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安全策略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应包含以下内容：</a:t>
            </a:r>
            <a:r>
              <a:rPr lang="zh-CN" altLang="en-US" sz="2400" b="1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（简单了解）</a:t>
            </a:r>
            <a:endParaRPr lang="en-US" altLang="zh-CN" sz="2400" b="1" i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marL="360000" lvl="1" indent="-360000"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008000"/>
                </a:solidFill>
                <a:latin typeface="Times New Roman" pitchFamily="18" charset="0"/>
                <a:ea typeface="宋体" pitchFamily="2" charset="-122"/>
              </a:rPr>
              <a:t>标识和身份验证策略</a:t>
            </a:r>
            <a:endParaRPr lang="en-US" altLang="zh-CN" sz="2400" b="1" dirty="0" smtClean="0">
              <a:solidFill>
                <a:srgbClr val="008000"/>
              </a:solidFill>
              <a:latin typeface="Times New Roman" pitchFamily="18" charset="0"/>
              <a:ea typeface="宋体" pitchFamily="2" charset="-122"/>
            </a:endParaRPr>
          </a:p>
          <a:p>
            <a:pPr marL="360000" lvl="1" indent="-360000"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008000"/>
                </a:solidFill>
                <a:latin typeface="Times New Roman" pitchFamily="18" charset="0"/>
                <a:ea typeface="宋体" pitchFamily="2" charset="-122"/>
              </a:rPr>
              <a:t>密码策略</a:t>
            </a:r>
            <a:endParaRPr lang="en-US" altLang="zh-CN" sz="2400" b="1" dirty="0" smtClean="0">
              <a:solidFill>
                <a:srgbClr val="008000"/>
              </a:solidFill>
              <a:latin typeface="Times New Roman" pitchFamily="18" charset="0"/>
              <a:ea typeface="宋体" pitchFamily="2" charset="-122"/>
            </a:endParaRPr>
          </a:p>
          <a:p>
            <a:pPr marL="360000" lvl="1" indent="-360000"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合理使用规定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  <a:p>
            <a:pPr marL="360000" lvl="1" indent="-360000"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远程访问策略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  <a:p>
            <a:pPr marL="360000" lvl="1" indent="-360000"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网络维护程序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  <a:p>
            <a:pPr marL="360000" lvl="1" indent="-360000"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事件处理步骤</a:t>
            </a:r>
          </a:p>
        </p:txBody>
      </p:sp>
      <p:sp>
        <p:nvSpPr>
          <p:cNvPr id="44036" name="TextBox 4"/>
          <p:cNvSpPr txBox="1">
            <a:spLocks noChangeArrowheads="1"/>
          </p:cNvSpPr>
          <p:nvPr/>
        </p:nvSpPr>
        <p:spPr bwMode="auto">
          <a:xfrm>
            <a:off x="4320000" y="4499999"/>
            <a:ext cx="396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hangingPunct="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hangingPunct="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hangingPunct="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hangingPunct="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参见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4.03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版教材动画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8.3.1.1</a:t>
            </a:r>
            <a:endParaRPr lang="zh-CN" altLang="en-US" sz="2400" b="1" dirty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ctrTitle" idx="4294967295"/>
          </p:nvPr>
        </p:nvSpPr>
        <p:spPr bwMode="white">
          <a:xfrm>
            <a:off x="360000" y="2520000"/>
            <a:ext cx="5400000" cy="698477"/>
          </a:xfrm>
        </p:spPr>
        <p:txBody>
          <a:bodyPr anchor="ctr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8.1   </a:t>
            </a:r>
            <a:r>
              <a:rPr lang="zh-CN" altLang="en-US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网络威胁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4000" y="1152000"/>
            <a:ext cx="8496000" cy="5622902"/>
          </a:xfrm>
        </p:spPr>
        <p:txBody>
          <a:bodyPr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安全策略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通过</a:t>
            </a:r>
            <a:r>
              <a:rPr lang="zh-CN" altLang="en-US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安全规程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来实施。这些规程规定了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主机和网络设备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的配置、登录、审计和维护过程。其中包括使用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预防性措施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降低风险，采用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主动措施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处理已知的安全威胁。</a:t>
            </a:r>
            <a:endParaRPr lang="zh-CN" altLang="en-US" sz="2400" b="1" i="1" dirty="0" smtClean="0">
              <a:latin typeface="Times New Roman" pitchFamily="18" charset="0"/>
              <a:ea typeface="宋体" pitchFamily="2" charset="-122"/>
            </a:endParaRP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可保护网络安全的一些安全工具和应用程序有：</a:t>
            </a:r>
          </a:p>
          <a:p>
            <a:pPr marL="360000" lvl="1" indent="-3600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软件补丁和更新</a:t>
            </a:r>
          </a:p>
          <a:p>
            <a:pPr marL="360000" lvl="1" indent="-3600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病毒防护工具</a:t>
            </a:r>
          </a:p>
          <a:p>
            <a:pPr marL="360000" lvl="1" indent="-3600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间谍软件防护工具</a:t>
            </a:r>
          </a:p>
          <a:p>
            <a:pPr marL="360000" lvl="1" indent="-3600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垃圾邮件拦截器</a:t>
            </a:r>
          </a:p>
          <a:p>
            <a:pPr marL="360000" lvl="1" indent="-3600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弹出广告拦截器</a:t>
            </a:r>
          </a:p>
          <a:p>
            <a:pPr marL="360000" lvl="1" indent="-3600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防火墙</a:t>
            </a:r>
          </a:p>
        </p:txBody>
      </p:sp>
      <p:pic>
        <p:nvPicPr>
          <p:cNvPr id="4506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0" y="3600000"/>
            <a:ext cx="5036270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TextBox 4"/>
          <p:cNvSpPr txBox="1">
            <a:spLocks noChangeArrowheads="1"/>
          </p:cNvSpPr>
          <p:nvPr/>
        </p:nvSpPr>
        <p:spPr bwMode="auto">
          <a:xfrm>
            <a:off x="4680000" y="576000"/>
            <a:ext cx="37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hangingPunct="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hangingPunct="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hangingPunct="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hangingPunct="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参见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4.03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版教材动画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8.3.1.2</a:t>
            </a:r>
            <a:endParaRPr lang="zh-CN" altLang="en-US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60000" y="503772"/>
            <a:ext cx="43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8.3.1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常用安全措施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>
          <a:xfrm>
            <a:off x="360000" y="503772"/>
            <a:ext cx="7920000" cy="575366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8.3.2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更新和补丁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4000" y="1152000"/>
            <a:ext cx="8496000" cy="5152710"/>
          </a:xfrm>
        </p:spPr>
        <p:txBody>
          <a:bodyPr>
            <a:spAutoFit/>
          </a:bodyPr>
          <a:lstStyle/>
          <a:p>
            <a:pPr marL="360000" indent="-360000" algn="just" eaLnBrk="1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黑客获取主机和网络访问权的最常见方法之一便是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利用系统软件的漏洞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因此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及时对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操作系统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或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应用程序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进行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更新和升级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极为重要。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  <a:p>
            <a:pPr marL="360000" indent="-360000" algn="just" eaLnBrk="1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75000"/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补丁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是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修复特定问题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的一小段代码。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  <a:p>
            <a:pPr marL="360000" indent="-360000" algn="just" eaLnBrk="1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75000"/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更新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则可能包含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新的附加功能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以及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针对特定问题的补丁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marL="360000" indent="-360000" algn="just" eaLnBrk="1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操作系统（如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Linux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Windows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）和应用程序厂商会不断提供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更新和安全补丁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，以更正其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新发现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的漏洞。此外，厂商通常还会发布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补丁和更新的集合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，称为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服务包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Service Pack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SP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）。许多操作系统都具有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自动更新功能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，可在主机上自动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下载并安装操作系统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以及相关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应用程序的更新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xfrm>
            <a:off x="360000" y="503772"/>
            <a:ext cx="7920000" cy="575366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8.3.3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防病毒软件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000" y="1152000"/>
            <a:ext cx="8280000" cy="5443366"/>
          </a:xfrm>
        </p:spPr>
        <p:txBody>
          <a:bodyPr>
            <a:spAutoFit/>
          </a:bodyPr>
          <a:lstStyle/>
          <a:p>
            <a:pPr marL="360000" indent="-360000" algn="just">
              <a:lnSpc>
                <a:spcPts val="38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即使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操作系统和应用程序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都安装了所有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最新补丁和更新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，仍有可能遭到攻击。任何设备都可能感染上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病毒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蠕虫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和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特洛伊木马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。这些攻击会损坏操作系统、影响计算机性能和毁坏数据。</a:t>
            </a:r>
          </a:p>
          <a:p>
            <a:pPr marL="360000" indent="-360000" algn="just">
              <a:lnSpc>
                <a:spcPts val="38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感染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病毒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蠕虫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或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特洛伊木马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后，可能出现的症状有：</a:t>
            </a:r>
          </a:p>
          <a:p>
            <a:pPr marL="360000" lvl="1" indent="-360000" algn="just">
              <a:lnSpc>
                <a:spcPts val="38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程序不响应鼠标和按键</a:t>
            </a:r>
          </a:p>
          <a:p>
            <a:pPr marL="360000" lvl="1" indent="-360000" algn="just">
              <a:lnSpc>
                <a:spcPts val="38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程序自行启动或关闭</a:t>
            </a:r>
          </a:p>
          <a:p>
            <a:pPr marL="360000" lvl="1" indent="-360000" algn="just">
              <a:lnSpc>
                <a:spcPts val="3800"/>
              </a:lnSpc>
              <a:spcBef>
                <a:spcPts val="0"/>
              </a:spcBef>
              <a:defRPr/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Email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程序开始大量发送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Email</a:t>
            </a:r>
          </a:p>
          <a:p>
            <a:pPr marL="360000" lvl="1" indent="-360000" algn="just">
              <a:lnSpc>
                <a:spcPts val="3800"/>
              </a:lnSpc>
              <a:spcBef>
                <a:spcPts val="0"/>
              </a:spcBef>
              <a:defRPr/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CPU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使用率非常高</a:t>
            </a:r>
          </a:p>
          <a:p>
            <a:pPr marL="360000" lvl="1" indent="-360000" algn="just">
              <a:lnSpc>
                <a:spcPts val="38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有不认识的、或大量进程运行</a:t>
            </a:r>
          </a:p>
          <a:p>
            <a:pPr marL="360000" lvl="1" indent="-360000" algn="just">
              <a:lnSpc>
                <a:spcPts val="38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计算机速度显著下降或崩溃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 idx="4294967295"/>
          </p:nvPr>
        </p:nvSpPr>
        <p:spPr>
          <a:xfrm>
            <a:off x="360000" y="503772"/>
            <a:ext cx="7920000" cy="575366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8.3.3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防病毒软件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4294967295"/>
          </p:nvPr>
        </p:nvSpPr>
        <p:spPr>
          <a:xfrm>
            <a:off x="360000" y="1152000"/>
            <a:ext cx="8280000" cy="5040000"/>
          </a:xfrm>
        </p:spPr>
        <p:txBody>
          <a:bodyPr/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防病毒软件可具有以下功能：</a:t>
            </a:r>
          </a:p>
          <a:p>
            <a:pPr marL="360000" lvl="1" indent="-360000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电子邮件检查 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— 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扫描传入和传出的电子邮件，识别可疑的附件。</a:t>
            </a:r>
          </a:p>
          <a:p>
            <a:pPr marL="360000" lvl="1" indent="-360000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驻留内容动态扫描 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— 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在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运行可执行文件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或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打开文档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时对它们进行检查。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（包括对内存的实时动态检查）</a:t>
            </a:r>
            <a:endParaRPr lang="zh-CN" altLang="en-US" sz="2400" b="1" dirty="0" smtClean="0">
              <a:latin typeface="Times New Roman" pitchFamily="18" charset="0"/>
              <a:ea typeface="宋体" pitchFamily="2" charset="-122"/>
            </a:endParaRPr>
          </a:p>
          <a:p>
            <a:pPr marL="360000" lvl="1" indent="-360000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计划扫描 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— 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可根据计划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按固定时间间隔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运行病毒扫描以及检查特定驱动器或整个计算机。</a:t>
            </a:r>
          </a:p>
          <a:p>
            <a:pPr marL="360000" lvl="1" indent="-360000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自动更新 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— 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检查和下载已知的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最新病毒特征库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，并可设为定期检查更新。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>
          <a:xfrm>
            <a:off x="360000" y="503772"/>
            <a:ext cx="7920000" cy="575366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8.3.4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反垃圾邮件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000" y="1152000"/>
            <a:ext cx="8280000" cy="3600000"/>
          </a:xfrm>
        </p:spPr>
        <p:txBody>
          <a:bodyPr/>
          <a:lstStyle/>
          <a:p>
            <a:pPr marL="360000" indent="-36000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垃圾邮件也是网络攻击的方式之一。它不仅惹人讨厌，还可能造成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电子邮件服务器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过载，有时还携带有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病毒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和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其它安全威胁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  <a:p>
            <a:pPr marL="360000" indent="-36000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垃圾邮件发送者还可通过植入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病毒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或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特洛伊木马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来远程控制主机，让受控主机在用户毫不知情的情况下发送垃圾邮件（受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此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感染的计算机称为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垃圾邮件工厂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- spam mill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）。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4294967295"/>
          </p:nvPr>
        </p:nvSpPr>
        <p:spPr>
          <a:xfrm>
            <a:off x="324000" y="1152000"/>
            <a:ext cx="8496000" cy="5040000"/>
          </a:xfrm>
        </p:spPr>
        <p:txBody>
          <a:bodyPr/>
          <a:lstStyle/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反垃圾邮件软件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可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以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识别垃圾邮件并执行相应操作（例如将其放入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垃圾邮件文件夹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或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删除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），从而为主机提供保护。此类软件可在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本地加载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，也可以在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电子邮件服务器上加载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。许多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ISP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也提供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垃圾邮件过滤器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反垃圾邮件软件无法识别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所有垃圾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邮件，因此打开电子邮件时仍须非常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谨慎（哪怕是熟人的）。</a:t>
            </a:r>
            <a:endParaRPr lang="zh-CN" altLang="en-US" sz="2400" b="1" dirty="0">
              <a:latin typeface="Times New Roman" pitchFamily="18" charset="0"/>
              <a:ea typeface="宋体" pitchFamily="2" charset="-122"/>
            </a:endParaRPr>
          </a:p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有时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有用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的电子邮件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也会被错误地当作垃圾邮件处理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了，所以应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定期到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垃圾邮件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文件夹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QQ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邮箱的广告邮件文件夹）中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进行人工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检查。</a:t>
            </a:r>
            <a:endParaRPr lang="zh-CN" altLang="en-US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204" name="TextBox 4"/>
          <p:cNvSpPr txBox="1">
            <a:spLocks noChangeArrowheads="1"/>
          </p:cNvSpPr>
          <p:nvPr/>
        </p:nvSpPr>
        <p:spPr bwMode="auto">
          <a:xfrm>
            <a:off x="4320000" y="576000"/>
            <a:ext cx="3780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hangingPunct="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hangingPunct="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hangingPunct="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hangingPunct="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参见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4.03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版教材动画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8.3.4.1</a:t>
            </a:r>
            <a:endParaRPr lang="zh-CN" altLang="en-US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60000" y="503772"/>
            <a:ext cx="4320000" cy="575366"/>
          </a:xfrm>
          <a:prstGeom prst="rect">
            <a:avLst/>
          </a:prstGeom>
        </p:spPr>
        <p:txBody>
          <a:bodyPr>
            <a:spAutoFit/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黑体" pitchFamily="2" charset="-122"/>
                <a:cs typeface="+mj-cs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4572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8.3.4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反垃圾邮件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>
          <a:xfrm>
            <a:off x="360000" y="503772"/>
            <a:ext cx="7920000" cy="575366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8.3.5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反间谍软件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000" y="1152000"/>
            <a:ext cx="8280000" cy="5212533"/>
          </a:xfrm>
        </p:spPr>
        <p:txBody>
          <a:bodyPr>
            <a:spAutoFit/>
          </a:bodyPr>
          <a:lstStyle/>
          <a:p>
            <a:pPr marL="360000" indent="-360000" algn="just" eaLnBrk="1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反间谍软件</a:t>
            </a:r>
          </a:p>
          <a:p>
            <a:pPr marL="360000" indent="-360000" algn="just" eaLnBrk="1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85000"/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间谍软件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和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广告软件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也会导致类似病毒的症状。除了秘密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收集用户的个人信息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外，它们还会占用资源并影响性能。</a:t>
            </a:r>
          </a:p>
          <a:p>
            <a:pPr marL="360000" indent="-360000" algn="just" eaLnBrk="1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85000"/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反间谍软件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可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检测和删除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间谍软件，并防止它们将来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再度安装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。许多反间谍软件还具备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Cookie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及广告软件检测和删除功能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。目前某些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防病毒软件包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有反间谍软件功能。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  <a:p>
            <a:pPr marL="360000" indent="-360000" algn="just" eaLnBrk="1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弹出广告拦截器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：可用于阻止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弹出广告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和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背投广告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  <a:p>
            <a:pPr marL="360000" indent="-360000" algn="just" eaLnBrk="1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85000"/>
              <a:buFont typeface="Wingdings" pitchFamily="2" charset="2"/>
              <a:buChar char="ü"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许多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Web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浏览器包含弹出广告拦截器的功能。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  <a:p>
            <a:pPr marL="360000" indent="-360000" algn="just" eaLnBrk="1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85000"/>
              <a:buFont typeface="Wingdings" pitchFamily="2" charset="2"/>
              <a:buChar char="ü"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但某些网站和程序会生成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必要和有用的弹出窗口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。因此，很多弹出广告拦截器都有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忽略功能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（允许某些弹出窗口）。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 idx="4294967295"/>
          </p:nvPr>
        </p:nvSpPr>
        <p:spPr bwMode="white">
          <a:xfrm>
            <a:off x="360000" y="2520000"/>
            <a:ext cx="4320000" cy="864000"/>
          </a:xfrm>
        </p:spPr>
        <p:txBody>
          <a:bodyPr anchor="ctr"/>
          <a:lstStyle/>
          <a:p>
            <a:pPr eaLnBrk="1" hangingPunct="1"/>
            <a:r>
              <a:rPr lang="en-US" altLang="zh-CN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8.4   </a:t>
            </a:r>
            <a:r>
              <a:rPr lang="zh-CN" altLang="en-US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使用防火墙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>
          <a:xfrm>
            <a:off x="360000" y="503772"/>
            <a:ext cx="7920000" cy="575366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8.4.1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什么是防火墙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000" y="1152000"/>
            <a:ext cx="8280000" cy="5112000"/>
          </a:xfrm>
        </p:spPr>
        <p:txBody>
          <a:bodyPr/>
          <a:lstStyle/>
          <a:p>
            <a:pPr marL="360000" indent="-360000" algn="just" eaLnBrk="1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防火墙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是保护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内部网络用户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远离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外部威胁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最为有效的安全工具之一。</a:t>
            </a:r>
          </a:p>
          <a:p>
            <a:pPr marL="360000" indent="-360000" algn="just" eaLnBrk="1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防火墙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驻留在两个或多个网络之间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，控制其间的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通信流量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并帮助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阻止未经授权的访问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marL="360000" indent="-360000" algn="just" eaLnBrk="1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防火墙使用多种技术来区分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应禁止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和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应允许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的网络访问，包括：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  <a:p>
            <a:pPr marL="360000" indent="-360000" algn="just" eaLnBrk="1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85000"/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数据包过滤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：根据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或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MAC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来阻止或允许访问。</a:t>
            </a:r>
          </a:p>
          <a:p>
            <a:pPr marL="360000" indent="-360000" algn="just" eaLnBrk="1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85000"/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应用程序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/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网站过滤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：根据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应用程序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（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即对应不同端口号的不同服务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）来阻止或允许访问；网站过滤则通过指定要过滤的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网站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URL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或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关键字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来实现。</a:t>
            </a:r>
          </a:p>
          <a:p>
            <a:pPr marL="360000" indent="-360000" algn="just" eaLnBrk="1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zh-CN" altLang="en-US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24000" y="1152000"/>
            <a:ext cx="8496000" cy="2134768"/>
          </a:xfrm>
        </p:spPr>
        <p:txBody>
          <a:bodyPr>
            <a:spAutoFit/>
          </a:bodyPr>
          <a:lstStyle/>
          <a:p>
            <a:pPr marL="360000" indent="-360000" algn="just">
              <a:lnSpc>
                <a:spcPts val="4000"/>
              </a:lnSpc>
              <a:spcBef>
                <a:spcPts val="0"/>
              </a:spcBef>
              <a:buSzPct val="85000"/>
              <a:buFont typeface="Wingdings" pitchFamily="2" charset="2"/>
              <a:buChar char="n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状态包侦测（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SPI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，也叫状态防火墙）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：</a:t>
            </a:r>
            <a:endParaRPr lang="en-US" altLang="zh-CN" sz="2400" b="1" dirty="0">
              <a:latin typeface="Times New Roman" pitchFamily="18" charset="0"/>
              <a:ea typeface="宋体" pitchFamily="2" charset="-122"/>
            </a:endParaRPr>
          </a:p>
          <a:p>
            <a:pPr marL="0" indent="612000" algn="just">
              <a:lnSpc>
                <a:spcPts val="4000"/>
              </a:lnSpc>
              <a:spcBef>
                <a:spcPts val="0"/>
              </a:spcBef>
              <a:buSzPct val="85000"/>
              <a:buNone/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传入数据包必须是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对内部主机所发出请求的合法响应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才会被允许传入，未经请求的传入数据包会被阻隔。状态包侦测还可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识别和过滤特定类型的攻击（如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DoS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攻击）。</a:t>
            </a:r>
          </a:p>
        </p:txBody>
      </p:sp>
      <p:sp>
        <p:nvSpPr>
          <p:cNvPr id="110611" name="Text Box 19"/>
          <p:cNvSpPr txBox="1">
            <a:spLocks noChangeArrowheads="1"/>
          </p:cNvSpPr>
          <p:nvPr/>
        </p:nvSpPr>
        <p:spPr bwMode="auto">
          <a:xfrm>
            <a:off x="4786313" y="484558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hangingPunct="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hangingPunct="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hangingPunct="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hangingPunct="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SG" sz="2400" dirty="0">
                <a:solidFill>
                  <a:srgbClr val="FF0000"/>
                </a:solidFill>
              </a:rPr>
              <a:t>X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10612" name="Text Box 20"/>
          <p:cNvSpPr txBox="1">
            <a:spLocks noChangeArrowheads="1"/>
          </p:cNvSpPr>
          <p:nvPr/>
        </p:nvSpPr>
        <p:spPr bwMode="auto">
          <a:xfrm>
            <a:off x="4714875" y="3808950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hangingPunct="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hangingPunct="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hangingPunct="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hangingPunct="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SG" sz="2400" b="1">
                <a:solidFill>
                  <a:srgbClr val="009900"/>
                </a:solidFill>
                <a:sym typeface="Symbol" pitchFamily="18" charset="2"/>
              </a:rPr>
              <a:t></a:t>
            </a:r>
            <a:endParaRPr lang="en-US" altLang="zh-CN" sz="2400" b="1">
              <a:solidFill>
                <a:srgbClr val="009900"/>
              </a:solidFill>
              <a:sym typeface="Symbol" pitchFamily="18" charset="2"/>
            </a:endParaRPr>
          </a:p>
        </p:txBody>
      </p:sp>
      <p:grpSp>
        <p:nvGrpSpPr>
          <p:cNvPr id="110613" name="Group 21"/>
          <p:cNvGrpSpPr>
            <a:grpSpLocks/>
          </p:cNvGrpSpPr>
          <p:nvPr/>
        </p:nvGrpSpPr>
        <p:grpSpPr bwMode="auto">
          <a:xfrm>
            <a:off x="2880000" y="3456000"/>
            <a:ext cx="3165475" cy="3073400"/>
            <a:chOff x="1429" y="678"/>
            <a:chExt cx="1994" cy="1936"/>
          </a:xfrm>
        </p:grpSpPr>
        <p:sp>
          <p:nvSpPr>
            <p:cNvPr id="59402" name="Text Box 22"/>
            <p:cNvSpPr txBox="1">
              <a:spLocks noChangeArrowheads="1"/>
            </p:cNvSpPr>
            <p:nvPr/>
          </p:nvSpPr>
          <p:spPr bwMode="auto">
            <a:xfrm>
              <a:off x="1429" y="1050"/>
              <a:ext cx="362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hangingPunct="0">
                <a:buChar char="»"/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hangingPunct="0">
                <a:buChar char="»"/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hangingPunct="0">
                <a:buChar char="»"/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hangingPunct="0">
                <a:buChar char="»"/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SG" sz="1800"/>
                <a:t>A</a:t>
              </a:r>
              <a:endParaRPr lang="en-US" altLang="zh-CN" sz="1800"/>
            </a:p>
          </p:txBody>
        </p:sp>
        <p:sp>
          <p:nvSpPr>
            <p:cNvPr id="59403" name="Text Box 23"/>
            <p:cNvSpPr txBox="1">
              <a:spLocks noChangeArrowheads="1"/>
            </p:cNvSpPr>
            <p:nvPr/>
          </p:nvSpPr>
          <p:spPr bwMode="auto">
            <a:xfrm>
              <a:off x="3061" y="1050"/>
              <a:ext cx="362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hangingPunct="0">
                <a:buChar char="»"/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hangingPunct="0">
                <a:buChar char="»"/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hangingPunct="0">
                <a:buChar char="»"/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hangingPunct="0">
                <a:buChar char="»"/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SG" sz="1800"/>
                <a:t>B</a:t>
              </a:r>
              <a:endParaRPr lang="en-US" altLang="zh-CN" sz="1800"/>
            </a:p>
          </p:txBody>
        </p:sp>
        <p:sp>
          <p:nvSpPr>
            <p:cNvPr id="59404" name="Text Box 24"/>
            <p:cNvSpPr txBox="1">
              <a:spLocks noChangeArrowheads="1"/>
            </p:cNvSpPr>
            <p:nvPr/>
          </p:nvSpPr>
          <p:spPr bwMode="auto">
            <a:xfrm>
              <a:off x="3061" y="1812"/>
              <a:ext cx="362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hangingPunct="0">
                <a:buChar char="»"/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hangingPunct="0">
                <a:buChar char="»"/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hangingPunct="0">
                <a:buChar char="»"/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hangingPunct="0">
                <a:buChar char="»"/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SG" sz="1800"/>
                <a:t>D</a:t>
              </a:r>
              <a:endParaRPr lang="en-US" altLang="zh-CN" sz="1800"/>
            </a:p>
          </p:txBody>
        </p:sp>
        <p:sp>
          <p:nvSpPr>
            <p:cNvPr id="59405" name="Text Box 25"/>
            <p:cNvSpPr txBox="1">
              <a:spLocks noChangeArrowheads="1"/>
            </p:cNvSpPr>
            <p:nvPr/>
          </p:nvSpPr>
          <p:spPr bwMode="auto">
            <a:xfrm>
              <a:off x="1429" y="1812"/>
              <a:ext cx="362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hangingPunct="0">
                <a:buChar char="»"/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hangingPunct="0">
                <a:buChar char="»"/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hangingPunct="0">
                <a:buChar char="»"/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hangingPunct="0">
                <a:buChar char="»"/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SG" sz="1800"/>
                <a:t>C</a:t>
              </a:r>
              <a:endParaRPr lang="en-US" altLang="zh-CN" sz="1800"/>
            </a:p>
          </p:txBody>
        </p:sp>
        <p:sp>
          <p:nvSpPr>
            <p:cNvPr id="59406" name="Rectangle 26" descr="横向砖形"/>
            <p:cNvSpPr>
              <a:spLocks noChangeArrowheads="1"/>
            </p:cNvSpPr>
            <p:nvPr/>
          </p:nvSpPr>
          <p:spPr bwMode="auto">
            <a:xfrm>
              <a:off x="2290" y="678"/>
              <a:ext cx="317" cy="1724"/>
            </a:xfrm>
            <a:prstGeom prst="rect">
              <a:avLst/>
            </a:prstGeom>
            <a:pattFill prst="horzBrick">
              <a:fgClr>
                <a:srgbClr val="000000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7" name="Text Box 27"/>
            <p:cNvSpPr txBox="1">
              <a:spLocks noChangeArrowheads="1"/>
            </p:cNvSpPr>
            <p:nvPr/>
          </p:nvSpPr>
          <p:spPr bwMode="auto">
            <a:xfrm>
              <a:off x="1564" y="2130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hangingPunct="0">
                <a:buChar char="»"/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hangingPunct="0">
                <a:buChar char="»"/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hangingPunct="0">
                <a:buChar char="»"/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hangingPunct="0">
                <a:buChar char="»"/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800" b="1"/>
                <a:t>内部网络</a:t>
              </a:r>
            </a:p>
          </p:txBody>
        </p:sp>
        <p:sp>
          <p:nvSpPr>
            <p:cNvPr id="59408" name="Text Box 28"/>
            <p:cNvSpPr txBox="1">
              <a:spLocks noChangeArrowheads="1"/>
            </p:cNvSpPr>
            <p:nvPr/>
          </p:nvSpPr>
          <p:spPr bwMode="auto">
            <a:xfrm>
              <a:off x="1565" y="724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hangingPunct="0">
                <a:buChar char="»"/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hangingPunct="0">
                <a:buChar char="»"/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hangingPunct="0">
                <a:buChar char="»"/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hangingPunct="0">
                <a:buChar char="»"/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800" b="1"/>
                <a:t>内部网络</a:t>
              </a:r>
            </a:p>
          </p:txBody>
        </p:sp>
        <p:sp>
          <p:nvSpPr>
            <p:cNvPr id="59409" name="Text Box 29"/>
            <p:cNvSpPr txBox="1">
              <a:spLocks noChangeArrowheads="1"/>
            </p:cNvSpPr>
            <p:nvPr/>
          </p:nvSpPr>
          <p:spPr bwMode="auto">
            <a:xfrm>
              <a:off x="2608" y="724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hangingPunct="0">
                <a:buChar char="»"/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hangingPunct="0">
                <a:buChar char="»"/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hangingPunct="0">
                <a:buChar char="»"/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hangingPunct="0">
                <a:buChar char="»"/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800" b="1"/>
                <a:t>外部网络</a:t>
              </a:r>
            </a:p>
          </p:txBody>
        </p:sp>
        <p:sp>
          <p:nvSpPr>
            <p:cNvPr id="59410" name="Text Box 30"/>
            <p:cNvSpPr txBox="1">
              <a:spLocks noChangeArrowheads="1"/>
            </p:cNvSpPr>
            <p:nvPr/>
          </p:nvSpPr>
          <p:spPr bwMode="auto">
            <a:xfrm>
              <a:off x="2608" y="2130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hangingPunct="0">
                <a:buChar char="»"/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hangingPunct="0">
                <a:buChar char="»"/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hangingPunct="0">
                <a:buChar char="»"/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hangingPunct="0">
                <a:buChar char="»"/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800" b="1"/>
                <a:t>外部网络</a:t>
              </a:r>
            </a:p>
          </p:txBody>
        </p:sp>
        <p:sp>
          <p:nvSpPr>
            <p:cNvPr id="59411" name="Text Box 31"/>
            <p:cNvSpPr txBox="1">
              <a:spLocks noChangeArrowheads="1"/>
            </p:cNvSpPr>
            <p:nvPr/>
          </p:nvSpPr>
          <p:spPr bwMode="auto">
            <a:xfrm>
              <a:off x="2091" y="2383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hangingPunct="0">
                <a:buChar char="»"/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hangingPunct="0">
                <a:buChar char="»"/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hangingPunct="0">
                <a:buChar char="»"/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hangingPunct="0">
                <a:buChar char="»"/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800" b="1"/>
                <a:t>防火墙</a:t>
              </a:r>
            </a:p>
          </p:txBody>
        </p:sp>
      </p:grpSp>
      <p:sp>
        <p:nvSpPr>
          <p:cNvPr id="110624" name="Line 32"/>
          <p:cNvSpPr>
            <a:spLocks noChangeShapeType="1"/>
          </p:cNvSpPr>
          <p:nvPr/>
        </p:nvSpPr>
        <p:spPr bwMode="auto">
          <a:xfrm>
            <a:off x="3456000" y="4151848"/>
            <a:ext cx="2016125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25" name="Line 33"/>
          <p:cNvSpPr>
            <a:spLocks noChangeShapeType="1"/>
          </p:cNvSpPr>
          <p:nvPr/>
        </p:nvSpPr>
        <p:spPr bwMode="auto">
          <a:xfrm>
            <a:off x="3456000" y="4367748"/>
            <a:ext cx="2016125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26" name="Line 34"/>
          <p:cNvSpPr>
            <a:spLocks noChangeShapeType="1"/>
          </p:cNvSpPr>
          <p:nvPr/>
        </p:nvSpPr>
        <p:spPr bwMode="auto">
          <a:xfrm>
            <a:off x="3456000" y="5447248"/>
            <a:ext cx="20161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360000" y="503772"/>
            <a:ext cx="7920000" cy="575366"/>
          </a:xfrm>
          <a:prstGeom prst="rect">
            <a:avLst/>
          </a:prstGeom>
        </p:spPr>
        <p:txBody>
          <a:bodyPr>
            <a:spAutoFit/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黑体" pitchFamily="2" charset="-122"/>
                <a:cs typeface="+mj-cs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4572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8.4.1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什么是防火墙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0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11" grpId="0"/>
      <p:bldP spid="110612" grpId="0"/>
      <p:bldP spid="110624" grpId="0" animBg="1"/>
      <p:bldP spid="110625" grpId="0" animBg="1"/>
      <p:bldP spid="1106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8.1.1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网络入侵风险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000" y="1152000"/>
            <a:ext cx="8280000" cy="5040000"/>
          </a:xfrm>
        </p:spPr>
        <p:txBody>
          <a:bodyPr/>
          <a:lstStyle/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在计算机网络中，不速之客的入侵可能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会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导致代价高昂的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网络中断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和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工作成果的丢失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。网络攻击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有时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具有相当的破坏性，可能会造成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重要信息或资产的损坏或失窃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，导致时间和金钱上的损失。</a:t>
            </a:r>
          </a:p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入侵者可通过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软件漏洞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硬件攻击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，有时甚至是一些科技含量很低的方法（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如猜测某人的用户名和密码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）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来获得对网络的访问权。</a:t>
            </a:r>
          </a:p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通过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修改软件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或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利用软件漏洞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来获取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网络访问权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的入侵者通常被称为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黑客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hacker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）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>
          <a:xfrm>
            <a:off x="360000" y="503772"/>
            <a:ext cx="7920000" cy="575366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8.4.1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什么是防火墙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000" y="1152000"/>
            <a:ext cx="8280000" cy="2298915"/>
          </a:xfrm>
        </p:spPr>
        <p:txBody>
          <a:bodyPr>
            <a:spAutoFit/>
          </a:bodyPr>
          <a:lstStyle/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此外，防火墙通常会执行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网络地址转换（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NAT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）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NAT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将一个或一组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内部私有地址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转换为一个公开的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外部公有地址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，该地址可通过因特网传送，从而实现对外部用户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隐藏内部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的目的。</a:t>
            </a:r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3672000"/>
            <a:ext cx="5657143" cy="282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Text Box 6"/>
          <p:cNvSpPr txBox="1">
            <a:spLocks noChangeArrowheads="1"/>
          </p:cNvSpPr>
          <p:nvPr/>
        </p:nvSpPr>
        <p:spPr bwMode="auto">
          <a:xfrm>
            <a:off x="5039999" y="3240000"/>
            <a:ext cx="3672000" cy="4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hangingPunct="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hangingPunct="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hangingPunct="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hangingPunct="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参见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5.4.3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节网络地址转换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000" y="1152000"/>
            <a:ext cx="8640000" cy="3960909"/>
          </a:xfrm>
        </p:spPr>
        <p:txBody>
          <a:bodyPr>
            <a:spAutoFit/>
          </a:bodyPr>
          <a:lstStyle/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防火墙产品具有多种形式：</a:t>
            </a:r>
          </a:p>
          <a:p>
            <a:pPr marL="360000" lvl="1" indent="-360000"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基于设备的防火墙：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专用硬件设备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，称为网络安全设备。</a:t>
            </a:r>
          </a:p>
          <a:p>
            <a:pPr marL="360000" lvl="1" indent="-360000"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基于服务器的防火墙：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在已安装网络操作系统（如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UNIX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Windows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等）的服务器上运行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防火墙程序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marL="360000" lvl="1" indent="-360000"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集成防火墙：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具有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防火墙功能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网络设备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（集成路由器）。</a:t>
            </a:r>
          </a:p>
          <a:p>
            <a:pPr marL="360000" lvl="1" indent="-360000"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个人防火墙：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驻留在计算机系统中的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防火墙程序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。可由操作系统提供，也可由其它厂商提供安装。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60000" y="503772"/>
            <a:ext cx="7920000" cy="575366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8.4.1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什么是防火墙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2000" y="1620000"/>
            <a:ext cx="4320000" cy="3940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TextBox 4"/>
          <p:cNvSpPr txBox="1">
            <a:spLocks noChangeArrowheads="1"/>
          </p:cNvSpPr>
          <p:nvPr/>
        </p:nvSpPr>
        <p:spPr bwMode="auto">
          <a:xfrm>
            <a:off x="2592000" y="5760000"/>
            <a:ext cx="3960000" cy="5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hangingPunct="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hangingPunct="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hangingPunct="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hangingPunct="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参见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4.03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版教材动画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8.4.1.2</a:t>
            </a:r>
            <a:endParaRPr lang="zh-CN" altLang="en-US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60000" y="503772"/>
            <a:ext cx="7920000" cy="575366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8.4.1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什么是防火墙</a:t>
            </a:r>
          </a:p>
        </p:txBody>
      </p:sp>
    </p:spTree>
    <p:extLst>
      <p:ext uri="{BB962C8B-B14F-4D97-AF65-F5344CB8AC3E}">
        <p14:creationId xmlns:p14="http://schemas.microsoft.com/office/powerpoint/2010/main" val="296913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>
          <a:xfrm>
            <a:off x="360000" y="503772"/>
            <a:ext cx="7920000" cy="575366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8.4.2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使用防火墙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4000" y="1152000"/>
            <a:ext cx="8352000" cy="4968000"/>
          </a:xfrm>
        </p:spPr>
        <p:txBody>
          <a:bodyPr/>
          <a:lstStyle/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在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内部网络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Internet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之间设置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防火墙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作为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边界设备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，所有往来于内部网络和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Internet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之间的通信流量都会被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监控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。如此便在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内部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和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外部网络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间划分了一条清晰的界线。通常，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外部是看不到内部的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有时，可能会有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外部用户需要访问内部资源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，即需要允许</a:t>
            </a:r>
            <a:r>
              <a:rPr lang="zh-CN" altLang="en-US" sz="2400" b="1" u="sng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外访问内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。为此，可配置一个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非军事区（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DMZ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）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（参见相关实验）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术语“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非军事区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”来自于自军事用语，它代表两股势力间的一个指定区域，在该区域内不允许执行任何军事行动。</a:t>
            </a:r>
            <a:endParaRPr lang="zh-CN" altLang="en-US" sz="2400" b="1" dirty="0" smtClean="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 idx="4294967295"/>
          </p:nvPr>
        </p:nvSpPr>
        <p:spPr>
          <a:xfrm>
            <a:off x="360000" y="503772"/>
            <a:ext cx="7920000" cy="575366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8.4.2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使用防火墙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32000" y="1152000"/>
            <a:ext cx="8280000" cy="2880000"/>
          </a:xfrm>
        </p:spPr>
        <p:txBody>
          <a:bodyPr/>
          <a:lstStyle/>
          <a:p>
            <a:pPr marL="360000" indent="-360000" algn="just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在计算机网络中，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非军事区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代表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内部和外部用户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都可访问的网络区域。其安全性高于外部网络，低于内部网络。</a:t>
            </a:r>
          </a:p>
          <a:p>
            <a:pPr marL="360000" indent="-360000" algn="just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它由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一个或多个防火墙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创建，这些防火墙起到分隔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内部网络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非军事区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和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外部网络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的作用。如用于公开访问的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Web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服务器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通常就位于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非军事区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中。</a:t>
            </a:r>
          </a:p>
        </p:txBody>
      </p:sp>
      <p:sp>
        <p:nvSpPr>
          <p:cNvPr id="63492" name="TextBox 4"/>
          <p:cNvSpPr txBox="1">
            <a:spLocks noChangeArrowheads="1"/>
          </p:cNvSpPr>
          <p:nvPr/>
        </p:nvSpPr>
        <p:spPr bwMode="auto">
          <a:xfrm>
            <a:off x="792000" y="4320000"/>
            <a:ext cx="3780000" cy="5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hangingPunct="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hangingPunct="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hangingPunct="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hangingPunct="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参见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4.03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版教材动画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8.4.2.1</a:t>
            </a:r>
            <a:endParaRPr lang="zh-CN" altLang="en-US" sz="2400" b="1" dirty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000" y="1152000"/>
            <a:ext cx="8352000" cy="2647729"/>
          </a:xfrm>
        </p:spPr>
        <p:txBody>
          <a:bodyPr>
            <a:spAutoFit/>
          </a:bodyPr>
          <a:lstStyle/>
          <a:p>
            <a:pPr marL="360000" indent="-360000" algn="just" eaLnBrk="1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双防火墙配置</a:t>
            </a:r>
          </a:p>
          <a:p>
            <a:pPr marL="360000" indent="-360000" algn="just" eaLnBrk="1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防火墙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分为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内部防火墙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和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外部防火墙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，其间是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非军事区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。外部防火墙限制较少，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允许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外部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用户访问非军事区中的服务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，而且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允许任何内部用户请求的通信量通过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。而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内部防火墙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则限制较多，用于保护内部网络免遭未经授权的访问。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780000" y="3780000"/>
            <a:ext cx="5068887" cy="2765425"/>
            <a:chOff x="3780000" y="3780000"/>
            <a:chExt cx="5068887" cy="2765425"/>
          </a:xfrm>
        </p:grpSpPr>
        <p:pic>
          <p:nvPicPr>
            <p:cNvPr id="645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0000" y="3780000"/>
              <a:ext cx="5068887" cy="2765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519" name="Oval 7"/>
            <p:cNvSpPr>
              <a:spLocks noChangeArrowheads="1"/>
            </p:cNvSpPr>
            <p:nvPr/>
          </p:nvSpPr>
          <p:spPr bwMode="auto">
            <a:xfrm>
              <a:off x="4644000" y="3780000"/>
              <a:ext cx="863600" cy="288925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0" name="Oval 8"/>
            <p:cNvSpPr>
              <a:spLocks noChangeArrowheads="1"/>
            </p:cNvSpPr>
            <p:nvPr/>
          </p:nvSpPr>
          <p:spPr bwMode="auto">
            <a:xfrm>
              <a:off x="6660000" y="3816000"/>
              <a:ext cx="863600" cy="288925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1" name="Oval 9"/>
            <p:cNvSpPr>
              <a:spLocks noChangeArrowheads="1"/>
            </p:cNvSpPr>
            <p:nvPr/>
          </p:nvSpPr>
          <p:spPr bwMode="auto">
            <a:xfrm>
              <a:off x="5652000" y="4068000"/>
              <a:ext cx="863600" cy="288925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4517" name="Rectangle 10"/>
          <p:cNvSpPr>
            <a:spLocks noChangeArrowheads="1"/>
          </p:cNvSpPr>
          <p:nvPr/>
        </p:nvSpPr>
        <p:spPr bwMode="auto">
          <a:xfrm>
            <a:off x="144000" y="4392000"/>
            <a:ext cx="3600000" cy="1058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ts val="4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双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防火墙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配置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适合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处理通信量较大的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大型复杂网络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。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 idx="4294967295"/>
          </p:nvPr>
        </p:nvSpPr>
        <p:spPr>
          <a:xfrm>
            <a:off x="360000" y="503772"/>
            <a:ext cx="7920000" cy="575366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8.4.2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使用防火墙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7920000" cy="7191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8.4.2 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使用防火墙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536000" y="1368000"/>
            <a:ext cx="4498988" cy="4095238"/>
            <a:chOff x="4536000" y="1368000"/>
            <a:chExt cx="4498988" cy="4095238"/>
          </a:xfrm>
        </p:grpSpPr>
        <p:pic>
          <p:nvPicPr>
            <p:cNvPr id="6554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0000" y="1368000"/>
              <a:ext cx="4047619" cy="4095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544" name="Oval 6"/>
            <p:cNvSpPr>
              <a:spLocks noChangeArrowheads="1"/>
            </p:cNvSpPr>
            <p:nvPr/>
          </p:nvSpPr>
          <p:spPr bwMode="auto">
            <a:xfrm>
              <a:off x="4536000" y="2231999"/>
              <a:ext cx="863600" cy="324000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5" name="Oval 7"/>
            <p:cNvSpPr>
              <a:spLocks noChangeArrowheads="1"/>
            </p:cNvSpPr>
            <p:nvPr/>
          </p:nvSpPr>
          <p:spPr bwMode="auto">
            <a:xfrm>
              <a:off x="7344000" y="4968000"/>
              <a:ext cx="900000" cy="432000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6" name="Text Box 8"/>
            <p:cNvSpPr txBox="1">
              <a:spLocks noChangeArrowheads="1"/>
            </p:cNvSpPr>
            <p:nvPr/>
          </p:nvSpPr>
          <p:spPr bwMode="auto">
            <a:xfrm>
              <a:off x="8057588" y="4032000"/>
              <a:ext cx="90011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hangingPunct="0">
                <a:buChar char="»"/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hangingPunct="0">
                <a:buChar char="»"/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hangingPunct="0">
                <a:buChar char="»"/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hangingPunct="0">
                <a:buChar char="»"/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 b="1" dirty="0">
                  <a:ea typeface="黑体" pitchFamily="2" charset="-122"/>
                </a:rPr>
                <a:t>外部网络</a:t>
              </a:r>
            </a:p>
          </p:txBody>
        </p:sp>
        <p:sp>
          <p:nvSpPr>
            <p:cNvPr id="65547" name="Oval 9"/>
            <p:cNvSpPr>
              <a:spLocks noChangeArrowheads="1"/>
            </p:cNvSpPr>
            <p:nvPr/>
          </p:nvSpPr>
          <p:spPr bwMode="auto">
            <a:xfrm>
              <a:off x="7992000" y="4032000"/>
              <a:ext cx="1042988" cy="287338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5541" name="Rectangle 10"/>
          <p:cNvSpPr>
            <a:spLocks noChangeArrowheads="1"/>
          </p:cNvSpPr>
          <p:nvPr/>
        </p:nvSpPr>
        <p:spPr bwMode="auto">
          <a:xfrm>
            <a:off x="4968000" y="5579997"/>
            <a:ext cx="3600000" cy="913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ts val="3200"/>
              </a:lnSpc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单防火墙配置适用于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规模较小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通信量较少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的网络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52000"/>
            <a:ext cx="4536000" cy="5145848"/>
          </a:xfrm>
        </p:spPr>
        <p:txBody>
          <a:bodyPr>
            <a:spAutoFit/>
          </a:bodyPr>
          <a:lstStyle/>
          <a:p>
            <a:pPr marL="216000" indent="-216000" algn="just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单防火墙配置</a:t>
            </a:r>
          </a:p>
          <a:p>
            <a:pPr marL="216000" indent="-216000" algn="just">
              <a:lnSpc>
                <a:spcPct val="150000"/>
              </a:lnSpc>
              <a:spcBef>
                <a:spcPts val="600"/>
              </a:spcBef>
              <a:buSzPct val="70000"/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单个防火墙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包含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个区域：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外部网络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内部网络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和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非军事区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。来自外部网络的所有通信流量都被发送到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防火墙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，防火墙会监控通信流量，并决定：哪些流量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应传送到非军事区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，哪些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应传送到内部网络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，哪些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应予以拒绝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>
          <a:xfrm>
            <a:off x="360000" y="503772"/>
            <a:ext cx="7920000" cy="575366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8.4.2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使用防火墙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000" y="1152000"/>
            <a:ext cx="8496000" cy="4591851"/>
          </a:xfrm>
        </p:spPr>
        <p:txBody>
          <a:bodyPr>
            <a:spAutoFit/>
          </a:bodyPr>
          <a:lstStyle/>
          <a:p>
            <a:pPr marL="360000" indent="-36000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许多家庭网络设备（如实验中所用的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TP-LINK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集成路由器）都包含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多功能防火墙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：一般具有网络地址转换（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NAT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）、状态包侦测（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SPI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）和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地址、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MAC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地址、应用程序（服务端口号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）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以及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网站</a:t>
            </a:r>
            <a:r>
              <a:rPr lang="en-US" altLang="zh-SG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URL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地址过滤 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等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功能，同时支持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非军事区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DMZ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）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  <a:p>
            <a:pPr marL="360000" indent="-36000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60000"/>
              <a:buFont typeface="Wingdings" pitchFamily="2" charset="2"/>
              <a:buChar char="n"/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在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集成路由器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中，可设置</a:t>
            </a:r>
            <a:r>
              <a:rPr lang="zh-CN" altLang="en-US" sz="2400" b="1" dirty="0" smtClean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非军事区</a:t>
            </a:r>
            <a:r>
              <a:rPr lang="en-US" altLang="zh-SG" sz="2400" b="1" dirty="0" smtClean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DMZ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以允许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外部用户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访问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内部网络中的主机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。配置时，需将“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允许外部用户访问的内部主机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”的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静态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指定为</a:t>
            </a:r>
            <a:r>
              <a:rPr lang="en-US" altLang="zh-CN" sz="2400" b="1" dirty="0" smtClean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DMZ</a:t>
            </a:r>
            <a:r>
              <a:rPr lang="zh-CN" altLang="en-US" sz="2400" b="1" dirty="0" smtClean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主机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 idx="4294967295"/>
          </p:nvPr>
        </p:nvSpPr>
        <p:spPr>
          <a:xfrm>
            <a:off x="360000" y="503772"/>
            <a:ext cx="7920000" cy="575366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8.4.2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使用防火墙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96000" y="1152000"/>
            <a:ext cx="8352000" cy="3420000"/>
          </a:xfrm>
        </p:spPr>
        <p:txBody>
          <a:bodyPr/>
          <a:lstStyle/>
          <a:p>
            <a:pPr marL="360000" indent="-360000" algn="just"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启用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非军事区时，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外部用户可访问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集成路由器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指定的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DMZ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主机上开设的所有服务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，如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80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HTTP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）、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21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FTP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）和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110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Email’s  POP3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）等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marL="360000" indent="-360000" algn="just"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外部用户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只能访问到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集成路由器的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WAN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口地址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，然后这些通信流量会由</a:t>
            </a:r>
            <a:r>
              <a:rPr lang="zh-CN" altLang="en-US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路由器根据</a:t>
            </a:r>
            <a:r>
              <a:rPr lang="en-US" altLang="zh-CN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DMZ</a:t>
            </a:r>
            <a:r>
              <a:rPr lang="zh-CN" altLang="en-US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设置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转发到相应的内部主机，而所有其它内部主机仍受防火墙保护。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2000" y="4680000"/>
            <a:ext cx="7200000" cy="520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只能</a:t>
            </a:r>
            <a:r>
              <a:rPr lang="zh-CN" altLang="en-US" sz="24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间接访问</a:t>
            </a:r>
            <a:r>
              <a:rPr lang="zh-CN" alt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（转发</a:t>
            </a:r>
            <a:r>
              <a:rPr lang="zh-CN" altLang="en-US" sz="2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），</a:t>
            </a:r>
            <a:r>
              <a:rPr lang="zh-CN" altLang="en-US" sz="24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无法</a:t>
            </a:r>
            <a:r>
              <a:rPr lang="zh-CN" altLang="en-US" sz="24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直接访问</a:t>
            </a:r>
            <a:r>
              <a:rPr lang="zh-CN" alt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ping</a:t>
            </a:r>
            <a:r>
              <a:rPr lang="zh-CN" alt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通</a:t>
            </a:r>
            <a:r>
              <a:rPr lang="zh-CN" altLang="en-US" sz="2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）</a:t>
            </a:r>
            <a:endParaRPr lang="zh-CN" altLang="en-US" sz="2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 idx="4294967295"/>
          </p:nvPr>
        </p:nvSpPr>
        <p:spPr>
          <a:xfrm>
            <a:off x="360000" y="503772"/>
            <a:ext cx="7920000" cy="575366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8.4.2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使用防火墙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00" y="1152000"/>
            <a:ext cx="5394761" cy="3227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32000" y="4500000"/>
            <a:ext cx="8280000" cy="17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60000" indent="-360000" algn="just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外部用户无法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ping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通内部主机。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但如果在路由器中设置了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DMZ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主机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，则外部用户可以通过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路由器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WAN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口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，以访问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DMZ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主机上开设的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所有服务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Web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FTP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等）。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6000" y="1728000"/>
            <a:ext cx="4076191" cy="157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029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00" y="2448000"/>
            <a:ext cx="4782861" cy="39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标题 1"/>
          <p:cNvSpPr>
            <a:spLocks noGrp="1"/>
          </p:cNvSpPr>
          <p:nvPr>
            <p:ph type="title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8.1.1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网络入侵风险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000" cy="1152000"/>
          </a:xfrm>
        </p:spPr>
        <p:txBody>
          <a:bodyPr/>
          <a:lstStyle/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一旦黑客取得网络的访问权，就可能给网络带来以下四种威胁：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信息盗窃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身份盗窃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数据丢失和操纵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服务中断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标题 1"/>
          <p:cNvSpPr>
            <a:spLocks noGrp="1"/>
          </p:cNvSpPr>
          <p:nvPr>
            <p:ph type="title" idx="4294967295"/>
          </p:nvPr>
        </p:nvSpPr>
        <p:spPr>
          <a:xfrm>
            <a:off x="360000" y="503772"/>
            <a:ext cx="7920000" cy="575366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8.4.2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使用防火墙</a:t>
            </a:r>
            <a:endParaRPr lang="zh-CN" altLang="en-US" sz="3200" i="1" dirty="0" smtClean="0">
              <a:solidFill>
                <a:srgbClr val="D6009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52000" y="1152000"/>
            <a:ext cx="8496000" cy="3960000"/>
          </a:xfrm>
        </p:spPr>
        <p:txBody>
          <a:bodyPr/>
          <a:lstStyle/>
          <a:p>
            <a:pPr marL="360000" indent="-360000" algn="just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另外，利用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集成路由器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的“</a:t>
            </a:r>
            <a:r>
              <a:rPr lang="zh-CN" altLang="en-US" sz="24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端口转发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”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中的</a:t>
            </a:r>
            <a:r>
              <a:rPr lang="zh-CN" altLang="en-US" sz="2400" b="1" dirty="0" smtClean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虚拟</a:t>
            </a:r>
            <a:r>
              <a:rPr lang="zh-CN" altLang="en-US" sz="2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服务器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功能还可设置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更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灵活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的非军事区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，所有内部主机的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可访问端口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均经特别指定。在此情况下，只有发送至这些端口的流量才获准进入，其它流量则被拒绝。</a:t>
            </a:r>
            <a:endParaRPr lang="zh-CN" altLang="zh-SG" sz="2400" b="1" dirty="0" smtClean="0">
              <a:latin typeface="Times New Roman" pitchFamily="18" charset="0"/>
              <a:ea typeface="宋体" pitchFamily="2" charset="-122"/>
            </a:endParaRPr>
          </a:p>
          <a:p>
            <a:pPr marL="360000" indent="-360000" algn="just">
              <a:lnSpc>
                <a:spcPct val="150000"/>
              </a:lnSpc>
              <a:spcBef>
                <a:spcPts val="600"/>
              </a:spcBef>
              <a:buSzPct val="75000"/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在集成路由器中，可通过设置“</a:t>
            </a:r>
            <a:r>
              <a:rPr lang="zh-CN" altLang="en-US" sz="2400" b="1" dirty="0" smtClean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虚拟服务器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”功能来允许外部网络主机访问</a:t>
            </a:r>
            <a:r>
              <a:rPr lang="zh-CN" altLang="en-US" sz="2400" b="1" u="sng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内部网络中某一台服务器的某个端口号上开设的服务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2520000" y="5220000"/>
            <a:ext cx="3960000" cy="50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i="1" u="sng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参见相关实验以更好理解！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 idx="4294967295"/>
          </p:nvPr>
        </p:nvSpPr>
        <p:spPr>
          <a:xfrm>
            <a:off x="360000" y="503772"/>
            <a:ext cx="7920000" cy="575366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8.4.2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使用防火墙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252000" y="3600000"/>
            <a:ext cx="8496000" cy="17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60000" indent="-360000" algn="just"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外部用户无法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ping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通内部主机。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图中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示例，如果在路由器中设置了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虚拟服务器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，则外部用户可以通过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路由器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WAN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口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，访问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192.168.2.6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上的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Web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网页，以及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192.168.2.3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上的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FTP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000" y="1368000"/>
            <a:ext cx="527685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19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6" name="Group 2"/>
          <p:cNvGrpSpPr>
            <a:grpSpLocks/>
          </p:cNvGrpSpPr>
          <p:nvPr/>
        </p:nvGrpSpPr>
        <p:grpSpPr bwMode="auto">
          <a:xfrm>
            <a:off x="0" y="0"/>
            <a:ext cx="9144000" cy="4383088"/>
            <a:chOff x="0" y="0"/>
            <a:chExt cx="5760" cy="2761"/>
          </a:xfrm>
        </p:grpSpPr>
        <p:grpSp>
          <p:nvGrpSpPr>
            <p:cNvPr id="72707" name="Group 3"/>
            <p:cNvGrpSpPr>
              <a:grpSpLocks/>
            </p:cNvGrpSpPr>
            <p:nvPr/>
          </p:nvGrpSpPr>
          <p:grpSpPr bwMode="auto">
            <a:xfrm>
              <a:off x="1727" y="1485"/>
              <a:ext cx="2400" cy="1276"/>
              <a:chOff x="3272" y="1316"/>
              <a:chExt cx="1889" cy="1002"/>
            </a:xfrm>
          </p:grpSpPr>
          <p:sp>
            <p:nvSpPr>
              <p:cNvPr id="72709" name="AutoShape 4"/>
              <p:cNvSpPr>
                <a:spLocks noChangeAspect="1" noChangeArrowheads="1" noTextEdit="1"/>
              </p:cNvSpPr>
              <p:nvPr/>
            </p:nvSpPr>
            <p:spPr bwMode="auto">
              <a:xfrm>
                <a:off x="3272" y="1316"/>
                <a:ext cx="1889" cy="10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10" name="Rectangle 5"/>
              <p:cNvSpPr>
                <a:spLocks noChangeArrowheads="1"/>
              </p:cNvSpPr>
              <p:nvPr/>
            </p:nvSpPr>
            <p:spPr bwMode="auto">
              <a:xfrm>
                <a:off x="3803" y="1980"/>
                <a:ext cx="86" cy="325"/>
              </a:xfrm>
              <a:prstGeom prst="rect">
                <a:avLst/>
              </a:prstGeom>
              <a:solidFill>
                <a:srgbClr val="B2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11" name="Freeform 6"/>
              <p:cNvSpPr>
                <a:spLocks/>
              </p:cNvSpPr>
              <p:nvPr/>
            </p:nvSpPr>
            <p:spPr bwMode="auto">
              <a:xfrm>
                <a:off x="4304" y="1971"/>
                <a:ext cx="249" cy="343"/>
              </a:xfrm>
              <a:custGeom>
                <a:avLst/>
                <a:gdLst>
                  <a:gd name="T0" fmla="*/ 2147483647 w 58"/>
                  <a:gd name="T1" fmla="*/ 927804226 h 80"/>
                  <a:gd name="T2" fmla="*/ 1644191876 w 58"/>
                  <a:gd name="T3" fmla="*/ 774556199 h 80"/>
                  <a:gd name="T4" fmla="*/ 820888337 w 58"/>
                  <a:gd name="T5" fmla="*/ 1547061922 h 80"/>
                  <a:gd name="T6" fmla="*/ 1644191876 w 58"/>
                  <a:gd name="T7" fmla="*/ 2147483647 h 80"/>
                  <a:gd name="T8" fmla="*/ 2147483647 w 58"/>
                  <a:gd name="T9" fmla="*/ 2147483647 h 80"/>
                  <a:gd name="T10" fmla="*/ 2147483647 w 58"/>
                  <a:gd name="T11" fmla="*/ 2147483647 h 80"/>
                  <a:gd name="T12" fmla="*/ 1607960989 w 58"/>
                  <a:gd name="T13" fmla="*/ 2147483647 h 80"/>
                  <a:gd name="T14" fmla="*/ 0 w 58"/>
                  <a:gd name="T15" fmla="*/ 1547061922 h 80"/>
                  <a:gd name="T16" fmla="*/ 1607960989 w 58"/>
                  <a:gd name="T17" fmla="*/ 0 h 80"/>
                  <a:gd name="T18" fmla="*/ 2147483647 w 58"/>
                  <a:gd name="T19" fmla="*/ 117503941 h 80"/>
                  <a:gd name="T20" fmla="*/ 2147483647 w 58"/>
                  <a:gd name="T21" fmla="*/ 927804226 h 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8"/>
                  <a:gd name="T34" fmla="*/ 0 h 80"/>
                  <a:gd name="T35" fmla="*/ 58 w 58"/>
                  <a:gd name="T36" fmla="*/ 80 h 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8" h="80">
                    <a:moveTo>
                      <a:pt x="58" y="24"/>
                    </a:moveTo>
                    <a:cubicBezTo>
                      <a:pt x="58" y="23"/>
                      <a:pt x="51" y="20"/>
                      <a:pt x="42" y="20"/>
                    </a:cubicBezTo>
                    <a:cubicBezTo>
                      <a:pt x="30" y="20"/>
                      <a:pt x="21" y="28"/>
                      <a:pt x="21" y="40"/>
                    </a:cubicBezTo>
                    <a:cubicBezTo>
                      <a:pt x="21" y="51"/>
                      <a:pt x="29" y="60"/>
                      <a:pt x="42" y="60"/>
                    </a:cubicBezTo>
                    <a:cubicBezTo>
                      <a:pt x="51" y="60"/>
                      <a:pt x="57" y="57"/>
                      <a:pt x="58" y="56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56" y="78"/>
                      <a:pt x="49" y="80"/>
                      <a:pt x="41" y="80"/>
                    </a:cubicBezTo>
                    <a:cubicBezTo>
                      <a:pt x="19" y="80"/>
                      <a:pt x="0" y="65"/>
                      <a:pt x="0" y="40"/>
                    </a:cubicBezTo>
                    <a:cubicBezTo>
                      <a:pt x="0" y="17"/>
                      <a:pt x="17" y="0"/>
                      <a:pt x="41" y="0"/>
                    </a:cubicBezTo>
                    <a:cubicBezTo>
                      <a:pt x="50" y="0"/>
                      <a:pt x="56" y="3"/>
                      <a:pt x="58" y="3"/>
                    </a:cubicBezTo>
                    <a:lnTo>
                      <a:pt x="58" y="24"/>
                    </a:lnTo>
                    <a:close/>
                  </a:path>
                </a:pathLst>
              </a:custGeom>
              <a:solidFill>
                <a:srgbClr val="B2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12" name="Freeform 7"/>
              <p:cNvSpPr>
                <a:spLocks/>
              </p:cNvSpPr>
              <p:nvPr/>
            </p:nvSpPr>
            <p:spPr bwMode="auto">
              <a:xfrm>
                <a:off x="3443" y="1971"/>
                <a:ext cx="249" cy="343"/>
              </a:xfrm>
              <a:custGeom>
                <a:avLst/>
                <a:gdLst>
                  <a:gd name="T0" fmla="*/ 2147483647 w 58"/>
                  <a:gd name="T1" fmla="*/ 927804226 h 80"/>
                  <a:gd name="T2" fmla="*/ 1644191876 w 58"/>
                  <a:gd name="T3" fmla="*/ 774556199 h 80"/>
                  <a:gd name="T4" fmla="*/ 820888337 w 58"/>
                  <a:gd name="T5" fmla="*/ 1547061922 h 80"/>
                  <a:gd name="T6" fmla="*/ 1644191876 w 58"/>
                  <a:gd name="T7" fmla="*/ 2147483647 h 80"/>
                  <a:gd name="T8" fmla="*/ 2147483647 w 58"/>
                  <a:gd name="T9" fmla="*/ 2147483647 h 80"/>
                  <a:gd name="T10" fmla="*/ 2147483647 w 58"/>
                  <a:gd name="T11" fmla="*/ 2147483647 h 80"/>
                  <a:gd name="T12" fmla="*/ 1569444969 w 58"/>
                  <a:gd name="T13" fmla="*/ 2147483647 h 80"/>
                  <a:gd name="T14" fmla="*/ 0 w 58"/>
                  <a:gd name="T15" fmla="*/ 1547061922 h 80"/>
                  <a:gd name="T16" fmla="*/ 1569444969 w 58"/>
                  <a:gd name="T17" fmla="*/ 0 h 80"/>
                  <a:gd name="T18" fmla="*/ 2147483647 w 58"/>
                  <a:gd name="T19" fmla="*/ 117503941 h 80"/>
                  <a:gd name="T20" fmla="*/ 2147483647 w 58"/>
                  <a:gd name="T21" fmla="*/ 927804226 h 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8"/>
                  <a:gd name="T34" fmla="*/ 0 h 80"/>
                  <a:gd name="T35" fmla="*/ 58 w 58"/>
                  <a:gd name="T36" fmla="*/ 80 h 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8" h="80">
                    <a:moveTo>
                      <a:pt x="58" y="24"/>
                    </a:moveTo>
                    <a:cubicBezTo>
                      <a:pt x="57" y="23"/>
                      <a:pt x="51" y="20"/>
                      <a:pt x="42" y="20"/>
                    </a:cubicBezTo>
                    <a:cubicBezTo>
                      <a:pt x="29" y="20"/>
                      <a:pt x="21" y="28"/>
                      <a:pt x="21" y="40"/>
                    </a:cubicBezTo>
                    <a:cubicBezTo>
                      <a:pt x="21" y="51"/>
                      <a:pt x="29" y="60"/>
                      <a:pt x="42" y="60"/>
                    </a:cubicBezTo>
                    <a:cubicBezTo>
                      <a:pt x="51" y="60"/>
                      <a:pt x="57" y="57"/>
                      <a:pt x="58" y="56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56" y="78"/>
                      <a:pt x="49" y="80"/>
                      <a:pt x="40" y="80"/>
                    </a:cubicBezTo>
                    <a:cubicBezTo>
                      <a:pt x="19" y="80"/>
                      <a:pt x="0" y="65"/>
                      <a:pt x="0" y="40"/>
                    </a:cubicBezTo>
                    <a:cubicBezTo>
                      <a:pt x="0" y="17"/>
                      <a:pt x="17" y="0"/>
                      <a:pt x="40" y="0"/>
                    </a:cubicBezTo>
                    <a:cubicBezTo>
                      <a:pt x="49" y="0"/>
                      <a:pt x="56" y="3"/>
                      <a:pt x="58" y="3"/>
                    </a:cubicBezTo>
                    <a:lnTo>
                      <a:pt x="58" y="24"/>
                    </a:lnTo>
                    <a:close/>
                  </a:path>
                </a:pathLst>
              </a:custGeom>
              <a:solidFill>
                <a:srgbClr val="B2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13" name="Freeform 8"/>
              <p:cNvSpPr>
                <a:spLocks noEditPoints="1"/>
              </p:cNvSpPr>
              <p:nvPr/>
            </p:nvSpPr>
            <p:spPr bwMode="auto">
              <a:xfrm>
                <a:off x="4643" y="1971"/>
                <a:ext cx="342" cy="343"/>
              </a:xfrm>
              <a:custGeom>
                <a:avLst/>
                <a:gdLst>
                  <a:gd name="T0" fmla="*/ 2147483647 w 80"/>
                  <a:gd name="T1" fmla="*/ 1547061922 h 80"/>
                  <a:gd name="T2" fmla="*/ 1490268753 w 80"/>
                  <a:gd name="T3" fmla="*/ 2147483647 h 80"/>
                  <a:gd name="T4" fmla="*/ 0 w 80"/>
                  <a:gd name="T5" fmla="*/ 1547061922 h 80"/>
                  <a:gd name="T6" fmla="*/ 1490268753 w 80"/>
                  <a:gd name="T7" fmla="*/ 0 h 80"/>
                  <a:gd name="T8" fmla="*/ 2147483647 w 80"/>
                  <a:gd name="T9" fmla="*/ 1547061922 h 80"/>
                  <a:gd name="T10" fmla="*/ 1490268753 w 80"/>
                  <a:gd name="T11" fmla="*/ 774556199 h 80"/>
                  <a:gd name="T12" fmla="*/ 750197665 w 80"/>
                  <a:gd name="T13" fmla="*/ 1547061922 h 80"/>
                  <a:gd name="T14" fmla="*/ 1490268753 w 80"/>
                  <a:gd name="T15" fmla="*/ 2147483647 h 80"/>
                  <a:gd name="T16" fmla="*/ 2147483647 w 80"/>
                  <a:gd name="T17" fmla="*/ 1547061922 h 80"/>
                  <a:gd name="T18" fmla="*/ 1490268753 w 80"/>
                  <a:gd name="T19" fmla="*/ 774556199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0"/>
                  <a:gd name="T31" fmla="*/ 0 h 80"/>
                  <a:gd name="T32" fmla="*/ 80 w 80"/>
                  <a:gd name="T33" fmla="*/ 80 h 8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0" h="80">
                    <a:moveTo>
                      <a:pt x="80" y="40"/>
                    </a:moveTo>
                    <a:cubicBezTo>
                      <a:pt x="80" y="62"/>
                      <a:pt x="64" y="80"/>
                      <a:pt x="40" y="80"/>
                    </a:cubicBezTo>
                    <a:cubicBezTo>
                      <a:pt x="16" y="80"/>
                      <a:pt x="0" y="62"/>
                      <a:pt x="0" y="40"/>
                    </a:cubicBezTo>
                    <a:cubicBezTo>
                      <a:pt x="0" y="18"/>
                      <a:pt x="16" y="0"/>
                      <a:pt x="40" y="0"/>
                    </a:cubicBezTo>
                    <a:cubicBezTo>
                      <a:pt x="64" y="0"/>
                      <a:pt x="80" y="18"/>
                      <a:pt x="80" y="40"/>
                    </a:cubicBezTo>
                    <a:moveTo>
                      <a:pt x="40" y="20"/>
                    </a:moveTo>
                    <a:cubicBezTo>
                      <a:pt x="29" y="20"/>
                      <a:pt x="20" y="29"/>
                      <a:pt x="20" y="40"/>
                    </a:cubicBezTo>
                    <a:cubicBezTo>
                      <a:pt x="20" y="51"/>
                      <a:pt x="29" y="60"/>
                      <a:pt x="40" y="60"/>
                    </a:cubicBezTo>
                    <a:cubicBezTo>
                      <a:pt x="51" y="60"/>
                      <a:pt x="60" y="51"/>
                      <a:pt x="60" y="40"/>
                    </a:cubicBezTo>
                    <a:cubicBezTo>
                      <a:pt x="60" y="29"/>
                      <a:pt x="51" y="20"/>
                      <a:pt x="40" y="20"/>
                    </a:cubicBezTo>
                  </a:path>
                </a:pathLst>
              </a:custGeom>
              <a:solidFill>
                <a:srgbClr val="B2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14" name="Freeform 9"/>
              <p:cNvSpPr>
                <a:spLocks/>
              </p:cNvSpPr>
              <p:nvPr/>
            </p:nvSpPr>
            <p:spPr bwMode="auto">
              <a:xfrm>
                <a:off x="4000" y="1971"/>
                <a:ext cx="223" cy="343"/>
              </a:xfrm>
              <a:custGeom>
                <a:avLst/>
                <a:gdLst>
                  <a:gd name="T0" fmla="*/ 1821985777 w 52"/>
                  <a:gd name="T1" fmla="*/ 728532206 h 80"/>
                  <a:gd name="T2" fmla="*/ 1237311293 w 52"/>
                  <a:gd name="T3" fmla="*/ 657052236 h 80"/>
                  <a:gd name="T4" fmla="*/ 776066048 w 52"/>
                  <a:gd name="T5" fmla="*/ 890122867 h 80"/>
                  <a:gd name="T6" fmla="*/ 1119033277 w 52"/>
                  <a:gd name="T7" fmla="*/ 1160875148 h 80"/>
                  <a:gd name="T8" fmla="*/ 1317284372 w 52"/>
                  <a:gd name="T9" fmla="*/ 1232360850 h 80"/>
                  <a:gd name="T10" fmla="*/ 2011429526 w 52"/>
                  <a:gd name="T11" fmla="*/ 2088547511 h 80"/>
                  <a:gd name="T12" fmla="*/ 811863440 w 52"/>
                  <a:gd name="T13" fmla="*/ 2147483647 h 80"/>
                  <a:gd name="T14" fmla="*/ 0 w 52"/>
                  <a:gd name="T15" fmla="*/ 2147483647 h 80"/>
                  <a:gd name="T16" fmla="*/ 0 w 52"/>
                  <a:gd name="T17" fmla="*/ 2147483647 h 80"/>
                  <a:gd name="T18" fmla="*/ 694145154 w 52"/>
                  <a:gd name="T19" fmla="*/ 2147483647 h 80"/>
                  <a:gd name="T20" fmla="*/ 1237311293 w 52"/>
                  <a:gd name="T21" fmla="*/ 2147483647 h 80"/>
                  <a:gd name="T22" fmla="*/ 894344468 w 52"/>
                  <a:gd name="T23" fmla="*/ 1853564278 h 80"/>
                  <a:gd name="T24" fmla="*/ 729973059 w 52"/>
                  <a:gd name="T25" fmla="*/ 1817821226 h 80"/>
                  <a:gd name="T26" fmla="*/ 0 w 52"/>
                  <a:gd name="T27" fmla="*/ 927804226 h 80"/>
                  <a:gd name="T28" fmla="*/ 1083688356 w 52"/>
                  <a:gd name="T29" fmla="*/ 0 h 80"/>
                  <a:gd name="T30" fmla="*/ 1821985777 w 52"/>
                  <a:gd name="T31" fmla="*/ 117503941 h 80"/>
                  <a:gd name="T32" fmla="*/ 1821985777 w 52"/>
                  <a:gd name="T33" fmla="*/ 728532206 h 8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2"/>
                  <a:gd name="T52" fmla="*/ 0 h 80"/>
                  <a:gd name="T53" fmla="*/ 52 w 52"/>
                  <a:gd name="T54" fmla="*/ 80 h 8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2" h="80">
                    <a:moveTo>
                      <a:pt x="47" y="19"/>
                    </a:moveTo>
                    <a:cubicBezTo>
                      <a:pt x="47" y="19"/>
                      <a:pt x="38" y="17"/>
                      <a:pt x="32" y="17"/>
                    </a:cubicBezTo>
                    <a:cubicBezTo>
                      <a:pt x="24" y="17"/>
                      <a:pt x="20" y="19"/>
                      <a:pt x="20" y="23"/>
                    </a:cubicBezTo>
                    <a:cubicBezTo>
                      <a:pt x="20" y="28"/>
                      <a:pt x="26" y="29"/>
                      <a:pt x="29" y="30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47" y="36"/>
                      <a:pt x="52" y="45"/>
                      <a:pt x="52" y="54"/>
                    </a:cubicBezTo>
                    <a:cubicBezTo>
                      <a:pt x="52" y="73"/>
                      <a:pt x="35" y="80"/>
                      <a:pt x="21" y="80"/>
                    </a:cubicBezTo>
                    <a:cubicBezTo>
                      <a:pt x="10" y="80"/>
                      <a:pt x="1" y="78"/>
                      <a:pt x="0" y="77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2" y="60"/>
                      <a:pt x="10" y="63"/>
                      <a:pt x="18" y="63"/>
                    </a:cubicBezTo>
                    <a:cubicBezTo>
                      <a:pt x="28" y="63"/>
                      <a:pt x="32" y="60"/>
                      <a:pt x="32" y="56"/>
                    </a:cubicBezTo>
                    <a:cubicBezTo>
                      <a:pt x="32" y="52"/>
                      <a:pt x="28" y="49"/>
                      <a:pt x="23" y="48"/>
                    </a:cubicBezTo>
                    <a:cubicBezTo>
                      <a:pt x="22" y="48"/>
                      <a:pt x="21" y="47"/>
                      <a:pt x="19" y="47"/>
                    </a:cubicBezTo>
                    <a:cubicBezTo>
                      <a:pt x="9" y="43"/>
                      <a:pt x="0" y="37"/>
                      <a:pt x="0" y="24"/>
                    </a:cubicBezTo>
                    <a:cubicBezTo>
                      <a:pt x="0" y="10"/>
                      <a:pt x="10" y="0"/>
                      <a:pt x="28" y="0"/>
                    </a:cubicBezTo>
                    <a:cubicBezTo>
                      <a:pt x="37" y="0"/>
                      <a:pt x="46" y="3"/>
                      <a:pt x="47" y="3"/>
                    </a:cubicBezTo>
                    <a:lnTo>
                      <a:pt x="47" y="19"/>
                    </a:lnTo>
                    <a:close/>
                  </a:path>
                </a:pathLst>
              </a:custGeom>
              <a:solidFill>
                <a:srgbClr val="B2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15" name="Freeform 10"/>
              <p:cNvSpPr>
                <a:spLocks/>
              </p:cNvSpPr>
              <p:nvPr/>
            </p:nvSpPr>
            <p:spPr bwMode="auto">
              <a:xfrm>
                <a:off x="3272" y="1586"/>
                <a:ext cx="81" cy="167"/>
              </a:xfrm>
              <a:custGeom>
                <a:avLst/>
                <a:gdLst>
                  <a:gd name="T0" fmla="*/ 684199109 w 19"/>
                  <a:gd name="T1" fmla="*/ 381391170 h 39"/>
                  <a:gd name="T2" fmla="*/ 362778793 w 19"/>
                  <a:gd name="T3" fmla="*/ 0 h 39"/>
                  <a:gd name="T4" fmla="*/ 0 w 19"/>
                  <a:gd name="T5" fmla="*/ 381391170 h 39"/>
                  <a:gd name="T6" fmla="*/ 0 w 19"/>
                  <a:gd name="T7" fmla="*/ 1136016699 h 39"/>
                  <a:gd name="T8" fmla="*/ 362778793 w 19"/>
                  <a:gd name="T9" fmla="*/ 1482114826 h 39"/>
                  <a:gd name="T10" fmla="*/ 684199109 w 19"/>
                  <a:gd name="T11" fmla="*/ 1136016699 h 39"/>
                  <a:gd name="T12" fmla="*/ 684199109 w 19"/>
                  <a:gd name="T13" fmla="*/ 381391170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9"/>
                  <a:gd name="T23" fmla="*/ 19 w 19"/>
                  <a:gd name="T24" fmla="*/ 39 h 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9">
                    <a:moveTo>
                      <a:pt x="19" y="10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5"/>
                      <a:pt x="4" y="39"/>
                      <a:pt x="10" y="39"/>
                    </a:cubicBezTo>
                    <a:cubicBezTo>
                      <a:pt x="15" y="39"/>
                      <a:pt x="19" y="35"/>
                      <a:pt x="19" y="3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16" name="Freeform 11"/>
              <p:cNvSpPr>
                <a:spLocks/>
              </p:cNvSpPr>
              <p:nvPr/>
            </p:nvSpPr>
            <p:spPr bwMode="auto">
              <a:xfrm>
                <a:off x="3499" y="1474"/>
                <a:ext cx="81" cy="279"/>
              </a:xfrm>
              <a:custGeom>
                <a:avLst/>
                <a:gdLst>
                  <a:gd name="T0" fmla="*/ 684199109 w 19"/>
                  <a:gd name="T1" fmla="*/ 354654318 h 65"/>
                  <a:gd name="T2" fmla="*/ 321421936 w 19"/>
                  <a:gd name="T3" fmla="*/ 0 h 65"/>
                  <a:gd name="T4" fmla="*/ 0 w 19"/>
                  <a:gd name="T5" fmla="*/ 354654318 h 65"/>
                  <a:gd name="T6" fmla="*/ 0 w 19"/>
                  <a:gd name="T7" fmla="*/ 2147483647 h 65"/>
                  <a:gd name="T8" fmla="*/ 321421936 w 19"/>
                  <a:gd name="T9" fmla="*/ 2147483647 h 65"/>
                  <a:gd name="T10" fmla="*/ 684199109 w 19"/>
                  <a:gd name="T11" fmla="*/ 2147483647 h 65"/>
                  <a:gd name="T12" fmla="*/ 684199109 w 19"/>
                  <a:gd name="T13" fmla="*/ 354654318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65"/>
                  <a:gd name="T23" fmla="*/ 19 w 19"/>
                  <a:gd name="T24" fmla="*/ 65 h 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4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5"/>
                      <a:pt x="9" y="65"/>
                    </a:cubicBezTo>
                    <a:cubicBezTo>
                      <a:pt x="14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17" name="Freeform 12"/>
              <p:cNvSpPr>
                <a:spLocks/>
              </p:cNvSpPr>
              <p:nvPr/>
            </p:nvSpPr>
            <p:spPr bwMode="auto">
              <a:xfrm>
                <a:off x="3722" y="1320"/>
                <a:ext cx="81" cy="514"/>
              </a:xfrm>
              <a:custGeom>
                <a:avLst/>
                <a:gdLst>
                  <a:gd name="T0" fmla="*/ 684199109 w 19"/>
                  <a:gd name="T1" fmla="*/ 347059075 h 120"/>
                  <a:gd name="T2" fmla="*/ 362778793 w 19"/>
                  <a:gd name="T3" fmla="*/ 0 h 120"/>
                  <a:gd name="T4" fmla="*/ 0 w 19"/>
                  <a:gd name="T5" fmla="*/ 347059075 h 120"/>
                  <a:gd name="T6" fmla="*/ 0 w 19"/>
                  <a:gd name="T7" fmla="*/ 2147483647 h 120"/>
                  <a:gd name="T8" fmla="*/ 362778793 w 19"/>
                  <a:gd name="T9" fmla="*/ 2147483647 h 120"/>
                  <a:gd name="T10" fmla="*/ 684199109 w 19"/>
                  <a:gd name="T11" fmla="*/ 2147483647 h 120"/>
                  <a:gd name="T12" fmla="*/ 684199109 w 19"/>
                  <a:gd name="T13" fmla="*/ 347059075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120"/>
                  <a:gd name="T23" fmla="*/ 19 w 19"/>
                  <a:gd name="T24" fmla="*/ 120 h 1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120">
                    <a:moveTo>
                      <a:pt x="19" y="9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6"/>
                      <a:pt x="5" y="120"/>
                      <a:pt x="10" y="120"/>
                    </a:cubicBezTo>
                    <a:cubicBezTo>
                      <a:pt x="15" y="120"/>
                      <a:pt x="19" y="116"/>
                      <a:pt x="19" y="111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18" name="Freeform 13"/>
              <p:cNvSpPr>
                <a:spLocks/>
              </p:cNvSpPr>
              <p:nvPr/>
            </p:nvSpPr>
            <p:spPr bwMode="auto">
              <a:xfrm>
                <a:off x="3949" y="1474"/>
                <a:ext cx="81" cy="279"/>
              </a:xfrm>
              <a:custGeom>
                <a:avLst/>
                <a:gdLst>
                  <a:gd name="T0" fmla="*/ 684199109 w 19"/>
                  <a:gd name="T1" fmla="*/ 354654318 h 65"/>
                  <a:gd name="T2" fmla="*/ 321421936 w 19"/>
                  <a:gd name="T3" fmla="*/ 0 h 65"/>
                  <a:gd name="T4" fmla="*/ 0 w 19"/>
                  <a:gd name="T5" fmla="*/ 354654318 h 65"/>
                  <a:gd name="T6" fmla="*/ 0 w 19"/>
                  <a:gd name="T7" fmla="*/ 2147483647 h 65"/>
                  <a:gd name="T8" fmla="*/ 321421936 w 19"/>
                  <a:gd name="T9" fmla="*/ 2147483647 h 65"/>
                  <a:gd name="T10" fmla="*/ 684199109 w 19"/>
                  <a:gd name="T11" fmla="*/ 2147483647 h 65"/>
                  <a:gd name="T12" fmla="*/ 684199109 w 19"/>
                  <a:gd name="T13" fmla="*/ 354654318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65"/>
                  <a:gd name="T23" fmla="*/ 19 w 19"/>
                  <a:gd name="T24" fmla="*/ 65 h 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5"/>
                      <a:pt x="9" y="65"/>
                    </a:cubicBezTo>
                    <a:cubicBezTo>
                      <a:pt x="15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19" name="Freeform 14"/>
              <p:cNvSpPr>
                <a:spLocks/>
              </p:cNvSpPr>
              <p:nvPr/>
            </p:nvSpPr>
            <p:spPr bwMode="auto">
              <a:xfrm>
                <a:off x="4171" y="1586"/>
                <a:ext cx="86" cy="167"/>
              </a:xfrm>
              <a:custGeom>
                <a:avLst/>
                <a:gdLst>
                  <a:gd name="T0" fmla="*/ 799583370 w 20"/>
                  <a:gd name="T1" fmla="*/ 381391170 h 39"/>
                  <a:gd name="T2" fmla="*/ 399491040 w 20"/>
                  <a:gd name="T3" fmla="*/ 0 h 39"/>
                  <a:gd name="T4" fmla="*/ 0 w 20"/>
                  <a:gd name="T5" fmla="*/ 381391170 h 39"/>
                  <a:gd name="T6" fmla="*/ 0 w 20"/>
                  <a:gd name="T7" fmla="*/ 1136016699 h 39"/>
                  <a:gd name="T8" fmla="*/ 399491040 w 20"/>
                  <a:gd name="T9" fmla="*/ 1482114826 h 39"/>
                  <a:gd name="T10" fmla="*/ 799583370 w 20"/>
                  <a:gd name="T11" fmla="*/ 1136016699 h 39"/>
                  <a:gd name="T12" fmla="*/ 799583370 w 20"/>
                  <a:gd name="T13" fmla="*/ 381391170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"/>
                  <a:gd name="T22" fmla="*/ 0 h 39"/>
                  <a:gd name="T23" fmla="*/ 20 w 20"/>
                  <a:gd name="T24" fmla="*/ 39 h 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" h="39">
                    <a:moveTo>
                      <a:pt x="20" y="10"/>
                    </a:moveTo>
                    <a:cubicBezTo>
                      <a:pt x="20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5"/>
                      <a:pt x="5" y="39"/>
                      <a:pt x="10" y="39"/>
                    </a:cubicBezTo>
                    <a:cubicBezTo>
                      <a:pt x="15" y="39"/>
                      <a:pt x="20" y="35"/>
                      <a:pt x="20" y="3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20" name="Freeform 15"/>
              <p:cNvSpPr>
                <a:spLocks/>
              </p:cNvSpPr>
              <p:nvPr/>
            </p:nvSpPr>
            <p:spPr bwMode="auto">
              <a:xfrm>
                <a:off x="4398" y="1474"/>
                <a:ext cx="82" cy="279"/>
              </a:xfrm>
              <a:custGeom>
                <a:avLst/>
                <a:gdLst>
                  <a:gd name="T0" fmla="*/ 793782615 w 19"/>
                  <a:gd name="T1" fmla="*/ 354654318 h 65"/>
                  <a:gd name="T2" fmla="*/ 417180744 w 19"/>
                  <a:gd name="T3" fmla="*/ 0 h 65"/>
                  <a:gd name="T4" fmla="*/ 0 w 19"/>
                  <a:gd name="T5" fmla="*/ 354654318 h 65"/>
                  <a:gd name="T6" fmla="*/ 0 w 19"/>
                  <a:gd name="T7" fmla="*/ 2147483647 h 65"/>
                  <a:gd name="T8" fmla="*/ 417180744 w 19"/>
                  <a:gd name="T9" fmla="*/ 2147483647 h 65"/>
                  <a:gd name="T10" fmla="*/ 793782615 w 19"/>
                  <a:gd name="T11" fmla="*/ 2147483647 h 65"/>
                  <a:gd name="T12" fmla="*/ 793782615 w 19"/>
                  <a:gd name="T13" fmla="*/ 354654318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65"/>
                  <a:gd name="T23" fmla="*/ 19 w 19"/>
                  <a:gd name="T24" fmla="*/ 65 h 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5"/>
                      <a:pt x="10" y="65"/>
                    </a:cubicBezTo>
                    <a:cubicBezTo>
                      <a:pt x="15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21" name="Freeform 16"/>
              <p:cNvSpPr>
                <a:spLocks/>
              </p:cNvSpPr>
              <p:nvPr/>
            </p:nvSpPr>
            <p:spPr bwMode="auto">
              <a:xfrm>
                <a:off x="4625" y="1320"/>
                <a:ext cx="82" cy="514"/>
              </a:xfrm>
              <a:custGeom>
                <a:avLst/>
                <a:gdLst>
                  <a:gd name="T0" fmla="*/ 793782615 w 19"/>
                  <a:gd name="T1" fmla="*/ 347059075 h 120"/>
                  <a:gd name="T2" fmla="*/ 376600420 w 19"/>
                  <a:gd name="T3" fmla="*/ 0 h 120"/>
                  <a:gd name="T4" fmla="*/ 0 w 19"/>
                  <a:gd name="T5" fmla="*/ 347059075 h 120"/>
                  <a:gd name="T6" fmla="*/ 0 w 19"/>
                  <a:gd name="T7" fmla="*/ 2147483647 h 120"/>
                  <a:gd name="T8" fmla="*/ 376600420 w 19"/>
                  <a:gd name="T9" fmla="*/ 2147483647 h 120"/>
                  <a:gd name="T10" fmla="*/ 793782615 w 19"/>
                  <a:gd name="T11" fmla="*/ 2147483647 h 120"/>
                  <a:gd name="T12" fmla="*/ 793782615 w 19"/>
                  <a:gd name="T13" fmla="*/ 347059075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120"/>
                  <a:gd name="T23" fmla="*/ 19 w 19"/>
                  <a:gd name="T24" fmla="*/ 120 h 1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120">
                    <a:moveTo>
                      <a:pt x="19" y="9"/>
                    </a:move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6"/>
                      <a:pt x="4" y="120"/>
                      <a:pt x="9" y="120"/>
                    </a:cubicBezTo>
                    <a:cubicBezTo>
                      <a:pt x="15" y="120"/>
                      <a:pt x="19" y="116"/>
                      <a:pt x="19" y="111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22" name="Freeform 17"/>
              <p:cNvSpPr>
                <a:spLocks/>
              </p:cNvSpPr>
              <p:nvPr/>
            </p:nvSpPr>
            <p:spPr bwMode="auto">
              <a:xfrm>
                <a:off x="4848" y="1474"/>
                <a:ext cx="82" cy="279"/>
              </a:xfrm>
              <a:custGeom>
                <a:avLst/>
                <a:gdLst>
                  <a:gd name="T0" fmla="*/ 793782615 w 19"/>
                  <a:gd name="T1" fmla="*/ 354654318 h 65"/>
                  <a:gd name="T2" fmla="*/ 417180744 w 19"/>
                  <a:gd name="T3" fmla="*/ 0 h 65"/>
                  <a:gd name="T4" fmla="*/ 0 w 19"/>
                  <a:gd name="T5" fmla="*/ 354654318 h 65"/>
                  <a:gd name="T6" fmla="*/ 0 w 19"/>
                  <a:gd name="T7" fmla="*/ 2147483647 h 65"/>
                  <a:gd name="T8" fmla="*/ 417180744 w 19"/>
                  <a:gd name="T9" fmla="*/ 2147483647 h 65"/>
                  <a:gd name="T10" fmla="*/ 793782615 w 19"/>
                  <a:gd name="T11" fmla="*/ 2147483647 h 65"/>
                  <a:gd name="T12" fmla="*/ 793782615 w 19"/>
                  <a:gd name="T13" fmla="*/ 354654318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65"/>
                  <a:gd name="T23" fmla="*/ 19 w 19"/>
                  <a:gd name="T24" fmla="*/ 65 h 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5" y="65"/>
                      <a:pt x="10" y="65"/>
                    </a:cubicBezTo>
                    <a:cubicBezTo>
                      <a:pt x="15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23" name="Freeform 18"/>
              <p:cNvSpPr>
                <a:spLocks/>
              </p:cNvSpPr>
              <p:nvPr/>
            </p:nvSpPr>
            <p:spPr bwMode="auto">
              <a:xfrm>
                <a:off x="5075" y="1586"/>
                <a:ext cx="82" cy="167"/>
              </a:xfrm>
              <a:custGeom>
                <a:avLst/>
                <a:gdLst>
                  <a:gd name="T0" fmla="*/ 793782615 w 19"/>
                  <a:gd name="T1" fmla="*/ 381391170 h 39"/>
                  <a:gd name="T2" fmla="*/ 376600420 w 19"/>
                  <a:gd name="T3" fmla="*/ 0 h 39"/>
                  <a:gd name="T4" fmla="*/ 0 w 19"/>
                  <a:gd name="T5" fmla="*/ 381391170 h 39"/>
                  <a:gd name="T6" fmla="*/ 0 w 19"/>
                  <a:gd name="T7" fmla="*/ 1136016699 h 39"/>
                  <a:gd name="T8" fmla="*/ 376600420 w 19"/>
                  <a:gd name="T9" fmla="*/ 1482114826 h 39"/>
                  <a:gd name="T10" fmla="*/ 793782615 w 19"/>
                  <a:gd name="T11" fmla="*/ 1136016699 h 39"/>
                  <a:gd name="T12" fmla="*/ 793782615 w 19"/>
                  <a:gd name="T13" fmla="*/ 381391170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9"/>
                  <a:gd name="T23" fmla="*/ 19 w 19"/>
                  <a:gd name="T24" fmla="*/ 39 h 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9">
                    <a:moveTo>
                      <a:pt x="19" y="10"/>
                    </a:move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5"/>
                      <a:pt x="4" y="39"/>
                      <a:pt x="9" y="39"/>
                    </a:cubicBezTo>
                    <a:cubicBezTo>
                      <a:pt x="15" y="39"/>
                      <a:pt x="19" y="35"/>
                      <a:pt x="19" y="3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2708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5760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124" tIns="41061" rIns="82124" bIns="41061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2"/>
          <p:cNvSpPr>
            <a:spLocks noGrp="1"/>
          </p:cNvSpPr>
          <p:nvPr>
            <p:ph type="title"/>
          </p:nvPr>
        </p:nvSpPr>
        <p:spPr>
          <a:xfrm>
            <a:off x="360000" y="503772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8.1.2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网络入侵的来源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35"/>
          <a:stretch>
            <a:fillRect/>
          </a:stretch>
        </p:blipFill>
        <p:spPr bwMode="auto">
          <a:xfrm>
            <a:off x="2772000" y="3240000"/>
            <a:ext cx="3600000" cy="347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3"/>
          <p:cNvSpPr txBox="1">
            <a:spLocks/>
          </p:cNvSpPr>
          <p:nvPr/>
        </p:nvSpPr>
        <p:spPr bwMode="auto">
          <a:xfrm>
            <a:off x="360000" y="1152000"/>
            <a:ext cx="8424000" cy="2006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spAutoFit/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60000" indent="-360000" algn="just" eaLnBrk="1" hangingPunct="1">
              <a:lnSpc>
                <a:spcPts val="38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网络入侵者造成的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安全威胁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可能来自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内部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和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外部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两个源头。</a:t>
            </a:r>
          </a:p>
          <a:p>
            <a:pPr marL="360000" indent="-360000" algn="just" eaLnBrk="1" hangingPunct="1">
              <a:lnSpc>
                <a:spcPts val="38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外部威胁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是由组织外部人员引起。他们没有访问组织内部计算机系统或网络的权限。外部攻击者主要通过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Internet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无线链接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或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拨号访问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进入网络。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2"/>
          <p:cNvSpPr>
            <a:spLocks noGrp="1"/>
          </p:cNvSpPr>
          <p:nvPr>
            <p:ph type="title"/>
          </p:nvPr>
        </p:nvSpPr>
        <p:spPr>
          <a:xfrm>
            <a:off x="360000" y="503772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8.1.2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网络入侵的来源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24000" y="1152000"/>
            <a:ext cx="8496000" cy="1744917"/>
          </a:xfrm>
        </p:spPr>
        <p:txBody>
          <a:bodyPr>
            <a:spAutoFit/>
          </a:bodyPr>
          <a:lstStyle/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内部威胁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是</a:t>
            </a:r>
            <a:r>
              <a:rPr lang="zh-CN" altLang="en-US" sz="24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具有授权的用户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、或</a:t>
            </a:r>
            <a:r>
              <a:rPr lang="zh-CN" altLang="en-US" sz="24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能够接触到网络设备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的人员导致的。内部攻击者了解组织内部的政策和情况，清楚知道什么信息有价值且易受攻击，以及怎样获得这些信息。</a:t>
            </a: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59"/>
          <a:stretch>
            <a:fillRect/>
          </a:stretch>
        </p:blipFill>
        <p:spPr bwMode="auto">
          <a:xfrm>
            <a:off x="5472000" y="2880000"/>
            <a:ext cx="3418895" cy="374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24000" y="2880000"/>
            <a:ext cx="4896000" cy="33462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并非所有内部攻击都是故意的。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/>
            </a:r>
            <a:br>
              <a:rPr lang="zh-CN" altLang="en-US" sz="2400" b="1" dirty="0">
                <a:latin typeface="Times New Roman" pitchFamily="18" charset="0"/>
                <a:ea typeface="宋体" pitchFamily="2" charset="-122"/>
              </a:rPr>
            </a:b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在某些情况下，一个受信任的</a:t>
            </a:r>
            <a:br>
              <a:rPr lang="zh-CN" altLang="en-US" sz="2400" b="1" dirty="0">
                <a:latin typeface="Times New Roman" pitchFamily="18" charset="0"/>
                <a:ea typeface="宋体" pitchFamily="2" charset="-122"/>
              </a:rPr>
            </a:b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员工在公司外部工作时可能会</a:t>
            </a:r>
            <a:br>
              <a:rPr lang="zh-CN" altLang="en-US" sz="2400" b="1" dirty="0">
                <a:latin typeface="Times New Roman" pitchFamily="18" charset="0"/>
                <a:ea typeface="宋体" pitchFamily="2" charset="-122"/>
              </a:rPr>
            </a:b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感染上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病毒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或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安全威胁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，然后</a:t>
            </a:r>
            <a:br>
              <a:rPr lang="zh-CN" altLang="en-US" sz="2400" b="1" dirty="0">
                <a:latin typeface="Times New Roman" pitchFamily="18" charset="0"/>
                <a:ea typeface="宋体" pitchFamily="2" charset="-122"/>
              </a:rPr>
            </a:b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在不知情的情况下将它带到内</a:t>
            </a:r>
            <a:br>
              <a:rPr lang="zh-CN" altLang="en-US" sz="2400" b="1" dirty="0">
                <a:latin typeface="Times New Roman" pitchFamily="18" charset="0"/>
                <a:ea typeface="宋体" pitchFamily="2" charset="-122"/>
              </a:rPr>
            </a:b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部网络中，从而造成内部威胁。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2"/>
          <p:cNvSpPr>
            <a:spLocks noGrp="1"/>
          </p:cNvSpPr>
          <p:nvPr>
            <p:ph type="title" idx="4294967295"/>
          </p:nvPr>
        </p:nvSpPr>
        <p:spPr>
          <a:xfrm>
            <a:off x="360000" y="360000"/>
            <a:ext cx="7920000" cy="71913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8.1.2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网络入侵的来源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00" y="3492000"/>
            <a:ext cx="6480000" cy="3223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内容占位符 3"/>
          <p:cNvSpPr>
            <a:spLocks noGrp="1"/>
          </p:cNvSpPr>
          <p:nvPr>
            <p:ph idx="4294967295"/>
          </p:nvPr>
        </p:nvSpPr>
        <p:spPr>
          <a:xfrm>
            <a:off x="360000" y="1152000"/>
            <a:ext cx="8280000" cy="2232000"/>
          </a:xfrm>
        </p:spPr>
        <p:txBody>
          <a:bodyPr/>
          <a:lstStyle/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许多公司都在防御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外部攻击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上花费了大量资源，但大多数威胁其实来自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内部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调查显示，在安全入侵事件中，约有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70%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都是因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内部访问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和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计算机系统帐户使用不当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造成的。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360000" y="503772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8.1.3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社会工程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000" y="1152000"/>
            <a:ext cx="8496000" cy="2736000"/>
          </a:xfrm>
        </p:spPr>
        <p:txBody>
          <a:bodyPr/>
          <a:lstStyle/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对于内部和外部入侵者而言，要想获得内部网络的访问权，最简单的一种方法就是：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利用人类的弱点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容易轻信别人。</a:t>
            </a:r>
          </a:p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常见方法之一：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社会工程（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Social Engineering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）</a:t>
            </a:r>
            <a:endParaRPr lang="zh-CN" altLang="en-US" sz="2400" b="1" dirty="0" smtClean="0">
              <a:latin typeface="Times New Roman" pitchFamily="18" charset="0"/>
              <a:ea typeface="宋体" pitchFamily="2" charset="-122"/>
            </a:endParaRPr>
          </a:p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社会工程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最常用的三种技术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分别为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假托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网络钓鱼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语音网络钓鱼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3" y="3960000"/>
            <a:ext cx="3040863" cy="27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00" y="3960000"/>
            <a:ext cx="1768372" cy="27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TMPLT-WHT_C 2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0000FF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006_Title/Bullet_Cisco White Temp">
  <a:themeElements>
    <a:clrScheme name="2006_Title/Bullet_Cisco White Temp 2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0000FF"/>
      </a:hlink>
      <a:folHlink>
        <a:srgbClr val="006600"/>
      </a:folHlink>
    </a:clrScheme>
    <a:fontScheme name="2006_Title/Bullet_Cisco White 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41061" rIns="82124" bIns="41061" numCol="1" anchor="t" anchorCtr="0" compatLnSpc="1">
        <a:prstTxWarp prst="textNoShape">
          <a:avLst/>
        </a:prstTxWarp>
      </a:bodyPr>
      <a:lstStyle>
        <a:defPPr marL="955675" marR="0" indent="-381000" algn="l" defTabSz="814388" rtl="0" eaLnBrk="0" fontAlgn="base" latinLnBrk="0" hangingPunct="0">
          <a:lnSpc>
            <a:spcPct val="95000"/>
          </a:lnSpc>
          <a:spcBef>
            <a:spcPct val="3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41061" rIns="82124" bIns="41061" numCol="1" anchor="t" anchorCtr="0" compatLnSpc="1">
        <a:prstTxWarp prst="textNoShape">
          <a:avLst/>
        </a:prstTxWarp>
      </a:bodyPr>
      <a:lstStyle>
        <a:defPPr marL="955675" marR="0" indent="-381000" algn="l" defTabSz="814388" rtl="0" eaLnBrk="0" fontAlgn="base" latinLnBrk="0" hangingPunct="0">
          <a:lnSpc>
            <a:spcPct val="95000"/>
          </a:lnSpc>
          <a:spcBef>
            <a:spcPct val="3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2006_Title/Bullet_Cisco White Temp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_Title/Bullet_Cisco White Temp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_Title/Bullet_Cisco White Temp 2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0000FF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006_Segue/Q&amp;A_Cisco White Temp">
  <a:themeElements>
    <a:clrScheme name="2006_Segue/Q&amp;A_Cisco White Temp 1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2006_Segue/Q&amp;A_Cisco White 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41061" rIns="82124" bIns="41061" numCol="1" anchor="t" anchorCtr="0" compatLnSpc="1">
        <a:prstTxWarp prst="textNoShape">
          <a:avLst/>
        </a:prstTxWarp>
      </a:bodyPr>
      <a:lstStyle>
        <a:defPPr marL="955675" marR="0" indent="-381000" algn="l" defTabSz="814388" rtl="0" eaLnBrk="0" fontAlgn="base" latinLnBrk="0" hangingPunct="0">
          <a:lnSpc>
            <a:spcPct val="95000"/>
          </a:lnSpc>
          <a:spcBef>
            <a:spcPct val="3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41061" rIns="82124" bIns="41061" numCol="1" anchor="t" anchorCtr="0" compatLnSpc="1">
        <a:prstTxWarp prst="textNoShape">
          <a:avLst/>
        </a:prstTxWarp>
      </a:bodyPr>
      <a:lstStyle>
        <a:defPPr marL="955675" marR="0" indent="-381000" algn="l" defTabSz="814388" rtl="0" eaLnBrk="0" fontAlgn="base" latinLnBrk="0" hangingPunct="0">
          <a:lnSpc>
            <a:spcPct val="95000"/>
          </a:lnSpc>
          <a:spcBef>
            <a:spcPct val="3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2006_Segue/Q&amp;A_Cisco White Temp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_Segue/Q&amp;A_Cisco White Temp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_Segue/Q&amp;A_Cisco White Temp 2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0000FF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2006_Title/Bullet_Cisco White Temp">
  <a:themeElements>
    <a:clrScheme name="2_2006_Title/Bullet_Cisco White Temp 1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2_2006_Title/Bullet_Cisco White Temp">
      <a:majorFont>
        <a:latin typeface="Arial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2006_Title/Bullet_Cisco White Temp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006_Title/Bullet_Cisco White Temp 2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0000FF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2006_Title/Bullet_Cisco White Temp 1">
    <a:dk1>
      <a:srgbClr val="000000"/>
    </a:dk1>
    <a:lt1>
      <a:srgbClr val="FFFFFF"/>
    </a:lt1>
    <a:dk2>
      <a:srgbClr val="0183B7"/>
    </a:dk2>
    <a:lt2>
      <a:srgbClr val="8E8E95"/>
    </a:lt2>
    <a:accent1>
      <a:srgbClr val="0183B7"/>
    </a:accent1>
    <a:accent2>
      <a:srgbClr val="B21A1A"/>
    </a:accent2>
    <a:accent3>
      <a:srgbClr val="FFFFFF"/>
    </a:accent3>
    <a:accent4>
      <a:srgbClr val="000000"/>
    </a:accent4>
    <a:accent5>
      <a:srgbClr val="AAC1D8"/>
    </a:accent5>
    <a:accent6>
      <a:srgbClr val="A11616"/>
    </a:accent6>
    <a:hlink>
      <a:srgbClr val="83A2CF"/>
    </a:hlink>
    <a:folHlink>
      <a:srgbClr val="EFB525"/>
    </a:folHlink>
  </a:clrScheme>
</a:themeOverride>
</file>

<file path=ppt/theme/themeOverride2.xml><?xml version="1.0" encoding="utf-8"?>
<a:themeOverride xmlns:a="http://schemas.openxmlformats.org/drawingml/2006/main">
  <a:clrScheme name="2006_Title/Bullet_Cisco White Temp 2">
    <a:dk1>
      <a:srgbClr val="000000"/>
    </a:dk1>
    <a:lt1>
      <a:srgbClr val="FFFFFF"/>
    </a:lt1>
    <a:dk2>
      <a:srgbClr val="0183B7"/>
    </a:dk2>
    <a:lt2>
      <a:srgbClr val="8E8E95"/>
    </a:lt2>
    <a:accent1>
      <a:srgbClr val="0183B7"/>
    </a:accent1>
    <a:accent2>
      <a:srgbClr val="B21A1A"/>
    </a:accent2>
    <a:accent3>
      <a:srgbClr val="FFFFFF"/>
    </a:accent3>
    <a:accent4>
      <a:srgbClr val="000000"/>
    </a:accent4>
    <a:accent5>
      <a:srgbClr val="AAC1D8"/>
    </a:accent5>
    <a:accent6>
      <a:srgbClr val="A11616"/>
    </a:accent6>
    <a:hlink>
      <a:srgbClr val="0000FF"/>
    </a:hlink>
    <a:folHlink>
      <a:srgbClr val="00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cisco academy_cn</Template>
  <TotalTime>8751</TotalTime>
  <Words>4089</Words>
  <Application>Microsoft Office PowerPoint</Application>
  <PresentationFormat>全屏显示(4:3)</PresentationFormat>
  <Paragraphs>232</Paragraphs>
  <Slides>52</Slides>
  <Notes>11</Notes>
  <HiddenSlides>1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52</vt:i4>
      </vt:variant>
    </vt:vector>
  </HeadingPairs>
  <TitlesOfParts>
    <vt:vector size="56" baseType="lpstr">
      <vt:lpstr>PPT-TMPLT-WHT_C</vt:lpstr>
      <vt:lpstr>2006_Title/Bullet_Cisco White Temp</vt:lpstr>
      <vt:lpstr>2006_Segue/Q&amp;A_Cisco White Temp</vt:lpstr>
      <vt:lpstr>2_2006_Title/Bullet_Cisco White Temp</vt:lpstr>
      <vt:lpstr>第8章   基本安全性</vt:lpstr>
      <vt:lpstr>内容索引</vt:lpstr>
      <vt:lpstr>8.1   网络威胁</vt:lpstr>
      <vt:lpstr>8.1.1   网络入侵风险</vt:lpstr>
      <vt:lpstr>8.1.1   网络入侵风险</vt:lpstr>
      <vt:lpstr>8.1.2   网络入侵的来源</vt:lpstr>
      <vt:lpstr>8.1.2   网络入侵的来源</vt:lpstr>
      <vt:lpstr>8.1.2   网络入侵的来源</vt:lpstr>
      <vt:lpstr>8.1.3   社会工程</vt:lpstr>
      <vt:lpstr>8.1.3   社会工程</vt:lpstr>
      <vt:lpstr>8.1.3   社会工程</vt:lpstr>
      <vt:lpstr>8.1.3   社会工程</vt:lpstr>
      <vt:lpstr>8.2   攻击方式</vt:lpstr>
      <vt:lpstr>8.2.1   病毒、蠕虫和特洛伊木马</vt:lpstr>
      <vt:lpstr>8.2.1   病毒、蠕虫和特洛伊木马</vt:lpstr>
      <vt:lpstr>8.2.1   病毒、蠕虫和特洛伊木马</vt:lpstr>
      <vt:lpstr>8.2.1   病毒、蠕虫和特洛伊木马</vt:lpstr>
      <vt:lpstr>8.2.2   拒绝服务和暴力攻击</vt:lpstr>
      <vt:lpstr>8.2.2   拒绝服务和暴力攻击</vt:lpstr>
      <vt:lpstr>8.2.2   拒绝服务和暴力攻击</vt:lpstr>
      <vt:lpstr>8.2.2   拒绝服务和暴力攻击</vt:lpstr>
      <vt:lpstr>8.2.3   间谍软件、跟踪Cookie、广告软件和弹出广告</vt:lpstr>
      <vt:lpstr>8.2.3   间谍软件、跟踪Cookie、广告软件和弹出广告</vt:lpstr>
      <vt:lpstr>8.2.3   间谍软件、跟踪Cookie、广告软件和弹出广告</vt:lpstr>
      <vt:lpstr>8.2.3   间谍软件、跟踪Cookie、广告软件和弹出广告</vt:lpstr>
      <vt:lpstr>8.2.4   垃圾邮件</vt:lpstr>
      <vt:lpstr>8.3   安全策略</vt:lpstr>
      <vt:lpstr>8.3.1   常用安全措施</vt:lpstr>
      <vt:lpstr>8.3.1   常用安全措施</vt:lpstr>
      <vt:lpstr>8.3.1   常用安全措施</vt:lpstr>
      <vt:lpstr>8.3.2   更新和补丁</vt:lpstr>
      <vt:lpstr>8.3.3   防病毒软件</vt:lpstr>
      <vt:lpstr>8.3.3   防病毒软件</vt:lpstr>
      <vt:lpstr>8.3.4   反垃圾邮件</vt:lpstr>
      <vt:lpstr>PowerPoint 演示文稿</vt:lpstr>
      <vt:lpstr>8.3.5   反间谍软件</vt:lpstr>
      <vt:lpstr>8.4   使用防火墙</vt:lpstr>
      <vt:lpstr>8.4.1   什么是防火墙</vt:lpstr>
      <vt:lpstr>PowerPoint 演示文稿</vt:lpstr>
      <vt:lpstr>8.4.1   什么是防火墙</vt:lpstr>
      <vt:lpstr>8.4.1   什么是防火墙</vt:lpstr>
      <vt:lpstr>8.4.1   什么是防火墙</vt:lpstr>
      <vt:lpstr>8.4.2   使用防火墙</vt:lpstr>
      <vt:lpstr>8.4.2   使用防火墙</vt:lpstr>
      <vt:lpstr>8.4.2   使用防火墙</vt:lpstr>
      <vt:lpstr>8.4.2    使用防火墙</vt:lpstr>
      <vt:lpstr>8.4.2   使用防火墙</vt:lpstr>
      <vt:lpstr>8.4.2   使用防火墙</vt:lpstr>
      <vt:lpstr>8.4.2   使用防火墙</vt:lpstr>
      <vt:lpstr>8.4.2   使用防火墙</vt:lpstr>
      <vt:lpstr>8.4.2   使用防火墙</vt:lpstr>
      <vt:lpstr>PowerPoint 演示文稿</vt:lpstr>
    </vt:vector>
  </TitlesOfParts>
  <Company>Tsinghua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王炼</dc:creator>
  <cp:lastModifiedBy>CHC</cp:lastModifiedBy>
  <cp:revision>541</cp:revision>
  <dcterms:created xsi:type="dcterms:W3CDTF">2008-03-08T10:42:05Z</dcterms:created>
  <dcterms:modified xsi:type="dcterms:W3CDTF">2024-03-28T02:07:36Z</dcterms:modified>
</cp:coreProperties>
</file>