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74" r:id="rId2"/>
  </p:sldMasterIdLst>
  <p:notesMasterIdLst>
    <p:notesMasterId r:id="rId19"/>
  </p:notesMasterIdLst>
  <p:handoutMasterIdLst>
    <p:handoutMasterId r:id="rId20"/>
  </p:handoutMasterIdLst>
  <p:sldIdLst>
    <p:sldId id="655" r:id="rId3"/>
    <p:sldId id="656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4" r:id="rId17"/>
    <p:sldId id="682" r:id="rId18"/>
  </p:sldIdLst>
  <p:sldSz cx="9144000" cy="6858000" type="screen4x3"/>
  <p:notesSz cx="6854825" cy="9083675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  <a:srgbClr val="0000FF"/>
    <a:srgbClr val="FF0000"/>
    <a:srgbClr val="006600"/>
    <a:srgbClr val="9900FF"/>
    <a:srgbClr val="339933"/>
    <a:srgbClr val="00D2B4"/>
    <a:srgbClr val="35297D"/>
    <a:srgbClr val="00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1883" autoAdjust="0"/>
  </p:normalViewPr>
  <p:slideViewPr>
    <p:cSldViewPr snapToGrid="0">
      <p:cViewPr>
        <p:scale>
          <a:sx n="80" d="100"/>
          <a:sy n="80" d="100"/>
        </p:scale>
        <p:origin x="-1170" y="-186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3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49" tIns="49756" rIns="94849" bIns="49756">
            <a:spAutoFit/>
          </a:bodyPr>
          <a:lstStyle/>
          <a:p>
            <a:pPr defTabSz="606425">
              <a:lnSpc>
                <a:spcPct val="100000"/>
              </a:lnSpc>
              <a:tabLst>
                <a:tab pos="2366963" algn="l"/>
                <a:tab pos="4789488" algn="l"/>
              </a:tabLst>
            </a:pPr>
            <a:r>
              <a:rPr lang="en-US" altLang="zh-CN" sz="800" b="1">
                <a:ea typeface="宋体" charset="-122"/>
              </a:rPr>
              <a:t>Copyright © 2001, Cisco Systems, Inc. All rights reserved. Printed in USA.</a:t>
            </a:r>
            <a:br>
              <a:rPr lang="en-US" altLang="zh-CN" sz="800" b="1">
                <a:ea typeface="宋体" charset="-122"/>
              </a:rPr>
            </a:br>
            <a:r>
              <a:rPr lang="en-US" altLang="zh-CN" sz="800" b="1">
                <a:ea typeface="宋体" charset="-122"/>
              </a:rPr>
              <a:t>Presentation_ID.scr</a:t>
            </a:r>
          </a:p>
        </p:txBody>
      </p:sp>
      <p:sp>
        <p:nvSpPr>
          <p:cNvPr id="122883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34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sp>
        <p:nvSpPr>
          <p:cNvPr id="89091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>
            <a:spAutoFit/>
          </a:bodyPr>
          <a:lstStyle/>
          <a:p>
            <a:pPr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altLang="zh-CN" sz="800" b="1">
                <a:ea typeface="宋体" charset="-122"/>
              </a:rPr>
              <a:t>© 2001, Cisco Systems, Inc. All rights reserved.</a:t>
            </a:r>
          </a:p>
          <a:p>
            <a:pPr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altLang="zh-CN" sz="800" b="1">
                <a:ea typeface="宋体" charset="-122"/>
              </a:rPr>
              <a:t>&lt;Title of Course (ACRO) vX.X&gt;</a:t>
            </a:r>
          </a:p>
        </p:txBody>
      </p:sp>
      <p:sp>
        <p:nvSpPr>
          <p:cNvPr id="89092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>
                <a:ea typeface="+mn-ea"/>
              </a:defRPr>
            </a:lvl1pPr>
          </a:lstStyle>
          <a:p>
            <a:pPr>
              <a:defRPr/>
            </a:pPr>
            <a:fld id="{C8260CB6-CC64-4404-A35F-C0BF4A7EF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9094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Body Text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20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“驾驶攻击”最初是指使用扫描设备查找移动电话号码以进行攻击。</a:t>
            </a:r>
          </a:p>
          <a:p>
            <a:pPr>
              <a:buFontTx/>
              <a:buNone/>
            </a:pPr>
            <a:r>
              <a:rPr lang="zh-CN" altLang="en-US" smtClean="0"/>
              <a:t>现在“驾驶攻击”是指利用带有</a:t>
            </a:r>
            <a:r>
              <a:rPr lang="en-US" altLang="zh-CN" smtClean="0"/>
              <a:t>802.11</a:t>
            </a:r>
            <a:r>
              <a:rPr lang="zh-CN" altLang="en-US" smtClean="0"/>
              <a:t>的客户端网卡的笔记本电脑扫描邻近区域来寻找不安全的</a:t>
            </a:r>
            <a:r>
              <a:rPr lang="en-US" altLang="zh-CN" smtClean="0"/>
              <a:t>802.11</a:t>
            </a:r>
            <a:r>
              <a:rPr lang="zh-CN" altLang="en-US" smtClean="0"/>
              <a:t>的系统进行攻击。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A6DC8D94-6D10-4958-98D4-1E51B119C14F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5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55B83FD0-6407-49AA-A94F-D88E34C8C5F6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6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只要</a:t>
            </a:r>
            <a:r>
              <a:rPr lang="en-US" altLang="zh-CN" smtClean="0"/>
              <a:t>MAC</a:t>
            </a:r>
            <a:r>
              <a:rPr lang="zh-CN" altLang="en-US" smtClean="0"/>
              <a:t>地址克隆成相同的两块网卡不在同一本地网络之内，或者另一块网卡的主机没有开机，就不会出现网络通信冲突的问题。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E4A70351-5776-46E8-AA79-420AC75664F0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7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B85A608A-4523-484F-8699-8B4065826BEF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8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BEEFD060-7D14-413E-8466-CA27779BB1A7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9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RADIUS:</a:t>
            </a:r>
            <a:r>
              <a:rPr lang="en-US" altLang="zh-CN" baseline="0" smtClean="0"/>
              <a:t> Remote Authentication Dial-in User Service</a:t>
            </a:r>
            <a:r>
              <a:rPr lang="zh-CN" altLang="en-US" baseline="0" smtClean="0"/>
              <a:t>，远程拨入用户身份验证服务。</a:t>
            </a:r>
            <a:endParaRPr lang="en-US" altLang="zh-CN" baseline="0" smtClean="0"/>
          </a:p>
          <a:p>
            <a:r>
              <a:rPr lang="zh-CN" altLang="en-US" baseline="0" smtClean="0"/>
              <a:t>一种</a:t>
            </a:r>
            <a:r>
              <a:rPr lang="en-US" altLang="zh-CN" baseline="0" smtClean="0"/>
              <a:t>AAA</a:t>
            </a:r>
            <a:r>
              <a:rPr lang="zh-CN" altLang="en-US" baseline="0" smtClean="0"/>
              <a:t>（验证、授权和审计）协议，用于安全应用，如网络访问或</a:t>
            </a:r>
            <a:r>
              <a:rPr lang="en-US" altLang="zh-CN" baseline="0" smtClean="0"/>
              <a:t>IP</a:t>
            </a:r>
            <a:r>
              <a:rPr lang="zh-CN" altLang="en-US" baseline="0" smtClean="0"/>
              <a:t>移动。</a:t>
            </a:r>
            <a:endParaRPr lang="en-US" altLang="zh-CN" baseline="0" smtClean="0"/>
          </a:p>
          <a:p>
            <a:r>
              <a:rPr lang="zh-CN" altLang="en-US" baseline="0" smtClean="0"/>
              <a:t>它在本地和远程两种情况下都对用户和机器进行身份验证。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60CB6-CC64-4404-A35F-C0BF4A7EF5E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74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教材上说的“</a:t>
            </a:r>
            <a:r>
              <a:rPr lang="en-US" altLang="zh-CN" smtClean="0"/>
              <a:t>AP</a:t>
            </a:r>
            <a:r>
              <a:rPr lang="zh-CN" altLang="en-US" smtClean="0"/>
              <a:t>的主机表”，其实就是连接到该</a:t>
            </a:r>
            <a:r>
              <a:rPr lang="en-US" altLang="zh-CN" smtClean="0"/>
              <a:t>AP</a:t>
            </a:r>
            <a:r>
              <a:rPr lang="zh-CN" altLang="en-US" smtClean="0"/>
              <a:t>的所有主机的信息列表，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TP-LINK TL-WA501G+</a:t>
            </a:r>
            <a:r>
              <a:rPr lang="zh-CN" altLang="en-US" smtClean="0"/>
              <a:t>型无线</a:t>
            </a:r>
            <a:r>
              <a:rPr lang="en-US" altLang="zh-CN" smtClean="0"/>
              <a:t>AP</a:t>
            </a:r>
            <a:r>
              <a:rPr lang="zh-CN" altLang="en-US" smtClean="0"/>
              <a:t>及</a:t>
            </a:r>
            <a:r>
              <a:rPr lang="en-US" altLang="zh-CN" smtClean="0"/>
              <a:t>TL-WR541G+</a:t>
            </a:r>
            <a:r>
              <a:rPr lang="zh-CN" altLang="en-US" smtClean="0"/>
              <a:t>型无线路由器中，都可在菜单“无线参数”</a:t>
            </a:r>
            <a:r>
              <a:rPr lang="en-US" altLang="zh-CN" smtClean="0"/>
              <a:t>-&gt;“</a:t>
            </a:r>
            <a:r>
              <a:rPr lang="zh-CN" altLang="en-US" smtClean="0"/>
              <a:t>主机状态”中查看到。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A8B8B267-3E8C-4474-966C-D73BA135BFA3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16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ITE PC v4.0</a:t>
            </a:r>
          </a:p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BD973BC5-F77A-46DF-B553-59AE4FEB0428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88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46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6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9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800">
                <a:solidFill>
                  <a:schemeClr val="tx2"/>
                </a:solidFill>
                <a:ea typeface="宋体" charset="-122"/>
                <a:hlinkClick r:id="rId2"/>
              </a:rPr>
              <a:t>http://www.catc.edu.cn</a:t>
            </a:r>
            <a:endParaRPr lang="en-US" altLang="zh-CN" sz="8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F12729AA-4F66-4342-9C49-8014AA326ECE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49 w 58"/>
                <a:gd name="T1" fmla="*/ 103 h 80"/>
                <a:gd name="T2" fmla="*/ 180 w 58"/>
                <a:gd name="T3" fmla="*/ 86 h 80"/>
                <a:gd name="T4" fmla="*/ 90 w 58"/>
                <a:gd name="T5" fmla="*/ 172 h 80"/>
                <a:gd name="T6" fmla="*/ 180 w 58"/>
                <a:gd name="T7" fmla="*/ 257 h 80"/>
                <a:gd name="T8" fmla="*/ 249 w 58"/>
                <a:gd name="T9" fmla="*/ 240 h 80"/>
                <a:gd name="T10" fmla="*/ 249 w 58"/>
                <a:gd name="T11" fmla="*/ 330 h 80"/>
                <a:gd name="T12" fmla="*/ 176 w 58"/>
                <a:gd name="T13" fmla="*/ 343 h 80"/>
                <a:gd name="T14" fmla="*/ 0 w 58"/>
                <a:gd name="T15" fmla="*/ 172 h 80"/>
                <a:gd name="T16" fmla="*/ 176 w 58"/>
                <a:gd name="T17" fmla="*/ 0 h 80"/>
                <a:gd name="T18" fmla="*/ 249 w 58"/>
                <a:gd name="T19" fmla="*/ 13 h 80"/>
                <a:gd name="T20" fmla="*/ 249 w 58"/>
                <a:gd name="T21" fmla="*/ 10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49 w 58"/>
                <a:gd name="T1" fmla="*/ 103 h 80"/>
                <a:gd name="T2" fmla="*/ 180 w 58"/>
                <a:gd name="T3" fmla="*/ 86 h 80"/>
                <a:gd name="T4" fmla="*/ 90 w 58"/>
                <a:gd name="T5" fmla="*/ 172 h 80"/>
                <a:gd name="T6" fmla="*/ 180 w 58"/>
                <a:gd name="T7" fmla="*/ 257 h 80"/>
                <a:gd name="T8" fmla="*/ 249 w 58"/>
                <a:gd name="T9" fmla="*/ 240 h 80"/>
                <a:gd name="T10" fmla="*/ 249 w 58"/>
                <a:gd name="T11" fmla="*/ 330 h 80"/>
                <a:gd name="T12" fmla="*/ 172 w 58"/>
                <a:gd name="T13" fmla="*/ 343 h 80"/>
                <a:gd name="T14" fmla="*/ 0 w 58"/>
                <a:gd name="T15" fmla="*/ 172 h 80"/>
                <a:gd name="T16" fmla="*/ 172 w 58"/>
                <a:gd name="T17" fmla="*/ 0 h 80"/>
                <a:gd name="T18" fmla="*/ 249 w 58"/>
                <a:gd name="T19" fmla="*/ 13 h 80"/>
                <a:gd name="T20" fmla="*/ 249 w 58"/>
                <a:gd name="T21" fmla="*/ 10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342 w 80"/>
                <a:gd name="T1" fmla="*/ 172 h 80"/>
                <a:gd name="T2" fmla="*/ 171 w 80"/>
                <a:gd name="T3" fmla="*/ 343 h 80"/>
                <a:gd name="T4" fmla="*/ 0 w 80"/>
                <a:gd name="T5" fmla="*/ 172 h 80"/>
                <a:gd name="T6" fmla="*/ 171 w 80"/>
                <a:gd name="T7" fmla="*/ 0 h 80"/>
                <a:gd name="T8" fmla="*/ 342 w 80"/>
                <a:gd name="T9" fmla="*/ 172 h 80"/>
                <a:gd name="T10" fmla="*/ 171 w 80"/>
                <a:gd name="T11" fmla="*/ 86 h 80"/>
                <a:gd name="T12" fmla="*/ 86 w 80"/>
                <a:gd name="T13" fmla="*/ 172 h 80"/>
                <a:gd name="T14" fmla="*/ 171 w 80"/>
                <a:gd name="T15" fmla="*/ 257 h 80"/>
                <a:gd name="T16" fmla="*/ 257 w 80"/>
                <a:gd name="T17" fmla="*/ 172 h 80"/>
                <a:gd name="T18" fmla="*/ 171 w 80"/>
                <a:gd name="T19" fmla="*/ 86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02 w 52"/>
                <a:gd name="T1" fmla="*/ 81 h 80"/>
                <a:gd name="T2" fmla="*/ 138 w 52"/>
                <a:gd name="T3" fmla="*/ 73 h 80"/>
                <a:gd name="T4" fmla="*/ 86 w 52"/>
                <a:gd name="T5" fmla="*/ 99 h 80"/>
                <a:gd name="T6" fmla="*/ 125 w 52"/>
                <a:gd name="T7" fmla="*/ 129 h 80"/>
                <a:gd name="T8" fmla="*/ 146 w 52"/>
                <a:gd name="T9" fmla="*/ 137 h 80"/>
                <a:gd name="T10" fmla="*/ 224 w 52"/>
                <a:gd name="T11" fmla="*/ 232 h 80"/>
                <a:gd name="T12" fmla="*/ 90 w 52"/>
                <a:gd name="T13" fmla="*/ 343 h 80"/>
                <a:gd name="T14" fmla="*/ 0 w 52"/>
                <a:gd name="T15" fmla="*/ 330 h 80"/>
                <a:gd name="T16" fmla="*/ 0 w 52"/>
                <a:gd name="T17" fmla="*/ 257 h 80"/>
                <a:gd name="T18" fmla="*/ 78 w 52"/>
                <a:gd name="T19" fmla="*/ 270 h 80"/>
                <a:gd name="T20" fmla="*/ 138 w 52"/>
                <a:gd name="T21" fmla="*/ 240 h 80"/>
                <a:gd name="T22" fmla="*/ 99 w 52"/>
                <a:gd name="T23" fmla="*/ 206 h 80"/>
                <a:gd name="T24" fmla="*/ 82 w 52"/>
                <a:gd name="T25" fmla="*/ 202 h 80"/>
                <a:gd name="T26" fmla="*/ 0 w 52"/>
                <a:gd name="T27" fmla="*/ 103 h 80"/>
                <a:gd name="T28" fmla="*/ 121 w 52"/>
                <a:gd name="T29" fmla="*/ 0 h 80"/>
                <a:gd name="T30" fmla="*/ 202 w 52"/>
                <a:gd name="T31" fmla="*/ 13 h 80"/>
                <a:gd name="T32" fmla="*/ 202 w 52"/>
                <a:gd name="T33" fmla="*/ 81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81 w 19"/>
                <a:gd name="T1" fmla="*/ 43 h 39"/>
                <a:gd name="T2" fmla="*/ 43 w 19"/>
                <a:gd name="T3" fmla="*/ 0 h 39"/>
                <a:gd name="T4" fmla="*/ 0 w 19"/>
                <a:gd name="T5" fmla="*/ 43 h 39"/>
                <a:gd name="T6" fmla="*/ 0 w 19"/>
                <a:gd name="T7" fmla="*/ 128 h 39"/>
                <a:gd name="T8" fmla="*/ 43 w 19"/>
                <a:gd name="T9" fmla="*/ 167 h 39"/>
                <a:gd name="T10" fmla="*/ 81 w 19"/>
                <a:gd name="T11" fmla="*/ 128 h 39"/>
                <a:gd name="T12" fmla="*/ 81 w 19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38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38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81 w 19"/>
                <a:gd name="T1" fmla="*/ 39 h 120"/>
                <a:gd name="T2" fmla="*/ 43 w 19"/>
                <a:gd name="T3" fmla="*/ 0 h 120"/>
                <a:gd name="T4" fmla="*/ 0 w 19"/>
                <a:gd name="T5" fmla="*/ 39 h 120"/>
                <a:gd name="T6" fmla="*/ 0 w 19"/>
                <a:gd name="T7" fmla="*/ 475 h 120"/>
                <a:gd name="T8" fmla="*/ 43 w 19"/>
                <a:gd name="T9" fmla="*/ 514 h 120"/>
                <a:gd name="T10" fmla="*/ 81 w 19"/>
                <a:gd name="T11" fmla="*/ 475 h 120"/>
                <a:gd name="T12" fmla="*/ 81 w 19"/>
                <a:gd name="T13" fmla="*/ 3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38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38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87 w 20"/>
                <a:gd name="T1" fmla="*/ 43 h 39"/>
                <a:gd name="T2" fmla="*/ 44 w 20"/>
                <a:gd name="T3" fmla="*/ 0 h 39"/>
                <a:gd name="T4" fmla="*/ 0 w 20"/>
                <a:gd name="T5" fmla="*/ 43 h 39"/>
                <a:gd name="T6" fmla="*/ 0 w 20"/>
                <a:gd name="T7" fmla="*/ 128 h 39"/>
                <a:gd name="T8" fmla="*/ 44 w 20"/>
                <a:gd name="T9" fmla="*/ 167 h 39"/>
                <a:gd name="T10" fmla="*/ 87 w 20"/>
                <a:gd name="T11" fmla="*/ 128 h 39"/>
                <a:gd name="T12" fmla="*/ 87 w 20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43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43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83 w 19"/>
                <a:gd name="T1" fmla="*/ 39 h 120"/>
                <a:gd name="T2" fmla="*/ 39 w 19"/>
                <a:gd name="T3" fmla="*/ 0 h 120"/>
                <a:gd name="T4" fmla="*/ 0 w 19"/>
                <a:gd name="T5" fmla="*/ 39 h 120"/>
                <a:gd name="T6" fmla="*/ 0 w 19"/>
                <a:gd name="T7" fmla="*/ 475 h 120"/>
                <a:gd name="T8" fmla="*/ 39 w 19"/>
                <a:gd name="T9" fmla="*/ 514 h 120"/>
                <a:gd name="T10" fmla="*/ 83 w 19"/>
                <a:gd name="T11" fmla="*/ 475 h 120"/>
                <a:gd name="T12" fmla="*/ 83 w 19"/>
                <a:gd name="T13" fmla="*/ 3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43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43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83 w 19"/>
                <a:gd name="T1" fmla="*/ 43 h 39"/>
                <a:gd name="T2" fmla="*/ 39 w 19"/>
                <a:gd name="T3" fmla="*/ 0 h 39"/>
                <a:gd name="T4" fmla="*/ 0 w 19"/>
                <a:gd name="T5" fmla="*/ 43 h 39"/>
                <a:gd name="T6" fmla="*/ 0 w 19"/>
                <a:gd name="T7" fmla="*/ 128 h 39"/>
                <a:gd name="T8" fmla="*/ 39 w 19"/>
                <a:gd name="T9" fmla="*/ 167 h 39"/>
                <a:gd name="T10" fmla="*/ 83 w 19"/>
                <a:gd name="T11" fmla="*/ 128 h 39"/>
                <a:gd name="T12" fmla="*/ 83 w 19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9974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49975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6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77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463675"/>
            <a:ext cx="389413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463675"/>
            <a:ext cx="389413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0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96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538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5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84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9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36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1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978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8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ITE PC v4.0</a:t>
            </a:r>
          </a:p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Chapter 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92EEF06C-9C4F-446C-A906-2B01E5D2751D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2054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© 2007 Cisco Systems, Inc. All rights reserved.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889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87EABF06-8497-4125-B8CE-B2C91A832890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" y="915988"/>
            <a:ext cx="91059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800">
                <a:solidFill>
                  <a:schemeClr val="tx2"/>
                </a:solidFill>
                <a:ea typeface="宋体" charset="-122"/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0000" y="2520000"/>
            <a:ext cx="6480000" cy="864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 b="1" smtClean="0">
                <a:latin typeface="Times New Roman" pitchFamily="18" charset="0"/>
                <a:ea typeface="宋体" pitchFamily="2" charset="-122"/>
                <a:cs typeface="Arial" charset="0"/>
              </a:rPr>
              <a:t>7.3  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的安全考虑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360000" y="4680000"/>
            <a:ext cx="7560000" cy="432000"/>
          </a:xfrm>
          <a:noFill/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注：本节中所说的“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”其实也包括指无线路由器！</a:t>
            </a:r>
          </a:p>
        </p:txBody>
      </p:sp>
    </p:spTree>
    <p:extLst>
      <p:ext uri="{BB962C8B-B14F-4D97-AF65-F5344CB8AC3E}">
        <p14:creationId xmlns:p14="http://schemas.microsoft.com/office/powerpoint/2010/main" val="1802269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1800000" y="4032000"/>
            <a:ext cx="5259785" cy="2520000"/>
            <a:chOff x="1620000" y="3528000"/>
            <a:chExt cx="5915851" cy="2834325"/>
          </a:xfrm>
        </p:grpSpPr>
        <p:pic>
          <p:nvPicPr>
            <p:cNvPr id="6554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00" y="3528000"/>
              <a:ext cx="5915851" cy="2819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3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013" y="6048000"/>
              <a:ext cx="15144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0" name="Picture 5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038" y="6048000"/>
              <a:ext cx="1514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1" name="Picture 6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113" y="6048000"/>
              <a:ext cx="1524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上的身份验证</a:t>
            </a:r>
          </a:p>
        </p:txBody>
      </p:sp>
      <p:sp>
        <p:nvSpPr>
          <p:cNvPr id="180231" name="Rectangle 14"/>
          <p:cNvSpPr>
            <a:spLocks noChangeArrowheads="1"/>
          </p:cNvSpPr>
          <p:nvPr/>
        </p:nvSpPr>
        <p:spPr bwMode="auto">
          <a:xfrm>
            <a:off x="360000" y="1152000"/>
            <a:ext cx="8280000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360000" indent="-360000" defTabSz="814388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无线身份验证方法有三种：</a:t>
            </a:r>
          </a:p>
          <a:p>
            <a:pPr marL="648000" lvl="1" indent="-288000" defTabSz="81438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Open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Authentication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（开放式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身份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验证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 defTabSz="81438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PSK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en-US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预共享密钥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 defTabSz="81438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zh-CN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EAP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可扩展身份验证协议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60000" y="3384000"/>
            <a:ext cx="8640000" cy="11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/>
          <a:p>
            <a:pPr marL="360000" indent="-360000" algn="just" defTabSz="814388">
              <a:lnSpc>
                <a:spcPct val="150000"/>
              </a:lnSpc>
              <a:buFontTx/>
              <a:buChar char="•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EAP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提供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双向的身份验证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以及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用户身份验证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。身份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验证转交给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后端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身份验证服务器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（如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RADIUS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服务器）来进行。</a:t>
            </a:r>
          </a:p>
        </p:txBody>
      </p:sp>
    </p:spTree>
    <p:extLst>
      <p:ext uri="{BB962C8B-B14F-4D97-AF65-F5344CB8AC3E}">
        <p14:creationId xmlns:p14="http://schemas.microsoft.com/office/powerpoint/2010/main" val="4398733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上的身份验证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000" y="1152000"/>
            <a:ext cx="8640000" cy="1120837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如果同时启用了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身份验证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MAC地址过滤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，则会先进行身份验证，然后再检查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地址。</a:t>
            </a:r>
          </a:p>
        </p:txBody>
      </p:sp>
      <p:sp>
        <p:nvSpPr>
          <p:cNvPr id="66564" name="TextBox 4"/>
          <p:cNvSpPr txBox="1">
            <a:spLocks noChangeArrowheads="1"/>
          </p:cNvSpPr>
          <p:nvPr/>
        </p:nvSpPr>
        <p:spPr bwMode="auto">
          <a:xfrm>
            <a:off x="2412000" y="6192000"/>
            <a:ext cx="432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7.3.3.3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376000"/>
            <a:ext cx="6480000" cy="369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543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32000" y="4248000"/>
            <a:ext cx="6480000" cy="2428875"/>
            <a:chOff x="632" y="2268"/>
            <a:chExt cx="4092" cy="153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2268"/>
              <a:ext cx="3817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632" y="3093"/>
              <a:ext cx="13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>
              <a:spAutoFit/>
            </a:bodyPr>
            <a:lstStyle/>
            <a:p>
              <a:pPr algn="ctr" defTabSz="814388">
                <a:lnSpc>
                  <a:spcPct val="95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r>
                <a:rPr lang="en-US" altLang="zh-CN" sz="1400" dirty="0">
                  <a:ea typeface="宋体" charset="-122"/>
                </a:rPr>
                <a:t>Host</a:t>
              </a:r>
              <a:r>
                <a:rPr lang="en-US" altLang="zh-SG" sz="1400" dirty="0">
                  <a:ea typeface="宋体" charset="-122"/>
                </a:rPr>
                <a:t>s</a:t>
              </a:r>
              <a:r>
                <a:rPr lang="en-US" altLang="zh-CN" sz="1400" dirty="0">
                  <a:ea typeface="宋体" charset="-122"/>
                </a:rPr>
                <a:t> need </a:t>
              </a:r>
              <a:r>
                <a:rPr lang="en-US" altLang="zh-SG" sz="1400" dirty="0">
                  <a:ea typeface="宋体" charset="-122"/>
                </a:rPr>
                <a:t>the </a:t>
              </a:r>
              <a:r>
                <a:rPr lang="en-US" altLang="zh-CN" sz="1400" dirty="0">
                  <a:ea typeface="宋体" charset="-122"/>
                </a:rPr>
                <a:t>right key.</a:t>
              </a: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" y="310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3105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3115"/>
              <a:ext cx="113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7.3.4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上的加密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60000" y="1152000"/>
            <a:ext cx="8352000" cy="340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marL="360000" indent="-360000" algn="just" defTabSz="814388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身份验证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地址过滤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可以阻止攻击者连接无线网络，但无法阻止他们拦截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在空间中传输的数据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defTabSz="814388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因为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无线网络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没有物理边界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，所有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信息都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通过空间传输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，所以攻击者很容易拦截或窃听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无线帧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zh-CN" altLang="zh-SG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defTabSz="814388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而经过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加密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后，攻击者即使拦截了传输的数据，也无法理解和使用它们。</a:t>
            </a:r>
          </a:p>
        </p:txBody>
      </p:sp>
    </p:spTree>
    <p:extLst>
      <p:ext uri="{BB962C8B-B14F-4D97-AF65-F5344CB8AC3E}">
        <p14:creationId xmlns:p14="http://schemas.microsoft.com/office/powerpoint/2010/main" val="35842708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2000" y="4248000"/>
            <a:ext cx="6480000" cy="2428875"/>
            <a:chOff x="632" y="2268"/>
            <a:chExt cx="4092" cy="1530"/>
          </a:xfrm>
        </p:grpSpPr>
        <p:pic>
          <p:nvPicPr>
            <p:cNvPr id="686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2268"/>
              <a:ext cx="3817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5" name="Rectangle 8"/>
            <p:cNvSpPr>
              <a:spLocks noChangeArrowheads="1"/>
            </p:cNvSpPr>
            <p:nvPr/>
          </p:nvSpPr>
          <p:spPr bwMode="auto">
            <a:xfrm>
              <a:off x="632" y="3093"/>
              <a:ext cx="13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>
              <a:spAutoFit/>
            </a:bodyPr>
            <a:lstStyle/>
            <a:p>
              <a:pPr algn="ctr" defTabSz="814388">
                <a:lnSpc>
                  <a:spcPct val="95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r>
                <a:rPr lang="en-US" altLang="zh-CN" sz="1400" dirty="0">
                  <a:ea typeface="宋体" charset="-122"/>
                </a:rPr>
                <a:t>Host</a:t>
              </a:r>
              <a:r>
                <a:rPr lang="en-US" altLang="zh-SG" sz="1400" dirty="0">
                  <a:ea typeface="宋体" charset="-122"/>
                </a:rPr>
                <a:t>s</a:t>
              </a:r>
              <a:r>
                <a:rPr lang="en-US" altLang="zh-CN" sz="1400" dirty="0">
                  <a:ea typeface="宋体" charset="-122"/>
                </a:rPr>
                <a:t> need </a:t>
              </a:r>
              <a:r>
                <a:rPr lang="en-US" altLang="zh-SG" sz="1400" dirty="0">
                  <a:ea typeface="宋体" charset="-122"/>
                </a:rPr>
                <a:t>the </a:t>
              </a:r>
              <a:r>
                <a:rPr lang="en-US" altLang="zh-CN" sz="1400" dirty="0">
                  <a:ea typeface="宋体" charset="-122"/>
                </a:rPr>
                <a:t>right key.</a:t>
              </a:r>
            </a:p>
          </p:txBody>
        </p:sp>
        <p:pic>
          <p:nvPicPr>
            <p:cNvPr id="686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" y="310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3105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3115"/>
              <a:ext cx="113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7.3.4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上的加密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3960909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（有线等效协议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是一种防范攻击者拦截数据的高级安全功能，使用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预配置的密钥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加密和解密通信数据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密钥是一个由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数字和英文字母组成的字符串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，长度为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64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或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128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或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256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位。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为使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生效，必须为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或无线路由器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以及每台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无线终端设备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都设置输入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相同的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密钥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。若没有此密钥，设备将无法理解无线传输的内容。</a:t>
            </a:r>
          </a:p>
        </p:txBody>
      </p:sp>
    </p:spTree>
    <p:extLst>
      <p:ext uri="{BB962C8B-B14F-4D97-AF65-F5344CB8AC3E}">
        <p14:creationId xmlns:p14="http://schemas.microsoft.com/office/powerpoint/2010/main" val="17983166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352000" cy="5040000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的缺陷：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静态密钥（密钥固定不变）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，攻击者可以使用一些应用程序来破解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填补此漏洞的一种方法是：频繁更改密钥。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另一种方法是使用更高级、更安全的加密：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Wi-Fi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保护访问（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Wi-Fi Protected Access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，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 WPA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WPA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也使用加密密钥，其长度为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64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位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~256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位，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每当客户端与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或无线路由器建立连接时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WPA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都会生成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新的动态密钥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仅供本次连接使用。而且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WPA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的加密算法本身也更强，因此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WPA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比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WEP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更安全，破解难度也更大。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7.3.4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上的加密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90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7.3.5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上的通信过滤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4514906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进行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通信过滤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阻止不适当的通信流量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传入或传出无线局域网。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删除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“来自或发往”某些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特定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（或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）的通信数据。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通过端口号拦截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特定应用程序或服务。例如，可阻止发往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身份验证服务器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的所有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Telnet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（端口号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）的通信流量，任何想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Telnet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身份验证服务器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的尝试都被视为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可疑通信数据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而被拦截。</a:t>
            </a:r>
          </a:p>
        </p:txBody>
      </p:sp>
    </p:spTree>
    <p:extLst>
      <p:ext uri="{BB962C8B-B14F-4D97-AF65-F5344CB8AC3E}">
        <p14:creationId xmlns:p14="http://schemas.microsoft.com/office/powerpoint/2010/main" val="31629565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88069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0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8071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363102 w 58"/>
                  <a:gd name="T1" fmla="*/ 149359 h 80"/>
                  <a:gd name="T2" fmla="*/ 262618 w 58"/>
                  <a:gd name="T3" fmla="*/ 124689 h 80"/>
                  <a:gd name="T4" fmla="*/ 131116 w 58"/>
                  <a:gd name="T5" fmla="*/ 249048 h 80"/>
                  <a:gd name="T6" fmla="*/ 262618 w 58"/>
                  <a:gd name="T7" fmla="*/ 372395 h 80"/>
                  <a:gd name="T8" fmla="*/ 363102 w 58"/>
                  <a:gd name="T9" fmla="*/ 347725 h 80"/>
                  <a:gd name="T10" fmla="*/ 363102 w 58"/>
                  <a:gd name="T11" fmla="*/ 478168 h 80"/>
                  <a:gd name="T12" fmla="*/ 256831 w 58"/>
                  <a:gd name="T13" fmla="*/ 497084 h 80"/>
                  <a:gd name="T14" fmla="*/ 0 w 58"/>
                  <a:gd name="T15" fmla="*/ 249048 h 80"/>
                  <a:gd name="T16" fmla="*/ 256831 w 58"/>
                  <a:gd name="T17" fmla="*/ 0 h 80"/>
                  <a:gd name="T18" fmla="*/ 363102 w 58"/>
                  <a:gd name="T19" fmla="*/ 18916 h 80"/>
                  <a:gd name="T20" fmla="*/ 363102 w 58"/>
                  <a:gd name="T21" fmla="*/ 149359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363102 w 58"/>
                  <a:gd name="T1" fmla="*/ 149359 h 80"/>
                  <a:gd name="T2" fmla="*/ 262618 w 58"/>
                  <a:gd name="T3" fmla="*/ 124689 h 80"/>
                  <a:gd name="T4" fmla="*/ 131116 w 58"/>
                  <a:gd name="T5" fmla="*/ 249048 h 80"/>
                  <a:gd name="T6" fmla="*/ 262618 w 58"/>
                  <a:gd name="T7" fmla="*/ 372395 h 80"/>
                  <a:gd name="T8" fmla="*/ 363102 w 58"/>
                  <a:gd name="T9" fmla="*/ 347725 h 80"/>
                  <a:gd name="T10" fmla="*/ 363102 w 58"/>
                  <a:gd name="T11" fmla="*/ 478168 h 80"/>
                  <a:gd name="T12" fmla="*/ 250679 w 58"/>
                  <a:gd name="T13" fmla="*/ 497084 h 80"/>
                  <a:gd name="T14" fmla="*/ 0 w 58"/>
                  <a:gd name="T15" fmla="*/ 249048 h 80"/>
                  <a:gd name="T16" fmla="*/ 250679 w 58"/>
                  <a:gd name="T17" fmla="*/ 0 h 80"/>
                  <a:gd name="T18" fmla="*/ 363102 w 58"/>
                  <a:gd name="T19" fmla="*/ 18916 h 80"/>
                  <a:gd name="T20" fmla="*/ 363102 w 58"/>
                  <a:gd name="T21" fmla="*/ 149359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3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488308 w 80"/>
                  <a:gd name="T1" fmla="*/ 249048 h 80"/>
                  <a:gd name="T2" fmla="*/ 244145 w 80"/>
                  <a:gd name="T3" fmla="*/ 497084 h 80"/>
                  <a:gd name="T4" fmla="*/ 0 w 80"/>
                  <a:gd name="T5" fmla="*/ 249048 h 80"/>
                  <a:gd name="T6" fmla="*/ 244145 w 80"/>
                  <a:gd name="T7" fmla="*/ 0 h 80"/>
                  <a:gd name="T8" fmla="*/ 488308 w 80"/>
                  <a:gd name="T9" fmla="*/ 249048 h 80"/>
                  <a:gd name="T10" fmla="*/ 244145 w 80"/>
                  <a:gd name="T11" fmla="*/ 124689 h 80"/>
                  <a:gd name="T12" fmla="*/ 122902 w 80"/>
                  <a:gd name="T13" fmla="*/ 249048 h 80"/>
                  <a:gd name="T14" fmla="*/ 244145 w 80"/>
                  <a:gd name="T15" fmla="*/ 372395 h 80"/>
                  <a:gd name="T16" fmla="*/ 365401 w 80"/>
                  <a:gd name="T17" fmla="*/ 249048 h 80"/>
                  <a:gd name="T18" fmla="*/ 244145 w 80"/>
                  <a:gd name="T19" fmla="*/ 124689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4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92911 w 52"/>
                  <a:gd name="T1" fmla="*/ 117280 h 80"/>
                  <a:gd name="T2" fmla="*/ 198916 w 52"/>
                  <a:gd name="T3" fmla="*/ 105773 h 80"/>
                  <a:gd name="T4" fmla="*/ 124764 w 52"/>
                  <a:gd name="T5" fmla="*/ 143293 h 80"/>
                  <a:gd name="T6" fmla="*/ 179901 w 52"/>
                  <a:gd name="T7" fmla="*/ 186879 h 80"/>
                  <a:gd name="T8" fmla="*/ 211773 w 52"/>
                  <a:gd name="T9" fmla="*/ 198387 h 80"/>
                  <a:gd name="T10" fmla="*/ 323367 w 52"/>
                  <a:gd name="T11" fmla="*/ 336217 h 80"/>
                  <a:gd name="T12" fmla="*/ 130519 w 52"/>
                  <a:gd name="T13" fmla="*/ 497084 h 80"/>
                  <a:gd name="T14" fmla="*/ 0 w 52"/>
                  <a:gd name="T15" fmla="*/ 478168 h 80"/>
                  <a:gd name="T16" fmla="*/ 0 w 52"/>
                  <a:gd name="T17" fmla="*/ 372395 h 80"/>
                  <a:gd name="T18" fmla="*/ 111594 w 52"/>
                  <a:gd name="T19" fmla="*/ 391312 h 80"/>
                  <a:gd name="T20" fmla="*/ 198916 w 52"/>
                  <a:gd name="T21" fmla="*/ 347725 h 80"/>
                  <a:gd name="T22" fmla="*/ 143779 w 52"/>
                  <a:gd name="T23" fmla="*/ 298389 h 80"/>
                  <a:gd name="T24" fmla="*/ 117354 w 52"/>
                  <a:gd name="T25" fmla="*/ 292635 h 80"/>
                  <a:gd name="T26" fmla="*/ 0 w 52"/>
                  <a:gd name="T27" fmla="*/ 149359 h 80"/>
                  <a:gd name="T28" fmla="*/ 174219 w 52"/>
                  <a:gd name="T29" fmla="*/ 0 h 80"/>
                  <a:gd name="T30" fmla="*/ 292911 w 52"/>
                  <a:gd name="T31" fmla="*/ 18916 h 80"/>
                  <a:gd name="T32" fmla="*/ 292911 w 52"/>
                  <a:gd name="T33" fmla="*/ 117280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5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113971 w 19"/>
                  <a:gd name="T1" fmla="*/ 61867 h 39"/>
                  <a:gd name="T2" fmla="*/ 60430 w 19"/>
                  <a:gd name="T3" fmla="*/ 0 h 39"/>
                  <a:gd name="T4" fmla="*/ 0 w 19"/>
                  <a:gd name="T5" fmla="*/ 61867 h 39"/>
                  <a:gd name="T6" fmla="*/ 0 w 19"/>
                  <a:gd name="T7" fmla="*/ 184278 h 39"/>
                  <a:gd name="T8" fmla="*/ 60430 w 19"/>
                  <a:gd name="T9" fmla="*/ 240420 h 39"/>
                  <a:gd name="T10" fmla="*/ 113971 w 19"/>
                  <a:gd name="T11" fmla="*/ 184278 h 39"/>
                  <a:gd name="T12" fmla="*/ 113971 w 19"/>
                  <a:gd name="T13" fmla="*/ 6186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6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113971 w 19"/>
                  <a:gd name="T1" fmla="*/ 56710 h 65"/>
                  <a:gd name="T2" fmla="*/ 53541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53541 w 19"/>
                  <a:gd name="T9" fmla="*/ 406636 h 65"/>
                  <a:gd name="T10" fmla="*/ 113971 w 19"/>
                  <a:gd name="T11" fmla="*/ 349613 h 65"/>
                  <a:gd name="T12" fmla="*/ 113971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7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113971 w 19"/>
                  <a:gd name="T1" fmla="*/ 56197 h 120"/>
                  <a:gd name="T2" fmla="*/ 60430 w 19"/>
                  <a:gd name="T3" fmla="*/ 0 h 120"/>
                  <a:gd name="T4" fmla="*/ 0 w 19"/>
                  <a:gd name="T5" fmla="*/ 56197 h 120"/>
                  <a:gd name="T6" fmla="*/ 0 w 19"/>
                  <a:gd name="T7" fmla="*/ 685038 h 120"/>
                  <a:gd name="T8" fmla="*/ 60430 w 19"/>
                  <a:gd name="T9" fmla="*/ 741218 h 120"/>
                  <a:gd name="T10" fmla="*/ 113971 w 19"/>
                  <a:gd name="T11" fmla="*/ 685038 h 120"/>
                  <a:gd name="T12" fmla="*/ 113971 w 19"/>
                  <a:gd name="T13" fmla="*/ 5619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8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113971 w 19"/>
                  <a:gd name="T1" fmla="*/ 56710 h 65"/>
                  <a:gd name="T2" fmla="*/ 53541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53541 w 19"/>
                  <a:gd name="T9" fmla="*/ 406636 h 65"/>
                  <a:gd name="T10" fmla="*/ 113971 w 19"/>
                  <a:gd name="T11" fmla="*/ 349613 h 65"/>
                  <a:gd name="T12" fmla="*/ 113971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9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126489 w 20"/>
                  <a:gd name="T1" fmla="*/ 61867 h 39"/>
                  <a:gd name="T2" fmla="*/ 63197 w 20"/>
                  <a:gd name="T3" fmla="*/ 0 h 39"/>
                  <a:gd name="T4" fmla="*/ 0 w 20"/>
                  <a:gd name="T5" fmla="*/ 61867 h 39"/>
                  <a:gd name="T6" fmla="*/ 0 w 20"/>
                  <a:gd name="T7" fmla="*/ 184278 h 39"/>
                  <a:gd name="T8" fmla="*/ 63197 w 20"/>
                  <a:gd name="T9" fmla="*/ 240420 h 39"/>
                  <a:gd name="T10" fmla="*/ 126489 w 20"/>
                  <a:gd name="T11" fmla="*/ 184278 h 39"/>
                  <a:gd name="T12" fmla="*/ 126489 w 20"/>
                  <a:gd name="T13" fmla="*/ 6186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0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122840 w 19"/>
                  <a:gd name="T1" fmla="*/ 56710 h 65"/>
                  <a:gd name="T2" fmla="*/ 64560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64560 w 19"/>
                  <a:gd name="T9" fmla="*/ 406636 h 65"/>
                  <a:gd name="T10" fmla="*/ 122840 w 19"/>
                  <a:gd name="T11" fmla="*/ 349613 h 65"/>
                  <a:gd name="T12" fmla="*/ 122840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1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122840 w 19"/>
                  <a:gd name="T1" fmla="*/ 56197 h 120"/>
                  <a:gd name="T2" fmla="*/ 58280 w 19"/>
                  <a:gd name="T3" fmla="*/ 0 h 120"/>
                  <a:gd name="T4" fmla="*/ 0 w 19"/>
                  <a:gd name="T5" fmla="*/ 56197 h 120"/>
                  <a:gd name="T6" fmla="*/ 0 w 19"/>
                  <a:gd name="T7" fmla="*/ 685038 h 120"/>
                  <a:gd name="T8" fmla="*/ 58280 w 19"/>
                  <a:gd name="T9" fmla="*/ 741218 h 120"/>
                  <a:gd name="T10" fmla="*/ 122840 w 19"/>
                  <a:gd name="T11" fmla="*/ 685038 h 120"/>
                  <a:gd name="T12" fmla="*/ 122840 w 19"/>
                  <a:gd name="T13" fmla="*/ 5619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2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122840 w 19"/>
                  <a:gd name="T1" fmla="*/ 56710 h 65"/>
                  <a:gd name="T2" fmla="*/ 64560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64560 w 19"/>
                  <a:gd name="T9" fmla="*/ 406636 h 65"/>
                  <a:gd name="T10" fmla="*/ 122840 w 19"/>
                  <a:gd name="T11" fmla="*/ 349613 h 65"/>
                  <a:gd name="T12" fmla="*/ 122840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3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122840 w 19"/>
                  <a:gd name="T1" fmla="*/ 61867 h 39"/>
                  <a:gd name="T2" fmla="*/ 58280 w 19"/>
                  <a:gd name="T3" fmla="*/ 0 h 39"/>
                  <a:gd name="T4" fmla="*/ 0 w 19"/>
                  <a:gd name="T5" fmla="*/ 61867 h 39"/>
                  <a:gd name="T6" fmla="*/ 0 w 19"/>
                  <a:gd name="T7" fmla="*/ 184278 h 39"/>
                  <a:gd name="T8" fmla="*/ 58280 w 19"/>
                  <a:gd name="T9" fmla="*/ 240420 h 39"/>
                  <a:gd name="T10" fmla="*/ 122840 w 19"/>
                  <a:gd name="T11" fmla="*/ 184278 h 39"/>
                  <a:gd name="T12" fmla="*/ 122840 w 19"/>
                  <a:gd name="T13" fmla="*/ 6186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6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 anchor="ctr"/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466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为什么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会受到攻击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1744917"/>
          </a:xfrm>
        </p:spPr>
        <p:txBody>
          <a:bodyPr>
            <a:spAutoFit/>
          </a:bodyPr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的一个主要优点是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连接设备非常简便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信息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通过空间传输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，容易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遭受拦截和攻击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攻击者可以从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无线信号能抵达的任何地点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访问用户网络。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72000" y="3168000"/>
            <a:ext cx="3600813" cy="3060000"/>
            <a:chOff x="1325200" y="3778863"/>
            <a:chExt cx="3600813" cy="3062287"/>
          </a:xfrm>
        </p:grpSpPr>
        <p:pic>
          <p:nvPicPr>
            <p:cNvPr id="56322" name="Picture 4" descr="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200" y="3778863"/>
              <a:ext cx="3417888" cy="306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447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038" y="5746750"/>
              <a:ext cx="56197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4970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420000"/>
            <a:ext cx="5571749" cy="3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为什么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会受到攻击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2232000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可以采用的安全防范措施包括：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  <a:p>
            <a:pPr marL="648000" lvl="1" indent="-2880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禁用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广播功能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改变默认设置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，例如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、密码和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地址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配置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地址过滤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为什么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会受到攻击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468000"/>
          </a:xfrm>
        </p:spPr>
        <p:txBody>
          <a:bodyPr>
            <a:spAutoFit/>
          </a:bodyPr>
          <a:lstStyle/>
          <a:p>
            <a:pPr marL="360000" indent="-36000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改变无线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出厂默认设置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至关重要。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pic>
        <p:nvPicPr>
          <p:cNvPr id="5939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0" y="1800000"/>
            <a:ext cx="6691084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52000" y="4248000"/>
            <a:ext cx="8640000" cy="22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/>
          <a:p>
            <a:pPr algn="just" defTabSz="814388" eaLnBrk="1" hangingPunct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但要注意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某些更改无法绝对保护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无线网络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例如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SSID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用明文传输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，有些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设备可以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拦截无线信号，读取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明文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消息。即使关闭了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SSID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广播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功能，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攻击者也可以拦截到无线信号，并得知无线网络的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SSID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名称，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然后用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此信息连接到无线网络。</a:t>
            </a:r>
          </a:p>
        </p:txBody>
      </p:sp>
    </p:spTree>
    <p:extLst>
      <p:ext uri="{BB962C8B-B14F-4D97-AF65-F5344CB8AC3E}">
        <p14:creationId xmlns:p14="http://schemas.microsoft.com/office/powerpoint/2010/main" val="2218975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限制访问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452256"/>
          </a:xfrm>
        </p:spPr>
        <p:txBody>
          <a:bodyPr>
            <a:spAutoFit/>
          </a:bodyPr>
          <a:lstStyle/>
          <a:p>
            <a:pPr marL="360000" indent="-360000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地址过滤：精确控制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哪些设备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可以访问无线网络。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28000" y="1800000"/>
            <a:ext cx="5693730" cy="3960000"/>
            <a:chOff x="1728000" y="1800000"/>
            <a:chExt cx="5693730" cy="3960000"/>
          </a:xfrm>
        </p:grpSpPr>
        <p:pic>
          <p:nvPicPr>
            <p:cNvPr id="60418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000" y="1800000"/>
              <a:ext cx="5693730" cy="39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660000" y="4464000"/>
              <a:ext cx="360000" cy="360000"/>
              <a:chOff x="3127" y="2953"/>
              <a:chExt cx="228" cy="247"/>
            </a:xfrm>
          </p:grpSpPr>
          <p:sp>
            <p:nvSpPr>
              <p:cNvPr id="60427" name="Line 9"/>
              <p:cNvSpPr>
                <a:spLocks noChangeShapeType="1"/>
              </p:cNvSpPr>
              <p:nvPr/>
            </p:nvSpPr>
            <p:spPr bwMode="auto">
              <a:xfrm>
                <a:off x="3173" y="2953"/>
                <a:ext cx="137" cy="24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28" name="Line 10"/>
              <p:cNvSpPr>
                <a:spLocks noChangeShapeType="1"/>
              </p:cNvSpPr>
              <p:nvPr/>
            </p:nvSpPr>
            <p:spPr bwMode="auto">
              <a:xfrm flipH="1">
                <a:off x="3127" y="2962"/>
                <a:ext cx="228" cy="23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400000" y="4860000"/>
              <a:ext cx="215900" cy="217487"/>
              <a:chOff x="3127" y="2953"/>
              <a:chExt cx="228" cy="247"/>
            </a:xfrm>
          </p:grpSpPr>
          <p:sp>
            <p:nvSpPr>
              <p:cNvPr id="60425" name="Line 12"/>
              <p:cNvSpPr>
                <a:spLocks noChangeShapeType="1"/>
              </p:cNvSpPr>
              <p:nvPr/>
            </p:nvSpPr>
            <p:spPr bwMode="auto">
              <a:xfrm>
                <a:off x="3173" y="2953"/>
                <a:ext cx="137" cy="24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26" name="Line 13"/>
              <p:cNvSpPr>
                <a:spLocks noChangeShapeType="1"/>
              </p:cNvSpPr>
              <p:nvPr/>
            </p:nvSpPr>
            <p:spPr bwMode="auto">
              <a:xfrm flipH="1">
                <a:off x="3127" y="2962"/>
                <a:ext cx="228" cy="23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2124" tIns="41061" rIns="82124" bIns="41061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24" name="Oval 12"/>
            <p:cNvSpPr>
              <a:spLocks noChangeArrowheads="1"/>
            </p:cNvSpPr>
            <p:nvPr/>
          </p:nvSpPr>
          <p:spPr bwMode="auto">
            <a:xfrm>
              <a:off x="1728000" y="3780000"/>
              <a:ext cx="1512000" cy="360000"/>
            </a:xfrm>
            <a:prstGeom prst="ellipse">
              <a:avLst/>
            </a:prstGeom>
            <a:noFill/>
            <a:ln w="3175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024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限制访问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000" y="1152000"/>
            <a:ext cx="8640000" cy="2088000"/>
          </a:xfrm>
        </p:spPr>
        <p:txBody>
          <a:bodyPr/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但是，这种安全保护方法也存在一些问题：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所有设备在尝试连接到网络之前，必须先将其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加入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过滤列表数据库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中，否则将无法连接。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AutoNum type="arabicPeriod" startAt="2"/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MAC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地址可以修改（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克隆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736000"/>
            <a:ext cx="3812653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88000" y="3240000"/>
            <a:ext cx="4824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algn="just" eaLnBrk="1" hangingPunct="1">
              <a:lnSpc>
                <a:spcPts val="3600"/>
              </a:lnSpc>
              <a:spcBef>
                <a:spcPts val="0"/>
              </a:spcBef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例如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0" indent="612000" algn="just" eaLnBrk="1" hangingPunct="1">
              <a:lnSpc>
                <a:spcPts val="3600"/>
              </a:lnSpc>
              <a:spcBef>
                <a:spcPts val="0"/>
              </a:spcBef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网卡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“网络”选项卡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配置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“高级”选项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卡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网络地址（或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Network  Address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可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修改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为其它设备的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MAC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地址（哄骗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spoofing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修改后可用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ipconfig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/all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命令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  <a:sym typeface="Wingdings" pitchFamily="2" charset="2"/>
              </a:rPr>
              <a:t>看到效果。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938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上的身份验证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288000" y="1152000"/>
            <a:ext cx="8496000" cy="3960909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控制用户能否连接的另一种方法是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实施身份验证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身份验证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是根据一组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证书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（规则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，来验证尝试连接网络的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设备是否可信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用户名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密码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是最常见的身份验证形式。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61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在无线环境中，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身份验证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用于确保：连接网络的主机是有授权的。如果启用身份验证，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必须在允许客户端连接到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WLAN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之前完成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先验证后接入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2156309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上的身份验证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56000" y="3060000"/>
            <a:ext cx="5616000" cy="3466163"/>
            <a:chOff x="1662113" y="3168000"/>
            <a:chExt cx="5661025" cy="3466163"/>
          </a:xfrm>
        </p:grpSpPr>
        <p:pic>
          <p:nvPicPr>
            <p:cNvPr id="63490" name="Picture 10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38" y="6319838"/>
              <a:ext cx="1514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2" name="Picture 11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138" y="6310313"/>
              <a:ext cx="1524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3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113" y="6329363"/>
              <a:ext cx="1524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0" y="3168000"/>
              <a:ext cx="523875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6135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2232000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无线身份验证方法有三种：</a:t>
            </a:r>
          </a:p>
          <a:p>
            <a:pPr marL="648000" lvl="1" indent="-2880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Open Authentication</a:t>
            </a:r>
            <a:r>
              <a:rPr lang="zh-CN" altLang="en-US" sz="24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（开放式身份验证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PSK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en-US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预共享密钥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EAP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可扩展身份验证协议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3496" name="TextBox 4"/>
          <p:cNvSpPr txBox="1">
            <a:spLocks noChangeArrowheads="1"/>
          </p:cNvSpPr>
          <p:nvPr/>
        </p:nvSpPr>
        <p:spPr bwMode="auto">
          <a:xfrm>
            <a:off x="4860000" y="1260000"/>
            <a:ext cx="378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详情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版教材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7.3.3.1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72000" y="3420000"/>
            <a:ext cx="3456000" cy="28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/>
          <a:p>
            <a:pPr algn="just" defTabSz="814388" eaLnBrk="1" hangingPunct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      无线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设备不要求身份验证，任何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客户端只要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知道设备的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SSID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，均可关联，称为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开放式身份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验证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4960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7.3.3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上的身份验证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160000" y="4032000"/>
            <a:ext cx="4953711" cy="2520000"/>
            <a:chOff x="1662113" y="3747994"/>
            <a:chExt cx="5661025" cy="2879819"/>
          </a:xfrm>
        </p:grpSpPr>
        <p:pic>
          <p:nvPicPr>
            <p:cNvPr id="6451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450" y="6319838"/>
              <a:ext cx="1514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6" name="Picture 10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138" y="6310313"/>
              <a:ext cx="1524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7" name="Picture 11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113" y="6323013"/>
              <a:ext cx="1524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408" y="3747994"/>
              <a:ext cx="5409524" cy="2572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8183" name="Rectangle 14"/>
          <p:cNvSpPr>
            <a:spLocks noChangeArrowheads="1"/>
          </p:cNvSpPr>
          <p:nvPr/>
        </p:nvSpPr>
        <p:spPr bwMode="auto">
          <a:xfrm>
            <a:off x="360000" y="1152000"/>
            <a:ext cx="8280000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360000" indent="-360000" defTabSz="814388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无线身份验证方法有三种：</a:t>
            </a:r>
          </a:p>
          <a:p>
            <a:pPr marL="648000" lvl="1" indent="-288000" defTabSz="81438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Open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Authentication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（开放式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身份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验证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 defTabSz="81438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zh-CN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PSK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en-US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预共享密钥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648000" lvl="1" indent="-288000" defTabSz="81438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EAP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可扩展身份验证协议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360000" y="3384000"/>
            <a:ext cx="8280000" cy="119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/>
          <a:p>
            <a:pPr marL="360000" indent="-360000" algn="just" defTabSz="814388">
              <a:lnSpc>
                <a:spcPct val="150000"/>
              </a:lnSpc>
              <a:buFontTx/>
              <a:buChar char="•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PSK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时，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AP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客户端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需配置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相同的密钥或加密密码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defTabSz="814388">
              <a:lnSpc>
                <a:spcPct val="150000"/>
              </a:lnSpc>
              <a:buFontTx/>
              <a:buChar char="•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PSK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执行单向身份验证，即只向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AP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验证主机身份。</a:t>
            </a:r>
          </a:p>
        </p:txBody>
      </p:sp>
    </p:spTree>
    <p:extLst>
      <p:ext uri="{BB962C8B-B14F-4D97-AF65-F5344CB8AC3E}">
        <p14:creationId xmlns:p14="http://schemas.microsoft.com/office/powerpoint/2010/main" val="2028902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tx2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lIns="82124" tIns="41061" rIns="82124" bIns="41061">
        <a:spAutoFit/>
      </a:bodyPr>
      <a:lstStyle>
        <a:defPPr defTabSz="814388">
          <a:defRPr sz="2800" dirty="0">
            <a:solidFill>
              <a:srgbClr val="0000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23879</TotalTime>
  <Pages>28</Pages>
  <Words>1191</Words>
  <Application>Microsoft Office PowerPoint</Application>
  <PresentationFormat>全屏显示(4:3)</PresentationFormat>
  <Paragraphs>83</Paragraphs>
  <Slides>16</Slides>
  <Notes>9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PPT-TMPLT-WHT_C</vt:lpstr>
      <vt:lpstr>2006_Title/Bullet_Cisco White Temp</vt:lpstr>
      <vt:lpstr>7.3   无线LAN的安全考虑</vt:lpstr>
      <vt:lpstr>7.3.1   为什么WLAN会受到攻击</vt:lpstr>
      <vt:lpstr>7.3.1   为什么WLAN会受到攻击</vt:lpstr>
      <vt:lpstr>7.3.1   为什么WLAN会受到攻击</vt:lpstr>
      <vt:lpstr>7.3.2   限制访问WLAN</vt:lpstr>
      <vt:lpstr>7.3.2   限制访问WLAN</vt:lpstr>
      <vt:lpstr>7.3.3   WLAN上的身份验证</vt:lpstr>
      <vt:lpstr>7.3.3   WLAN上的身份验证</vt:lpstr>
      <vt:lpstr>7.3.3   WLAN上的身份验证</vt:lpstr>
      <vt:lpstr>7.3.3   WLAN上的身份验证</vt:lpstr>
      <vt:lpstr>7.3.3   WLAN上的身份验证</vt:lpstr>
      <vt:lpstr>7.3.4   WLAN上的加密</vt:lpstr>
      <vt:lpstr>7.3.4   WLAN上的加密</vt:lpstr>
      <vt:lpstr>7.3.4   WLAN上的加密</vt:lpstr>
      <vt:lpstr>7.3.5   WLAN上的通信过滤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Technologies</dc:title>
  <dc:creator>王炼</dc:creator>
  <cp:lastModifiedBy>CHC</cp:lastModifiedBy>
  <cp:revision>855</cp:revision>
  <cp:lastPrinted>1999-01-27T00:54:54Z</cp:lastPrinted>
  <dcterms:created xsi:type="dcterms:W3CDTF">2002-08-27T12:04:17Z</dcterms:created>
  <dcterms:modified xsi:type="dcterms:W3CDTF">2024-03-28T02:08:08Z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