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3" r:id="rId2"/>
  </p:sldMasterIdLst>
  <p:notesMasterIdLst>
    <p:notesMasterId r:id="rId43"/>
  </p:notesMasterIdLst>
  <p:sldIdLst>
    <p:sldId id="306" r:id="rId3"/>
    <p:sldId id="316" r:id="rId4"/>
    <p:sldId id="744" r:id="rId5"/>
    <p:sldId id="318" r:id="rId6"/>
    <p:sldId id="538" r:id="rId7"/>
    <p:sldId id="622" r:id="rId8"/>
    <p:sldId id="623" r:id="rId9"/>
    <p:sldId id="624" r:id="rId10"/>
    <p:sldId id="625" r:id="rId11"/>
    <p:sldId id="428" r:id="rId12"/>
    <p:sldId id="742" r:id="rId13"/>
    <p:sldId id="743" r:id="rId14"/>
    <p:sldId id="741" r:id="rId15"/>
    <p:sldId id="540" r:id="rId16"/>
    <p:sldId id="626" r:id="rId17"/>
    <p:sldId id="628" r:id="rId18"/>
    <p:sldId id="633" r:id="rId19"/>
    <p:sldId id="634" r:id="rId20"/>
    <p:sldId id="541" r:id="rId21"/>
    <p:sldId id="635" r:id="rId22"/>
    <p:sldId id="645" r:id="rId23"/>
    <p:sldId id="647" r:id="rId24"/>
    <p:sldId id="648" r:id="rId25"/>
    <p:sldId id="649" r:id="rId26"/>
    <p:sldId id="745" r:id="rId27"/>
    <p:sldId id="746" r:id="rId28"/>
    <p:sldId id="651" r:id="rId29"/>
    <p:sldId id="747" r:id="rId30"/>
    <p:sldId id="654" r:id="rId31"/>
    <p:sldId id="749" r:id="rId32"/>
    <p:sldId id="655" r:id="rId33"/>
    <p:sldId id="659" r:id="rId34"/>
    <p:sldId id="732" r:id="rId35"/>
    <p:sldId id="733" r:id="rId36"/>
    <p:sldId id="734" r:id="rId37"/>
    <p:sldId id="735" r:id="rId38"/>
    <p:sldId id="736" r:id="rId39"/>
    <p:sldId id="739" r:id="rId40"/>
    <p:sldId id="740" r:id="rId41"/>
    <p:sldId id="303" r:id="rId42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5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1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006600"/>
    <a:srgbClr val="4ADAD7"/>
    <a:srgbClr val="264DAE"/>
    <a:srgbClr val="435153"/>
    <a:srgbClr val="8A8A8A"/>
    <a:srgbClr val="6B6B6B"/>
    <a:srgbClr val="90A3A6"/>
    <a:srgbClr val="EDDF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33" autoAdjust="0"/>
    <p:restoredTop sz="92460" autoAdjust="0"/>
  </p:normalViewPr>
  <p:slideViewPr>
    <p:cSldViewPr snapToGrid="0">
      <p:cViewPr>
        <p:scale>
          <a:sx n="80" d="100"/>
          <a:sy n="80" d="100"/>
        </p:scale>
        <p:origin x="-1467" y="-198"/>
      </p:cViewPr>
      <p:guideLst>
        <p:guide orient="horz" pos="2160"/>
        <p:guide pos="285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220"/>
    </p:cViewPr>
  </p:sorterViewPr>
  <p:notesViewPr>
    <p:cSldViewPr snapToGrid="0">
      <p:cViewPr varScale="1">
        <p:scale>
          <a:sx n="82" d="100"/>
          <a:sy n="82" d="100"/>
        </p:scale>
        <p:origin x="-1932" y="-84"/>
      </p:cViewPr>
      <p:guideLst>
        <p:guide orient="horz" pos="2928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D33006-993C-46CE-BE81-A42F2D8A6269}" type="datetimeFigureOut">
              <a:rPr lang="en-US" smtClean="0"/>
              <a:pPr/>
              <a:t>4/11/2024</a:t>
            </a:fld>
            <a:endParaRPr lang="zh-C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2CD79-D36A-4E01-AE1C-064887FE954D}" type="slidenum">
              <a:rPr lang="en-US" smtClean="0"/>
              <a:pPr/>
              <a:t>‹#›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274819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pPr/>
              <a:t>1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0321739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pPr/>
              <a:t>10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2781577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SimHei"/>
              </a:rPr>
              <a:t>8.1.2.1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SimHei"/>
              </a:rPr>
              <a:t>二进制八位数边界</a:t>
            </a:r>
          </a:p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pPr/>
              <a:t>11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6370138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SimHei"/>
              </a:rPr>
              <a:t>8.1.2.1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SimHei"/>
              </a:rPr>
              <a:t>二进制八位数边界</a:t>
            </a:r>
          </a:p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pPr/>
              <a:t>12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6370138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SimHei"/>
              </a:rPr>
              <a:t>8.1.2.2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SimHei"/>
              </a:rPr>
              <a:t>对二进制八位数边界划分子网</a:t>
            </a:r>
          </a:p>
          <a:p>
            <a:endParaRPr lang="en-US" altLang="zh-CN" smtClean="0"/>
          </a:p>
          <a:p>
            <a:r>
              <a:rPr lang="en-US" altLang="zh-CN" smtClean="0"/>
              <a:t>10M</a:t>
            </a:r>
            <a:r>
              <a:rPr lang="zh-CN" altLang="en-US" smtClean="0"/>
              <a:t>以太网的</a:t>
            </a:r>
            <a:r>
              <a:rPr lang="en-US" altLang="zh-CN" smtClean="0"/>
              <a:t>5-4-3-2-1</a:t>
            </a:r>
            <a:r>
              <a:rPr lang="zh-CN" altLang="en-US" smtClean="0"/>
              <a:t>规则：</a:t>
            </a:r>
          </a:p>
          <a:p>
            <a:r>
              <a:rPr lang="en-US" altLang="zh-CN" smtClean="0"/>
              <a:t>5</a:t>
            </a:r>
            <a:r>
              <a:rPr lang="zh-CN" altLang="en-US" smtClean="0"/>
              <a:t>：允许</a:t>
            </a:r>
            <a:r>
              <a:rPr lang="en-US" altLang="zh-CN" smtClean="0"/>
              <a:t>5</a:t>
            </a:r>
            <a:r>
              <a:rPr lang="zh-CN" altLang="en-US" smtClean="0"/>
              <a:t>个网段，每网段最大长度</a:t>
            </a:r>
            <a:r>
              <a:rPr lang="en-US" altLang="zh-CN" smtClean="0"/>
              <a:t>100</a:t>
            </a:r>
            <a:r>
              <a:rPr lang="zh-CN" altLang="en-US" smtClean="0"/>
              <a:t>米。</a:t>
            </a:r>
            <a:endParaRPr lang="en-US" altLang="zh-CN" smtClean="0"/>
          </a:p>
          <a:p>
            <a:r>
              <a:rPr lang="en-US" altLang="zh-CN" smtClean="0"/>
              <a:t>4</a:t>
            </a:r>
            <a:r>
              <a:rPr lang="zh-CN" altLang="en-US" smtClean="0"/>
              <a:t>：在同一信道上允许连接</a:t>
            </a:r>
            <a:r>
              <a:rPr lang="en-US" altLang="zh-CN" smtClean="0"/>
              <a:t>4</a:t>
            </a:r>
            <a:r>
              <a:rPr lang="zh-CN" altLang="en-US" smtClean="0"/>
              <a:t>个中继器或集线器。</a:t>
            </a:r>
            <a:endParaRPr lang="en-US" altLang="zh-CN" smtClean="0"/>
          </a:p>
          <a:p>
            <a:r>
              <a:rPr lang="en-US" altLang="zh-CN" smtClean="0"/>
              <a:t>3</a:t>
            </a:r>
            <a:r>
              <a:rPr lang="zh-CN" altLang="en-US" smtClean="0"/>
              <a:t>：在其中的三个网段上可以增加节点。</a:t>
            </a:r>
            <a:endParaRPr lang="en-US" altLang="zh-CN" smtClean="0"/>
          </a:p>
          <a:p>
            <a:r>
              <a:rPr lang="en-US" altLang="zh-CN" smtClean="0"/>
              <a:t>2</a:t>
            </a:r>
            <a:r>
              <a:rPr lang="zh-CN" altLang="en-US" smtClean="0"/>
              <a:t>：在另外两个网段上，除做中继器链路外，不能接任何节点。</a:t>
            </a:r>
            <a:endParaRPr lang="en-US" altLang="zh-CN" smtClean="0"/>
          </a:p>
          <a:p>
            <a:r>
              <a:rPr lang="en-US" altLang="zh-CN" smtClean="0"/>
              <a:t>1</a:t>
            </a:r>
            <a:r>
              <a:rPr lang="zh-CN" altLang="en-US" smtClean="0"/>
              <a:t>：上述将组建一个大型的冲突域，最大站点数</a:t>
            </a:r>
            <a:r>
              <a:rPr lang="en-US" altLang="zh-CN" smtClean="0"/>
              <a:t>1024</a:t>
            </a:r>
            <a:r>
              <a:rPr lang="zh-CN" altLang="en-US" smtClean="0"/>
              <a:t>，网络直径达</a:t>
            </a:r>
            <a:r>
              <a:rPr lang="en-US" altLang="zh-CN" smtClean="0"/>
              <a:t>2500</a:t>
            </a:r>
            <a:r>
              <a:rPr lang="zh-CN" altLang="en-US" smtClean="0"/>
              <a:t>米。</a:t>
            </a:r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pPr/>
              <a:t>13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5631613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SimHei"/>
              </a:rPr>
              <a:t>8.1.2.2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SimHei"/>
              </a:rPr>
              <a:t>对二进制八位数边界划分子网</a:t>
            </a:r>
          </a:p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pPr/>
              <a:t>14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5631613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SimHei"/>
              </a:rPr>
              <a:t>8.1.2.3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SimHei"/>
              </a:rPr>
              <a:t>无类子网划分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>
                <a:ea typeface="SimHei"/>
              </a:rPr>
              <a:t>8.1.2.4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SimHei"/>
              </a:rPr>
              <a:t>视频演示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SimHei"/>
              </a:rPr>
              <a:t>–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SimHei"/>
              </a:rPr>
              <a:t>子网掩码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SimHei"/>
              </a:rPr>
              <a:t>8.1.2.5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SimHei"/>
              </a:rPr>
              <a:t>视频演示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SimHei"/>
              </a:rPr>
              <a:t>–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SimHei"/>
              </a:rPr>
              <a:t>使用幻数划分子网</a:t>
            </a:r>
          </a:p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pPr/>
              <a:t>15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6343302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SimHei"/>
              </a:rPr>
              <a:t>8.1.2.6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SimHei"/>
              </a:rPr>
              <a:t>无类子网划分示例（续）</a:t>
            </a:r>
          </a:p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pPr/>
              <a:t>16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1896798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SimHei"/>
              </a:rPr>
              <a:t>8.1.2.9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SimHei"/>
              </a:rPr>
              <a:t>子网划分公式</a:t>
            </a:r>
          </a:p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pPr/>
              <a:t>17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7040672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SimHei"/>
              </a:rPr>
              <a:t>8.1.2.9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SimHei"/>
              </a:rPr>
              <a:t>子网划分公式（续）</a:t>
            </a:r>
          </a:p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pPr/>
              <a:t>18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5805941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SimHei"/>
              </a:rPr>
              <a:t>8.1.2.10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SimHei"/>
              </a:rPr>
              <a:t>创建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SimHei"/>
              </a:rPr>
              <a:t>4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SimHei"/>
              </a:rPr>
              <a:t>个子网</a:t>
            </a:r>
          </a:p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pPr/>
              <a:t>19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997116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pPr/>
              <a:t>2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8699497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SimHei"/>
              </a:rPr>
              <a:t>8.1.2.10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SimHei"/>
              </a:rPr>
              <a:t>创建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SimHei"/>
              </a:rPr>
              <a:t>4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SimHei"/>
              </a:rPr>
              <a:t>个子网（续）</a:t>
            </a:r>
          </a:p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pPr/>
              <a:t>20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7681538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SimHei"/>
              </a:rPr>
              <a:t>8.1.4.1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SimHei"/>
              </a:rPr>
              <a:t>按照主机要求划分子网</a:t>
            </a:r>
          </a:p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SimHei"/>
              <a:cs typeface="+mn-cs"/>
            </a:endParaRPr>
          </a:p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pPr/>
              <a:t>21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9560150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SimHei"/>
              </a:rPr>
              <a:t>8.1.4.3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SimHei"/>
              </a:rPr>
              <a:t>网络要求示例</a:t>
            </a:r>
          </a:p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SimHei"/>
              <a:cs typeface="+mn-cs"/>
            </a:endParaRPr>
          </a:p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pPr/>
              <a:t>22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032151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SimHei"/>
              </a:rPr>
              <a:t>8.1.4.3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SimHei"/>
              </a:rPr>
              <a:t>网络要求示例（续）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原来是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位主机位，要剩下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位主机位，因此就是要借掉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位主机位。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SimHei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pPr/>
              <a:t>23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802502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SimHei"/>
              </a:rPr>
              <a:t>8.1.4.3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SimHei"/>
              </a:rPr>
              <a:t>网络要求示例（续）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SimHei"/>
              </a:rPr>
              <a:t>8.1.4.4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SimHei"/>
              </a:rPr>
              <a:t>练习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SimHei"/>
              </a:rPr>
              <a:t>-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SimHei"/>
              </a:rPr>
              <a:t>计算子网掩码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SimHei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>
                <a:ea typeface="SimHei"/>
              </a:rPr>
              <a:t>8.1.4.5 </a:t>
            </a:r>
            <a:r>
              <a:rPr lang="zh-CN" altLang="en-US" dirty="0" smtClean="0">
                <a:ea typeface="SimHei"/>
              </a:rPr>
              <a:t>练习 </a:t>
            </a:r>
            <a:r>
              <a:rPr lang="en-US" altLang="zh-CN" dirty="0" smtClean="0">
                <a:ea typeface="SimHei"/>
              </a:rPr>
              <a:t>- </a:t>
            </a:r>
            <a:r>
              <a:rPr lang="zh-CN" altLang="en-US" dirty="0" smtClean="0">
                <a:ea typeface="SimHei"/>
              </a:rPr>
              <a:t>确定借用位数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SimHei"/>
              </a:rPr>
              <a:t>8.1.4.6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SimHei"/>
              </a:rPr>
              <a:t>实验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SimHei"/>
              </a:rPr>
              <a:t>-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SimHei"/>
              </a:rPr>
              <a:t>计算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SimHei"/>
              </a:rPr>
              <a:t>IPv4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SimHei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SimHei"/>
              </a:rPr>
              <a:t>子网数量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SimHei"/>
              </a:rPr>
              <a:t>8.1.4.7 Packet Tracer -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SimHei"/>
              </a:rPr>
              <a:t>子网划分场景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SimHei"/>
              </a:rPr>
              <a:t>1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SimHei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SimHei"/>
              </a:rPr>
              <a:t>8.1.4.8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SimHei"/>
              </a:rPr>
              <a:t>实验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SimHei"/>
              </a:rPr>
              <a:t>-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SimHei"/>
              </a:rPr>
              <a:t>设计和实施子网划分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SimHei"/>
              </a:rPr>
              <a:t>IPv4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SimHei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SimHei"/>
              </a:rPr>
              <a:t>编址方案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SimHei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pPr/>
              <a:t>24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6251731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pPr/>
              <a:t>25</a:t>
            </a:fld>
            <a:endParaRPr 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SimHei"/>
              </a:rPr>
              <a:t>8.1.5.1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SimHei"/>
              </a:rPr>
              <a:t>传统子网划分浪费地址</a:t>
            </a:r>
          </a:p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SimHei"/>
              <a:cs typeface="+mn-cs"/>
            </a:endParaRPr>
          </a:p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pPr/>
              <a:t>26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6074133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SimHei"/>
              </a:rPr>
              <a:t>8.1.5.1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SimHei"/>
              </a:rPr>
              <a:t>传统子网划分浪费地址</a:t>
            </a:r>
          </a:p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SimHei"/>
              <a:cs typeface="+mn-cs"/>
            </a:endParaRPr>
          </a:p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pPr/>
              <a:t>27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6074133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SimHei"/>
              </a:rPr>
              <a:t>8.1.5.2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SimHei"/>
              </a:rPr>
              <a:t>可变长子网掩码</a:t>
            </a:r>
          </a:p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SimHei"/>
              <a:cs typeface="+mn-cs"/>
            </a:endParaRPr>
          </a:p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pPr/>
              <a:t>28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5063235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SimHei"/>
              </a:rPr>
              <a:t>8.1.5.2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SimHei"/>
              </a:rPr>
              <a:t>可变长子网掩码</a:t>
            </a:r>
          </a:p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SimHei"/>
              <a:cs typeface="+mn-cs"/>
            </a:endParaRPr>
          </a:p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pPr/>
              <a:t>29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506323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pPr/>
              <a:t>3</a:t>
            </a:fld>
            <a:endParaRPr 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SimHei"/>
              </a:rPr>
              <a:t>8.1.5.3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SimHei"/>
              </a:rPr>
              <a:t>基本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SimHei"/>
              </a:rPr>
              <a:t>VLSM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SimHei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SimHei"/>
              </a:rPr>
              <a:t>8.1.5.4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SimHei"/>
              </a:rPr>
              <a:t>视频演示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SimHei"/>
              </a:rPr>
              <a:t>–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SimHei"/>
              </a:rPr>
              <a:t>基本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SimHei"/>
              </a:rPr>
              <a:t>VLSM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SimHei"/>
            </a:endParaRPr>
          </a:p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SimHei"/>
              <a:cs typeface="+mn-cs"/>
            </a:endParaRPr>
          </a:p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pPr/>
              <a:t>30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0230789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SimHei"/>
              </a:rPr>
              <a:t>8.1.5.3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SimHei"/>
              </a:rPr>
              <a:t>基本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SimHei"/>
              </a:rPr>
              <a:t>VLSM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SimHei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SimHei"/>
              </a:rPr>
              <a:t>8.1.5.4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SimHei"/>
              </a:rPr>
              <a:t>视频演示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SimHei"/>
              </a:rPr>
              <a:t>–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SimHei"/>
              </a:rPr>
              <a:t>基本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SimHei"/>
              </a:rPr>
              <a:t>VLSM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SimHei"/>
            </a:endParaRPr>
          </a:p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SimHei"/>
              <a:cs typeface="+mn-cs"/>
            </a:endParaRPr>
          </a:p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pPr/>
              <a:t>31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0230789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SimHei"/>
              </a:rPr>
              <a:t>8.1.5.6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SimHei"/>
              </a:rPr>
              <a:t>VLSM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SimHei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SimHei"/>
              </a:rPr>
              <a:t>图表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SimHei"/>
              </a:rPr>
              <a:t>8.1.5.7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SimHei"/>
              </a:rPr>
              <a:t>视频演示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SimHei"/>
              </a:rPr>
              <a:t>–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SimHei"/>
              </a:rPr>
              <a:t>VLSM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SimHei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SimHei"/>
              </a:rPr>
              <a:t>示例</a:t>
            </a: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SimHei"/>
              </a:rPr>
              <a:t>8.1.5.8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SimHei"/>
              </a:rPr>
              <a:t>练习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SimHei"/>
              </a:rPr>
              <a:t>–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SimHei"/>
              </a:rPr>
              <a:t>练习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SimHei"/>
              </a:rPr>
              <a:t>VLSM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SimHei"/>
              <a:cs typeface="+mn-cs"/>
            </a:endParaRPr>
          </a:p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SimHei"/>
              <a:cs typeface="+mn-cs"/>
            </a:endParaRPr>
          </a:p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pPr/>
              <a:t>32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2576191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560BE5BE-D5D8-4A0F-A6E8-DA63576761E6}" type="slidenum">
              <a:rPr lang="zh-CN" altLang="en-US" sz="1200">
                <a:solidFill>
                  <a:prstClr val="black"/>
                </a:solidFill>
                <a:latin typeface="Times New Roman" pitchFamily="18" charset="0"/>
              </a:rPr>
              <a:pPr/>
              <a:t>33</a:t>
            </a:fld>
            <a:endParaRPr lang="en-US" altLang="zh-CN" sz="1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5790"/>
            <a:ext cx="5029200" cy="418338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F071E99B-63B5-4E4F-8BA7-8165F2EA1B25}" type="slidenum">
              <a:rPr lang="zh-CN" altLang="en-US" sz="1200">
                <a:solidFill>
                  <a:prstClr val="black"/>
                </a:solidFill>
                <a:latin typeface="Times New Roman" pitchFamily="18" charset="0"/>
              </a:rPr>
              <a:pPr/>
              <a:t>34</a:t>
            </a:fld>
            <a:endParaRPr lang="en-US" altLang="zh-CN" sz="1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5790"/>
            <a:ext cx="5029200" cy="418338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290D5E4A-8897-4BFA-9B01-B012A39177A6}" type="slidenum">
              <a:rPr lang="zh-CN" altLang="en-US" sz="1200">
                <a:solidFill>
                  <a:prstClr val="black"/>
                </a:solidFill>
                <a:latin typeface="Times New Roman" pitchFamily="18" charset="0"/>
              </a:rPr>
              <a:pPr/>
              <a:t>35</a:t>
            </a:fld>
            <a:endParaRPr lang="en-US" altLang="zh-CN" sz="1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2</a:t>
            </a:r>
            <a:r>
              <a:rPr lang="zh-CN" altLang="en-US" smtClean="0"/>
              <a:t>个子网的广播地址 </a:t>
            </a:r>
            <a:r>
              <a:rPr lang="en-US" altLang="zh-CN" smtClean="0"/>
              <a:t>= </a:t>
            </a:r>
            <a:r>
              <a:rPr lang="zh-CN" altLang="en-US" smtClean="0"/>
              <a:t>第</a:t>
            </a:r>
            <a:r>
              <a:rPr lang="en-US" altLang="zh-CN" smtClean="0"/>
              <a:t>3</a:t>
            </a:r>
            <a:r>
              <a:rPr lang="zh-CN" altLang="en-US" smtClean="0"/>
              <a:t>个子网的子网地址 </a:t>
            </a:r>
            <a:r>
              <a:rPr lang="en-US" altLang="zh-CN" smtClean="0"/>
              <a:t>- 1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注：全部按照允许使用全</a:t>
            </a:r>
            <a:r>
              <a:rPr lang="en-US" altLang="zh-CN" smtClean="0"/>
              <a:t>0</a:t>
            </a:r>
            <a:r>
              <a:rPr lang="zh-CN" altLang="en-US" smtClean="0"/>
              <a:t>子网和全</a:t>
            </a:r>
            <a:r>
              <a:rPr lang="en-US" altLang="zh-CN" smtClean="0"/>
              <a:t>1</a:t>
            </a:r>
            <a:r>
              <a:rPr lang="zh-CN" altLang="en-US" smtClean="0"/>
              <a:t>子网的最新版本计算！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pPr/>
              <a:t>38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4137405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fld id="{4B1D7D2B-A092-4947-A3EE-1E8A9E5C78AE}" type="slidenum">
              <a:rPr lang="zh-CN" altLang="en-US" sz="1200">
                <a:solidFill>
                  <a:prstClr val="black"/>
                </a:solidFill>
                <a:latin typeface="Times New Roman" pitchFamily="18" charset="0"/>
              </a:rPr>
              <a:pPr/>
              <a:t>39</a:t>
            </a:fld>
            <a:endParaRPr lang="en-US" altLang="zh-CN" sz="1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mtClean="0"/>
              <a:t>注：全部按照允许使用全</a:t>
            </a:r>
            <a:r>
              <a:rPr lang="en-US" altLang="zh-CN" smtClean="0"/>
              <a:t>0</a:t>
            </a:r>
            <a:r>
              <a:rPr lang="zh-CN" altLang="en-US" smtClean="0"/>
              <a:t>子网和全</a:t>
            </a:r>
            <a:r>
              <a:rPr lang="en-US" altLang="zh-CN" smtClean="0"/>
              <a:t>1</a:t>
            </a:r>
            <a:r>
              <a:rPr lang="zh-CN" altLang="en-US" smtClean="0"/>
              <a:t>子网的最新版本计算！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pPr/>
              <a:t>40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973452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 smtClean="0">
                <a:ea typeface="SimHei"/>
              </a:rPr>
              <a:t>8.1.1.1 </a:t>
            </a:r>
            <a:r>
              <a:rPr lang="zh-CN" altLang="en-US" sz="1200" dirty="0" smtClean="0">
                <a:ea typeface="SimHei"/>
              </a:rPr>
              <a:t>广播域</a:t>
            </a:r>
            <a:endParaRPr lang="zh-CN" altLang="en-US" dirty="0">
              <a:ea typeface="SimHe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pPr/>
              <a:t>4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922049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SimHei"/>
              </a:rPr>
              <a:t>8.1.1.2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SimHei"/>
              </a:rPr>
              <a:t>大型广播域问题</a:t>
            </a:r>
          </a:p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pPr/>
              <a:t>5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40141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SimHei"/>
              </a:rPr>
              <a:t>8.1.1.2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SimHei"/>
              </a:rPr>
              <a:t>大型广播域问题（续）</a:t>
            </a:r>
          </a:p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pPr/>
              <a:t>6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1024784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SimHei"/>
              </a:rPr>
              <a:t>8.1.1.3 </a:t>
            </a:r>
            <a:r>
              <a:rPr lang="zh-CN" altLang="en-US" sz="1200" dirty="0" smtClean="0">
                <a:ea typeface="SimHei"/>
              </a:rPr>
              <a:t>划分子网的原因</a:t>
            </a:r>
            <a:endParaRPr lang="zh-CN" altLang="en-US" dirty="0">
              <a:ea typeface="SimHe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pPr/>
              <a:t>7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426472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SimHei"/>
              </a:rPr>
              <a:t>8.1.1.3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SimHei"/>
              </a:rPr>
              <a:t>划分子网的原因（续）</a:t>
            </a:r>
          </a:p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pPr/>
              <a:t>8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181382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SimHei"/>
              </a:rPr>
              <a:t>8.1.1.3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SimHei"/>
              </a:rPr>
              <a:t>划分子网的原因（续）</a:t>
            </a:r>
          </a:p>
          <a:p>
            <a:endParaRPr 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pPr/>
              <a:t>9</a:t>
            </a:fld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754817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6"/>
            <a:ext cx="3657600" cy="384721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defRPr/>
            </a:pPr>
            <a:r>
              <a:rPr lang="en-US" dirty="0" smtClean="0"/>
              <a:t>Speaker Name</a:t>
            </a:r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ts val="6200"/>
              </a:lnSpc>
              <a:spcBef>
                <a:spcPct val="0"/>
              </a:spcBef>
              <a:buNone/>
              <a:defRPr lang="en-US" sz="5400" b="0" kern="1200" dirty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pic>
        <p:nvPicPr>
          <p:cNvPr id="44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5912068" y="330200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862154"/>
            <a:ext cx="3657600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2" y="5231003"/>
            <a:ext cx="3657600" cy="297004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9713" y="1339745"/>
            <a:ext cx="4103687" cy="4965700"/>
          </a:xfrm>
        </p:spPr>
        <p:txBody>
          <a:bodyPr/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4984231" y="1416140"/>
            <a:ext cx="3759720" cy="4599033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tx1">
                  <a:lumMod val="20000"/>
                  <a:lumOff val="80000"/>
                </a:schemeClr>
              </a:gs>
              <a:gs pos="47000">
                <a:schemeClr val="bg1"/>
              </a:gs>
              <a:gs pos="100000">
                <a:srgbClr val="EDDFF5"/>
              </a:gs>
            </a:gsLst>
            <a:lin ang="2700000" scaled="1"/>
            <a:tileRect/>
          </a:gra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221224" y="1747683"/>
            <a:ext cx="3236976" cy="1900292"/>
          </a:xfrm>
        </p:spPr>
        <p:txBody>
          <a:bodyPr/>
          <a:lstStyle>
            <a:lvl1pPr marL="114300" indent="-114300">
              <a:buFontTx/>
              <a:buNone/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5310124" y="4876800"/>
            <a:ext cx="3044497" cy="326243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4990141" y="1335313"/>
            <a:ext cx="1" cy="4760687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301752"/>
            <a:ext cx="4123944" cy="838200"/>
          </a:xfrm>
        </p:spPr>
        <p:txBody>
          <a:bodyPr vert="horz" lIns="82296" tIns="45720" rIns="82296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Two Column</a:t>
            </a:r>
            <a:br>
              <a:rPr lang="en-US" dirty="0" smtClean="0"/>
            </a:br>
            <a:r>
              <a:rPr lang="en-US" dirty="0" smtClean="0"/>
              <a:t>Title Left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19455" y="1600200"/>
            <a:ext cx="4142232" cy="4526280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+mj-lt"/>
              </a:defRPr>
            </a:lvl1pPr>
            <a:lvl2pPr marL="406400" indent="0" defTabSz="-635">
              <a:buClr>
                <a:schemeClr val="accent5"/>
              </a:buClr>
              <a:buFontTx/>
              <a:buNone/>
              <a:defRPr>
                <a:solidFill>
                  <a:schemeClr val="tx2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</a:t>
            </a:r>
            <a:br>
              <a:rPr lang="en-US" dirty="0" smtClean="0"/>
            </a:br>
            <a:r>
              <a:rPr lang="en-US" dirty="0" smtClean="0"/>
              <a:t>do not italicize; use yellow on the </a:t>
            </a:r>
            <a:br>
              <a:rPr lang="en-US" dirty="0" smtClean="0"/>
            </a:br>
            <a:r>
              <a:rPr lang="en-US" dirty="0" smtClean="0"/>
              <a:t>black template and red for the white template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818888" y="1600200"/>
            <a:ext cx="4005072" cy="452628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06400" indent="0">
              <a:buClr>
                <a:schemeClr val="accent1">
                  <a:lumMod val="40000"/>
                  <a:lumOff val="60000"/>
                </a:schemeClr>
              </a:buClr>
              <a:buFont typeface="Arial" pitchFamily="34" charset="0"/>
              <a:buNone/>
              <a:defRPr>
                <a:solidFill>
                  <a:schemeClr val="tx1"/>
                </a:solidFill>
                <a:latin typeface="+mj-lt"/>
              </a:defRPr>
            </a:lvl2pPr>
          </a:lstStyle>
          <a:p>
            <a:pPr lvl="0"/>
            <a:r>
              <a:rPr lang="en-US" dirty="0" smtClean="0"/>
              <a:t>Body copy uses sentence capital letters only, size 20, left aligned</a:t>
            </a:r>
          </a:p>
          <a:p>
            <a:pPr lvl="1"/>
            <a:r>
              <a:rPr lang="en-US" dirty="0" smtClean="0"/>
              <a:t>Sub-bullets are size 18 </a:t>
            </a:r>
            <a:br>
              <a:rPr lang="en-US" dirty="0" smtClean="0"/>
            </a:br>
            <a:r>
              <a:rPr lang="en-US" dirty="0" smtClean="0"/>
              <a:t>and indented</a:t>
            </a:r>
          </a:p>
          <a:p>
            <a:pPr lvl="1"/>
            <a:r>
              <a:rPr lang="en-US" dirty="0" smtClean="0"/>
              <a:t>Hyperlink: www.cisco.com </a:t>
            </a:r>
          </a:p>
          <a:p>
            <a:pPr lvl="0"/>
            <a:r>
              <a:rPr lang="en-US" dirty="0" smtClean="0"/>
              <a:t>Use Cisco highlight color, bold, or both when emphasizing words, do not italicize; use yellow on the black template and red for the white template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818887" y="301752"/>
            <a:ext cx="3951308" cy="8382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6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Two Column</a:t>
            </a:r>
            <a:b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</a:b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Title Right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gradFill flip="none" rotWithShape="1">
                <a:gsLst>
                  <a:gs pos="16000">
                    <a:schemeClr val="tx2"/>
                  </a:gs>
                  <a:gs pos="100000">
                    <a:srgbClr val="28A7DF"/>
                  </a:gs>
                </a:gsLst>
                <a:lin ang="1800000" scaled="0"/>
                <a:tileRect/>
              </a:gradFill>
              <a:effectLst/>
              <a:uLnTx/>
              <a:uFillTx/>
              <a:latin typeface="+mj-lt"/>
              <a:ea typeface="+mj-ea"/>
              <a:cs typeface="Arial" pitchFamily="34" charset="0"/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486587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4475" y="1866900"/>
            <a:ext cx="2622550" cy="4391025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292474" y="1866900"/>
            <a:ext cx="2593975" cy="4362450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6275388" y="1866900"/>
            <a:ext cx="2633662" cy="4333875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20"/>
          <p:cNvSpPr>
            <a:spLocks noGrp="1" noChangeAspect="1"/>
          </p:cNvSpPr>
          <p:nvPr>
            <p:ph type="body" sz="quarter" idx="17"/>
          </p:nvPr>
        </p:nvSpPr>
        <p:spPr>
          <a:xfrm>
            <a:off x="219456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3255264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20"/>
          <p:cNvSpPr>
            <a:spLocks noGrp="1" noChangeAspect="1"/>
          </p:cNvSpPr>
          <p:nvPr>
            <p:ph type="body" sz="quarter" idx="19"/>
          </p:nvPr>
        </p:nvSpPr>
        <p:spPr>
          <a:xfrm>
            <a:off x="6247902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 smtClean="0"/>
              <a:t>Click to 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082817" y="869003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6083084" y="869003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/>
          <p:cNvSpPr>
            <a:spLocks noGrp="1"/>
          </p:cNvSpPr>
          <p:nvPr>
            <p:ph type="title" hasCustomPrompt="1"/>
          </p:nvPr>
        </p:nvSpPr>
        <p:spPr>
          <a:xfrm>
            <a:off x="246972" y="439710"/>
            <a:ext cx="8567244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6" name="Chart Placeholder 35"/>
          <p:cNvSpPr>
            <a:spLocks noGrp="1"/>
          </p:cNvSpPr>
          <p:nvPr>
            <p:ph type="chart" sz="quarter" idx="10" hasCustomPrompt="1"/>
          </p:nvPr>
        </p:nvSpPr>
        <p:spPr>
          <a:xfrm>
            <a:off x="359764" y="1476375"/>
            <a:ext cx="8439461" cy="4305300"/>
          </a:xfrm>
        </p:spPr>
        <p:txBody>
          <a:bodyPr anchor="ctr" anchorCtr="1"/>
          <a:lstStyle>
            <a:lvl1pPr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Click icon to add chart</a:t>
            </a:r>
            <a:endParaRPr lang="en-US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9466" y="6062114"/>
            <a:ext cx="7461250" cy="276999"/>
          </a:xfrm>
        </p:spPr>
        <p:txBody>
          <a:bodyPr wrap="square" anchor="b" anchorCtr="0">
            <a:spAutoFit/>
          </a:bodyPr>
          <a:lstStyle>
            <a:lvl1pPr algn="l" defTabSz="804545">
              <a:lnSpc>
                <a:spcPct val="100000"/>
              </a:lnSpc>
              <a:spcBef>
                <a:spcPct val="50000"/>
              </a:spcBef>
              <a:buNone/>
              <a:defRPr sz="1200">
                <a:solidFill>
                  <a:srgbClr val="435153"/>
                </a:solidFill>
                <a:latin typeface="+mj-lt"/>
              </a:defRPr>
            </a:lvl1pPr>
            <a:lvl2pPr>
              <a:buFont typeface="Arial" pitchFamily="34" charset="0"/>
              <a:buNone/>
              <a:defRPr sz="1400"/>
            </a:lvl2pPr>
            <a:lvl3pPr>
              <a:buFont typeface="Arial" pitchFamily="34" charset="0"/>
              <a:buNone/>
              <a:defRPr sz="1400"/>
            </a:lvl3pPr>
            <a:lvl4pPr>
              <a:buFont typeface="Arial" pitchFamily="34" charset="0"/>
              <a:buNone/>
              <a:defRPr sz="1400"/>
            </a:lvl4pPr>
            <a:lvl5pPr>
              <a:buFont typeface="Arial" pitchFamily="34" charset="0"/>
              <a:buNone/>
              <a:defRPr sz="1400"/>
            </a:lvl5pPr>
          </a:lstStyle>
          <a:p>
            <a:pPr lvl="0"/>
            <a:r>
              <a:rPr lang="en-US" dirty="0" smtClean="0"/>
              <a:t>Source: Placeholder for Notes Is 12 Points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6888" y="1600200"/>
            <a:ext cx="4005072" cy="3749040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 baseline="0">
                <a:solidFill>
                  <a:schemeClr val="tx1">
                    <a:lumMod val="75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Simple text goes here and can wrap to accommodate more lines of information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873752" y="1947672"/>
            <a:ext cx="3429000" cy="2990088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3776" y="5852160"/>
            <a:ext cx="8112126" cy="38417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9456" y="649224"/>
            <a:ext cx="8112125" cy="4480560"/>
          </a:xfrm>
        </p:spPr>
        <p:txBody>
          <a:bodyPr/>
          <a:lstStyle>
            <a:lvl1pPr marL="236855" indent="-236855" algn="l" defTabSz="914400" rtl="0" eaLnBrk="1" latinLnBrk="0" hangingPunct="1">
              <a:lnSpc>
                <a:spcPts val="5200"/>
              </a:lnSpc>
              <a:spcBef>
                <a:spcPct val="20000"/>
              </a:spcBef>
              <a:buClr>
                <a:schemeClr val="tx1"/>
              </a:buClr>
              <a:buFont typeface="Arial" pitchFamily="34" charset="0"/>
              <a:buNone/>
              <a:defRPr kumimoji="0" lang="en-US" sz="54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“Format large quotes using this slide layout. Be sure to cite your source below.”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endParaRPr lang="en-US" dirty="0"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744" y="484632"/>
            <a:ext cx="8755128" cy="4372131"/>
          </a:xfrm>
        </p:spPr>
        <p:txBody>
          <a:bodyPr anchor="b" anchorCtr="0"/>
          <a:lstStyle>
            <a:lvl1pPr marL="228600" indent="-228600">
              <a:buFont typeface="Arial" pitchFamily="34" charset="0"/>
              <a:buChar char="“"/>
              <a:defRPr sz="6000" spc="-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Format large quotes using this slide layout. Be sure to cite your source below.”</a:t>
            </a:r>
            <a:endParaRPr lang="en-US" dirty="0"/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>
              <a:lnSpc>
                <a:spcPct val="100000"/>
              </a:lnSpc>
            </a:pPr>
            <a:r>
              <a:rPr lang="zh-CN" altLang="en-US" sz="600" baseline="0" noProof="0" smtClean="0">
                <a:solidFill>
                  <a:schemeClr val="bg1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 baseline="0" noProof="0">
              <a:solidFill>
                <a:schemeClr val="bg1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0248" y="5358903"/>
            <a:ext cx="8574685" cy="61436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4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</a:pPr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070">
              <a:lnSpc>
                <a:spcPct val="100000"/>
              </a:lnSpc>
            </a:pPr>
            <a:r>
              <a:rPr lang="en-US" altLang="zh-CN" sz="600" baseline="0" noProof="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baseline="0" noProof="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baseline="0" noProof="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baseline="0" noProof="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 baseline="0" noProof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070">
                <a:lnSpc>
                  <a:spcPct val="100000"/>
                </a:lnSpc>
              </a:pPr>
              <a:t>‹#›</a:t>
            </a:fld>
            <a:endParaRPr lang="zh-CN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1918741"/>
            <a:ext cx="4117446" cy="3020518"/>
          </a:xfrm>
        </p:spPr>
        <p:txBody>
          <a:bodyPr vert="horz" lIns="82296" tIns="45720" rIns="82296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kumimoji="0" lang="en-US" sz="54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Telling Shared Experiences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922519" y="777667"/>
            <a:ext cx="3895344" cy="5287676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+mn-cs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marL="0" lv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rgbClr val="435153"/>
              </a:buClr>
              <a:buFont typeface="Arial" pitchFamily="34" charset="0"/>
              <a:buNone/>
            </a:pPr>
            <a:r>
              <a:rPr lang="en-US" dirty="0" smtClean="0"/>
              <a:t>Tell your story here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486587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1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1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2" y="4464066"/>
            <a:ext cx="3657600" cy="384721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defRPr/>
            </a:pPr>
            <a:r>
              <a:rPr lang="en-US" dirty="0" smtClean="0"/>
              <a:t>Speaker Name</a:t>
            </a:r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ts val="6200"/>
              </a:lnSpc>
              <a:spcBef>
                <a:spcPct val="0"/>
              </a:spcBef>
              <a:buNone/>
              <a:defRPr lang="en-US" sz="5400" b="0" kern="1200" dirty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Title Goes Here</a:t>
            </a:r>
            <a:endParaRPr lang="en-US" dirty="0"/>
          </a:p>
        </p:txBody>
      </p:sp>
      <p:pic>
        <p:nvPicPr>
          <p:cNvPr id="44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5912068" y="330200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862154"/>
            <a:ext cx="3657600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2" y="5231003"/>
            <a:ext cx="3657600" cy="297004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279392"/>
            <a:ext cx="4684867" cy="38417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ct val="2000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rgbClr val="493B93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</a:pPr>
            <a:r>
              <a:rPr lang="en-US" dirty="0" smtClean="0"/>
              <a:t>Presenter Name and Title Go Here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8693" y="3282696"/>
            <a:ext cx="4712557" cy="1022350"/>
          </a:xfrm>
        </p:spPr>
        <p:txBody>
          <a:bodyPr vert="horz" lIns="82296" tIns="45720" rIns="82296" bIns="4572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Demo Title</a:t>
            </a:r>
            <a:endParaRPr lang="en-US" dirty="0"/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 hasCustomPrompt="1"/>
          </p:nvPr>
        </p:nvSpPr>
        <p:spPr>
          <a:xfrm>
            <a:off x="5540375" y="1917700"/>
            <a:ext cx="2676525" cy="2889250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ngle 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1891875" y="795528"/>
            <a:ext cx="5349240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891874" y="4794352"/>
            <a:ext cx="5347552" cy="9963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1900238" y="795528"/>
            <a:ext cx="5329238" cy="400507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065871" y="4873438"/>
            <a:ext cx="5074070" cy="838200"/>
          </a:xfrm>
        </p:spPr>
        <p:txBody>
          <a:bodyPr anchor="ctr"/>
          <a:lstStyle>
            <a:lvl1pPr>
              <a:defRPr sz="26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>
              <a:lnSpc>
                <a:spcPct val="100000"/>
              </a:lnSpc>
            </a:pPr>
            <a:r>
              <a:rPr lang="zh-CN" altLang="en-US" sz="600" baseline="0" noProof="0" smtClean="0">
                <a:solidFill>
                  <a:schemeClr val="bg1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 baseline="0" noProof="0">
              <a:solidFill>
                <a:schemeClr val="bg1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070">
              <a:lnSpc>
                <a:spcPct val="100000"/>
              </a:lnSpc>
            </a:pPr>
            <a:r>
              <a:rPr lang="en-US" altLang="zh-CN" sz="600" baseline="0" noProof="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baseline="0" noProof="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baseline="0" noProof="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baseline="0" noProof="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 baseline="0" noProof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070">
                <a:lnSpc>
                  <a:spcPct val="100000"/>
                </a:lnSpc>
              </a:pPr>
              <a:t>‹#›</a:t>
            </a:fld>
            <a:endParaRPr lang="zh-CN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mall photo_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338328" y="310896"/>
            <a:ext cx="3273552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38328" y="310896"/>
            <a:ext cx="3273552" cy="2459736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29703" y="3429000"/>
            <a:ext cx="7009298" cy="1421928"/>
          </a:xfrm>
        </p:spPr>
        <p:txBody>
          <a:bodyPr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Large photo </a:t>
            </a:r>
            <a:br>
              <a:rPr lang="en-US" dirty="0" smtClean="0"/>
            </a:br>
            <a:r>
              <a:rPr lang="en-US" dirty="0" smtClean="0"/>
              <a:t>caption here.</a:t>
            </a:r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>
              <a:lnSpc>
                <a:spcPct val="100000"/>
              </a:lnSpc>
            </a:pPr>
            <a:r>
              <a:rPr lang="zh-CN" altLang="en-US" sz="600" baseline="0" noProof="0" smtClean="0">
                <a:solidFill>
                  <a:schemeClr val="bg1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 baseline="0" noProof="0">
              <a:solidFill>
                <a:schemeClr val="bg1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070">
              <a:lnSpc>
                <a:spcPct val="100000"/>
              </a:lnSpc>
            </a:pPr>
            <a:r>
              <a:rPr lang="en-US" altLang="zh-CN" sz="600" baseline="0" noProof="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baseline="0" noProof="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baseline="0" noProof="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baseline="0" noProof="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 baseline="0" noProof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070">
                <a:lnSpc>
                  <a:spcPct val="100000"/>
                </a:lnSpc>
              </a:pPr>
              <a:t>‹#›</a:t>
            </a:fld>
            <a:endParaRPr lang="zh-CN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rtrait photo_righ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4992624" y="859536"/>
            <a:ext cx="3630168" cy="50292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4992624" y="859536"/>
            <a:ext cx="3630168" cy="502920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9703" y="728972"/>
            <a:ext cx="4349918" cy="1089529"/>
          </a:xfrm>
        </p:spPr>
        <p:txBody>
          <a:bodyPr anchor="t">
            <a:spAutoFit/>
          </a:bodyPr>
          <a:lstStyle>
            <a:lvl1pPr>
              <a:lnSpc>
                <a:spcPct val="9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>
              <a:lnSpc>
                <a:spcPct val="100000"/>
              </a:lnSpc>
            </a:pPr>
            <a:r>
              <a:rPr lang="zh-CN" altLang="en-US" sz="600" baseline="0" noProof="0" smtClean="0">
                <a:solidFill>
                  <a:schemeClr val="bg1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 baseline="0" noProof="0">
              <a:solidFill>
                <a:schemeClr val="bg1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070">
              <a:lnSpc>
                <a:spcPct val="100000"/>
              </a:lnSpc>
            </a:pPr>
            <a:r>
              <a:rPr lang="en-US" altLang="zh-CN" sz="600" baseline="0" noProof="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baseline="0" noProof="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baseline="0" noProof="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baseline="0" noProof="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 baseline="0" noProof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070">
                <a:lnSpc>
                  <a:spcPct val="100000"/>
                </a:lnSpc>
              </a:pPr>
              <a:t>‹#›</a:t>
            </a:fld>
            <a:endParaRPr lang="zh-CN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3668713" y="311149"/>
            <a:ext cx="3268136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3668989" y="311149"/>
            <a:ext cx="3267861" cy="266065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34963" y="311149"/>
            <a:ext cx="3258612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20824" y="311149"/>
            <a:ext cx="3272751" cy="266065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011988" y="311149"/>
            <a:ext cx="1806574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7011988" y="311149"/>
            <a:ext cx="1806573" cy="1308101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334963" y="3028951"/>
            <a:ext cx="2501965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 hasCustomPrompt="1"/>
          </p:nvPr>
        </p:nvSpPr>
        <p:spPr>
          <a:xfrm>
            <a:off x="320824" y="3028951"/>
            <a:ext cx="2516104" cy="3458934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2911476" y="3028951"/>
            <a:ext cx="4025374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 hasCustomPrompt="1"/>
          </p:nvPr>
        </p:nvSpPr>
        <p:spPr>
          <a:xfrm>
            <a:off x="2908334" y="3028951"/>
            <a:ext cx="4028516" cy="3458934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011988" y="1683657"/>
            <a:ext cx="1806574" cy="344215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7011988" y="1676400"/>
            <a:ext cx="1806573" cy="344941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7011988" y="5182960"/>
            <a:ext cx="1806574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 hasCustomPrompt="1"/>
          </p:nvPr>
        </p:nvSpPr>
        <p:spPr>
          <a:xfrm>
            <a:off x="7011988" y="5182960"/>
            <a:ext cx="1806573" cy="1304925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Insert photo here</a:t>
            </a:r>
            <a:endParaRPr lang="en-US" dirty="0"/>
          </a:p>
        </p:txBody>
      </p:sp>
      <p:sp>
        <p:nvSpPr>
          <p:cNvPr id="18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070">
              <a:lnSpc>
                <a:spcPct val="100000"/>
              </a:lnSpc>
            </a:pPr>
            <a:r>
              <a:rPr lang="zh-CN" altLang="en-US" sz="600" baseline="0" noProof="0" smtClean="0">
                <a:solidFill>
                  <a:schemeClr val="bg1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 baseline="0" noProof="0">
              <a:solidFill>
                <a:schemeClr val="bg1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070">
              <a:lnSpc>
                <a:spcPct val="100000"/>
              </a:lnSpc>
            </a:pPr>
            <a:r>
              <a:rPr lang="en-US" altLang="zh-CN" sz="600" baseline="0" noProof="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baseline="0" noProof="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baseline="0" noProof="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baseline="0" noProof="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 baseline="0" noProof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2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070">
                <a:lnSpc>
                  <a:spcPct val="100000"/>
                </a:lnSpc>
              </a:pPr>
              <a:t>‹#›</a:t>
            </a:fld>
            <a:endParaRPr lang="zh-CN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photo with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8328" y="310896"/>
            <a:ext cx="8476488" cy="607539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33375" y="339924"/>
            <a:ext cx="8474869" cy="6054185"/>
          </a:xfrm>
          <a:ln>
            <a:solidFill>
              <a:srgbClr val="FFFFFF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2000" kern="1200" baseline="0" dirty="0">
                <a:solidFill>
                  <a:srgbClr val="5465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Photo placeholder</a:t>
            </a:r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 userDrawn="1"/>
        </p:nvSpPr>
        <p:spPr bwMode="ltGray">
          <a:xfrm>
            <a:off x="7948134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r" defTabSz="814070" rtl="0" eaLnBrk="1" latinLnBrk="0" hangingPunct="1">
              <a:lnSpc>
                <a:spcPct val="100000"/>
              </a:lnSpc>
            </a:pPr>
            <a:r>
              <a:rPr lang="zh-CN" altLang="en-US" sz="600" kern="1200" baseline="0" noProof="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 kern="1200" baseline="0" noProof="0">
              <a:solidFill>
                <a:srgbClr val="808080"/>
              </a:solidFill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070">
              <a:lnSpc>
                <a:spcPct val="100000"/>
              </a:lnSpc>
            </a:pPr>
            <a:r>
              <a:rPr lang="en-US" altLang="zh-CN" sz="600" baseline="0" noProof="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baseline="0" noProof="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baseline="0" noProof="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baseline="0" noProof="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 baseline="0" noProof="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070">
                <a:lnSpc>
                  <a:spcPct val="100000"/>
                </a:lnSpc>
              </a:pPr>
              <a:t>‹#›</a:t>
            </a:fld>
            <a:endParaRPr lang="zh-CN" sz="600" dirty="0">
              <a:solidFill>
                <a:srgbClr val="808080"/>
              </a:solidFill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-91440" y="-91440"/>
            <a:ext cx="9326880" cy="7040880"/>
          </a:xfrm>
        </p:spPr>
        <p:txBody>
          <a:bodyPr anchor="ctr" anchorCtr="1">
            <a:noAutofit/>
          </a:bodyPr>
          <a:lstStyle>
            <a:lvl1pPr algn="ctr">
              <a:buNone/>
              <a:defRPr>
                <a:latin typeface="+mj-lt"/>
              </a:defRPr>
            </a:lvl1pPr>
          </a:lstStyle>
          <a:p>
            <a:r>
              <a:rPr lang="en-US" dirty="0" smtClean="0"/>
              <a:t>Full bleed image placeholder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r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1" name="Media Placeholder 20"/>
          <p:cNvSpPr>
            <a:spLocks noGrp="1"/>
          </p:cNvSpPr>
          <p:nvPr>
            <p:ph type="media" sz="quarter" idx="10" hasCustomPrompt="1"/>
          </p:nvPr>
        </p:nvSpPr>
        <p:spPr>
          <a:xfrm>
            <a:off x="2642616" y="777240"/>
            <a:ext cx="5897880" cy="4425696"/>
          </a:xfrm>
          <a:solidFill>
            <a:srgbClr val="000000"/>
          </a:solidFill>
          <a:ln>
            <a:noFill/>
          </a:ln>
          <a:effectLst>
            <a:innerShdw blurRad="419100">
              <a:prstClr val="black">
                <a:alpha val="4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defRPr lang="en-US" sz="1800" kern="1200">
                <a:solidFill>
                  <a:schemeClr val="l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 smtClean="0"/>
              <a:t>Click icon to add video</a:t>
            </a:r>
            <a:endParaRPr lang="en-US" dirty="0"/>
          </a:p>
        </p:txBody>
      </p:sp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326148" y="6042098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_gradi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6"/>
            <a:ext cx="8110728" cy="384175"/>
          </a:xfr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normAutofit/>
          </a:bodyPr>
          <a:lstStyle>
            <a:lvl1pPr marL="0" indent="0" algn="l"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</a:pPr>
            <a:r>
              <a:rPr lang="en-US" dirty="0" smtClean="0"/>
              <a:t>Presenter Name</a:t>
            </a:r>
            <a:endParaRPr lang="en-US" dirty="0"/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</a:t>
            </a:r>
            <a:br>
              <a:rPr lang="en-US" dirty="0" smtClean="0"/>
            </a:br>
            <a:r>
              <a:rPr lang="en-US" dirty="0" smtClean="0"/>
              <a:t>Title Goes Here</a:t>
            </a:r>
            <a:endParaRPr lang="en-US" dirty="0"/>
          </a:p>
        </p:txBody>
      </p:sp>
      <p:pic>
        <p:nvPicPr>
          <p:cNvPr id="51" name="Picture 4"/>
          <p:cNvPicPr>
            <a:picLocks noChangeAspect="1" noChangeArrowheads="1"/>
          </p:cNvPicPr>
          <p:nvPr userDrawn="1"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03053" y="325971"/>
            <a:ext cx="2920207" cy="485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2" y="4862154"/>
            <a:ext cx="8110728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rgbClr val="493B93"/>
                </a:solidFill>
              </a:defRPr>
            </a:lvl1pPr>
          </a:lstStyle>
          <a:p>
            <a:pPr lvl="0"/>
            <a:r>
              <a:rPr lang="en-US" dirty="0" smtClean="0"/>
              <a:t>Speaker Title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1" y="5231003"/>
            <a:ext cx="8110728" cy="297004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400">
                <a:solidFill>
                  <a:srgbClr val="493B93"/>
                </a:solidFill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ltGray">
          <a:xfrm>
            <a:off x="7948134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r" defTabSz="814070" rtl="0" eaLnBrk="1" latinLnBrk="0" hangingPunct="1">
              <a:lnSpc>
                <a:spcPct val="100000"/>
              </a:lnSpc>
            </a:pPr>
            <a:r>
              <a:rPr lang="zh-CN" altLang="en-US" sz="600" kern="1200" baseline="0" noProof="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 kern="1200" baseline="0" noProof="0">
              <a:solidFill>
                <a:srgbClr val="808080"/>
              </a:solidFill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070">
              <a:lnSpc>
                <a:spcPct val="100000"/>
              </a:lnSpc>
            </a:pPr>
            <a:r>
              <a:rPr lang="en-US" altLang="zh-CN" sz="600" baseline="0" noProof="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baseline="0" noProof="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baseline="0" noProof="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baseline="0" noProof="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 baseline="0" noProof="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070">
                <a:lnSpc>
                  <a:spcPct val="100000"/>
                </a:lnSpc>
              </a:pPr>
              <a:t>‹#›</a:t>
            </a:fld>
            <a:endParaRPr lang="zh-CN" sz="600" dirty="0">
              <a:solidFill>
                <a:srgbClr val="808080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  <p:sp>
        <p:nvSpPr>
          <p:cNvPr id="20" name="Rectangle 19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1" name="Freeform 20"/>
          <p:cNvSpPr/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2" name="Freeform 21"/>
          <p:cNvSpPr/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3" name="Freeform 22"/>
          <p:cNvSpPr>
            <a:spLocks noEditPoints="1"/>
          </p:cNvSpPr>
          <p:nvPr userDrawn="1"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4" name="Freeform 23"/>
          <p:cNvSpPr/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5" name="Freeform 24"/>
          <p:cNvSpPr/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6" name="Freeform 25"/>
          <p:cNvSpPr/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7" name="Freeform 26"/>
          <p:cNvSpPr/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8" name="Freeform 27"/>
          <p:cNvSpPr/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9" name="Freeform 28"/>
          <p:cNvSpPr/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0" name="Freeform 29"/>
          <p:cNvSpPr/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1" name="Freeform 30"/>
          <p:cNvSpPr/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2" name="Freeform 31"/>
          <p:cNvSpPr/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3" name="Freeform 32"/>
          <p:cNvSpPr/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3" dur="7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5" dur="7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blue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644691" y="3060488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aseline="0" noProof="0" dirty="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谢谢。</a:t>
            </a:r>
            <a:endParaRPr lang="zh-CN" altLang="en-US" sz="3600" baseline="0" noProof="0" dirty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4669746" y="3078070"/>
            <a:ext cx="3669899" cy="61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5" name="Freeform 4"/>
          <p:cNvSpPr/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6" name="Freeform 5"/>
          <p:cNvSpPr/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" name="Freeform 6"/>
          <p:cNvSpPr>
            <a:spLocks noEditPoints="1"/>
          </p:cNvSpPr>
          <p:nvPr userDrawn="1"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8" name="Freeform 7"/>
          <p:cNvSpPr/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9" name="Freeform 8"/>
          <p:cNvSpPr/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0" name="Freeform 9"/>
          <p:cNvSpPr/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1" name="Freeform 10"/>
          <p:cNvSpPr/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2" name="Freeform 11"/>
          <p:cNvSpPr/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4" name="Freeform 13"/>
          <p:cNvSpPr/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5" name="Freeform 14"/>
          <p:cNvSpPr/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6" name="Freeform 15"/>
          <p:cNvSpPr/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7" name="Freeform 16"/>
          <p:cNvSpPr/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8" name="Freeform 17"/>
          <p:cNvSpPr/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/>
          <a:lstStyle/>
          <a:p>
            <a:endParaRPr lang="en-US" dirty="0">
              <a:solidFill>
                <a:srgbClr val="0096D6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3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5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644691" y="3060488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aseline="0" noProof="0" dirty="0" smtClean="0">
                <a:solidFill>
                  <a:srgbClr val="FFFFFF"/>
                </a:solidFill>
                <a:latin typeface="Arial" pitchFamily="34" charset="0"/>
                <a:ea typeface="黑体" pitchFamily="49" charset="-122"/>
              </a:rPr>
              <a:t>谢谢。</a:t>
            </a:r>
            <a:endParaRPr lang="zh-CN" altLang="en-US" sz="3600" baseline="0" noProof="0" dirty="0">
              <a:solidFill>
                <a:srgbClr val="FFFFFF"/>
              </a:solidFill>
              <a:latin typeface="Arial" pitchFamily="34" charset="0"/>
              <a:ea typeface="黑体" pitchFamily="49" charset="-122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 userDrawn="1"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4669746" y="3078070"/>
            <a:ext cx="3669899" cy="61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808080"/>
                </a:solidFill>
              </a:rPr>
              <a:t>St. Lawrence College – Cornwall Campus, ON, Canada – Clark &amp; Zangwill – Zhejiang University slide </a:t>
            </a:r>
            <a:fld id="{6389D516-F11F-4AFC-9BF3-7465F394FDD6}" type="slidenum">
              <a:rPr lang="en-US" altLang="zh-CN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60552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808080"/>
                </a:solidFill>
              </a:rPr>
              <a:t>St. Lawrence College – Cornwall Campus, ON, Canada – Clark &amp; Zangwill – Zhejiang University slide </a:t>
            </a:r>
            <a:fld id="{94A8A20B-273D-4255-ABB9-391ABA27C46D}" type="slidenum">
              <a:rPr lang="en-US" altLang="zh-CN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90591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808080"/>
                </a:solidFill>
              </a:rPr>
              <a:t>St. Lawrence College – Cornwall Campus, ON, Canada – Clark &amp; Zangwill – Zhejiang University slide </a:t>
            </a:r>
            <a:fld id="{28848F8A-EFF5-46C1-BED2-B77C71B8D644}" type="slidenum">
              <a:rPr lang="en-US" altLang="zh-CN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72638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808080"/>
                </a:solidFill>
              </a:rPr>
              <a:t>St. Lawrence College – Cornwall Campus, ON, Canada – Clark &amp; Zangwill – Zhejiang University slide </a:t>
            </a:r>
            <a:fld id="{728BC29E-8562-4486-9CC3-A676B625A29A}" type="slidenum">
              <a:rPr lang="en-US" altLang="zh-CN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53951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808080"/>
                </a:solidFill>
              </a:rPr>
              <a:t>St. Lawrence College – Cornwall Campus, ON, Canada – Clark &amp; Zangwill – Zhejiang University slide </a:t>
            </a:r>
            <a:fld id="{62606646-246F-4412-8988-68F1BC0DE6AF}" type="slidenum">
              <a:rPr lang="en-US" altLang="zh-CN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135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 smtClean="0"/>
              <a:t>Presentation </a:t>
            </a:r>
            <a:br>
              <a:rPr lang="en-US" dirty="0" smtClean="0"/>
            </a:br>
            <a:r>
              <a:rPr lang="en-US" dirty="0" smtClean="0"/>
              <a:t>Title Goes Here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808080"/>
                </a:solidFill>
              </a:rPr>
              <a:t>St. Lawrence College – Cornwall Campus, ON, Canada – Clark &amp; Zangwill – Zhejiang University slide </a:t>
            </a:r>
            <a:fld id="{3A0B906B-109E-4D99-B90F-F69E0DA946AE}" type="slidenum">
              <a:rPr lang="en-US" altLang="zh-CN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9079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808080"/>
                </a:solidFill>
              </a:rPr>
              <a:t>St. Lawrence College – Cornwall Campus, ON, Canada – Clark &amp; Zangwill – Zhejiang University slide </a:t>
            </a:r>
            <a:fld id="{C7172CDB-84CA-42F8-8A03-89424C150F53}" type="slidenum">
              <a:rPr lang="en-US" altLang="zh-CN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25081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808080"/>
                </a:solidFill>
              </a:rPr>
              <a:t>St. Lawrence College – Cornwall Campus, ON, Canada – Clark &amp; Zangwill – Zhejiang University slide </a:t>
            </a:r>
            <a:fld id="{595F2BA5-EC2A-4AF0-B95D-E19A1C80F180}" type="slidenum">
              <a:rPr lang="en-US" altLang="zh-CN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6579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808080"/>
                </a:solidFill>
              </a:rPr>
              <a:t>St. Lawrence College – Cornwall Campus, ON, Canada – Clark &amp; Zangwill – Zhejiang University slide </a:t>
            </a:r>
            <a:fld id="{21D6314F-19C0-4B6E-BECA-66533269C5AC}" type="slidenum">
              <a:rPr lang="en-US" altLang="zh-CN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12494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808080"/>
                </a:solidFill>
              </a:rPr>
              <a:t>St. Lawrence College – Cornwall Campus, ON, Canada – Clark &amp; Zangwill – Zhejiang University slide </a:t>
            </a:r>
            <a:fld id="{3661C96A-A38E-4EC7-9496-B80B4839B6C2}" type="slidenum">
              <a:rPr lang="en-US" altLang="zh-CN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57832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808080"/>
                </a:solidFill>
              </a:rPr>
              <a:t>St. Lawrence College – Cornwall Campus, ON, Canada – Clark &amp; Zangwill – Zhejiang University slide </a:t>
            </a:r>
            <a:fld id="{43A5FE6F-0864-4EA0-A171-C7E411D63EC9}" type="slidenum">
              <a:rPr lang="en-US" altLang="zh-CN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5449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808080"/>
                </a:solidFill>
              </a:rPr>
              <a:t>St. Lawrence College – Cornwall Campus, ON, Canada – Clark &amp; Zangwill – Zhejiang University slide </a:t>
            </a:r>
            <a:fld id="{AAA51231-FBF1-4275-8683-00085A32321B}" type="slidenum">
              <a:rPr lang="en-US" altLang="zh-CN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92227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>
                <a:solidFill>
                  <a:srgbClr val="808080"/>
                </a:solidFill>
              </a:rPr>
              <a:t>St. Lawrence College – Cornwall Campus, ON, Canada – Clark &amp; Zangwill – Zhejiang University slide </a:t>
            </a:r>
            <a:fld id="{F080B8F7-4B30-4C69-A2FA-0140B7113DBB}" type="slidenum">
              <a:rPr lang="en-US" altLang="zh-CN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818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333376" y="4712451"/>
            <a:ext cx="8477250" cy="1828800"/>
          </a:xfrm>
          <a:prstGeom prst="rect">
            <a:avLst/>
          </a:prstGeom>
        </p:spPr>
      </p:pic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l" defTabSz="814070" rtl="0" eaLnBrk="1" latinLnBrk="0" hangingPunct="1">
              <a:lnSpc>
                <a:spcPct val="100000"/>
              </a:lnSpc>
            </a:pPr>
            <a:r>
              <a:rPr lang="zh-CN" altLang="en-US" sz="600" kern="1200" baseline="0" noProof="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 kern="1200" baseline="0" noProof="0">
              <a:solidFill>
                <a:srgbClr val="808080"/>
              </a:solidFill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marL="0" algn="l" defTabSz="814070" rtl="0" eaLnBrk="1" latinLnBrk="0" hangingPunct="1">
              <a:lnSpc>
                <a:spcPct val="100000"/>
              </a:lnSpc>
            </a:pPr>
            <a:r>
              <a:rPr lang="en-US" altLang="zh-CN" sz="600" kern="1200" baseline="0" noProof="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kern="1200" baseline="0" noProof="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kern="1200" baseline="0" noProof="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kern="1200" baseline="0" noProof="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 kern="1200" baseline="0" noProof="0">
              <a:solidFill>
                <a:srgbClr val="808080"/>
              </a:solidFill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070">
                <a:lnSpc>
                  <a:spcPct val="100000"/>
                </a:lnSpc>
              </a:pPr>
              <a:t>‹#›</a:t>
            </a:fld>
            <a:endParaRPr lang="zh-CN" sz="600" dirty="0">
              <a:solidFill>
                <a:srgbClr val="808080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333376" y="4696378"/>
            <a:ext cx="8477250" cy="1844873"/>
          </a:xfrm>
          <a:prstGeom prst="rect">
            <a:avLst/>
          </a:prstGeom>
        </p:spPr>
      </p:pic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627517" cy="175257"/>
          </a:xfrm>
          <a:prstGeom prst="rect">
            <a:avLst/>
          </a:prstGeom>
        </p:spPr>
        <p:txBody>
          <a:bodyPr wrap="none" lIns="82124" tIns="41061" rIns="82124" bIns="41061" anchor="b">
            <a:spAutoFit/>
          </a:bodyPr>
          <a:lstStyle/>
          <a:p>
            <a:pPr marL="0" algn="l" defTabSz="814070" rtl="0" eaLnBrk="1" latinLnBrk="0" hangingPunct="1">
              <a:lnSpc>
                <a:spcPct val="100000"/>
              </a:lnSpc>
            </a:pPr>
            <a:r>
              <a:rPr lang="zh-CN" altLang="en-US" sz="600" kern="1200" baseline="0" noProof="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 kern="1200" baseline="0" noProof="0">
              <a:solidFill>
                <a:srgbClr val="808080"/>
              </a:solidFill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</p:spPr>
        <p:txBody>
          <a:bodyPr wrap="square" lIns="82124" tIns="41061" rIns="82124" bIns="41061" anchor="b" anchorCtr="0">
            <a:spAutoFit/>
          </a:bodyPr>
          <a:lstStyle/>
          <a:p>
            <a:pPr marL="0" algn="l" defTabSz="814070" rtl="0" eaLnBrk="1" latinLnBrk="0" hangingPunct="1">
              <a:lnSpc>
                <a:spcPct val="100000"/>
              </a:lnSpc>
            </a:pPr>
            <a:r>
              <a:rPr lang="en-US" altLang="zh-CN" sz="600" kern="1200" baseline="0" noProof="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kern="1200" baseline="0" noProof="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kern="1200" baseline="0" noProof="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kern="1200" baseline="0" noProof="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 kern="1200" baseline="0" noProof="0">
              <a:solidFill>
                <a:srgbClr val="808080"/>
              </a:solidFill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070">
                <a:lnSpc>
                  <a:spcPct val="100000"/>
                </a:lnSpc>
              </a:pPr>
              <a:t>‹#›</a:t>
            </a:fld>
            <a:endParaRPr lang="zh-CN" sz="600" dirty="0">
              <a:solidFill>
                <a:srgbClr val="808080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Segu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 smtClean="0"/>
              <a:t>Segue Title Here</a:t>
            </a:r>
            <a:endParaRPr lang="en-US" dirty="0"/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</a:ln>
          <a:effectLst/>
        </p:spPr>
        <p:txBody>
          <a:bodyPr wrap="none" anchor="ctr"/>
          <a:lstStyle/>
          <a:p>
            <a:endParaRPr lang="en-US" dirty="0">
              <a:latin typeface="+mj-lt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l" defTabSz="814070" rtl="0" eaLnBrk="1" latinLnBrk="0" hangingPunct="1">
              <a:lnSpc>
                <a:spcPct val="100000"/>
              </a:lnSpc>
            </a:pPr>
            <a:r>
              <a:rPr lang="zh-CN" altLang="en-US" sz="600" kern="1200" baseline="0" noProof="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 kern="1200" baseline="0" noProof="0">
              <a:solidFill>
                <a:srgbClr val="808080"/>
              </a:solidFill>
              <a:latin typeface="Arial" pitchFamily="34" charset="0"/>
              <a:ea typeface="黑体" pitchFamily="49" charset="-122"/>
              <a:cs typeface="+mn-cs"/>
            </a:endParaRP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marL="0" algn="l" defTabSz="814070" rtl="0" eaLnBrk="1" latinLnBrk="0" hangingPunct="1">
              <a:lnSpc>
                <a:spcPct val="100000"/>
              </a:lnSpc>
            </a:pPr>
            <a:r>
              <a:rPr lang="en-US" altLang="zh-CN" sz="600" kern="1200" baseline="0" noProof="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kern="1200" baseline="0" noProof="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kern="1200" baseline="0" noProof="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kern="1200" baseline="0" noProof="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 kern="1200" baseline="0" noProof="0">
              <a:solidFill>
                <a:srgbClr val="808080"/>
              </a:solidFill>
              <a:latin typeface="Arial" pitchFamily="34" charset="0"/>
              <a:ea typeface="黑体" pitchFamily="49" charset="-122"/>
              <a:cs typeface="+mn-cs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070">
                <a:lnSpc>
                  <a:spcPct val="100000"/>
                </a:lnSpc>
              </a:pPr>
              <a:t>‹#›</a:t>
            </a:fld>
            <a:endParaRPr lang="zh-CN" sz="600" dirty="0">
              <a:solidFill>
                <a:srgbClr val="808080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432215"/>
            <a:ext cx="8588861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344168"/>
            <a:ext cx="8577072" cy="4965192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06781" y="1339745"/>
            <a:ext cx="4122425" cy="49657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ts val="1480"/>
              </a:spcBef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spcBef>
                <a:spcPts val="600"/>
              </a:spcBef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pPr lv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29702" y="1339745"/>
            <a:ext cx="4122425" cy="49657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ts val="1480"/>
              </a:spcBef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spcBef>
                <a:spcPts val="600"/>
              </a:spcBef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69595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6" cstate="screen"/>
          <a:srcRect/>
          <a:stretch>
            <a:fillRect/>
          </a:stretch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pPr lv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702" y="1339745"/>
            <a:ext cx="8577072" cy="496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070">
              <a:lnSpc>
                <a:spcPct val="100000"/>
              </a:lnSpc>
            </a:pPr>
            <a:r>
              <a:rPr lang="en-US" altLang="zh-CN" sz="600" baseline="0" noProof="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© 2016 </a:t>
            </a:r>
            <a:r>
              <a:rPr lang="zh-CN" altLang="en-US" sz="600" baseline="0" noProof="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思科和</a:t>
            </a:r>
            <a:r>
              <a:rPr lang="en-US" altLang="zh-CN" sz="600" baseline="0" noProof="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/</a:t>
            </a:r>
            <a:r>
              <a:rPr lang="zh-CN" altLang="en-US" sz="600" baseline="0" noProof="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或其附属公司。版权所有。</a:t>
            </a:r>
            <a:endParaRPr lang="zh-CN" altLang="en-US" sz="600" baseline="0" noProof="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ltGray">
          <a:xfrm>
            <a:off x="7948134" y="6584512"/>
            <a:ext cx="627517" cy="1752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>
              <a:lnSpc>
                <a:spcPct val="100000"/>
              </a:lnSpc>
            </a:pPr>
            <a:r>
              <a:rPr lang="zh-CN" altLang="en-US" sz="600" baseline="0" noProof="0" smtClean="0">
                <a:solidFill>
                  <a:srgbClr val="808080"/>
                </a:solidFill>
                <a:latin typeface="Arial" pitchFamily="34" charset="0"/>
                <a:ea typeface="黑体" pitchFamily="49" charset="-122"/>
              </a:rPr>
              <a:t>思科公开信息</a:t>
            </a:r>
            <a:endParaRPr lang="zh-CN" altLang="en-US" sz="600" baseline="0" noProof="0">
              <a:solidFill>
                <a:srgbClr val="808080"/>
              </a:solidFill>
              <a:latin typeface="Arial" pitchFamily="34" charset="0"/>
              <a:ea typeface="黑体" pitchFamily="49" charset="-122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070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070">
                <a:lnSpc>
                  <a:spcPct val="100000"/>
                </a:lnSpc>
              </a:pPr>
              <a:t>‹#›</a:t>
            </a:fld>
            <a:endParaRPr lang="zh-CN" sz="600" dirty="0">
              <a:solidFill>
                <a:srgbClr val="808080"/>
              </a:solidFill>
              <a:latin typeface="+mj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kumimoji="0" lang="en-US" sz="3600" b="0" i="0" u="none" strike="noStrike" kern="1200" cap="none" spc="0" normalizeH="0" baseline="0" dirty="0">
          <a:ln>
            <a:noFill/>
          </a:ln>
          <a:gradFill flip="none" rotWithShape="1">
            <a:gsLst>
              <a:gs pos="16000">
                <a:schemeClr val="tx2"/>
              </a:gs>
              <a:gs pos="100000">
                <a:srgbClr val="28A7DF"/>
              </a:gs>
            </a:gsLst>
            <a:lin ang="1800000" scaled="0"/>
            <a:tileRect/>
          </a:gradFill>
          <a:effectLst/>
          <a:uLnTx/>
          <a:uFillTx/>
          <a:latin typeface="+mj-lt"/>
          <a:ea typeface="+mj-ea"/>
          <a:cs typeface="Arial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1440"/>
        </a:spcBef>
        <a:buClr>
          <a:srgbClr val="493B93"/>
        </a:buClr>
        <a:buSzPct val="90000"/>
        <a:buFont typeface="Arial" pitchFamily="34" charset="0"/>
        <a:buChar char="•"/>
        <a:defRPr lang="en-US" sz="2200" kern="1200" dirty="0" smtClean="0">
          <a:solidFill>
            <a:srgbClr val="435153"/>
          </a:solidFill>
          <a:latin typeface="+mj-lt"/>
          <a:ea typeface="+mn-ea"/>
          <a:cs typeface="+mn-cs"/>
        </a:defRPr>
      </a:lvl1pPr>
      <a:lvl2pPr marL="406400" indent="0" algn="l" defTabSz="914400" rtl="0" eaLnBrk="1" latinLnBrk="0" hangingPunct="1">
        <a:lnSpc>
          <a:spcPct val="95000"/>
        </a:lnSpc>
        <a:spcBef>
          <a:spcPts val="840"/>
        </a:spcBef>
        <a:buClr>
          <a:schemeClr val="tx2"/>
        </a:buClr>
        <a:buFontTx/>
        <a:buNone/>
        <a:defRPr lang="en-US" sz="1800" kern="1200" dirty="0" smtClean="0">
          <a:solidFill>
            <a:srgbClr val="435153"/>
          </a:solidFill>
          <a:latin typeface="+mj-lt"/>
          <a:ea typeface="+mn-ea"/>
          <a:cs typeface="+mn-cs"/>
        </a:defRPr>
      </a:lvl2pPr>
      <a:lvl3pPr marL="571500" indent="-1905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600" kern="1200" dirty="0" smtClean="0">
          <a:solidFill>
            <a:srgbClr val="435153"/>
          </a:solidFill>
          <a:latin typeface="+mj-lt"/>
          <a:ea typeface="+mn-ea"/>
          <a:cs typeface="+mn-cs"/>
        </a:defRPr>
      </a:lvl3pPr>
      <a:lvl4pPr marL="688975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 smtClean="0">
          <a:solidFill>
            <a:srgbClr val="435153"/>
          </a:solidFill>
          <a:latin typeface="+mj-lt"/>
          <a:ea typeface="+mn-ea"/>
          <a:cs typeface="+mn-cs"/>
        </a:defRPr>
      </a:lvl4pPr>
      <a:lvl5pPr marL="802005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>
          <a:solidFill>
            <a:srgbClr val="435153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2875" y="6596063"/>
            <a:ext cx="8893175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solidFill>
                  <a:schemeClr val="bg2"/>
                </a:solidFill>
                <a:ea typeface="宋体" charset="-122"/>
              </a:defRPr>
            </a:lvl1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808080"/>
                </a:solidFill>
                <a:latin typeface="Comic Sans MS" pitchFamily="66" charset="0"/>
              </a:rPr>
              <a:t>St. Lawrence College – Cornwall Campus, ON, Canada – Clark &amp; Zangwill – Zhejiang University slide </a:t>
            </a:r>
            <a:fld id="{EFCC47E2-0CF8-4EB7-BD18-D51F55C1F109}" type="slidenum">
              <a:rPr lang="en-US" altLang="zh-CN">
                <a:solidFill>
                  <a:srgbClr val="808080"/>
                </a:solidFill>
                <a:latin typeface="Comic Sans MS" pitchFamily="66" charset="0"/>
              </a:rPr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808080"/>
              </a:solidFill>
              <a:latin typeface="Comic Sans MS" pitchFamily="66" charset="0"/>
            </a:endParaRPr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250825" y="6524625"/>
            <a:ext cx="8642350" cy="0"/>
          </a:xfrm>
          <a:prstGeom prst="line">
            <a:avLst/>
          </a:prstGeom>
          <a:noFill/>
          <a:ln w="28575">
            <a:solidFill>
              <a:srgbClr val="008080"/>
            </a:solidFill>
            <a:round/>
            <a:headEnd/>
            <a:tailEnd/>
          </a:ln>
          <a:effectLst/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800">
              <a:solidFill>
                <a:srgbClr val="00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479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39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7" Type="http://schemas.openxmlformats.org/officeDocument/2006/relationships/image" Target="../media/image39.emf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Microsoft_Excel_97-2003____1.xls"/><Relationship Id="rId5" Type="http://schemas.openxmlformats.org/officeDocument/2006/relationships/oleObject" Target="../embeddings/oleObject1.bin"/><Relationship Id="rId4" Type="http://schemas.openxmlformats.org/officeDocument/2006/relationships/slide" Target="slide3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0" y="4500000"/>
            <a:ext cx="2520000" cy="468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网络简介 </a:t>
            </a:r>
            <a:r>
              <a:rPr lang="en-US" altLang="zh-CN" sz="2400" b="1" dirty="0" smtClean="0">
                <a:latin typeface="Times New Roman" pitchFamily="18" charset="0"/>
                <a:ea typeface="宋体" pitchFamily="2" charset="-122"/>
              </a:rPr>
              <a:t>7.02 </a:t>
            </a:r>
            <a:r>
              <a:rPr lang="zh-CN" altLang="en-US" sz="2400" b="1" dirty="0" smtClean="0">
                <a:latin typeface="Times New Roman" pitchFamily="18" charset="0"/>
                <a:ea typeface="宋体" pitchFamily="2" charset="-122"/>
              </a:rPr>
              <a:t>版</a:t>
            </a:r>
            <a:endParaRPr lang="zh-CN" altLang="en-US" sz="2400" b="1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0" y="1440000"/>
            <a:ext cx="7920000" cy="720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4000" b="1" dirty="0" smtClean="0">
                <a:latin typeface="Times New Roman" pitchFamily="18" charset="0"/>
                <a:ea typeface="宋体" pitchFamily="2" charset="-122"/>
              </a:rPr>
              <a:t>第 </a:t>
            </a:r>
            <a:r>
              <a:rPr lang="en-US" altLang="zh-CN" sz="4000" b="1" dirty="0" smtClean="0">
                <a:latin typeface="Times New Roman" pitchFamily="18" charset="0"/>
                <a:ea typeface="宋体" pitchFamily="2" charset="-122"/>
              </a:rPr>
              <a:t>11 </a:t>
            </a:r>
            <a:r>
              <a:rPr lang="zh-CN" altLang="en-US" sz="4000" b="1" dirty="0" smtClean="0">
                <a:latin typeface="Times New Roman" pitchFamily="18" charset="0"/>
                <a:ea typeface="宋体" pitchFamily="2" charset="-122"/>
              </a:rPr>
              <a:t>章</a:t>
            </a:r>
            <a:r>
              <a:rPr lang="zh-CN" altLang="en-US" sz="4000" b="1" dirty="0" smtClean="0">
                <a:latin typeface="Times New Roman" pitchFamily="18" charset="0"/>
                <a:ea typeface="宋体" pitchFamily="2" charset="-122"/>
              </a:rPr>
              <a:t>：</a:t>
            </a:r>
            <a:r>
              <a:rPr lang="en-US" altLang="zh-CN" sz="4000" b="1" dirty="0" smtClean="0">
                <a:latin typeface="Times New Roman" pitchFamily="18" charset="0"/>
                <a:ea typeface="宋体" pitchFamily="2" charset="-122"/>
              </a:rPr>
              <a:t>IPv4 </a:t>
            </a:r>
            <a:r>
              <a:rPr lang="zh-CN" altLang="en-US" sz="4000" b="1" dirty="0" smtClean="0">
                <a:latin typeface="Times New Roman" pitchFamily="18" charset="0"/>
                <a:ea typeface="宋体" pitchFamily="2" charset="-122"/>
              </a:rPr>
              <a:t>编址</a:t>
            </a:r>
            <a:endParaRPr lang="zh-CN" altLang="en-US" sz="4000" b="1" dirty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60000" y="720000"/>
            <a:ext cx="7920000" cy="2214837"/>
          </a:xfr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11.5   IPv4</a:t>
            </a: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</a:rPr>
              <a:t>网络的子网</a:t>
            </a: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/>
            </a:r>
            <a:b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</a:b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11.6   </a:t>
            </a: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</a:rPr>
              <a:t>使用</a:t>
            </a: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/16</a:t>
            </a: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</a:rPr>
              <a:t>和</a:t>
            </a: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/8</a:t>
            </a: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</a:rPr>
              <a:t>前缀划分子网</a:t>
            </a: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/>
            </a:r>
            <a:b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</a:b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11.7   </a:t>
            </a: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</a:rPr>
              <a:t>按照要求划分子网</a:t>
            </a:r>
            <a:endParaRPr lang="zh-CN" altLang="en-US" sz="3200" b="1" dirty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60000" y="504000"/>
            <a:ext cx="7920000" cy="576000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</a:rPr>
              <a:t>有</a:t>
            </a:r>
            <a:r>
              <a:rPr lang="zh-CN" altLang="en-US" sz="3200" b="1" dirty="0">
                <a:latin typeface="Times New Roman" pitchFamily="18" charset="0"/>
                <a:ea typeface="宋体" pitchFamily="2" charset="-122"/>
              </a:rPr>
              <a:t>类子网</a:t>
            </a: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</a:rPr>
              <a:t>划分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96"/>
          <a:stretch>
            <a:fillRect/>
          </a:stretch>
        </p:blipFill>
        <p:spPr>
          <a:xfrm>
            <a:off x="648000" y="4320000"/>
            <a:ext cx="7884000" cy="1897223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80000" y="1151999"/>
            <a:ext cx="8784000" cy="31102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indent="612000" algn="just">
              <a:lnSpc>
                <a:spcPts val="4000"/>
              </a:lnSpc>
            </a:pP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创建IPv4子网的具体做法：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charset="0"/>
                <a:sym typeface="+mn-ea"/>
              </a:rPr>
              <a:t>延长子网掩码，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即从地址的主机部分借用若干位来增加网络位（网络部分）。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charset="0"/>
                <a:sym typeface="+mn-ea"/>
              </a:rPr>
              <a:t>借用的主机位越多，可以定义的子网也就越多。</a:t>
            </a:r>
            <a:endParaRPr lang="zh-CN" altLang="en-US" sz="2400" b="1" dirty="0" smtClean="0">
              <a:solidFill>
                <a:schemeClr val="bg2"/>
              </a:solidFill>
              <a:latin typeface="Times New Roman" pitchFamily="18" charset="0"/>
              <a:ea typeface="宋体" charset="0"/>
              <a:sym typeface="+mn-ea"/>
            </a:endParaRPr>
          </a:p>
          <a:p>
            <a:pPr lvl="0" indent="612000" algn="just">
              <a:lnSpc>
                <a:spcPts val="4000"/>
              </a:lnSpc>
            </a:pP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使用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charset="0"/>
                <a:sym typeface="+mn-ea"/>
              </a:rPr>
              <a:t>有类地址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的前缀/8、/16和/24最容易进行子网划分。下图列出了</a:t>
            </a:r>
            <a:r>
              <a:rPr lang="en-US" alt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/8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、</a:t>
            </a:r>
            <a:r>
              <a:rPr lang="en-US" alt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/16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、</a:t>
            </a:r>
            <a:r>
              <a:rPr lang="en-US" alt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/24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前缀长度相应的子网掩码、网络位和主机位、每个子网可以连接的主机数量。</a:t>
            </a:r>
          </a:p>
        </p:txBody>
      </p:sp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60000" y="504000"/>
            <a:ext cx="7920000" cy="576000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</a:rPr>
              <a:t>有</a:t>
            </a:r>
            <a:r>
              <a:rPr lang="zh-CN" altLang="en-US" sz="3200" b="1" dirty="0">
                <a:latin typeface="Times New Roman" pitchFamily="18" charset="0"/>
                <a:ea typeface="宋体" pitchFamily="2" charset="-122"/>
              </a:rPr>
              <a:t>类子网</a:t>
            </a: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</a:rPr>
              <a:t>划分</a:t>
            </a:r>
          </a:p>
        </p:txBody>
      </p:sp>
      <p:pic>
        <p:nvPicPr>
          <p:cNvPr id="4812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0000" y="1440000"/>
            <a:ext cx="8472488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8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44000" y="180000"/>
            <a:ext cx="8784000" cy="61880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60000" lvl="0" indent="-360000" algn="just" fontAlgn="auto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假设某企业选择了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+mn-ea"/>
              </a:rPr>
              <a:t>私有地址10.0.0.0/8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作为其内部网络地址。该网络可以在一个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  <a:sym typeface="+mn-ea"/>
              </a:rPr>
              <a:t>广播域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（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  <a:sym typeface="+mn-ea"/>
              </a:rPr>
              <a:t>网段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）中连接16,777,214台主机。</a:t>
            </a:r>
            <a:endParaRPr lang="en-US" altLang="zh-CN" sz="2400" b="1" dirty="0" smtClean="0">
              <a:solidFill>
                <a:schemeClr val="bg2"/>
              </a:solidFill>
              <a:latin typeface="Times New Roman" pitchFamily="18" charset="0"/>
              <a:ea typeface="宋体" pitchFamily="2" charset="-122"/>
              <a:sym typeface="+mn-ea"/>
            </a:endParaRPr>
          </a:p>
          <a:p>
            <a:pPr marL="360000" lvl="0" indent="-360000" algn="just" fontAlgn="auto">
              <a:lnSpc>
                <a:spcPts val="4000"/>
              </a:lnSpc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但是这并不理想！因为</a:t>
            </a:r>
            <a:r>
              <a:rPr lang="en-US" alt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IP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地址用不完，严重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+mn-ea"/>
              </a:rPr>
              <a:t>浪费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+mn-ea"/>
              </a:rPr>
              <a:t>IP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+mn-ea"/>
              </a:rPr>
              <a:t>地址资源！</a:t>
            </a:r>
            <a:endParaRPr lang="en-US" altLang="zh-CN" sz="2400" b="1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  <a:sym typeface="+mn-ea"/>
            </a:endParaRPr>
          </a:p>
          <a:p>
            <a:pPr marL="360000" indent="-360000" algn="just">
              <a:lnSpc>
                <a:spcPts val="4000"/>
              </a:lnSpc>
              <a:buFont typeface="Wingdings" panose="05000000000000000000" pitchFamily="2" charset="2"/>
              <a:buChar char="ü"/>
            </a:pPr>
            <a:r>
              <a:rPr kumimoji="1" lang="zh-CN" altLang="en-US" sz="2400" b="1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以</a:t>
            </a:r>
            <a:r>
              <a:rPr kumimoji="1" lang="en-US" altLang="zh-CN" sz="2400" b="1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zh-CN" altLang="en-US" sz="2400" b="1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类地址为</a:t>
            </a:r>
            <a:r>
              <a:rPr kumimoji="1"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例，在一个</a:t>
            </a:r>
            <a:r>
              <a:rPr kumimoji="1" lang="en-US" alt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A</a:t>
            </a:r>
            <a:r>
              <a:rPr kumimoji="1"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类地址的网络</a:t>
            </a:r>
            <a:r>
              <a:rPr kumimoji="1" lang="zh-CN" altLang="en-US" sz="2400" b="1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中可以有</a:t>
            </a:r>
            <a:r>
              <a:rPr kumimoji="1" lang="en-US" alt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16,777,214</a:t>
            </a:r>
            <a:r>
              <a:rPr kumimoji="1" lang="zh-CN" altLang="en-US" sz="2400" b="1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台</a:t>
            </a:r>
            <a:r>
              <a:rPr kumimoji="1"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主机。这些主机属于</a:t>
            </a:r>
            <a:r>
              <a:rPr kumimoji="1" lang="zh-CN" altLang="en-US" sz="2400" b="1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同一个</a:t>
            </a:r>
            <a:r>
              <a:rPr kumimoji="1"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网络，属于</a:t>
            </a:r>
            <a:r>
              <a:rPr kumimoji="1" lang="zh-CN" altLang="en-US" sz="2400" b="1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同一个</a:t>
            </a:r>
            <a:r>
              <a:rPr kumimoji="1" lang="zh-CN" altLang="en-US" sz="2400" b="1" dirty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广播</a:t>
            </a:r>
            <a:r>
              <a:rPr kumimoji="1"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域</a:t>
            </a:r>
            <a:r>
              <a:rPr kumimoji="1"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。</a:t>
            </a:r>
            <a:endParaRPr kumimoji="1" lang="zh-CN" altLang="en-US" sz="2400" b="1" dirty="0">
              <a:solidFill>
                <a:schemeClr val="bg2"/>
              </a:solidFill>
              <a:latin typeface="Times New Roman" pitchFamily="18" charset="0"/>
              <a:ea typeface="宋体" pitchFamily="2" charset="-122"/>
            </a:endParaRPr>
          </a:p>
          <a:p>
            <a:pPr marL="360000" indent="-360000" algn="just">
              <a:lnSpc>
                <a:spcPts val="4000"/>
              </a:lnSpc>
              <a:buFont typeface="Wingdings" panose="05000000000000000000" pitchFamily="2" charset="2"/>
              <a:buChar char="ü"/>
            </a:pPr>
            <a:r>
              <a:rPr kumimoji="1" lang="zh-CN" altLang="en-US" sz="2400" b="1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但是考虑到</a:t>
            </a:r>
            <a:r>
              <a:rPr kumimoji="1"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实际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网络传输介质</a:t>
            </a:r>
            <a:r>
              <a:rPr kumimoji="1"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的性能，</a:t>
            </a:r>
            <a:r>
              <a:rPr kumimoji="1"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一个本地网络/网段的物理范围是有限的，</a:t>
            </a:r>
            <a:r>
              <a:rPr kumimoji="1"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比如一般以太网的范围为100</a:t>
            </a:r>
            <a:r>
              <a:rPr kumimoji="1" lang="en-US" alt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m</a:t>
            </a:r>
            <a:r>
              <a:rPr kumimoji="1"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。</a:t>
            </a:r>
            <a:endParaRPr kumimoji="1" lang="zh-CN" altLang="en-US" sz="2400" b="1" dirty="0">
              <a:solidFill>
                <a:schemeClr val="bg2"/>
              </a:solidFill>
              <a:latin typeface="Times New Roman" pitchFamily="18" charset="0"/>
              <a:ea typeface="宋体" pitchFamily="2" charset="-122"/>
            </a:endParaRPr>
          </a:p>
          <a:p>
            <a:pPr marL="360000" indent="-360000" algn="just">
              <a:lnSpc>
                <a:spcPts val="4000"/>
              </a:lnSpc>
              <a:buFont typeface="Wingdings" panose="05000000000000000000" pitchFamily="2" charset="2"/>
              <a:buChar char="ü"/>
            </a:pPr>
            <a:r>
              <a:rPr kumimoji="1"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虽然</a:t>
            </a:r>
            <a:r>
              <a:rPr kumimoji="1" lang="zh-CN" altLang="en-US" sz="2400" b="1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在逻辑上允许这么多主机在同一网络中</a:t>
            </a:r>
            <a:r>
              <a:rPr kumimoji="1"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存在，但物理上</a:t>
            </a:r>
            <a:r>
              <a:rPr kumimoji="1" lang="zh-CN" altLang="en-US" sz="2400" b="1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该</a:t>
            </a:r>
            <a:r>
              <a:rPr kumimoji="1"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网络范围</a:t>
            </a:r>
            <a:r>
              <a:rPr kumimoji="1" lang="zh-CN" altLang="en-US" sz="2400" b="1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又容纳不下这么多</a:t>
            </a:r>
            <a:r>
              <a:rPr kumimoji="1"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主机，必然造成有大量的</a:t>
            </a:r>
            <a:r>
              <a:rPr kumimoji="1" lang="en-US" altLang="zh-CN" sz="2400" b="1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IP</a:t>
            </a:r>
            <a:r>
              <a:rPr kumimoji="1" lang="zh-CN" altLang="en-US" sz="2400" b="1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地址被</a:t>
            </a:r>
            <a:r>
              <a:rPr kumimoji="1"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浪费。</a:t>
            </a:r>
            <a:endParaRPr kumimoji="1" lang="zh-CN" altLang="en-US" sz="2400" b="1" dirty="0">
              <a:solidFill>
                <a:schemeClr val="bg2"/>
              </a:solidFill>
              <a:latin typeface="Times New Roman" pitchFamily="18" charset="0"/>
              <a:ea typeface="宋体" pitchFamily="2" charset="-122"/>
            </a:endParaRPr>
          </a:p>
          <a:p>
            <a:pPr marL="360000" indent="-360000" algn="just">
              <a:lnSpc>
                <a:spcPts val="4000"/>
              </a:lnSpc>
              <a:buFont typeface="Wingdings" panose="05000000000000000000" pitchFamily="2" charset="2"/>
              <a:buChar char="p"/>
            </a:pPr>
            <a:r>
              <a:rPr kumimoji="1"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所谓</a:t>
            </a:r>
            <a:r>
              <a:rPr kumimoji="1"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子网划分</a:t>
            </a:r>
            <a:r>
              <a:rPr kumimoji="1"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，就是使得</a:t>
            </a:r>
            <a:r>
              <a:rPr kumimoji="1" lang="zh-CN" altLang="en-US" sz="2400" b="1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每个</a:t>
            </a:r>
            <a:r>
              <a:rPr kumimoji="1"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较小的子网内，所有的</a:t>
            </a:r>
            <a:r>
              <a:rPr kumimoji="1" lang="en-US" alt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IP</a:t>
            </a:r>
            <a:r>
              <a:rPr kumimoji="1"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地址</a:t>
            </a:r>
            <a:r>
              <a:rPr kumimoji="1" lang="zh-CN" altLang="en-US" sz="2400" b="1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都</a:t>
            </a:r>
            <a:r>
              <a:rPr kumimoji="1"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能得到</a:t>
            </a:r>
            <a:r>
              <a:rPr kumimoji="1" lang="zh-CN" altLang="en-US" sz="2400" b="1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充分的</a:t>
            </a:r>
            <a:r>
              <a:rPr kumimoji="1"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利用</a:t>
            </a:r>
            <a:r>
              <a:rPr kumimoji="1" lang="zh-CN" altLang="en-US" sz="2400" b="1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！</a:t>
            </a:r>
            <a:endParaRPr lang="zh-CN" altLang="en-US" sz="2400" b="1" dirty="0">
              <a:solidFill>
                <a:schemeClr val="bg2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809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412000" y="3240000"/>
            <a:ext cx="43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示例：对 </a:t>
            </a:r>
            <a:r>
              <a:rPr lang="en-US" altLang="zh-CN" sz="2400" b="1" dirty="0" err="1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10.0.0.0</a:t>
            </a:r>
            <a:r>
              <a:rPr lang="en-US" alt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/8 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划分子网</a:t>
            </a:r>
            <a:endParaRPr lang="zh-CN" altLang="en-US" sz="2400" b="1" dirty="0">
              <a:solidFill>
                <a:schemeClr val="bg2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6000" y="360000"/>
            <a:ext cx="8640000" cy="27922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indent="612000" algn="just" fontAlgn="auto"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假设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某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企业选择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charset="0"/>
                <a:sym typeface="+mn-ea"/>
              </a:rPr>
              <a:t>私有地址10.0.0.0/8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作为其内部网络地址。</a:t>
            </a:r>
            <a:endParaRPr lang="en-US" altLang="zh-CN" sz="2400" b="1" dirty="0">
              <a:solidFill>
                <a:srgbClr val="FF0000"/>
              </a:solidFill>
              <a:latin typeface="Times New Roman" pitchFamily="18" charset="0"/>
              <a:ea typeface="宋体" charset="0"/>
              <a:sym typeface="+mn-ea"/>
            </a:endParaRPr>
          </a:p>
          <a:p>
            <a:pPr lvl="0" indent="612000" algn="just" fontAlgn="auto"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此企业可以使用前缀</a:t>
            </a:r>
            <a:r>
              <a:rPr lang="zh-CN" alt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charset="0"/>
                <a:sym typeface="+mn-ea"/>
              </a:rPr>
              <a:t>/16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对10.0.0.0/8的地址进行子网划分，具体做法是借用</a:t>
            </a:r>
            <a:r>
              <a:rPr lang="en-US" alt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8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位主机位来增加网络位到</a:t>
            </a:r>
            <a:r>
              <a:rPr lang="en-US" alt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16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位。这能定义多达256个子网（10.0.0.0/16</a:t>
            </a:r>
            <a:r>
              <a:rPr lang="en-US" alt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~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10.255.0.0/16），每个子网可连接65,534个主机，</a:t>
            </a:r>
            <a:r>
              <a:rPr lang="zh-CN" altLang="en-US" sz="2400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charset="0"/>
                <a:sym typeface="+mn-ea"/>
              </a:rPr>
              <a:t>其实仍多，可继续划分子网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charset="0"/>
                <a:sym typeface="+mn-ea"/>
              </a:rPr>
              <a:t>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00" y="3672000"/>
            <a:ext cx="7614286" cy="25876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60000" y="504000"/>
            <a:ext cx="7920000" cy="576000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</a:rPr>
              <a:t>无类子网划分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60000" y="1152000"/>
            <a:ext cx="8640000" cy="2597314"/>
          </a:xfrm>
        </p:spPr>
        <p:txBody>
          <a:bodyPr>
            <a:spAutoFit/>
          </a:bodyPr>
          <a:lstStyle/>
          <a:p>
            <a:pPr marL="0" indent="0" algn="just" fontAlgn="auto">
              <a:lnSpc>
                <a:spcPts val="4000"/>
              </a:lnSpc>
              <a:spcBef>
                <a:spcPts val="0"/>
              </a:spcBef>
              <a:buNone/>
            </a:pPr>
            <a:r>
              <a:rPr lang="en-US" altLang="zh-CN" sz="2400" b="1" dirty="0" err="1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子网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划分</a:t>
            </a:r>
            <a:r>
              <a:rPr lang="en-US" altLang="zh-CN" sz="2400" b="1" dirty="0" err="1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可以从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itchFamily="18" charset="0"/>
                <a:ea typeface="宋体" charset="0"/>
              </a:rPr>
              <a:t>任何主机位</a:t>
            </a:r>
            <a:r>
              <a:rPr lang="en-US" altLang="zh-CN" sz="2400" b="1" dirty="0" err="1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借位来创建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charset="0"/>
              </a:rPr>
              <a:t>其它结果的子网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itchFamily="18" charset="0"/>
                <a:ea typeface="宋体" charset="0"/>
              </a:rPr>
              <a:t>掩码</a:t>
            </a:r>
            <a:r>
              <a:rPr lang="en-US" alt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。</a:t>
            </a:r>
          </a:p>
          <a:p>
            <a:pPr marL="0" indent="0" algn="just" fontAlgn="auto">
              <a:lnSpc>
                <a:spcPts val="4000"/>
              </a:lnSpc>
              <a:spcBef>
                <a:spcPts val="0"/>
              </a:spcBef>
              <a:buNone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charset="0"/>
              </a:rPr>
              <a:t>/24网络地址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可以</a:t>
            </a:r>
            <a:r>
              <a:rPr lang="en-US" altLang="zh-CN" sz="2400" b="1" dirty="0" err="1" smtClean="0">
                <a:solidFill>
                  <a:srgbClr val="FF00FF"/>
                </a:solidFill>
                <a:latin typeface="Times New Roman" pitchFamily="18" charset="0"/>
                <a:ea typeface="宋体" charset="0"/>
              </a:rPr>
              <a:t>从第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charset="0"/>
              </a:rPr>
              <a:t>四</a:t>
            </a:r>
            <a:r>
              <a:rPr lang="en-US" altLang="zh-CN" sz="2400" b="1" dirty="0" err="1" smtClean="0">
                <a:solidFill>
                  <a:srgbClr val="FF00FF"/>
                </a:solidFill>
                <a:latin typeface="Times New Roman" pitchFamily="18" charset="0"/>
                <a:ea typeface="宋体" charset="0"/>
              </a:rPr>
              <a:t>个数借位</a:t>
            </a:r>
            <a:r>
              <a:rPr lang="en-US" altLang="zh-CN" sz="2400" b="1" dirty="0" err="1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来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产生</a:t>
            </a:r>
            <a:r>
              <a:rPr lang="en-US" altLang="zh-CN" sz="2400" b="1" dirty="0" err="1" smtClean="0">
                <a:solidFill>
                  <a:srgbClr val="FF00FF"/>
                </a:solidFill>
                <a:latin typeface="Times New Roman" pitchFamily="18" charset="0"/>
                <a:ea typeface="宋体" charset="0"/>
              </a:rPr>
              <a:t>更长前缀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charset="0"/>
              </a:rPr>
              <a:t>的</a:t>
            </a:r>
            <a:r>
              <a:rPr lang="en-US" altLang="zh-CN" sz="2400" b="1" dirty="0" err="1" smtClean="0">
                <a:solidFill>
                  <a:srgbClr val="FF00FF"/>
                </a:solidFill>
                <a:latin typeface="Times New Roman" pitchFamily="18" charset="0"/>
                <a:ea typeface="宋体" charset="0"/>
              </a:rPr>
              <a:t>子网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charset="0"/>
              </a:rPr>
              <a:t>掩码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。</a:t>
            </a:r>
            <a:endParaRPr lang="en-US" altLang="zh-CN" sz="2400" b="1" dirty="0" smtClean="0">
              <a:solidFill>
                <a:schemeClr val="bg2"/>
              </a:solidFill>
              <a:latin typeface="Times New Roman" pitchFamily="18" charset="0"/>
              <a:ea typeface="宋体" charset="0"/>
            </a:endParaRPr>
          </a:p>
          <a:p>
            <a:pPr marL="0" indent="0" algn="just" fontAlgn="auto">
              <a:lnSpc>
                <a:spcPts val="4000"/>
              </a:lnSpc>
              <a:spcBef>
                <a:spcPts val="0"/>
              </a:spcBef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/25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：借 </a:t>
            </a:r>
            <a:r>
              <a:rPr lang="en-US" alt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1 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位可创建 </a:t>
            </a:r>
            <a:r>
              <a:rPr lang="en-US" alt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2 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个子网，每个子网支持 </a:t>
            </a:r>
            <a:r>
              <a:rPr lang="en-US" alt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126 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台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主机。</a:t>
            </a:r>
            <a:endParaRPr lang="en-US" altLang="zh-CN" sz="2400" b="1" dirty="0" smtClean="0">
              <a:solidFill>
                <a:schemeClr val="bg2"/>
              </a:solidFill>
              <a:latin typeface="Times New Roman" pitchFamily="18" charset="0"/>
              <a:ea typeface="宋体" charset="0"/>
            </a:endParaRPr>
          </a:p>
          <a:p>
            <a:pPr marL="0" indent="0" algn="just" fontAlgn="auto">
              <a:lnSpc>
                <a:spcPts val="4000"/>
              </a:lnSpc>
              <a:spcBef>
                <a:spcPts val="0"/>
              </a:spcBef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/26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：借 </a:t>
            </a:r>
            <a:r>
              <a:rPr lang="en-US" alt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2 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位可创建 </a:t>
            </a:r>
            <a:r>
              <a:rPr lang="en-US" alt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4 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个子网，每个子网支持 </a:t>
            </a:r>
            <a:r>
              <a:rPr lang="en-US" alt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62 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台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主机。</a:t>
            </a:r>
          </a:p>
          <a:p>
            <a:pPr marL="0" indent="0" algn="just" fontAlgn="auto">
              <a:lnSpc>
                <a:spcPts val="4000"/>
              </a:lnSpc>
              <a:spcBef>
                <a:spcPts val="0"/>
              </a:spcBef>
              <a:buNone/>
            </a:pPr>
            <a:r>
              <a:rPr lang="en-US" alt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/27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：借 </a:t>
            </a:r>
            <a:r>
              <a:rPr lang="en-US" alt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3 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位可创建 </a:t>
            </a:r>
            <a:r>
              <a:rPr lang="en-US" alt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8 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个子网，每个子网支持 </a:t>
            </a:r>
            <a:r>
              <a:rPr lang="en-US" alt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30 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台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主机。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000" y="3888000"/>
            <a:ext cx="7200000" cy="23463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60000" y="504000"/>
            <a:ext cx="7920000" cy="576000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</a:rPr>
              <a:t>无类子网划分示例</a:t>
            </a:r>
            <a:endParaRPr lang="zh-CN" altLang="en-US" sz="3200" b="1" dirty="0"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95"/>
          <a:stretch>
            <a:fillRect/>
          </a:stretch>
        </p:blipFill>
        <p:spPr>
          <a:xfrm>
            <a:off x="180000" y="1800000"/>
            <a:ext cx="4484996" cy="43501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0000" y="1152000"/>
            <a:ext cx="504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示例：对 </a:t>
            </a:r>
            <a:r>
              <a:rPr lang="en-US" alt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192.168.1.0/24 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划分子网</a:t>
            </a:r>
            <a:endParaRPr lang="zh-CN" altLang="en-US" sz="2400" b="1" dirty="0">
              <a:solidFill>
                <a:schemeClr val="bg2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80000" y="1800000"/>
            <a:ext cx="4320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思考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：</a:t>
            </a:r>
            <a:endParaRPr lang="en-US" altLang="zh-CN" sz="2400" b="1" dirty="0" smtClean="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Net0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和</a:t>
            </a:r>
            <a:r>
              <a:rPr lang="en-US" alt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Net1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的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网络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IP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地址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以及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广播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IP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地址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分别为多少？</a:t>
            </a:r>
            <a:endParaRPr lang="en-US" altLang="zh-CN" sz="2400" b="1" dirty="0" smtClean="0">
              <a:solidFill>
                <a:schemeClr val="bg2"/>
              </a:solidFill>
              <a:latin typeface="Times New Roman" pitchFamily="18" charset="0"/>
              <a:ea typeface="宋体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Net0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网络地址：</a:t>
            </a:r>
            <a:r>
              <a:rPr lang="en-US" alt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192.168.1.0</a:t>
            </a:r>
          </a:p>
          <a:p>
            <a:pPr algn="just"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Net0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广播地址：</a:t>
            </a:r>
            <a:r>
              <a:rPr lang="en-US" alt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192.168.1.127</a:t>
            </a:r>
          </a:p>
          <a:p>
            <a:pPr algn="just">
              <a:lnSpc>
                <a:spcPct val="150000"/>
              </a:lnSpc>
            </a:pPr>
            <a:r>
              <a:rPr lang="en-US" alt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Net1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网络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地址：</a:t>
            </a:r>
            <a:r>
              <a:rPr lang="en-US" alt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192.168.1.128</a:t>
            </a:r>
            <a:endParaRPr lang="en-US" altLang="zh-CN" sz="2400" b="1" dirty="0">
              <a:solidFill>
                <a:schemeClr val="bg2"/>
              </a:solidFill>
              <a:latin typeface="Times New Roman" pitchFamily="18" charset="0"/>
              <a:ea typeface="宋体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b="1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Net0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广播地址：</a:t>
            </a:r>
            <a:r>
              <a:rPr lang="en-US" alt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192.168.1.255</a:t>
            </a:r>
            <a:endParaRPr lang="en-US" altLang="zh-CN" sz="2400" b="1" dirty="0">
              <a:solidFill>
                <a:schemeClr val="bg2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000" y="3240001"/>
            <a:ext cx="5040000" cy="2890909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60000" y="504000"/>
            <a:ext cx="8280000" cy="576000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</a:rPr>
              <a:t>子网划分公式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000" y="1080000"/>
            <a:ext cx="2221540" cy="1917650"/>
          </a:xfrm>
          <a:prstGeom prst="rect">
            <a:avLst/>
          </a:prstGeom>
        </p:spPr>
      </p:pic>
      <p:sp>
        <p:nvSpPr>
          <p:cNvPr id="3" name="TextBox 2"/>
          <p:cNvSpPr/>
          <p:nvPr/>
        </p:nvSpPr>
        <p:spPr>
          <a:xfrm>
            <a:off x="180000" y="1152000"/>
            <a:ext cx="3888000" cy="522194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 indent="612000" algn="just">
              <a:lnSpc>
                <a:spcPts val="4000"/>
              </a:lnSpc>
              <a:buClr>
                <a:srgbClr val="493B93"/>
              </a:buClr>
              <a:buSzPct val="90000"/>
              <a:buFont typeface="Arial" pitchFamily="34" charset="0"/>
            </a:pP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此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公式用于计算：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+mn-ea"/>
              </a:rPr>
              <a:t>可创建的子网数</a:t>
            </a:r>
            <a:r>
              <a:rPr lang="en-US" alt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。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其中</a:t>
            </a:r>
            <a:r>
              <a:rPr lang="en-US" alt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n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是借用的位数。</a:t>
            </a:r>
          </a:p>
          <a:p>
            <a:pPr lvl="0" indent="612000" algn="just">
              <a:lnSpc>
                <a:spcPts val="4000"/>
              </a:lnSpc>
              <a:buClr>
                <a:srgbClr val="493B93"/>
              </a:buClr>
              <a:buSzPct val="90000"/>
              <a:buFont typeface="Arial" pitchFamily="34" charset="0"/>
            </a:pP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右图中</a:t>
            </a:r>
            <a:r>
              <a:rPr lang="en-US" altLang="zh-CN" sz="2400" b="1" dirty="0" err="1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显示了借用</a:t>
            </a:r>
            <a:r>
              <a:rPr lang="en-US" alt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 1~ 6位时可创建的子网数。</a:t>
            </a:r>
          </a:p>
          <a:p>
            <a:pPr lvl="0" algn="just">
              <a:lnSpc>
                <a:spcPts val="4000"/>
              </a:lnSpc>
              <a:buClr>
                <a:srgbClr val="493B93"/>
              </a:buClr>
              <a:buSzPct val="90000"/>
              <a:buFont typeface="Arial" pitchFamily="34" charset="0"/>
            </a:pPr>
            <a:r>
              <a:rPr lang="en-US" altLang="zh-CN" sz="2400" b="1" dirty="0" err="1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注意</a:t>
            </a:r>
            <a:r>
              <a:rPr lang="en-US" alt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：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不能借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+mn-ea"/>
              </a:rPr>
              <a:t>7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+mn-ea"/>
              </a:rPr>
              <a:t>位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或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+mn-ea"/>
              </a:rPr>
              <a:t>8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+mn-ea"/>
              </a:rPr>
              <a:t>位</a:t>
            </a:r>
            <a:r>
              <a:rPr lang="en-US" alt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，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+mn-ea"/>
              </a:rPr>
              <a:t/>
            </a:r>
            <a:b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+mn-ea"/>
              </a:rPr>
            </a:br>
            <a:r>
              <a:rPr lang="en-US" altLang="zh-CN" sz="2400" b="1" dirty="0" err="1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+mn-ea"/>
              </a:rPr>
              <a:t>因为没有可用的主机地址</a:t>
            </a:r>
            <a:r>
              <a:rPr lang="en-US" alt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。</a:t>
            </a:r>
            <a:r>
              <a:rPr lang="en-US" altLang="zh-CN" sz="2400" b="1" dirty="0" err="1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因此，划分子网时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，</a:t>
            </a:r>
            <a:r>
              <a:rPr lang="en-US" altLang="zh-CN" sz="2400" b="1" dirty="0" err="1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最长的前缀长度是</a:t>
            </a:r>
            <a:r>
              <a:rPr lang="en-US" alt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/30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，子网掩码为</a:t>
            </a:r>
            <a:r>
              <a:rPr lang="en-US" alt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255.255.255.252。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60000" y="504000"/>
            <a:ext cx="7920000" cy="576000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</a:rPr>
              <a:t>子网划分公式</a:t>
            </a:r>
            <a:endParaRPr lang="zh-CN" altLang="en-US" sz="3200" b="1" dirty="0"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0" y="1440000"/>
            <a:ext cx="3077005" cy="16194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000" y="3420004"/>
            <a:ext cx="4680000" cy="2165370"/>
          </a:xfrm>
          <a:prstGeom prst="rect">
            <a:avLst/>
          </a:prstGeom>
        </p:spPr>
      </p:pic>
      <p:sp>
        <p:nvSpPr>
          <p:cNvPr id="5" name="TextBox 2"/>
          <p:cNvSpPr/>
          <p:nvPr/>
        </p:nvSpPr>
        <p:spPr>
          <a:xfrm>
            <a:off x="72000" y="1152000"/>
            <a:ext cx="4248000" cy="516211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 indent="612000" algn="just">
              <a:lnSpc>
                <a:spcPts val="4000"/>
              </a:lnSpc>
              <a:buClr>
                <a:srgbClr val="493B93"/>
              </a:buClr>
              <a:buSzPct val="90000"/>
              <a:buFont typeface="Arial" pitchFamily="34" charset="0"/>
            </a:pP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此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公式用于计算每个子网可支持的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  <a:sym typeface="+mn-ea"/>
              </a:rPr>
              <a:t>主机数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。有两个地址无法分配给主机，分别是</a:t>
            </a:r>
            <a:r>
              <a:rPr lang="zh-CN" altLang="en-US" sz="2400" b="1" u="sng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sym typeface="+mn-ea"/>
              </a:rPr>
              <a:t>网络地址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和</a:t>
            </a:r>
            <a:r>
              <a:rPr lang="zh-CN" altLang="en-US" sz="2400" b="1" u="sng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  <a:sym typeface="+mn-ea"/>
              </a:rPr>
              <a:t>广播地址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。其中</a:t>
            </a:r>
            <a:r>
              <a:rPr lang="en-US" altLang="zh-CN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  <a:sym typeface="+mn-ea"/>
              </a:rPr>
              <a:t>n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是主机部分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  <a:sym typeface="+mn-ea"/>
              </a:rPr>
              <a:t>剩下的位数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。</a:t>
            </a:r>
          </a:p>
          <a:p>
            <a:pPr lvl="0" indent="612000" algn="just">
              <a:lnSpc>
                <a:spcPts val="4000"/>
              </a:lnSpc>
              <a:buClr>
                <a:srgbClr val="493B93"/>
              </a:buClr>
              <a:buSzPct val="90000"/>
              <a:buFont typeface="Arial" pitchFamily="34" charset="0"/>
            </a:pP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子网划分后的网络地址，通常也称为</a:t>
            </a:r>
            <a:r>
              <a:rPr lang="zh-CN" altLang="en-US" sz="2400" b="1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  <a:sym typeface="+mn-ea"/>
              </a:rPr>
              <a:t>子网地址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。</a:t>
            </a:r>
            <a:endParaRPr lang="en-US" altLang="zh-CN" sz="2400" b="1" dirty="0" smtClean="0">
              <a:solidFill>
                <a:schemeClr val="bg2"/>
              </a:solidFill>
              <a:latin typeface="Times New Roman" pitchFamily="18" charset="0"/>
              <a:ea typeface="宋体" pitchFamily="2" charset="-122"/>
              <a:sym typeface="+mn-ea"/>
            </a:endParaRPr>
          </a:p>
          <a:p>
            <a:pPr lvl="0" indent="612000" algn="just">
              <a:lnSpc>
                <a:spcPts val="4000"/>
              </a:lnSpc>
              <a:buClr>
                <a:srgbClr val="493B93"/>
              </a:buClr>
              <a:buSzPct val="90000"/>
              <a:buFont typeface="Arial" pitchFamily="34" charset="0"/>
            </a:pP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右图中</a:t>
            </a:r>
            <a:r>
              <a:rPr lang="en-US" alt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，还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剩</a:t>
            </a:r>
            <a:r>
              <a:rPr lang="en-US" alt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7个主机位，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故子网中可以容纳的最大主机数量为：</a:t>
            </a:r>
            <a:r>
              <a:rPr lang="en-US" alt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2^7-2 = 128-2 = 126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60000" y="495225"/>
            <a:ext cx="7920000" cy="584775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</a:rPr>
              <a:t>创建 </a:t>
            </a: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4 </a:t>
            </a: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</a:rPr>
              <a:t>个子网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510"/>
          <a:stretch>
            <a:fillRect/>
          </a:stretch>
        </p:blipFill>
        <p:spPr>
          <a:xfrm>
            <a:off x="900000" y="3528000"/>
            <a:ext cx="7316222" cy="280056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32000" y="1152000"/>
            <a:ext cx="8280000" cy="240065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lvl="0" indent="612000" algn="just">
              <a:lnSpc>
                <a:spcPts val="3600"/>
              </a:lnSpc>
              <a:buClr>
                <a:srgbClr val="493B93"/>
              </a:buClr>
              <a:buSzPct val="90000"/>
              <a:buFont typeface="Arial" pitchFamily="34" charset="0"/>
            </a:pP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考虑下图所示的网络拓扑。某企业使用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charset="0"/>
                <a:sym typeface="+mn-ea"/>
              </a:rPr>
              <a:t>私有网络地址192.168.1.0/24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范围，并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宋体" charset="0"/>
                <a:sym typeface="+mn-ea"/>
              </a:rPr>
              <a:t>要求有3个子网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。</a:t>
            </a:r>
          </a:p>
          <a:p>
            <a:pPr indent="612000" algn="just">
              <a:lnSpc>
                <a:spcPts val="3600"/>
              </a:lnSpc>
              <a:buClr>
                <a:srgbClr val="493B93"/>
              </a:buClr>
              <a:buSzPct val="90000"/>
            </a:pP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借用</a:t>
            </a:r>
            <a:r>
              <a:rPr lang="en-US" alt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1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位只能提供2个子网，因此必须再借</a:t>
            </a:r>
            <a:r>
              <a:rPr lang="en-US" alt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1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位。使用2^n公式，对于借用了2位的情况，可产生2^2=4个子网。生成的子网掩码为：/26或255.255.255.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charset="0"/>
                <a:sym typeface="+mn-ea"/>
              </a:rPr>
              <a:t>192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（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192=11</a:t>
            </a:r>
            <a:r>
              <a:rPr lang="en-US" alt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00 0000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）。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20000" y="3420000"/>
            <a:ext cx="19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FF"/>
                </a:solidFill>
                <a:latin typeface="Times New Roman" pitchFamily="18" charset="0"/>
                <a:ea typeface="隶书" pitchFamily="49" charset="-122"/>
              </a:rPr>
              <a:t>00 </a:t>
            </a:r>
            <a:r>
              <a:rPr lang="en-US" altLang="zh-CN" b="1" dirty="0" smtClean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</a:rPr>
              <a:t>000000 = 0</a:t>
            </a:r>
          </a:p>
          <a:p>
            <a:r>
              <a:rPr lang="en-US" altLang="zh-CN" b="1" dirty="0" smtClean="0">
                <a:solidFill>
                  <a:srgbClr val="FF00FF"/>
                </a:solidFill>
                <a:latin typeface="Times New Roman" pitchFamily="18" charset="0"/>
                <a:ea typeface="隶书" pitchFamily="49" charset="-122"/>
              </a:rPr>
              <a:t>01 </a:t>
            </a:r>
            <a:r>
              <a:rPr lang="en-US" altLang="zh-CN" b="1" dirty="0" smtClean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</a:rPr>
              <a:t>000000 = 64</a:t>
            </a:r>
          </a:p>
          <a:p>
            <a:r>
              <a:rPr lang="en-US" altLang="zh-CN" b="1" dirty="0" smtClean="0">
                <a:solidFill>
                  <a:srgbClr val="FF00FF"/>
                </a:solidFill>
                <a:latin typeface="Times New Roman" pitchFamily="18" charset="0"/>
                <a:ea typeface="隶书" pitchFamily="49" charset="-122"/>
              </a:rPr>
              <a:t>10 </a:t>
            </a:r>
            <a:r>
              <a:rPr lang="en-US" altLang="zh-CN" b="1" dirty="0" smtClean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</a:rPr>
              <a:t>000000 = 128</a:t>
            </a:r>
          </a:p>
          <a:p>
            <a:r>
              <a:rPr lang="en-US" altLang="zh-CN" b="1" dirty="0" smtClean="0">
                <a:solidFill>
                  <a:srgbClr val="FF00FF"/>
                </a:solidFill>
                <a:latin typeface="Times New Roman" pitchFamily="18" charset="0"/>
                <a:ea typeface="隶书" pitchFamily="49" charset="-122"/>
              </a:rPr>
              <a:t>11 </a:t>
            </a:r>
            <a:r>
              <a:rPr lang="en-US" altLang="zh-CN" b="1" dirty="0" smtClean="0">
                <a:solidFill>
                  <a:schemeClr val="bg2"/>
                </a:solidFill>
                <a:latin typeface="Times New Roman" pitchFamily="18" charset="0"/>
                <a:ea typeface="隶书" pitchFamily="49" charset="-122"/>
              </a:rPr>
              <a:t>000000 = 192</a:t>
            </a:r>
            <a:endParaRPr lang="zh-CN" altLang="en-US" b="1" dirty="0">
              <a:solidFill>
                <a:schemeClr val="bg2"/>
              </a:solidFill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07626" y="5832000"/>
            <a:ext cx="4032000" cy="50400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lvl="0" algn="just">
              <a:lnSpc>
                <a:spcPct val="130000"/>
              </a:lnSpc>
              <a:spcBef>
                <a:spcPts val="600"/>
              </a:spcBef>
              <a:buClr>
                <a:srgbClr val="493B93"/>
              </a:buClr>
              <a:buSzPct val="90000"/>
              <a:buFont typeface="Arial" pitchFamily="34" charset="0"/>
            </a:pPr>
            <a:r>
              <a:rPr lang="zh-CN" altLang="en-US" sz="2000" b="1" dirty="0" smtClean="0">
                <a:solidFill>
                  <a:srgbClr val="FF0000"/>
                </a:solidFill>
                <a:latin typeface="Times New Roman" pitchFamily="18" charset="0"/>
                <a:ea typeface="宋体" charset="0"/>
                <a:sym typeface="+mn-ea"/>
              </a:rPr>
              <a:t>路由器的每一个接口都需要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itchFamily="18" charset="0"/>
                <a:ea typeface="宋体" charset="0"/>
                <a:sym typeface="+mn-ea"/>
              </a:rPr>
              <a:t>IP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itchFamily="18" charset="0"/>
                <a:ea typeface="宋体" charset="0"/>
                <a:sym typeface="+mn-ea"/>
              </a:rPr>
              <a:t>地址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20000" y="2880000"/>
            <a:ext cx="2880000" cy="720000"/>
          </a:xfrm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400" b="1" dirty="0" smtClean="0">
                <a:latin typeface="Times New Roman" pitchFamily="18" charset="0"/>
                <a:ea typeface="宋体" pitchFamily="2" charset="-122"/>
              </a:rPr>
              <a:t>章节大纲</a:t>
            </a:r>
            <a:endParaRPr lang="zh-CN" altLang="en-US" sz="4400" b="1" dirty="0"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000" y="144000"/>
            <a:ext cx="3030080" cy="612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5292000" y="2736000"/>
            <a:ext cx="3096000" cy="25560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60000" y="504000"/>
            <a:ext cx="7920000" cy="576000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</a:rPr>
              <a:t>创建 </a:t>
            </a: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4 </a:t>
            </a: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</a:rPr>
              <a:t>个子网</a:t>
            </a:r>
            <a:endParaRPr lang="zh-CN" altLang="en-US" sz="3200" b="1" dirty="0"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000" y="1224000"/>
            <a:ext cx="5112000" cy="48926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60000" y="504000"/>
            <a:ext cx="7920000" cy="576000"/>
          </a:xfrm>
        </p:spPr>
        <p:txBody>
          <a:bodyPr anchor="ctr" anchorCtr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</a:rPr>
              <a:t>按照主机要求划分子网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60000" y="1152000"/>
            <a:ext cx="8280000" cy="1754326"/>
          </a:xfrm>
        </p:spPr>
        <p:txBody>
          <a:bodyPr anchor="ctr" anchorCtr="0">
            <a:spAutoFit/>
          </a:bodyPr>
          <a:lstStyle/>
          <a:p>
            <a:pPr marL="360000" indent="-36000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规划子网时需要考虑两个因素：</a:t>
            </a:r>
          </a:p>
          <a:p>
            <a:pPr marL="360000" indent="-360000"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每个网络需要的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主机地址数量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。</a:t>
            </a:r>
          </a:p>
          <a:p>
            <a:pPr marL="360000" indent="-360000"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所需要的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子网数量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" y="3456000"/>
            <a:ext cx="7488000" cy="278778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60000" y="2880000"/>
            <a:ext cx="8280000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下图显示了对 /24 网络进行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charset="0"/>
              </a:rPr>
              <a:t>子网划分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</a:rPr>
              <a:t>的具体情况。</a:t>
            </a:r>
            <a:endParaRPr lang="en-US" altLang="zh-CN" sz="2400" b="1" dirty="0" smtClean="0">
              <a:solidFill>
                <a:schemeClr val="bg2"/>
              </a:solidFill>
              <a:latin typeface="Times New Roman" pitchFamily="18" charset="0"/>
              <a:ea typeface="宋体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60000" y="504000"/>
            <a:ext cx="8280000" cy="576000"/>
          </a:xfrm>
        </p:spPr>
        <p:txBody>
          <a:bodyPr anchor="ctr" anchorCtr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</a:rPr>
              <a:t>网络要求示例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000" y="1260000"/>
            <a:ext cx="4320000" cy="438810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80000" y="1152000"/>
            <a:ext cx="4320000" cy="5221942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lvl="0" indent="612000" algn="just">
              <a:lnSpc>
                <a:spcPts val="4000"/>
              </a:lnSpc>
            </a:pP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某公司向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charset="0"/>
                <a:sym typeface="+mn-ea"/>
              </a:rPr>
              <a:t>分支机构所在地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分配了私有地址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charset="0"/>
                <a:sym typeface="+mn-ea"/>
              </a:rPr>
              <a:t>172.16.0.0/22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（10个主机位），这将提供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charset="0"/>
                <a:sym typeface="+mn-ea"/>
              </a:rPr>
              <a:t>1022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个主机</a:t>
            </a:r>
            <a:r>
              <a:rPr lang="en-US" alt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IP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地址。</a:t>
            </a:r>
          </a:p>
          <a:p>
            <a:pPr lvl="0" indent="612000" algn="just">
              <a:lnSpc>
                <a:spcPts val="4000"/>
              </a:lnSpc>
            </a:pP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分支机构的网络拓扑由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charset="0"/>
                <a:sym typeface="+mn-ea"/>
              </a:rPr>
              <a:t>5个LAN网段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和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charset="0"/>
                <a:sym typeface="+mn-ea"/>
              </a:rPr>
              <a:t>4个路由器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之间的</a:t>
            </a:r>
            <a:r>
              <a:rPr lang="en-US" altLang="zh-CN" sz="2400" b="1" dirty="0" smtClean="0">
                <a:solidFill>
                  <a:srgbClr val="FF00FF"/>
                </a:solidFill>
                <a:latin typeface="Times New Roman" pitchFamily="18" charset="0"/>
                <a:ea typeface="宋体" charset="0"/>
                <a:sym typeface="+mn-ea"/>
              </a:rPr>
              <a:t>WAN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charset="0"/>
                <a:sym typeface="+mn-ea"/>
              </a:rPr>
              <a:t>连接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组成。</a:t>
            </a:r>
            <a:r>
              <a:rPr lang="zh-CN" altLang="en-US" sz="2400" b="1" u="sng" dirty="0" smtClean="0">
                <a:solidFill>
                  <a:srgbClr val="264DA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charset="0"/>
                <a:sym typeface="+mn-ea"/>
              </a:rPr>
              <a:t>总共需要9个子网，最大子网</a:t>
            </a:r>
            <a:r>
              <a:rPr lang="zh-CN" altLang="en-US" sz="2400" b="1" u="sng" dirty="0">
                <a:solidFill>
                  <a:srgbClr val="264DA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charset="0"/>
                <a:sym typeface="+mn-ea"/>
              </a:rPr>
              <a:t>有</a:t>
            </a:r>
            <a:r>
              <a:rPr lang="zh-CN" altLang="en-US" sz="2400" b="1" u="sng" dirty="0" smtClean="0">
                <a:solidFill>
                  <a:srgbClr val="264DA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charset="0"/>
                <a:sym typeface="+mn-ea"/>
              </a:rPr>
              <a:t>40台主机。</a:t>
            </a:r>
            <a:endParaRPr lang="en-US" altLang="zh-CN" sz="2400" b="1" u="sng" dirty="0" smtClean="0">
              <a:solidFill>
                <a:srgbClr val="264DA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charset="0"/>
              <a:sym typeface="+mn-ea"/>
            </a:endParaRPr>
          </a:p>
          <a:p>
            <a:pPr lvl="0" indent="612000" algn="just">
              <a:lnSpc>
                <a:spcPts val="4000"/>
              </a:lnSpc>
            </a:pPr>
            <a:r>
              <a:rPr lang="en-US" altLang="zh-CN" sz="24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charset="0"/>
                <a:sym typeface="+mn-ea"/>
              </a:rPr>
              <a:t>WAN</a:t>
            </a:r>
            <a:r>
              <a:rPr lang="zh-CN" altLang="en-US" sz="24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charset="0"/>
                <a:sym typeface="+mn-ea"/>
              </a:rPr>
              <a:t>连接两端的两个路由器接口均需</a:t>
            </a:r>
            <a:r>
              <a:rPr lang="en-US" altLang="zh-CN" sz="24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charset="0"/>
                <a:sym typeface="+mn-ea"/>
              </a:rPr>
              <a:t>IP</a:t>
            </a:r>
            <a:r>
              <a:rPr lang="zh-CN" altLang="en-US" sz="2400" b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charset="0"/>
                <a:sym typeface="+mn-ea"/>
              </a:rPr>
              <a:t>地址。</a:t>
            </a:r>
            <a:endParaRPr lang="zh-CN" altLang="en-US" sz="2400" b="1" dirty="0" smtClean="0">
              <a:solidFill>
                <a:srgbClr val="264DA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00" y="1620000"/>
            <a:ext cx="4680000" cy="3591628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3" name="矩形 2"/>
          <p:cNvSpPr/>
          <p:nvPr/>
        </p:nvSpPr>
        <p:spPr>
          <a:xfrm>
            <a:off x="4968000" y="288000"/>
            <a:ext cx="4032000" cy="6186309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lvl="0" indent="612000" algn="just"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最大子网包含40台主机，为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+mn-ea"/>
              </a:rPr>
              <a:t>40台主机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编址至少需要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  <a:sym typeface="+mn-ea"/>
              </a:rPr>
              <a:t>6位主机位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。由以下公式确定：2^6-2=62台主机。</a:t>
            </a:r>
            <a:endParaRPr lang="zh-CN" altLang="en-US" sz="2400" b="1" u="sng" dirty="0" smtClean="0">
              <a:solidFill>
                <a:srgbClr val="006600"/>
              </a:solidFill>
              <a:latin typeface="Times New Roman" pitchFamily="18" charset="0"/>
              <a:ea typeface="宋体" pitchFamily="2" charset="-122"/>
              <a:sym typeface="+mn-ea"/>
            </a:endParaRPr>
          </a:p>
          <a:p>
            <a:pPr lvl="0" indent="612000" algn="just"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此时可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以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创建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  <a:sym typeface="+mn-ea"/>
              </a:rPr>
              <a:t>2^4=16个子网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（</a:t>
            </a:r>
            <a:r>
              <a:rPr lang="en-US" alt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10-6=4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）。现需要9个子网，可满足要求，且允许增加一定数量的子网。</a:t>
            </a:r>
          </a:p>
          <a:p>
            <a:pPr lvl="0" indent="612000" algn="just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264DAE"/>
                </a:solidFill>
                <a:latin typeface="Times New Roman" pitchFamily="18" charset="0"/>
                <a:ea typeface="宋体" pitchFamily="2" charset="-122"/>
                <a:sym typeface="+mn-ea"/>
              </a:rPr>
              <a:t>当借用4位时，新的前缀长度为/26，相应的子网掩码为 255.255.255.192。</a:t>
            </a:r>
          </a:p>
        </p:txBody>
      </p:sp>
      <p:sp>
        <p:nvSpPr>
          <p:cNvPr id="6" name="Title 11"/>
          <p:cNvSpPr>
            <a:spLocks noGrp="1"/>
          </p:cNvSpPr>
          <p:nvPr>
            <p:ph type="title"/>
          </p:nvPr>
        </p:nvSpPr>
        <p:spPr>
          <a:xfrm>
            <a:off x="360000" y="504000"/>
            <a:ext cx="4320000" cy="576000"/>
          </a:xfrm>
        </p:spPr>
        <p:txBody>
          <a:bodyPr anchor="ctr" anchorCtr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</a:rPr>
              <a:t>网络要求示例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0000" y="1152000"/>
            <a:ext cx="3960000" cy="4524315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lvl="0" indent="612000" algn="just"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如图所示，子网可分配给LAN网段和路由器到路由器的</a:t>
            </a:r>
            <a:r>
              <a:rPr lang="en-US" alt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WAN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连接。</a:t>
            </a:r>
            <a:endParaRPr lang="en-US" altLang="zh-CN" sz="2400" b="1" dirty="0" smtClean="0">
              <a:solidFill>
                <a:schemeClr val="bg2"/>
              </a:solidFill>
              <a:latin typeface="Times New Roman" pitchFamily="18" charset="0"/>
              <a:ea typeface="宋体" charset="0"/>
              <a:sym typeface="+mn-ea"/>
            </a:endParaRPr>
          </a:p>
          <a:p>
            <a:pPr lvl="0" indent="612000" algn="just">
              <a:lnSpc>
                <a:spcPct val="15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charset="0"/>
                <a:sym typeface="+mn-ea"/>
              </a:rPr>
              <a:t>LAN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charset="0"/>
                <a:sym typeface="+mn-ea"/>
              </a:rPr>
              <a:t>网段用了上页中的网络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charset="0"/>
                <a:sym typeface="+mn-ea"/>
              </a:rPr>
              <a:t>0-4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charset="0"/>
                <a:sym typeface="+mn-ea"/>
              </a:rPr>
              <a:t>，即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charset="0"/>
                <a:sym typeface="+mn-ea"/>
              </a:rPr>
              <a:t>00.00-01.00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charset="0"/>
                <a:sym typeface="+mn-ea"/>
              </a:rPr>
              <a:t>。</a:t>
            </a:r>
            <a:endParaRPr lang="en-US" altLang="zh-CN" sz="2400" b="1" dirty="0" smtClean="0">
              <a:solidFill>
                <a:srgbClr val="FF0000"/>
              </a:solidFill>
              <a:latin typeface="Times New Roman" pitchFamily="18" charset="0"/>
              <a:ea typeface="宋体" charset="0"/>
              <a:sym typeface="+mn-ea"/>
            </a:endParaRPr>
          </a:p>
          <a:p>
            <a:pPr lvl="0" indent="612000" algn="just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charset="0"/>
                <a:sym typeface="+mn-ea"/>
              </a:rPr>
              <a:t>路由器之间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宋体" charset="0"/>
                <a:sym typeface="+mn-ea"/>
              </a:rPr>
              <a:t>的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charset="0"/>
                <a:sym typeface="+mn-ea"/>
              </a:rPr>
              <a:t>WAN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charset="0"/>
                <a:sym typeface="+mn-ea"/>
              </a:rPr>
              <a:t>连接使用了上页中未显示的网络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charset="0"/>
                <a:sym typeface="+mn-ea"/>
              </a:rPr>
              <a:t>8-11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charset="0"/>
                <a:sym typeface="+mn-ea"/>
              </a:rPr>
              <a:t>，即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charset="0"/>
                <a:sym typeface="+mn-ea"/>
              </a:rPr>
              <a:t>10.00-10.11 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charset="0"/>
                <a:sym typeface="+mn-ea"/>
              </a:rPr>
              <a:t>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000" y="1080000"/>
            <a:ext cx="4784964" cy="4632577"/>
          </a:xfrm>
          <a:prstGeom prst="rect">
            <a:avLst/>
          </a:prstGeom>
        </p:spPr>
      </p:pic>
      <p:sp>
        <p:nvSpPr>
          <p:cNvPr id="7" name="Title 11"/>
          <p:cNvSpPr>
            <a:spLocks noGrp="1"/>
          </p:cNvSpPr>
          <p:nvPr>
            <p:ph type="title"/>
          </p:nvPr>
        </p:nvSpPr>
        <p:spPr>
          <a:xfrm>
            <a:off x="360000" y="504000"/>
            <a:ext cx="8280000" cy="576000"/>
          </a:xfrm>
        </p:spPr>
        <p:txBody>
          <a:bodyPr anchor="ctr" anchorCtr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</a:rPr>
              <a:t>网络要求示例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000" y="1152000"/>
            <a:ext cx="4320000" cy="4929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60000" y="360000"/>
            <a:ext cx="7920000" cy="720000"/>
          </a:xfrm>
        </p:spPr>
        <p:txBody>
          <a:bodyPr/>
          <a:lstStyle/>
          <a:p>
            <a:pPr fontAlgn="ctr">
              <a:lnSpc>
                <a:spcPct val="100000"/>
              </a:lnSpc>
            </a:pPr>
            <a:r>
              <a:rPr altLang="zh-CN" sz="4000" b="1" dirty="0" smtClean="0">
                <a:latin typeface="Times New Roman" pitchFamily="18" charset="0"/>
                <a:ea typeface="宋体" pitchFamily="2" charset="-122"/>
              </a:rPr>
              <a:t>11.8</a:t>
            </a:r>
            <a:r>
              <a:rPr lang="zh-CN" altLang="en-US" sz="4000" b="1" dirty="0" smtClean="0">
                <a:latin typeface="Times New Roman" pitchFamily="18" charset="0"/>
                <a:ea typeface="宋体" pitchFamily="2" charset="-122"/>
              </a:rPr>
              <a:t>   </a:t>
            </a:r>
            <a:r>
              <a:rPr lang="en-US" altLang="zh-CN" sz="4000" b="1" dirty="0" smtClean="0">
                <a:latin typeface="Times New Roman" pitchFamily="18" charset="0"/>
                <a:ea typeface="宋体" pitchFamily="2" charset="-122"/>
              </a:rPr>
              <a:t>VLSM</a:t>
            </a:r>
            <a:endParaRPr lang="zh-CN" altLang="en-US" sz="4000" b="1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84000" y="3240000"/>
            <a:ext cx="2880000" cy="20880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340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60000" y="504000"/>
            <a:ext cx="7920000" cy="576000"/>
          </a:xfrm>
        </p:spPr>
        <p:txBody>
          <a:bodyPr anchor="ctr" anchorCtr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</a:rPr>
              <a:t>传统子网划分浪费地址</a:t>
            </a:r>
          </a:p>
        </p:txBody>
      </p:sp>
      <p:sp>
        <p:nvSpPr>
          <p:cNvPr id="2" name="矩形 1"/>
          <p:cNvSpPr/>
          <p:nvPr/>
        </p:nvSpPr>
        <p:spPr>
          <a:xfrm>
            <a:off x="144000" y="1440000"/>
            <a:ext cx="4032000" cy="3970318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lvl="0" indent="612000" algn="just"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传统子网划分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charset="0"/>
                <a:sym typeface="+mn-ea"/>
              </a:rPr>
              <a:t>可以创建大小相等的子网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，每个子网都使用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charset="0"/>
                <a:sym typeface="+mn-ea"/>
              </a:rPr>
              <a:t>相同的子网掩码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。如果所有子网的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宋体" charset="0"/>
                <a:sym typeface="+mn-ea"/>
              </a:rPr>
              <a:t>主机数量</a:t>
            </a:r>
            <a:r>
              <a:rPr lang="zh-CN" altLang="en-US" sz="2400" b="1" dirty="0">
                <a:solidFill>
                  <a:srgbClr val="C00000"/>
                </a:solidFill>
                <a:latin typeface="Times New Roman" pitchFamily="18" charset="0"/>
                <a:ea typeface="宋体" charset="0"/>
                <a:sym typeface="+mn-ea"/>
              </a:rPr>
              <a:t>大致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宋体" charset="0"/>
                <a:sym typeface="+mn-ea"/>
              </a:rPr>
              <a:t>相同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，这些固定大小的地址块效率就会很高。但大多数情况并非如此。</a:t>
            </a:r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000" y="1260000"/>
            <a:ext cx="4554539" cy="1340354"/>
          </a:xfrm>
          <a:prstGeom prst="rect">
            <a:avLst/>
          </a:prstGeom>
        </p:spPr>
      </p:pic>
      <p:pic>
        <p:nvPicPr>
          <p:cNvPr id="7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000" y="2880000"/>
            <a:ext cx="4565494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49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60000" y="504000"/>
            <a:ext cx="7920000" cy="576000"/>
          </a:xfrm>
        </p:spPr>
        <p:txBody>
          <a:bodyPr anchor="ctr" anchorCtr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</a:rPr>
              <a:t>传统子网划分浪费地址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000" y="1260000"/>
            <a:ext cx="4554539" cy="13403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000" y="2880000"/>
            <a:ext cx="4565494" cy="314368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2000" y="1152000"/>
            <a:ext cx="4320000" cy="5078313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lvl="0" indent="612000" algn="just"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图中示例要求有</a:t>
            </a:r>
            <a:r>
              <a:rPr lang="en-US" alt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7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个子网。对地址192.168.20.0/24进行传统的子网划分，可以借用</a:t>
            </a:r>
            <a:r>
              <a:rPr lang="en-US" alt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3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位主机位来满足其</a:t>
            </a:r>
            <a:r>
              <a:rPr lang="en-US" alt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7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个子网的要求（</a:t>
            </a:r>
            <a:r>
              <a:rPr lang="en-US" alt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0~3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、</a:t>
            </a:r>
            <a:r>
              <a:rPr lang="en-US" alt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4~6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）。</a:t>
            </a:r>
          </a:p>
          <a:p>
            <a:pPr lvl="0" indent="612000" algn="just"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虽然该子网划分方法满足要求，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charset="0"/>
                <a:sym typeface="+mn-ea"/>
              </a:rPr>
              <a:t>但它产生了大量未使用的地址，造成地址浪费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。地址浪费主要会出现在何处？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60000" y="504000"/>
            <a:ext cx="4320000" cy="576000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</a:rPr>
              <a:t>可变长子网掩码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000" y="1260000"/>
            <a:ext cx="4648849" cy="496321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80000" y="1152000"/>
            <a:ext cx="4032000" cy="5078313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lvl="0" indent="612000" algn="just"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使用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charset="0"/>
                <a:sym typeface="+mn-ea"/>
              </a:rPr>
              <a:t>可变长子网掩码（VLSM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ea typeface="宋体" charset="0"/>
                <a:sym typeface="+mn-ea"/>
              </a:rPr>
              <a:t>）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可细分子网，避免地址浪费，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charset="0"/>
                <a:sym typeface="+mn-ea"/>
              </a:rPr>
              <a:t>子网掩码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将根据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charset="0"/>
                <a:sym typeface="+mn-ea"/>
              </a:rPr>
              <a:t>所需借用的位数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而变化。</a:t>
            </a:r>
          </a:p>
          <a:p>
            <a:pPr lvl="0" indent="612000" algn="just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charset="0"/>
                <a:sym typeface="+mn-ea"/>
              </a:rPr>
              <a:t>VLSM子网划分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与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charset="0"/>
                <a:sym typeface="+mn-ea"/>
              </a:rPr>
              <a:t>传统子网划分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类似，通过借用位来创建子网。用于计算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charset="0"/>
                <a:sym typeface="+mn-ea"/>
              </a:rPr>
              <a:t>每个子网主机数量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和所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charset="0"/>
                <a:sym typeface="+mn-ea"/>
              </a:rPr>
              <a:t>创建子网数量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的公式仍然适用。</a:t>
            </a:r>
          </a:p>
        </p:txBody>
      </p:sp>
    </p:spTree>
    <p:extLst>
      <p:ext uri="{BB962C8B-B14F-4D97-AF65-F5344CB8AC3E}">
        <p14:creationId xmlns:p14="http://schemas.microsoft.com/office/powerpoint/2010/main" val="1870082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60000" y="504000"/>
            <a:ext cx="4320000" cy="576000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</a:rPr>
              <a:t>可变长子网掩码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000" y="1260000"/>
            <a:ext cx="4648849" cy="4963218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80000" y="1152000"/>
            <a:ext cx="4032000" cy="5078313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lvl="0" indent="612000" algn="just">
              <a:lnSpc>
                <a:spcPct val="150000"/>
              </a:lnSpc>
            </a:pP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区别在于：</a:t>
            </a:r>
            <a:r>
              <a:rPr lang="en-US" alt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VLSM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不是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宋体" charset="0"/>
                <a:sym typeface="+mn-ea"/>
              </a:rPr>
              <a:t>一次完成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。使用VLSM时，首先对网络划分子网，然后对子网进行再划分。该过程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charset="0"/>
                <a:sym typeface="+mn-ea"/>
              </a:rPr>
              <a:t>可以多次重复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，以创建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charset="0"/>
                <a:sym typeface="+mn-ea"/>
              </a:rPr>
              <a:t>不同大小的子网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。</a:t>
            </a:r>
          </a:p>
          <a:p>
            <a:pPr lvl="0" indent="612000" algn="just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charset="0"/>
                <a:sym typeface="+mn-ea"/>
              </a:rPr>
              <a:t>注意：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当使用VLSM时，需从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charset="0"/>
                <a:sym typeface="+mn-ea"/>
              </a:rPr>
              <a:t>最大的子网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开始，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一直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划分至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charset="0"/>
                <a:sym typeface="+mn-ea"/>
              </a:rPr>
              <a:t>最小的子网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0" y="1440000"/>
            <a:ext cx="5343525" cy="441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360000" y="360000"/>
            <a:ext cx="7920000" cy="720000"/>
          </a:xfrm>
        </p:spPr>
        <p:txBody>
          <a:bodyPr/>
          <a:lstStyle/>
          <a:p>
            <a:pPr fontAlgn="ctr">
              <a:lnSpc>
                <a:spcPct val="100000"/>
              </a:lnSpc>
            </a:pPr>
            <a:r>
              <a:rPr altLang="zh-CN" sz="4000" b="1" dirty="0" smtClean="0">
                <a:latin typeface="Times New Roman" pitchFamily="18" charset="0"/>
                <a:ea typeface="宋体" pitchFamily="2" charset="-122"/>
              </a:rPr>
              <a:t>11.4</a:t>
            </a:r>
            <a:r>
              <a:rPr lang="zh-CN" altLang="en-US" sz="4000" b="1" dirty="0" smtClean="0">
                <a:latin typeface="Times New Roman" pitchFamily="18" charset="0"/>
                <a:ea typeface="宋体" pitchFamily="2" charset="-122"/>
              </a:rPr>
              <a:t>   网络分段</a:t>
            </a:r>
            <a:endParaRPr lang="zh-CN" altLang="en-US" sz="4000" b="1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72000" y="2376000"/>
            <a:ext cx="3780000" cy="25200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82637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000" y="288000"/>
            <a:ext cx="5400000" cy="342313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80000" y="3744000"/>
            <a:ext cx="8640000" cy="2657138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lvl="0" algn="just" fontAlgn="auto">
              <a:lnSpc>
                <a:spcPts val="4000"/>
              </a:lnSpc>
            </a:pPr>
            <a:r>
              <a:rPr lang="zh-CN" altLang="en-US" sz="2400" b="1" dirty="0" smtClean="0">
                <a:solidFill>
                  <a:schemeClr val="bg2"/>
                </a:solidFill>
                <a:ea typeface="宋体" charset="0"/>
                <a:sym typeface="+mn-ea"/>
              </a:rPr>
              <a:t>       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例中，用于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charset="0"/>
                <a:sym typeface="+mn-ea"/>
              </a:rPr>
              <a:t>WAN连接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的子网浪费了地址空间。为避免浪费，可使用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charset="0"/>
                <a:sym typeface="+mn-ea"/>
              </a:rPr>
              <a:t>VLSM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为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charset="0"/>
                <a:sym typeface="+mn-ea"/>
              </a:rPr>
              <a:t>WAN连接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创建更小的子网。</a:t>
            </a:r>
            <a:endParaRPr lang="en-US" altLang="zh-CN" sz="2400" b="1" dirty="0" smtClean="0">
              <a:solidFill>
                <a:schemeClr val="bg2"/>
              </a:solidFill>
              <a:latin typeface="Times New Roman" pitchFamily="18" charset="0"/>
              <a:ea typeface="宋体" charset="0"/>
              <a:sym typeface="+mn-ea"/>
            </a:endParaRPr>
          </a:p>
          <a:p>
            <a:pPr lvl="0" algn="just" fontAlgn="auto">
              <a:lnSpc>
                <a:spcPts val="4000"/>
              </a:lnSpc>
            </a:pPr>
            <a:r>
              <a:rPr lang="en-US" altLang="zh-CN" sz="2400" b="1" dirty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 </a:t>
            </a:r>
            <a:r>
              <a:rPr lang="en-US" alt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       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对</a:t>
            </a:r>
            <a:r>
              <a:rPr lang="en-US" alt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7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号子网192.168.20.224/27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宋体" charset="0"/>
                <a:sym typeface="+mn-ea"/>
              </a:rPr>
              <a:t>进一步作划分子网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：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charset="0"/>
                <a:sym typeface="+mn-ea"/>
              </a:rPr>
              <a:t>再借用3位，只保留2位主机位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。这样细分成</a:t>
            </a:r>
            <a:r>
              <a:rPr lang="en-US" altLang="zh-CN" sz="2400" b="1" dirty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8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个更小的子网，每个子网有</a:t>
            </a:r>
            <a:r>
              <a:rPr lang="en-US" alt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2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^</a:t>
            </a:r>
            <a:r>
              <a:rPr lang="en-US" altLang="zh-CN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2-2=2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个可用的地址。</a:t>
            </a:r>
          </a:p>
        </p:txBody>
      </p:sp>
    </p:spTree>
    <p:extLst>
      <p:ext uri="{BB962C8B-B14F-4D97-AF65-F5344CB8AC3E}">
        <p14:creationId xmlns:p14="http://schemas.microsoft.com/office/powerpoint/2010/main" val="3049931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60000" y="3780000"/>
            <a:ext cx="8352000" cy="1684244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lvl="0" indent="612000" algn="just" fontAlgn="auto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宋体" charset="0"/>
                <a:sym typeface="+mn-ea"/>
              </a:rPr>
              <a:t>这种VLSM方案将某些子网的地址数目减少到适合WAN连接的大小。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使前述的4、5和6号子网能用于未来网络，而且WAN链路中还有额外5个子网可用。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000" y="288000"/>
            <a:ext cx="5400000" cy="34231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60000" y="360000"/>
            <a:ext cx="7920000" cy="576000"/>
          </a:xfrm>
        </p:spPr>
        <p:txBody>
          <a:bodyPr anchor="ctr" anchorCtr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VLSM</a:t>
            </a: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</a:rPr>
              <a:t>图表</a:t>
            </a:r>
            <a:endParaRPr lang="zh-CN" altLang="en-US" sz="3200" b="1" dirty="0"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000" y="1080000"/>
            <a:ext cx="5106859" cy="4320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52000" y="5400000"/>
            <a:ext cx="8640000" cy="968663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lvl="0" indent="612000" algn="just" fontAlgn="auto">
              <a:lnSpc>
                <a:spcPts val="3600"/>
              </a:lnSpc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charset="0"/>
                <a:sym typeface="+mn-ea"/>
              </a:rPr>
              <a:t>编址图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用于记录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charset="0"/>
                <a:sym typeface="+mn-ea"/>
              </a:rPr>
              <a:t>可用的地址块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和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charset="0"/>
                <a:sym typeface="+mn-ea"/>
              </a:rPr>
              <a:t>已分配的地址块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charset="0"/>
                <a:sym typeface="+mn-ea"/>
              </a:rPr>
              <a:t>，有助于防止重复分配地址。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952000" y="540000"/>
            <a:ext cx="360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err="1" smtClean="0">
                <a:solidFill>
                  <a:srgbClr val="264DA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rPr>
              <a:t>Bldg</a:t>
            </a:r>
            <a:r>
              <a:rPr lang="en-US" altLang="zh-CN" sz="2000" b="1" dirty="0" smtClean="0">
                <a:solidFill>
                  <a:srgbClr val="264DA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rPr>
              <a:t> A = Building A</a:t>
            </a:r>
            <a:r>
              <a:rPr lang="zh-CN" altLang="en-US" sz="2000" b="1" dirty="0" smtClean="0">
                <a:solidFill>
                  <a:srgbClr val="264DA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rPr>
              <a:t>（建筑</a:t>
            </a:r>
            <a:r>
              <a:rPr lang="en-US" altLang="zh-CN" sz="2000" b="1" dirty="0" smtClean="0">
                <a:solidFill>
                  <a:srgbClr val="264DA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rPr>
              <a:t>A</a:t>
            </a:r>
            <a:r>
              <a:rPr lang="zh-CN" altLang="en-US" sz="2000" b="1" dirty="0" smtClean="0">
                <a:solidFill>
                  <a:srgbClr val="264DA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pitchFamily="2" charset="-122"/>
              </a:rPr>
              <a:t>）</a:t>
            </a:r>
            <a:endParaRPr lang="en-US" altLang="zh-CN" sz="2000" b="1" dirty="0" smtClean="0">
              <a:solidFill>
                <a:srgbClr val="264DA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72000" y="180000"/>
            <a:ext cx="7200000" cy="576000"/>
          </a:xfrm>
          <a:solidFill>
            <a:srgbClr val="FFFFFF"/>
          </a:solidFill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zh-CN" altLang="en-US" sz="32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“</a:t>
            </a:r>
            <a:r>
              <a:rPr lang="en-US" altLang="zh-SG" sz="32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Magic Number</a:t>
            </a:r>
            <a:r>
              <a:rPr lang="zh-CN" altLang="en-US" sz="32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”</a:t>
            </a:r>
            <a:r>
              <a:rPr lang="en-US" altLang="zh-SG" sz="3200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charset="-122"/>
              </a:rPr>
              <a:t> Method</a:t>
            </a:r>
            <a:endParaRPr lang="en-US" altLang="zh-CN" sz="3200" b="1" dirty="0" smtClean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宋体" charset="-122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92000"/>
            <a:ext cx="9144000" cy="5734903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60000" indent="-360000" algn="just" eaLnBrk="1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魔数</a:t>
            </a:r>
            <a:r>
              <a:rPr lang="zh-CN" altLang="en-US" sz="2400" b="1" dirty="0" smtClean="0">
                <a:latin typeface="Times New Roman" pitchFamily="18" charset="0"/>
                <a:ea typeface="宋体" charset="-122"/>
              </a:rPr>
              <a:t>是一种解决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子网划分</a:t>
            </a:r>
            <a:r>
              <a:rPr lang="zh-CN" altLang="en-US" sz="2400" b="1" dirty="0" smtClean="0">
                <a:latin typeface="Times New Roman" pitchFamily="18" charset="0"/>
                <a:ea typeface="宋体" charset="-122"/>
              </a:rPr>
              <a:t>相关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计算</a:t>
            </a:r>
            <a:r>
              <a:rPr lang="zh-CN" altLang="en-US" sz="2400" b="1" dirty="0" smtClean="0">
                <a:latin typeface="Times New Roman" pitchFamily="18" charset="0"/>
                <a:ea typeface="宋体" charset="-122"/>
              </a:rPr>
              <a:t>的实用高效方法！</a:t>
            </a:r>
            <a:endParaRPr lang="en-US" altLang="zh-SG" sz="2400" b="1" dirty="0" smtClean="0">
              <a:latin typeface="Times New Roman" pitchFamily="18" charset="0"/>
              <a:ea typeface="宋体" charset="-122"/>
            </a:endParaRPr>
          </a:p>
          <a:p>
            <a:pPr marL="360000" indent="-360000" algn="just" eaLnBrk="1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dirty="0" smtClean="0">
                <a:latin typeface="Times New Roman" pitchFamily="18" charset="0"/>
                <a:ea typeface="宋体" charset="-122"/>
              </a:rPr>
              <a:t>IP</a:t>
            </a:r>
            <a:r>
              <a:rPr lang="zh-CN" altLang="en-US" sz="2400" b="1" dirty="0" smtClean="0">
                <a:latin typeface="Times New Roman" pitchFamily="18" charset="0"/>
                <a:ea typeface="宋体" charset="-122"/>
              </a:rPr>
              <a:t>地址：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</a:rPr>
              <a:t>192.168.50.0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charset="-122"/>
              </a:rPr>
              <a:t>/27</a:t>
            </a:r>
          </a:p>
          <a:p>
            <a:pPr marL="360000" indent="-360000" algn="just" eaLnBrk="1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2400" b="1" dirty="0" smtClean="0">
                <a:latin typeface="Times New Roman" pitchFamily="18" charset="0"/>
                <a:ea typeface="宋体" charset="-122"/>
              </a:rPr>
              <a:t>“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</a:rPr>
              <a:t>27</a:t>
            </a:r>
            <a:r>
              <a:rPr lang="zh-CN" altLang="en-US" sz="2400" b="1" dirty="0" smtClean="0">
                <a:latin typeface="Times New Roman" pitchFamily="18" charset="0"/>
                <a:ea typeface="宋体" charset="-122"/>
              </a:rPr>
              <a:t>”中包含哪些信息？</a:t>
            </a:r>
            <a:endParaRPr lang="en-US" altLang="zh-CN" sz="2400" b="1" dirty="0" smtClean="0">
              <a:latin typeface="Times New Roman" pitchFamily="18" charset="0"/>
              <a:ea typeface="宋体" charset="-122"/>
            </a:endParaRPr>
          </a:p>
          <a:p>
            <a:pPr marL="540000" lvl="1" indent="-360000" algn="just" eaLnBrk="1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27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是子网掩码中为“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”的位数。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</a:rPr>
              <a:t>192</a:t>
            </a:r>
            <a:r>
              <a:rPr lang="zh-CN" altLang="en-US" sz="2400" b="1" dirty="0" smtClean="0">
                <a:latin typeface="Times New Roman" pitchFamily="18" charset="0"/>
                <a:ea typeface="宋体" charset="-122"/>
              </a:rPr>
              <a:t>开头说明此为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</a:rPr>
              <a:t>C</a:t>
            </a:r>
            <a:r>
              <a:rPr lang="zh-CN" altLang="en-US" sz="2400" b="1" dirty="0" smtClean="0">
                <a:latin typeface="Times New Roman" pitchFamily="18" charset="0"/>
                <a:ea typeface="宋体" charset="-122"/>
              </a:rPr>
              <a:t>类地址，故在子网划分时从主机位借了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</a:rPr>
              <a:t>3</a:t>
            </a:r>
            <a:r>
              <a:rPr lang="zh-CN" altLang="en-US" sz="2400" b="1" dirty="0" smtClean="0">
                <a:latin typeface="Times New Roman" pitchFamily="18" charset="0"/>
                <a:ea typeface="宋体" charset="-122"/>
              </a:rPr>
              <a:t>位，</a:t>
            </a:r>
            <a:r>
              <a:rPr lang="zh-CN" altLang="en-US" sz="2400" b="1" dirty="0">
                <a:latin typeface="Times New Roman" pitchFamily="18" charset="0"/>
                <a:ea typeface="宋体" charset="-122"/>
              </a:rPr>
              <a:t>主机位还</a:t>
            </a:r>
            <a:r>
              <a:rPr lang="zh-CN" altLang="en-US" sz="2400" b="1" dirty="0" smtClean="0">
                <a:latin typeface="Times New Roman" pitchFamily="18" charset="0"/>
                <a:ea typeface="宋体" charset="-122"/>
              </a:rPr>
              <a:t>剩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</a:rPr>
              <a:t>5</a:t>
            </a:r>
            <a:r>
              <a:rPr lang="zh-CN" altLang="en-US" sz="2400" b="1" dirty="0" smtClean="0">
                <a:latin typeface="Times New Roman" pitchFamily="18" charset="0"/>
                <a:ea typeface="宋体" charset="-122"/>
              </a:rPr>
              <a:t>位。</a:t>
            </a:r>
            <a:endParaRPr lang="en-US" altLang="zh-CN" sz="2400" b="1" dirty="0" smtClean="0">
              <a:latin typeface="Times New Roman" pitchFamily="18" charset="0"/>
              <a:ea typeface="宋体" charset="-122"/>
            </a:endParaRPr>
          </a:p>
          <a:p>
            <a:pPr marL="540000" lvl="1" indent="-360000" algn="just" eaLnBrk="1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zh-CN" altLang="en-US" sz="2400" b="1" dirty="0" smtClean="0">
                <a:latin typeface="Times New Roman" pitchFamily="18" charset="0"/>
                <a:ea typeface="宋体" charset="-122"/>
              </a:rPr>
              <a:t>其相应的子网掩码即为：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</a:rPr>
              <a:t>255.255.255.224</a:t>
            </a:r>
          </a:p>
          <a:p>
            <a:pPr marL="540000" lvl="1" indent="-360000" algn="just" eaLnBrk="1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Magic Number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（魔数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）</a:t>
            </a:r>
            <a:r>
              <a:rPr lang="zh-CN" altLang="en-US" sz="2400" b="1" dirty="0" smtClean="0">
                <a:latin typeface="Times New Roman" pitchFamily="18" charset="0"/>
                <a:ea typeface="宋体" charset="-122"/>
              </a:rPr>
              <a:t>就是：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256 - 224 = </a:t>
            </a:r>
            <a:r>
              <a:rPr lang="en-US" altLang="zh-CN" sz="2400" b="1" dirty="0" smtClean="0">
                <a:solidFill>
                  <a:srgbClr val="CC0000"/>
                </a:solidFill>
                <a:latin typeface="Times New Roman" pitchFamily="18" charset="0"/>
                <a:ea typeface="宋体" charset="-122"/>
              </a:rPr>
              <a:t>32 </a:t>
            </a:r>
            <a:r>
              <a:rPr lang="en-US" altLang="zh-CN" sz="2400" b="1" dirty="0" smtClean="0">
                <a:solidFill>
                  <a:srgbClr val="006600"/>
                </a:solidFill>
                <a:latin typeface="Times New Roman" pitchFamily="18" charset="0"/>
                <a:ea typeface="宋体" charset="-122"/>
              </a:rPr>
              <a:t>= 2^5</a:t>
            </a:r>
            <a:endParaRPr lang="en-US" altLang="zh-CN" sz="2400" b="1" dirty="0">
              <a:solidFill>
                <a:srgbClr val="006600"/>
              </a:solidFill>
              <a:latin typeface="Times New Roman" pitchFamily="18" charset="0"/>
              <a:ea typeface="宋体" charset="-122"/>
            </a:endParaRPr>
          </a:p>
          <a:p>
            <a:pPr marL="540000" lvl="1" indent="-360000" algn="just" eaLnBrk="1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zh-CN" altLang="en-US" sz="2400" b="1" dirty="0" smtClean="0">
                <a:latin typeface="Times New Roman" pitchFamily="18" charset="0"/>
                <a:ea typeface="宋体" charset="-122"/>
              </a:rPr>
              <a:t>根据魔数，就能快速计算由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192.168.50.0</a:t>
            </a:r>
            <a:r>
              <a:rPr lang="en-US" altLang="zh-CN" sz="2400" b="1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charset="-122"/>
              </a:rPr>
              <a:t>/24</a:t>
            </a:r>
            <a:r>
              <a:rPr lang="zh-CN" altLang="en-US" sz="2400" b="1" dirty="0" smtClean="0">
                <a:latin typeface="Times New Roman" pitchFamily="18" charset="0"/>
                <a:ea typeface="宋体" charset="-122"/>
              </a:rPr>
              <a:t>借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</a:rPr>
              <a:t>3</a:t>
            </a:r>
            <a:r>
              <a:rPr lang="zh-CN" altLang="en-US" sz="2400" b="1" dirty="0" smtClean="0">
                <a:latin typeface="Times New Roman" pitchFamily="18" charset="0"/>
                <a:ea typeface="宋体" charset="-122"/>
              </a:rPr>
              <a:t>位可划分得到的第二个</a:t>
            </a:r>
            <a:r>
              <a:rPr lang="zh-CN" altLang="en-US" sz="2400" b="1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charset="-122"/>
              </a:rPr>
              <a:t>子网地址</a:t>
            </a:r>
            <a:r>
              <a:rPr lang="zh-CN" altLang="en-US" sz="2400" b="1" dirty="0" smtClean="0">
                <a:latin typeface="Times New Roman" pitchFamily="18" charset="0"/>
                <a:ea typeface="宋体" charset="-122"/>
              </a:rPr>
              <a:t>是：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192.168.50.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32</a:t>
            </a:r>
            <a:r>
              <a:rPr lang="en-US" altLang="zh-CN" sz="2400" b="1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charset="-122"/>
              </a:rPr>
              <a:t>/27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!</a:t>
            </a:r>
            <a:endParaRPr lang="en-US" altLang="zh-CN" sz="2400" b="1" dirty="0" smtClean="0">
              <a:solidFill>
                <a:srgbClr val="FF0000"/>
              </a:solidFill>
              <a:latin typeface="Times New Roman" pitchFamily="18" charset="0"/>
              <a:ea typeface="宋体" charset="-122"/>
            </a:endParaRPr>
          </a:p>
          <a:p>
            <a:pPr marL="540000" lvl="1" indent="-360000" algn="just" eaLnBrk="1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zh-CN" altLang="en-US" sz="2400" b="1" dirty="0" smtClean="0">
                <a:solidFill>
                  <a:srgbClr val="006600"/>
                </a:solidFill>
                <a:latin typeface="Times New Roman" pitchFamily="18" charset="0"/>
                <a:ea typeface="宋体" charset="-122"/>
              </a:rPr>
              <a:t>依此类推，接下来的各个</a:t>
            </a:r>
            <a:r>
              <a:rPr lang="zh-CN" altLang="en-US" sz="2400" b="1" u="sng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charset="-122"/>
              </a:rPr>
              <a:t>子网地址</a:t>
            </a:r>
            <a:r>
              <a:rPr lang="zh-CN" altLang="en-US" sz="2400" b="1" dirty="0" smtClean="0">
                <a:solidFill>
                  <a:srgbClr val="006600"/>
                </a:solidFill>
                <a:latin typeface="Times New Roman" pitchFamily="18" charset="0"/>
                <a:ea typeface="宋体" charset="-122"/>
              </a:rPr>
              <a:t>均为魔数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32</a:t>
            </a:r>
            <a:r>
              <a:rPr lang="zh-CN" altLang="en-US" sz="2400" b="1" dirty="0" smtClean="0">
                <a:solidFill>
                  <a:srgbClr val="006600"/>
                </a:solidFill>
                <a:latin typeface="Times New Roman" pitchFamily="18" charset="0"/>
                <a:ea typeface="宋体" charset="-122"/>
              </a:rPr>
              <a:t>的倍数，即：</a:t>
            </a:r>
            <a:r>
              <a:rPr lang="en-US" altLang="zh-CN" sz="2400" b="1" dirty="0" smtClean="0">
                <a:solidFill>
                  <a:srgbClr val="006600"/>
                </a:solidFill>
                <a:latin typeface="Times New Roman" pitchFamily="18" charset="0"/>
                <a:ea typeface="宋体" charset="-122"/>
              </a:rPr>
              <a:t>192.168.50.</a:t>
            </a:r>
            <a:r>
              <a:rPr lang="en-US" altLang="zh-CN" sz="24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charset="-122"/>
              </a:rPr>
              <a:t>64</a:t>
            </a:r>
            <a:r>
              <a:rPr lang="en-US" altLang="zh-CN" sz="2400" b="1" dirty="0" smtClean="0">
                <a:solidFill>
                  <a:srgbClr val="006600"/>
                </a:solidFill>
                <a:latin typeface="Times New Roman" pitchFamily="18" charset="0"/>
                <a:ea typeface="宋体" charset="-122"/>
              </a:rPr>
              <a:t>/27</a:t>
            </a:r>
            <a:r>
              <a:rPr lang="zh-CN" altLang="en-US" sz="2400" b="1" dirty="0" smtClean="0">
                <a:solidFill>
                  <a:srgbClr val="006600"/>
                </a:solidFill>
                <a:latin typeface="Times New Roman" pitchFamily="18" charset="0"/>
                <a:ea typeface="宋体" charset="-122"/>
              </a:rPr>
              <a:t>、</a:t>
            </a:r>
            <a:r>
              <a:rPr lang="en-US" altLang="zh-CN" sz="2400" b="1" dirty="0" smtClean="0">
                <a:solidFill>
                  <a:srgbClr val="006600"/>
                </a:solidFill>
                <a:latin typeface="Times New Roman" pitchFamily="18" charset="0"/>
                <a:ea typeface="宋体" charset="-122"/>
              </a:rPr>
              <a:t>192.168.50.</a:t>
            </a:r>
            <a:r>
              <a:rPr lang="en-US" altLang="zh-CN" sz="24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charset="-122"/>
              </a:rPr>
              <a:t>96</a:t>
            </a:r>
            <a:r>
              <a:rPr lang="en-US" altLang="zh-CN" sz="2400" b="1" dirty="0" smtClean="0">
                <a:solidFill>
                  <a:srgbClr val="006600"/>
                </a:solidFill>
                <a:latin typeface="Times New Roman" pitchFamily="18" charset="0"/>
                <a:ea typeface="宋体" charset="-122"/>
              </a:rPr>
              <a:t>/27</a:t>
            </a:r>
            <a:r>
              <a:rPr lang="zh-CN" altLang="en-US" sz="2400" b="1" dirty="0" smtClean="0">
                <a:solidFill>
                  <a:srgbClr val="006600"/>
                </a:solidFill>
                <a:latin typeface="Times New Roman" pitchFamily="18" charset="0"/>
                <a:ea typeface="宋体" charset="-122"/>
              </a:rPr>
              <a:t>、</a:t>
            </a:r>
            <a:r>
              <a:rPr lang="en-US" altLang="zh-CN" sz="2400" b="1" dirty="0" smtClean="0">
                <a:solidFill>
                  <a:srgbClr val="006600"/>
                </a:solidFill>
                <a:latin typeface="Times New Roman" pitchFamily="18" charset="0"/>
                <a:ea typeface="宋体" charset="-122"/>
              </a:rPr>
              <a:t>192.168.50.</a:t>
            </a:r>
            <a:r>
              <a:rPr lang="en-US" altLang="zh-CN" sz="24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charset="-122"/>
              </a:rPr>
              <a:t>?</a:t>
            </a:r>
            <a:r>
              <a:rPr lang="en-US" altLang="zh-CN" sz="2400" b="1" dirty="0" smtClean="0">
                <a:solidFill>
                  <a:srgbClr val="006600"/>
                </a:solidFill>
                <a:latin typeface="Times New Roman" pitchFamily="18" charset="0"/>
                <a:ea typeface="宋体" charset="-122"/>
              </a:rPr>
              <a:t>/27</a:t>
            </a:r>
            <a:r>
              <a:rPr lang="zh-CN" altLang="en-US" sz="2400" b="1" dirty="0" smtClean="0">
                <a:solidFill>
                  <a:srgbClr val="006600"/>
                </a:solidFill>
                <a:latin typeface="Times New Roman" pitchFamily="18" charset="0"/>
                <a:ea typeface="宋体" charset="-122"/>
              </a:rPr>
              <a:t>等</a:t>
            </a:r>
            <a:endParaRPr lang="en-US" altLang="zh-CN" sz="2400" b="1" dirty="0" smtClean="0">
              <a:solidFill>
                <a:srgbClr val="006600"/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813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72000" y="180000"/>
            <a:ext cx="7200000" cy="57600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3200" b="1" dirty="0" smtClean="0">
                <a:latin typeface="Times New Roman" pitchFamily="18" charset="0"/>
                <a:ea typeface="宋体" charset="-122"/>
              </a:rPr>
              <a:t>202.151.37.0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charset="-122"/>
              </a:rPr>
              <a:t>/26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792000"/>
            <a:ext cx="7920000" cy="5221942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60000" indent="-360000">
              <a:lnSpc>
                <a:spcPts val="4000"/>
              </a:lnSpc>
              <a:spcBef>
                <a:spcPts val="0"/>
              </a:spcBef>
            </a:pPr>
            <a:r>
              <a:rPr lang="zh-CN" altLang="en-US" sz="2400" b="1" dirty="0" smtClean="0">
                <a:latin typeface="Times New Roman" pitchFamily="18" charset="0"/>
                <a:ea typeface="宋体" charset="-122"/>
              </a:rPr>
              <a:t>子网掩码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</a:rPr>
              <a:t>?</a:t>
            </a:r>
          </a:p>
          <a:p>
            <a:pPr marL="540000" lvl="1" indent="-360000">
              <a:lnSpc>
                <a:spcPts val="4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US" altLang="zh-CN" sz="2400" b="1" dirty="0" smtClean="0">
                <a:latin typeface="Times New Roman" pitchFamily="18" charset="0"/>
                <a:ea typeface="宋体" charset="-122"/>
              </a:rPr>
              <a:t>255.255.255.192</a:t>
            </a:r>
          </a:p>
          <a:p>
            <a:pPr marL="360000" indent="-360000">
              <a:lnSpc>
                <a:spcPts val="4000"/>
              </a:lnSpc>
              <a:spcBef>
                <a:spcPts val="0"/>
              </a:spcBef>
            </a:pPr>
            <a:r>
              <a:rPr lang="zh-CN" altLang="en-US" sz="2400" b="1" dirty="0" smtClean="0">
                <a:latin typeface="Times New Roman" pitchFamily="18" charset="0"/>
                <a:ea typeface="宋体" charset="-122"/>
              </a:rPr>
              <a:t>借了几位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</a:rPr>
              <a:t>?</a:t>
            </a:r>
          </a:p>
          <a:p>
            <a:pPr marL="540000" lvl="1" indent="-360000">
              <a:lnSpc>
                <a:spcPts val="4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US" altLang="zh-CN" sz="2400" b="1" dirty="0">
                <a:latin typeface="Times New Roman" pitchFamily="18" charset="0"/>
                <a:ea typeface="宋体" charset="-122"/>
              </a:rPr>
              <a:t>C</a:t>
            </a:r>
            <a:r>
              <a:rPr lang="zh-CN" altLang="en-US" sz="2400" b="1" dirty="0">
                <a:latin typeface="Times New Roman" pitchFamily="18" charset="0"/>
                <a:ea typeface="宋体" charset="-122"/>
              </a:rPr>
              <a:t>类，故借了</a:t>
            </a:r>
            <a:r>
              <a:rPr lang="en-US" altLang="zh-CN" sz="2400" b="1" dirty="0">
                <a:latin typeface="Times New Roman" pitchFamily="18" charset="0"/>
                <a:ea typeface="宋体" charset="-122"/>
              </a:rPr>
              <a:t>2</a:t>
            </a:r>
            <a:r>
              <a:rPr lang="zh-CN" altLang="en-US" sz="2400" b="1" dirty="0">
                <a:latin typeface="Times New Roman" pitchFamily="18" charset="0"/>
                <a:ea typeface="宋体" charset="-122"/>
              </a:rPr>
              <a:t>位，剩下</a:t>
            </a:r>
            <a:r>
              <a:rPr lang="en-US" altLang="zh-CN" sz="2400" b="1" dirty="0">
                <a:latin typeface="Times New Roman" pitchFamily="18" charset="0"/>
                <a:ea typeface="宋体" charset="-122"/>
              </a:rPr>
              <a:t>6</a:t>
            </a:r>
            <a:r>
              <a:rPr lang="zh-CN" altLang="en-US" sz="2400" b="1" dirty="0">
                <a:latin typeface="Times New Roman" pitchFamily="18" charset="0"/>
                <a:ea typeface="宋体" charset="-122"/>
              </a:rPr>
              <a:t>位主机位</a:t>
            </a:r>
            <a:endParaRPr lang="en-US" altLang="zh-CN" sz="2400" b="1" dirty="0">
              <a:latin typeface="Times New Roman" pitchFamily="18" charset="0"/>
              <a:ea typeface="宋体" charset="-122"/>
            </a:endParaRPr>
          </a:p>
          <a:p>
            <a:pPr marL="360000" indent="-360000">
              <a:lnSpc>
                <a:spcPts val="4000"/>
              </a:lnSpc>
              <a:spcBef>
                <a:spcPts val="0"/>
              </a:spcBef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charset="-122"/>
              </a:rPr>
              <a:t>魔数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?</a:t>
            </a:r>
          </a:p>
          <a:p>
            <a:pPr marL="540000" lvl="1" indent="-360000">
              <a:lnSpc>
                <a:spcPts val="4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US" altLang="zh-CN" sz="2400" b="1" dirty="0">
                <a:latin typeface="Times New Roman" pitchFamily="18" charset="0"/>
                <a:ea typeface="宋体" charset="-122"/>
              </a:rPr>
              <a:t>256 - 192 = 64 </a:t>
            </a:r>
            <a:r>
              <a:rPr lang="zh-CN" altLang="en-US" sz="2400" b="1" dirty="0">
                <a:latin typeface="Times New Roman" pitchFamily="18" charset="0"/>
                <a:ea typeface="宋体" charset="-122"/>
              </a:rPr>
              <a:t>或 </a:t>
            </a:r>
            <a:r>
              <a:rPr lang="en-US" altLang="zh-CN" sz="2400" b="1" dirty="0">
                <a:latin typeface="Times New Roman" pitchFamily="18" charset="0"/>
                <a:ea typeface="宋体" charset="-122"/>
              </a:rPr>
              <a:t>2^6 = 64</a:t>
            </a:r>
          </a:p>
          <a:p>
            <a:pPr marL="360000" indent="-360000">
              <a:lnSpc>
                <a:spcPts val="4000"/>
              </a:lnSpc>
              <a:spcBef>
                <a:spcPts val="0"/>
              </a:spcBef>
            </a:pPr>
            <a:r>
              <a:rPr lang="zh-CN" altLang="en-US" sz="2400" b="1" dirty="0" smtClean="0">
                <a:latin typeface="Times New Roman" pitchFamily="18" charset="0"/>
                <a:ea typeface="宋体" charset="-122"/>
              </a:rPr>
              <a:t>第二个子网地址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</a:rPr>
              <a:t>?</a:t>
            </a:r>
          </a:p>
          <a:p>
            <a:pPr marL="540000" lvl="1" indent="-360000">
              <a:lnSpc>
                <a:spcPts val="4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US" altLang="zh-CN" sz="2400" b="1" dirty="0">
                <a:latin typeface="Times New Roman" pitchFamily="18" charset="0"/>
                <a:ea typeface="宋体" charset="-122"/>
              </a:rPr>
              <a:t>202.151.37.64</a:t>
            </a:r>
          </a:p>
          <a:p>
            <a:pPr marL="360000" indent="-360000">
              <a:lnSpc>
                <a:spcPts val="4000"/>
              </a:lnSpc>
              <a:spcBef>
                <a:spcPts val="0"/>
              </a:spcBef>
            </a:pPr>
            <a:r>
              <a:rPr lang="zh-CN" altLang="en-US" sz="2400" b="1" dirty="0" smtClean="0">
                <a:latin typeface="Times New Roman" pitchFamily="18" charset="0"/>
                <a:ea typeface="宋体" charset="-122"/>
              </a:rPr>
              <a:t>第三个子网地址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</a:rPr>
              <a:t>?</a:t>
            </a:r>
          </a:p>
          <a:p>
            <a:pPr marL="540000" lvl="1" indent="-360000">
              <a:lnSpc>
                <a:spcPts val="4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US" altLang="zh-CN" sz="2400" b="1" dirty="0">
                <a:latin typeface="Times New Roman" pitchFamily="18" charset="0"/>
                <a:ea typeface="宋体" charset="-122"/>
              </a:rPr>
              <a:t>64 x 2 = 128</a:t>
            </a:r>
            <a:r>
              <a:rPr lang="zh-CN" altLang="en-US" sz="2400" b="1" dirty="0">
                <a:latin typeface="Times New Roman" pitchFamily="18" charset="0"/>
                <a:ea typeface="宋体" charset="-122"/>
              </a:rPr>
              <a:t>，故为</a:t>
            </a:r>
            <a:r>
              <a:rPr lang="en-US" altLang="zh-CN" sz="2400" b="1" dirty="0">
                <a:latin typeface="Times New Roman" pitchFamily="18" charset="0"/>
                <a:ea typeface="宋体" charset="-122"/>
              </a:rPr>
              <a:t> 202.151.37.128</a:t>
            </a:r>
          </a:p>
        </p:txBody>
      </p:sp>
    </p:spTree>
    <p:extLst>
      <p:ext uri="{BB962C8B-B14F-4D97-AF65-F5344CB8AC3E}">
        <p14:creationId xmlns:p14="http://schemas.microsoft.com/office/powerpoint/2010/main" val="20295775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72000" y="180000"/>
            <a:ext cx="7200000" cy="57600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3200" b="1" dirty="0" smtClean="0">
                <a:latin typeface="Times New Roman" pitchFamily="18" charset="0"/>
                <a:ea typeface="宋体" charset="-122"/>
              </a:rPr>
              <a:t>198.53.67.0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charset="-122"/>
              </a:rPr>
              <a:t>/30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0000" y="792000"/>
            <a:ext cx="7200000" cy="5221942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60000" indent="-360000">
              <a:lnSpc>
                <a:spcPts val="4000"/>
              </a:lnSpc>
              <a:spcBef>
                <a:spcPts val="0"/>
              </a:spcBef>
            </a:pPr>
            <a:r>
              <a:rPr lang="zh-CN" altLang="en-US" sz="2400" b="1" dirty="0" smtClean="0">
                <a:latin typeface="Times New Roman" pitchFamily="18" charset="0"/>
                <a:ea typeface="宋体" charset="-122"/>
              </a:rPr>
              <a:t>子网掩码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</a:rPr>
              <a:t>?</a:t>
            </a:r>
          </a:p>
          <a:p>
            <a:pPr marL="540000" lvl="1" indent="-360000">
              <a:lnSpc>
                <a:spcPts val="4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US" altLang="zh-CN" sz="2400" b="1" dirty="0" smtClean="0">
                <a:latin typeface="Times New Roman" pitchFamily="18" charset="0"/>
                <a:ea typeface="宋体" charset="-122"/>
              </a:rPr>
              <a:t>255.255.255.252</a:t>
            </a:r>
          </a:p>
          <a:p>
            <a:pPr marL="360000" indent="-360000">
              <a:lnSpc>
                <a:spcPts val="4000"/>
              </a:lnSpc>
              <a:spcBef>
                <a:spcPts val="0"/>
              </a:spcBef>
            </a:pPr>
            <a:r>
              <a:rPr lang="zh-CN" altLang="en-US" sz="2400" b="1" dirty="0" smtClean="0">
                <a:latin typeface="Times New Roman" pitchFamily="18" charset="0"/>
                <a:ea typeface="宋体" charset="-122"/>
              </a:rPr>
              <a:t>借了几位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</a:rPr>
              <a:t>?</a:t>
            </a:r>
          </a:p>
          <a:p>
            <a:pPr marL="540000" lvl="1" indent="-360000">
              <a:lnSpc>
                <a:spcPts val="4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US" altLang="zh-CN" sz="2400" b="1" dirty="0">
                <a:latin typeface="Times New Roman" pitchFamily="18" charset="0"/>
                <a:ea typeface="宋体" charset="-122"/>
              </a:rPr>
              <a:t>C</a:t>
            </a:r>
            <a:r>
              <a:rPr lang="zh-CN" altLang="en-US" sz="2400" b="1" dirty="0">
                <a:latin typeface="Times New Roman" pitchFamily="18" charset="0"/>
                <a:ea typeface="宋体" charset="-122"/>
              </a:rPr>
              <a:t>类，故借了</a:t>
            </a:r>
            <a:r>
              <a:rPr lang="en-US" altLang="zh-CN" sz="2400" b="1" dirty="0">
                <a:latin typeface="Times New Roman" pitchFamily="18" charset="0"/>
                <a:ea typeface="宋体" charset="-122"/>
              </a:rPr>
              <a:t>6</a:t>
            </a:r>
            <a:r>
              <a:rPr lang="zh-CN" altLang="en-US" sz="2400" b="1" dirty="0">
                <a:latin typeface="Times New Roman" pitchFamily="18" charset="0"/>
                <a:ea typeface="宋体" charset="-122"/>
              </a:rPr>
              <a:t>位，剩下</a:t>
            </a:r>
            <a:r>
              <a:rPr lang="en-US" altLang="zh-CN" sz="2400" b="1" dirty="0">
                <a:latin typeface="Times New Roman" pitchFamily="18" charset="0"/>
                <a:ea typeface="宋体" charset="-122"/>
              </a:rPr>
              <a:t>2</a:t>
            </a:r>
            <a:r>
              <a:rPr lang="zh-CN" altLang="en-US" sz="2400" b="1" dirty="0">
                <a:latin typeface="Times New Roman" pitchFamily="18" charset="0"/>
                <a:ea typeface="宋体" charset="-122"/>
              </a:rPr>
              <a:t>位主机位</a:t>
            </a:r>
            <a:endParaRPr lang="en-US" altLang="zh-CN" sz="2400" b="1" dirty="0">
              <a:latin typeface="Times New Roman" pitchFamily="18" charset="0"/>
              <a:ea typeface="宋体" charset="-122"/>
            </a:endParaRPr>
          </a:p>
          <a:p>
            <a:pPr marL="360000" indent="-360000">
              <a:lnSpc>
                <a:spcPts val="4000"/>
              </a:lnSpc>
              <a:spcBef>
                <a:spcPts val="0"/>
              </a:spcBef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charset="-122"/>
              </a:rPr>
              <a:t>魔数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ea typeface="宋体" charset="-122"/>
              </a:rPr>
              <a:t>?</a:t>
            </a:r>
          </a:p>
          <a:p>
            <a:pPr marL="540000" lvl="1" indent="-360000">
              <a:lnSpc>
                <a:spcPts val="4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US" altLang="zh-CN" sz="2400" b="1" dirty="0">
                <a:latin typeface="Times New Roman" pitchFamily="18" charset="0"/>
                <a:ea typeface="宋体" charset="-122"/>
              </a:rPr>
              <a:t>256 - 252 = 4 </a:t>
            </a:r>
            <a:r>
              <a:rPr lang="zh-CN" altLang="en-US" sz="2400" b="1" dirty="0">
                <a:latin typeface="Times New Roman" pitchFamily="18" charset="0"/>
                <a:ea typeface="宋体" charset="-122"/>
              </a:rPr>
              <a:t>或 </a:t>
            </a:r>
            <a:r>
              <a:rPr lang="en-US" altLang="zh-CN" sz="2400" b="1" dirty="0">
                <a:latin typeface="Times New Roman" pitchFamily="18" charset="0"/>
                <a:ea typeface="宋体" charset="-122"/>
              </a:rPr>
              <a:t>2^2 = 4</a:t>
            </a:r>
          </a:p>
          <a:p>
            <a:pPr marL="360000" indent="-360000">
              <a:lnSpc>
                <a:spcPts val="4000"/>
              </a:lnSpc>
              <a:spcBef>
                <a:spcPts val="0"/>
              </a:spcBef>
            </a:pPr>
            <a:r>
              <a:rPr lang="zh-CN" altLang="en-US" sz="2400" b="1" dirty="0" smtClean="0">
                <a:latin typeface="Times New Roman" pitchFamily="18" charset="0"/>
                <a:ea typeface="宋体" charset="-122"/>
              </a:rPr>
              <a:t>第三个子网地址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</a:rPr>
              <a:t>?</a:t>
            </a:r>
          </a:p>
          <a:p>
            <a:pPr marL="540000" lvl="1" indent="-360000">
              <a:lnSpc>
                <a:spcPts val="4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US" altLang="zh-CN" sz="2400" b="1" dirty="0">
                <a:latin typeface="Times New Roman" pitchFamily="18" charset="0"/>
                <a:ea typeface="宋体" charset="-122"/>
              </a:rPr>
              <a:t>4 x 2 = 8</a:t>
            </a:r>
            <a:r>
              <a:rPr lang="zh-CN" altLang="en-US" sz="2400" b="1" dirty="0">
                <a:latin typeface="Times New Roman" pitchFamily="18" charset="0"/>
                <a:ea typeface="宋体" charset="-122"/>
              </a:rPr>
              <a:t>，故为 </a:t>
            </a:r>
            <a:r>
              <a:rPr lang="en-US" altLang="zh-CN" sz="2400" b="1" dirty="0">
                <a:latin typeface="Times New Roman" pitchFamily="18" charset="0"/>
                <a:ea typeface="宋体" charset="-122"/>
              </a:rPr>
              <a:t>198.53.67.8</a:t>
            </a:r>
          </a:p>
          <a:p>
            <a:pPr marL="360000" indent="-360000">
              <a:lnSpc>
                <a:spcPts val="4000"/>
              </a:lnSpc>
              <a:spcBef>
                <a:spcPts val="0"/>
              </a:spcBef>
            </a:pPr>
            <a:r>
              <a:rPr lang="zh-CN" altLang="en-US" sz="2400" b="1" dirty="0" smtClean="0">
                <a:latin typeface="Times New Roman" pitchFamily="18" charset="0"/>
                <a:ea typeface="宋体" charset="-122"/>
              </a:rPr>
              <a:t>第二个子网的广播地址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</a:rPr>
              <a:t>?</a:t>
            </a:r>
          </a:p>
          <a:p>
            <a:pPr marL="540000" lvl="1" indent="-360000">
              <a:lnSpc>
                <a:spcPts val="4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US" altLang="zh-CN" sz="2400" b="1" dirty="0">
                <a:latin typeface="Times New Roman" pitchFamily="18" charset="0"/>
                <a:ea typeface="宋体" charset="-122"/>
              </a:rPr>
              <a:t>4 x 2 - 1 = 7</a:t>
            </a:r>
            <a:r>
              <a:rPr lang="zh-CN" altLang="en-US" sz="2400" b="1" dirty="0">
                <a:latin typeface="Times New Roman" pitchFamily="18" charset="0"/>
                <a:ea typeface="宋体" charset="-122"/>
              </a:rPr>
              <a:t>，故为</a:t>
            </a:r>
            <a:r>
              <a:rPr lang="en-US" altLang="zh-CN" sz="2400" b="1" dirty="0">
                <a:latin typeface="Times New Roman" pitchFamily="18" charset="0"/>
                <a:ea typeface="宋体" charset="-122"/>
              </a:rPr>
              <a:t> 198.53.67.7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4860000" y="4932000"/>
            <a:ext cx="2520000" cy="785016"/>
            <a:chOff x="6120000" y="5220000"/>
            <a:chExt cx="2520000" cy="785016"/>
          </a:xfrm>
        </p:grpSpPr>
        <p:sp>
          <p:nvSpPr>
            <p:cNvPr id="6" name="Rectangle 2"/>
            <p:cNvSpPr txBox="1">
              <a:spLocks noChangeArrowheads="1"/>
            </p:cNvSpPr>
            <p:nvPr/>
          </p:nvSpPr>
          <p:spPr bwMode="auto">
            <a:xfrm>
              <a:off x="6120000" y="5220000"/>
              <a:ext cx="2520000" cy="432000"/>
            </a:xfrm>
            <a:prstGeom prst="rect">
              <a:avLst/>
            </a:prstGeom>
            <a:solidFill>
              <a:srgbClr val="FFFFFF"/>
            </a:solidFill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800" b="1" kern="0" dirty="0" smtClean="0">
                  <a:solidFill>
                    <a:srgbClr val="FF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宋体" charset="-122"/>
                  <a:cs typeface="+mj-cs"/>
                </a:rPr>
                <a:t>000001</a:t>
              </a:r>
              <a:r>
                <a:rPr lang="en-US" altLang="zh-CN" sz="2800" b="1" kern="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宋体" charset="-122"/>
                  <a:cs typeface="+mj-cs"/>
                </a:rPr>
                <a:t>11</a:t>
              </a:r>
              <a:endPara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Verdana" pitchFamily="34" charset="0"/>
                <a:ea typeface="宋体" charset="-122"/>
                <a:cs typeface="+mj-cs"/>
              </a:endParaRPr>
            </a:p>
          </p:txBody>
        </p:sp>
        <p:sp>
          <p:nvSpPr>
            <p:cNvPr id="9" name="直角上箭头 8"/>
            <p:cNvSpPr/>
            <p:nvPr/>
          </p:nvSpPr>
          <p:spPr bwMode="auto">
            <a:xfrm>
              <a:off x="6605517" y="5732060"/>
              <a:ext cx="764274" cy="272956"/>
            </a:xfrm>
            <a:prstGeom prst="bentUpArrow">
              <a:avLst/>
            </a:prstGeom>
            <a:solidFill>
              <a:srgbClr val="008080">
                <a:alpha val="2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860000" y="3744000"/>
            <a:ext cx="2550824" cy="1007482"/>
            <a:chOff x="6089176" y="4140000"/>
            <a:chExt cx="2550824" cy="1007482"/>
          </a:xfrm>
        </p:grpSpPr>
        <p:sp>
          <p:nvSpPr>
            <p:cNvPr id="10" name="Rectangle 2"/>
            <p:cNvSpPr txBox="1">
              <a:spLocks noChangeArrowheads="1"/>
            </p:cNvSpPr>
            <p:nvPr/>
          </p:nvSpPr>
          <p:spPr bwMode="auto">
            <a:xfrm>
              <a:off x="6120000" y="4140000"/>
              <a:ext cx="2520000" cy="432000"/>
            </a:xfrm>
            <a:prstGeom prst="rect">
              <a:avLst/>
            </a:prstGeom>
            <a:solidFill>
              <a:srgbClr val="FFFFFF"/>
            </a:solidFill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800" b="1" kern="0" dirty="0" smtClean="0">
                  <a:solidFill>
                    <a:srgbClr val="FF00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宋体" charset="-122"/>
                  <a:cs typeface="+mj-cs"/>
                </a:rPr>
                <a:t>000010</a:t>
              </a:r>
              <a:r>
                <a:rPr lang="en-US" altLang="zh-CN" sz="2800" b="1" kern="0" dirty="0" smtClean="0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Verdana" pitchFamily="34" charset="0"/>
                  <a:ea typeface="宋体" charset="-122"/>
                  <a:cs typeface="+mj-cs"/>
                </a:rPr>
                <a:t>00</a:t>
              </a:r>
              <a:endPara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Verdana" pitchFamily="34" charset="0"/>
                <a:ea typeface="宋体" charset="-122"/>
                <a:cs typeface="+mj-cs"/>
              </a:endParaRPr>
            </a:p>
          </p:txBody>
        </p:sp>
        <p:sp>
          <p:nvSpPr>
            <p:cNvPr id="11" name="直角上箭头 10"/>
            <p:cNvSpPr/>
            <p:nvPr/>
          </p:nvSpPr>
          <p:spPr bwMode="auto">
            <a:xfrm>
              <a:off x="6089176" y="4626591"/>
              <a:ext cx="1335205" cy="520891"/>
            </a:xfrm>
            <a:prstGeom prst="bentUpArrow">
              <a:avLst/>
            </a:prstGeom>
            <a:solidFill>
              <a:srgbClr val="008080">
                <a:alpha val="2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09575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72000" y="180000"/>
            <a:ext cx="7200000" cy="57600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3200" b="1" dirty="0" smtClean="0">
                <a:latin typeface="Times New Roman" pitchFamily="18" charset="0"/>
                <a:ea typeface="宋体" charset="-122"/>
              </a:rPr>
              <a:t>200.39.89.0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charset="-122"/>
              </a:rPr>
              <a:t>/28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792000"/>
            <a:ext cx="8460000" cy="5221942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60000" indent="-360000">
              <a:lnSpc>
                <a:spcPts val="4000"/>
              </a:lnSpc>
              <a:spcBef>
                <a:spcPts val="0"/>
              </a:spcBef>
            </a:pPr>
            <a:r>
              <a:rPr lang="en-US" altLang="zh-CN" sz="2400" b="1" dirty="0" smtClean="0">
                <a:latin typeface="Times New Roman" pitchFamily="18" charset="0"/>
                <a:ea typeface="宋体" charset="-122"/>
              </a:rPr>
              <a:t>200.39.89.32</a:t>
            </a:r>
            <a:r>
              <a:rPr lang="zh-CN" altLang="en-US" sz="2400" b="1" dirty="0" smtClean="0">
                <a:latin typeface="Times New Roman" pitchFamily="18" charset="0"/>
                <a:ea typeface="宋体" charset="-122"/>
              </a:rPr>
              <a:t>是一个什么类型的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</a:rPr>
              <a:t>IP</a:t>
            </a:r>
            <a:r>
              <a:rPr lang="zh-CN" altLang="en-US" sz="2400" b="1" dirty="0" smtClean="0">
                <a:latin typeface="Times New Roman" pitchFamily="18" charset="0"/>
                <a:ea typeface="宋体" charset="-122"/>
              </a:rPr>
              <a:t>地址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</a:rPr>
              <a:t>?</a:t>
            </a:r>
          </a:p>
          <a:p>
            <a:pPr marL="540000" lvl="1" indent="-360000">
              <a:lnSpc>
                <a:spcPts val="4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US" altLang="zh-CN" sz="2400" b="1" dirty="0" smtClean="0">
                <a:latin typeface="Times New Roman" pitchFamily="18" charset="0"/>
                <a:ea typeface="宋体" charset="-122"/>
              </a:rPr>
              <a:t>C</a:t>
            </a:r>
            <a:r>
              <a:rPr lang="zh-CN" altLang="en-US" sz="2400" b="1" dirty="0" smtClean="0">
                <a:latin typeface="Times New Roman" pitchFamily="18" charset="0"/>
                <a:ea typeface="宋体" charset="-122"/>
              </a:rPr>
              <a:t>类，故借了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</a:rPr>
              <a:t>4</a:t>
            </a:r>
            <a:r>
              <a:rPr lang="zh-CN" altLang="en-US" sz="2400" b="1" dirty="0" smtClean="0">
                <a:latin typeface="Times New Roman" pitchFamily="18" charset="0"/>
                <a:ea typeface="宋体" charset="-122"/>
              </a:rPr>
              <a:t>位，剩下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</a:rPr>
              <a:t>4</a:t>
            </a:r>
            <a:r>
              <a:rPr lang="zh-CN" altLang="en-US" sz="2400" b="1" dirty="0" smtClean="0">
                <a:latin typeface="Times New Roman" pitchFamily="18" charset="0"/>
                <a:ea typeface="宋体" charset="-122"/>
              </a:rPr>
              <a:t>位主机位</a:t>
            </a:r>
            <a:endParaRPr lang="en-US" altLang="zh-CN" sz="2400" b="1" dirty="0" smtClean="0">
              <a:latin typeface="Times New Roman" pitchFamily="18" charset="0"/>
              <a:ea typeface="宋体" charset="-122"/>
            </a:endParaRPr>
          </a:p>
          <a:p>
            <a:pPr marL="540000" lvl="1" indent="-360000">
              <a:lnSpc>
                <a:spcPts val="4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zh-CN" altLang="en-US" sz="2400" b="1" dirty="0">
                <a:latin typeface="Times New Roman" pitchFamily="18" charset="0"/>
                <a:ea typeface="宋体" charset="-122"/>
              </a:rPr>
              <a:t>子网掩码的末尾非零数字为</a:t>
            </a:r>
            <a:r>
              <a:rPr lang="en-US" altLang="zh-CN" sz="2400" b="1" dirty="0">
                <a:latin typeface="Times New Roman" pitchFamily="18" charset="0"/>
                <a:ea typeface="宋体" charset="-122"/>
              </a:rPr>
              <a:t>240</a:t>
            </a:r>
            <a:r>
              <a:rPr lang="zh-CN" altLang="en-US" sz="2400" b="1" dirty="0">
                <a:latin typeface="Times New Roman" pitchFamily="18" charset="0"/>
                <a:ea typeface="宋体" charset="-122"/>
              </a:rPr>
              <a:t>，完整为</a:t>
            </a:r>
            <a:r>
              <a:rPr lang="en-US" altLang="zh-CN" sz="2400" b="1" dirty="0">
                <a:latin typeface="Times New Roman" pitchFamily="18" charset="0"/>
                <a:ea typeface="宋体" charset="-122"/>
              </a:rPr>
              <a:t>255.255.255.240</a:t>
            </a:r>
          </a:p>
          <a:p>
            <a:pPr marL="540000" lvl="1" indent="-360000">
              <a:lnSpc>
                <a:spcPts val="4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charset="-122"/>
              </a:rPr>
              <a:t>魔数</a:t>
            </a:r>
            <a:r>
              <a:rPr lang="zh-CN" altLang="en-US" sz="2400" b="1" dirty="0" smtClean="0">
                <a:latin typeface="Times New Roman" pitchFamily="18" charset="0"/>
                <a:ea typeface="宋体" charset="-122"/>
              </a:rPr>
              <a:t>就是：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</a:rPr>
              <a:t>256 - 240 = </a:t>
            </a:r>
            <a:r>
              <a:rPr lang="en-US" altLang="zh-CN" sz="2400" b="1" dirty="0" smtClean="0">
                <a:solidFill>
                  <a:srgbClr val="CC0000"/>
                </a:solidFill>
                <a:latin typeface="Times New Roman" pitchFamily="18" charset="0"/>
                <a:ea typeface="宋体" charset="-122"/>
              </a:rPr>
              <a:t>16 </a:t>
            </a:r>
            <a:r>
              <a:rPr lang="zh-CN" altLang="en-US" sz="2400" b="1" dirty="0" smtClean="0">
                <a:latin typeface="Times New Roman" pitchFamily="18" charset="0"/>
                <a:ea typeface="宋体" charset="-122"/>
              </a:rPr>
              <a:t>或 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</a:rPr>
              <a:t>2^4 = </a:t>
            </a:r>
            <a:r>
              <a:rPr lang="en-US" altLang="zh-CN" sz="2400" b="1" dirty="0" smtClean="0">
                <a:solidFill>
                  <a:srgbClr val="CC0000"/>
                </a:solidFill>
                <a:latin typeface="Times New Roman" pitchFamily="18" charset="0"/>
                <a:ea typeface="宋体" charset="-122"/>
              </a:rPr>
              <a:t>16</a:t>
            </a:r>
          </a:p>
          <a:p>
            <a:pPr marL="540000" lvl="1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zh-CN" altLang="en-US" sz="2400" b="1" i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charset="-122"/>
              </a:rPr>
              <a:t>注：反过来也可先由 </a:t>
            </a:r>
            <a:r>
              <a:rPr lang="en-US" altLang="zh-CN" sz="2400" b="1" i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charset="-122"/>
              </a:rPr>
              <a:t>2^4</a:t>
            </a:r>
            <a:r>
              <a:rPr lang="zh-CN" altLang="en-US" sz="2400" b="1" i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charset="-122"/>
              </a:rPr>
              <a:t>得到魔数</a:t>
            </a:r>
            <a:r>
              <a:rPr lang="en-US" altLang="zh-CN" sz="2400" b="1" i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charset="-122"/>
              </a:rPr>
              <a:t>16</a:t>
            </a:r>
            <a:r>
              <a:rPr lang="zh-CN" altLang="en-US" sz="2400" b="1" i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charset="-122"/>
              </a:rPr>
              <a:t>，</a:t>
            </a:r>
            <a:endParaRPr lang="en-US" altLang="zh-CN" sz="2400" b="1" i="1" dirty="0">
              <a:solidFill>
                <a:srgbClr val="FF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charset="-122"/>
            </a:endParaRPr>
          </a:p>
          <a:p>
            <a:pPr marL="540000" lvl="1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zh-CN" altLang="en-US" sz="2400" b="1" i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charset="-122"/>
              </a:rPr>
              <a:t>再由 </a:t>
            </a:r>
            <a:r>
              <a:rPr lang="en-US" altLang="zh-CN" sz="2400" b="1" i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charset="-122"/>
              </a:rPr>
              <a:t>256 – 16 = 240</a:t>
            </a:r>
            <a:r>
              <a:rPr lang="zh-CN" altLang="en-US" sz="2400" b="1" i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charset="-122"/>
              </a:rPr>
              <a:t> 得到子网掩码！</a:t>
            </a:r>
            <a:endParaRPr lang="en-US" altLang="zh-CN" sz="2400" b="1" i="1" dirty="0" smtClean="0">
              <a:solidFill>
                <a:srgbClr val="FF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charset="-122"/>
            </a:endParaRPr>
          </a:p>
          <a:p>
            <a:pPr marL="540000" lvl="1" indent="-360000">
              <a:lnSpc>
                <a:spcPts val="4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US" altLang="zh-CN" sz="2400" b="1" dirty="0">
                <a:latin typeface="Times New Roman" pitchFamily="18" charset="0"/>
                <a:ea typeface="宋体" charset="-122"/>
              </a:rPr>
              <a:t>32</a:t>
            </a:r>
            <a:r>
              <a:rPr lang="zh-CN" altLang="en-US" sz="2400" b="1" dirty="0">
                <a:latin typeface="Times New Roman" pitchFamily="18" charset="0"/>
                <a:ea typeface="宋体" charset="-122"/>
              </a:rPr>
              <a:t>是</a:t>
            </a:r>
            <a:r>
              <a:rPr lang="en-US" altLang="zh-CN" sz="2400" b="1" dirty="0">
                <a:latin typeface="Times New Roman" pitchFamily="18" charset="0"/>
                <a:ea typeface="宋体" charset="-122"/>
              </a:rPr>
              <a:t>16</a:t>
            </a:r>
            <a:r>
              <a:rPr lang="zh-CN" altLang="en-US" sz="2400" b="1" dirty="0">
                <a:latin typeface="Times New Roman" pitchFamily="18" charset="0"/>
                <a:ea typeface="宋体" charset="-122"/>
              </a:rPr>
              <a:t>的整倍数，故 </a:t>
            </a:r>
            <a:r>
              <a:rPr lang="en-US" altLang="zh-CN" sz="2400" b="1" dirty="0">
                <a:latin typeface="Times New Roman" pitchFamily="18" charset="0"/>
                <a:ea typeface="宋体" charset="-122"/>
              </a:rPr>
              <a:t>200.39.89.32 </a:t>
            </a:r>
            <a:r>
              <a:rPr lang="zh-CN" altLang="en-US" sz="2400" b="1" dirty="0">
                <a:latin typeface="Times New Roman" pitchFamily="18" charset="0"/>
                <a:ea typeface="宋体" charset="-122"/>
              </a:rPr>
              <a:t>是一个子网地址，</a:t>
            </a:r>
            <a:r>
              <a:rPr lang="en-US" altLang="zh-CN" sz="2400" b="1" dirty="0">
                <a:latin typeface="Times New Roman" pitchFamily="18" charset="0"/>
                <a:ea typeface="宋体" charset="-122"/>
              </a:rPr>
              <a:t/>
            </a:r>
            <a:br>
              <a:rPr lang="en-US" altLang="zh-CN" sz="2400" b="1" dirty="0">
                <a:latin typeface="Times New Roman" pitchFamily="18" charset="0"/>
                <a:ea typeface="宋体" charset="-122"/>
              </a:rPr>
            </a:br>
            <a:r>
              <a:rPr lang="zh-CN" altLang="en-US" sz="2400" b="1" dirty="0" smtClean="0">
                <a:latin typeface="Times New Roman" pitchFamily="18" charset="0"/>
                <a:ea typeface="宋体" charset="-122"/>
              </a:rPr>
              <a:t>且是第三个子网地址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（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.0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、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.16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、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.32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、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.48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、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…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）</a:t>
            </a:r>
            <a:endParaRPr lang="en-US" altLang="zh-CN" sz="2400" b="1" dirty="0" smtClean="0">
              <a:solidFill>
                <a:srgbClr val="FF0000"/>
              </a:solidFill>
              <a:latin typeface="Times New Roman" pitchFamily="18" charset="0"/>
              <a:ea typeface="宋体" charset="-122"/>
            </a:endParaRPr>
          </a:p>
          <a:p>
            <a:pPr marL="360000" indent="-360000">
              <a:lnSpc>
                <a:spcPts val="4000"/>
              </a:lnSpc>
              <a:spcBef>
                <a:spcPts val="0"/>
              </a:spcBef>
            </a:pPr>
            <a:r>
              <a:rPr lang="zh-CN" altLang="en-US" sz="2400" b="1" dirty="0" smtClean="0">
                <a:latin typeface="Times New Roman" pitchFamily="18" charset="0"/>
                <a:ea typeface="宋体" charset="-122"/>
              </a:rPr>
              <a:t>子网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</a:rPr>
              <a:t> 200.39.89.32 </a:t>
            </a:r>
            <a:r>
              <a:rPr lang="zh-CN" altLang="en-US" sz="2400" b="1" dirty="0" smtClean="0">
                <a:latin typeface="Times New Roman" pitchFamily="18" charset="0"/>
                <a:ea typeface="宋体" charset="-122"/>
              </a:rPr>
              <a:t>的广播地址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</a:rPr>
              <a:t>?</a:t>
            </a:r>
          </a:p>
          <a:p>
            <a:pPr marL="540000" lvl="1" indent="-360000">
              <a:lnSpc>
                <a:spcPts val="4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US" altLang="zh-CN" sz="2400" b="1" dirty="0" smtClean="0">
                <a:latin typeface="Times New Roman" pitchFamily="18" charset="0"/>
                <a:ea typeface="宋体" charset="-122"/>
              </a:rPr>
              <a:t>32 + </a:t>
            </a:r>
            <a:r>
              <a:rPr lang="en-US" altLang="zh-CN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charset="-122"/>
              </a:rPr>
              <a:t>16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</a:rPr>
              <a:t>- 1 = 47</a:t>
            </a:r>
            <a:r>
              <a:rPr lang="zh-CN" altLang="en-US" sz="2400" b="1" dirty="0" smtClean="0">
                <a:latin typeface="Times New Roman" pitchFamily="18" charset="0"/>
                <a:ea typeface="宋体" charset="-122"/>
              </a:rPr>
              <a:t>，故为 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</a:rPr>
              <a:t>200.39.89.47</a:t>
            </a:r>
          </a:p>
        </p:txBody>
      </p:sp>
    </p:spTree>
    <p:extLst>
      <p:ext uri="{BB962C8B-B14F-4D97-AF65-F5344CB8AC3E}">
        <p14:creationId xmlns:p14="http://schemas.microsoft.com/office/powerpoint/2010/main" val="1021450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72000" y="180000"/>
            <a:ext cx="7200000" cy="57600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3200" b="1" dirty="0" smtClean="0">
                <a:latin typeface="Times New Roman" pitchFamily="18" charset="0"/>
                <a:ea typeface="宋体" charset="-122"/>
              </a:rPr>
              <a:t>194.53.45.0</a:t>
            </a:r>
            <a:r>
              <a:rPr lang="zh-CN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charset="-122"/>
              </a:rPr>
              <a:t>/29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792000"/>
            <a:ext cx="8532000" cy="5221942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60000" indent="-360000" algn="just">
              <a:lnSpc>
                <a:spcPts val="4000"/>
              </a:lnSpc>
              <a:spcBef>
                <a:spcPts val="0"/>
              </a:spcBef>
            </a:pPr>
            <a:r>
              <a:rPr lang="en-US" altLang="zh-CN" sz="2400" b="1" dirty="0" smtClean="0">
                <a:latin typeface="Times New Roman" pitchFamily="18" charset="0"/>
                <a:ea typeface="宋体" charset="-122"/>
              </a:rPr>
              <a:t>194.53.45.26</a:t>
            </a:r>
            <a:r>
              <a:rPr lang="zh-CN" altLang="en-US" sz="2400" b="1" dirty="0" smtClean="0">
                <a:latin typeface="Times New Roman" pitchFamily="18" charset="0"/>
                <a:ea typeface="宋体" charset="-122"/>
              </a:rPr>
              <a:t>是一个什么类型的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</a:rPr>
              <a:t>IP</a:t>
            </a:r>
            <a:r>
              <a:rPr lang="zh-CN" altLang="en-US" sz="2400" b="1" dirty="0" smtClean="0">
                <a:latin typeface="Times New Roman" pitchFamily="18" charset="0"/>
                <a:ea typeface="宋体" charset="-122"/>
              </a:rPr>
              <a:t>地址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</a:rPr>
              <a:t>?</a:t>
            </a:r>
          </a:p>
          <a:p>
            <a:pPr marL="540000" lvl="1" indent="-360000" algn="just">
              <a:lnSpc>
                <a:spcPts val="4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US" altLang="zh-CN" sz="2400" b="1" dirty="0" smtClean="0">
                <a:latin typeface="Times New Roman" pitchFamily="18" charset="0"/>
                <a:ea typeface="宋体" charset="-122"/>
              </a:rPr>
              <a:t>C</a:t>
            </a:r>
            <a:r>
              <a:rPr lang="zh-CN" altLang="en-US" sz="2400" b="1" dirty="0" smtClean="0">
                <a:latin typeface="Times New Roman" pitchFamily="18" charset="0"/>
                <a:ea typeface="宋体" charset="-122"/>
              </a:rPr>
              <a:t>类，故借了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</a:rPr>
              <a:t>5</a:t>
            </a:r>
            <a:r>
              <a:rPr lang="zh-CN" altLang="en-US" sz="2400" b="1" dirty="0" smtClean="0">
                <a:latin typeface="Times New Roman" pitchFamily="18" charset="0"/>
                <a:ea typeface="宋体" charset="-122"/>
              </a:rPr>
              <a:t>位，剩下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</a:rPr>
              <a:t>3</a:t>
            </a:r>
            <a:r>
              <a:rPr lang="zh-CN" altLang="en-US" sz="2400" b="1" dirty="0" smtClean="0">
                <a:latin typeface="Times New Roman" pitchFamily="18" charset="0"/>
                <a:ea typeface="宋体" charset="-122"/>
              </a:rPr>
              <a:t>位主机位</a:t>
            </a:r>
            <a:endParaRPr lang="en-US" altLang="zh-CN" sz="2400" b="1" dirty="0" smtClean="0">
              <a:latin typeface="Times New Roman" pitchFamily="18" charset="0"/>
              <a:ea typeface="宋体" charset="-122"/>
            </a:endParaRPr>
          </a:p>
          <a:p>
            <a:pPr marL="540000" lvl="1" indent="-360000" algn="just">
              <a:lnSpc>
                <a:spcPts val="4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zh-CN" altLang="en-US" sz="2400" b="1" dirty="0" smtClean="0">
                <a:latin typeface="Times New Roman" pitchFamily="18" charset="0"/>
                <a:ea typeface="宋体" charset="-122"/>
              </a:rPr>
              <a:t>子网掩码的末尾非零数字为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</a:rPr>
              <a:t>248</a:t>
            </a:r>
            <a:r>
              <a:rPr lang="zh-CN" altLang="en-US" sz="2400" b="1" dirty="0" smtClean="0">
                <a:latin typeface="Times New Roman" pitchFamily="18" charset="0"/>
                <a:ea typeface="宋体" charset="-122"/>
              </a:rPr>
              <a:t>，完整为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</a:rPr>
              <a:t>255.255.255.248</a:t>
            </a:r>
          </a:p>
          <a:p>
            <a:pPr marL="540000" lvl="1" indent="-360000" algn="just">
              <a:lnSpc>
                <a:spcPts val="4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zh-CN" altLang="en-US" sz="2400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宋体" charset="-122"/>
              </a:rPr>
              <a:t>魔数</a:t>
            </a:r>
            <a:r>
              <a:rPr lang="zh-CN" altLang="en-US" sz="2400" b="1" dirty="0" smtClean="0">
                <a:latin typeface="Times New Roman" pitchFamily="18" charset="0"/>
                <a:ea typeface="宋体" charset="-122"/>
              </a:rPr>
              <a:t>就是：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</a:rPr>
              <a:t>256 - 248 = </a:t>
            </a:r>
            <a:r>
              <a:rPr lang="en-US" altLang="zh-CN" sz="2400" b="1" dirty="0" smtClean="0">
                <a:solidFill>
                  <a:srgbClr val="CC0000"/>
                </a:solidFill>
                <a:latin typeface="Times New Roman" pitchFamily="18" charset="0"/>
                <a:ea typeface="宋体" charset="-122"/>
              </a:rPr>
              <a:t>8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</a:rPr>
              <a:t> </a:t>
            </a:r>
            <a:r>
              <a:rPr lang="zh-CN" altLang="en-US" sz="2400" b="1" dirty="0" smtClean="0">
                <a:latin typeface="Times New Roman" pitchFamily="18" charset="0"/>
                <a:ea typeface="宋体" charset="-122"/>
              </a:rPr>
              <a:t>或 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</a:rPr>
              <a:t>2^3 = </a:t>
            </a:r>
            <a:r>
              <a:rPr lang="en-US" altLang="zh-CN" sz="2400" b="1" dirty="0" smtClean="0">
                <a:solidFill>
                  <a:srgbClr val="CC0000"/>
                </a:solidFill>
                <a:latin typeface="Times New Roman" pitchFamily="18" charset="0"/>
                <a:ea typeface="宋体" charset="-122"/>
              </a:rPr>
              <a:t>8</a:t>
            </a:r>
          </a:p>
          <a:p>
            <a:pPr marL="540000" lvl="1" indent="-360000" algn="just">
              <a:lnSpc>
                <a:spcPts val="4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zh-CN" altLang="en-US" sz="2400" b="1" dirty="0" smtClean="0">
                <a:latin typeface="Times New Roman" pitchFamily="18" charset="0"/>
                <a:ea typeface="宋体" charset="-122"/>
              </a:rPr>
              <a:t>子网地址的末位就是：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.0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，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.8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，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.16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，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.24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，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.32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，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……</a:t>
            </a:r>
          </a:p>
          <a:p>
            <a:pPr marL="540000" lvl="1" indent="-360000" algn="just">
              <a:lnSpc>
                <a:spcPts val="4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zh-CN" altLang="en-US" sz="2400" b="1" dirty="0" smtClean="0">
                <a:latin typeface="Times New Roman" pitchFamily="18" charset="0"/>
                <a:ea typeface="宋体" charset="-122"/>
              </a:rPr>
              <a:t>所以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</a:rPr>
              <a:t>194.53.45.26</a:t>
            </a:r>
            <a:r>
              <a:rPr lang="zh-CN" altLang="en-US" sz="2400" b="1" dirty="0">
                <a:latin typeface="Times New Roman" pitchFamily="18" charset="0"/>
                <a:ea typeface="宋体" charset="-122"/>
              </a:rPr>
              <a:t>位</a:t>
            </a:r>
            <a:r>
              <a:rPr lang="zh-CN" altLang="en-US" sz="2400" b="1" dirty="0" smtClean="0">
                <a:latin typeface="Times New Roman" pitchFamily="18" charset="0"/>
                <a:ea typeface="宋体" charset="-122"/>
              </a:rPr>
              <a:t>于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第四个子网</a:t>
            </a:r>
            <a:r>
              <a:rPr lang="zh-CN" altLang="en-US" sz="2400" b="1" dirty="0" smtClean="0">
                <a:latin typeface="Times New Roman" pitchFamily="18" charset="0"/>
                <a:ea typeface="宋体" charset="-122"/>
              </a:rPr>
              <a:t>（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</a:rPr>
              <a:t>194.53.45.24</a:t>
            </a:r>
            <a:r>
              <a:rPr lang="zh-CN" altLang="en-US" sz="2400" b="1" dirty="0" smtClean="0">
                <a:latin typeface="Times New Roman" pitchFamily="18" charset="0"/>
                <a:ea typeface="宋体" charset="-122"/>
              </a:rPr>
              <a:t>）</a:t>
            </a:r>
            <a:r>
              <a:rPr lang="zh-CN" altLang="en-US" sz="2400" b="1" dirty="0">
                <a:latin typeface="Times New Roman" pitchFamily="18" charset="0"/>
                <a:ea typeface="宋体" charset="-122"/>
              </a:rPr>
              <a:t>，</a:t>
            </a:r>
            <a:r>
              <a:rPr lang="zh-CN" altLang="en-US" sz="2400" b="1" dirty="0" smtClean="0">
                <a:latin typeface="Times New Roman" pitchFamily="18" charset="0"/>
                <a:ea typeface="宋体" charset="-122"/>
              </a:rPr>
              <a:t>因为 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</a:rPr>
              <a:t>24 &lt; 26 &lt; 32</a:t>
            </a:r>
          </a:p>
          <a:p>
            <a:pPr marL="360000" indent="-360000" algn="just">
              <a:lnSpc>
                <a:spcPts val="4000"/>
              </a:lnSpc>
              <a:spcBef>
                <a:spcPts val="0"/>
              </a:spcBef>
            </a:pPr>
            <a:r>
              <a:rPr lang="zh-CN" altLang="en-US" sz="2400" b="1" dirty="0" smtClean="0">
                <a:latin typeface="Times New Roman" pitchFamily="18" charset="0"/>
                <a:ea typeface="宋体" charset="-122"/>
              </a:rPr>
              <a:t>它所在这个子网的广播地址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</a:rPr>
              <a:t>?</a:t>
            </a:r>
          </a:p>
          <a:p>
            <a:pPr marL="540000" lvl="1" indent="-360000" algn="just">
              <a:lnSpc>
                <a:spcPts val="4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zh-CN" altLang="en-US" sz="2400" b="1" dirty="0" smtClean="0">
                <a:latin typeface="Times New Roman" pitchFamily="18" charset="0"/>
                <a:ea typeface="宋体" charset="-122"/>
              </a:rPr>
              <a:t>它属于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</a:rPr>
              <a:t>.24</a:t>
            </a:r>
            <a:r>
              <a:rPr lang="zh-CN" altLang="en-US" sz="2400" b="1" dirty="0" smtClean="0">
                <a:latin typeface="Times New Roman" pitchFamily="18" charset="0"/>
                <a:ea typeface="宋体" charset="-122"/>
              </a:rPr>
              <a:t>子网，下一个子网是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</a:rPr>
              <a:t>.32</a:t>
            </a:r>
            <a:r>
              <a:rPr lang="zh-CN" altLang="en-US" sz="2400" b="1" dirty="0" smtClean="0">
                <a:latin typeface="Times New Roman" pitchFamily="18" charset="0"/>
                <a:ea typeface="宋体" charset="-122"/>
              </a:rPr>
              <a:t>，故这个子网的广播地址计算如下：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</a:rPr>
              <a:t>32 - 1 = 31</a:t>
            </a:r>
            <a:r>
              <a:rPr lang="zh-CN" altLang="en-US" sz="2400" b="1" dirty="0" smtClean="0">
                <a:latin typeface="Times New Roman" pitchFamily="18" charset="0"/>
                <a:ea typeface="宋体" charset="-122"/>
              </a:rPr>
              <a:t>，即广播地址为 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</a:rPr>
              <a:t>194.53.45.31</a:t>
            </a:r>
          </a:p>
        </p:txBody>
      </p:sp>
    </p:spTree>
    <p:extLst>
      <p:ext uri="{BB962C8B-B14F-4D97-AF65-F5344CB8AC3E}">
        <p14:creationId xmlns:p14="http://schemas.microsoft.com/office/powerpoint/2010/main" val="14214682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72000" y="180000"/>
            <a:ext cx="7200000" cy="707886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4000" b="1" dirty="0" smtClean="0">
                <a:latin typeface="Verdana" pitchFamily="34" charset="0"/>
                <a:ea typeface="宋体" charset="-122"/>
              </a:rPr>
              <a:t>自己练练！</a:t>
            </a:r>
            <a:endParaRPr lang="en-US" altLang="zh-CN" sz="4000" b="1" dirty="0" smtClean="0">
              <a:latin typeface="Verdana" pitchFamily="34" charset="0"/>
              <a:ea typeface="宋体" charset="-122"/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40000" y="900000"/>
            <a:ext cx="7200000" cy="5452775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60000" indent="-360000">
              <a:lnSpc>
                <a:spcPts val="3800"/>
              </a:lnSpc>
              <a:spcBef>
                <a:spcPts val="0"/>
              </a:spcBef>
            </a:pPr>
            <a:r>
              <a:rPr lang="zh-CN" altLang="en-US" sz="2400" b="1" dirty="0" smtClean="0">
                <a:latin typeface="Times New Roman" pitchFamily="18" charset="0"/>
                <a:ea typeface="宋体" charset="-122"/>
              </a:rPr>
              <a:t>请计算以下参数：</a:t>
            </a:r>
            <a:endParaRPr lang="en-US" altLang="zh-CN" sz="2400" b="1" dirty="0" smtClean="0">
              <a:latin typeface="Times New Roman" pitchFamily="18" charset="0"/>
              <a:ea typeface="宋体" charset="-122"/>
            </a:endParaRPr>
          </a:p>
          <a:p>
            <a:pPr marL="540000" lvl="1" indent="-360000">
              <a:lnSpc>
                <a:spcPts val="38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zh-CN" altLang="en-US" sz="2400" b="1" dirty="0" smtClean="0">
                <a:latin typeface="Times New Roman" pitchFamily="18" charset="0"/>
                <a:ea typeface="宋体" charset="-122"/>
              </a:rPr>
              <a:t>借了几位？</a:t>
            </a:r>
            <a:endParaRPr lang="en-US" altLang="zh-CN" sz="2400" b="1" dirty="0" smtClean="0">
              <a:latin typeface="Times New Roman" pitchFamily="18" charset="0"/>
              <a:ea typeface="宋体" charset="-122"/>
            </a:endParaRPr>
          </a:p>
          <a:p>
            <a:pPr marL="540000" lvl="1" indent="-360000">
              <a:lnSpc>
                <a:spcPts val="38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zh-CN" altLang="en-US" sz="2400" b="1" dirty="0" smtClean="0">
                <a:latin typeface="Times New Roman" pitchFamily="18" charset="0"/>
                <a:ea typeface="宋体" charset="-122"/>
              </a:rPr>
              <a:t>子网掩码的末尾非零数字？</a:t>
            </a:r>
            <a:endParaRPr lang="en-US" altLang="zh-CN" sz="2400" b="1" dirty="0" smtClean="0">
              <a:latin typeface="Times New Roman" pitchFamily="18" charset="0"/>
              <a:ea typeface="宋体" charset="-122"/>
            </a:endParaRPr>
          </a:p>
          <a:p>
            <a:pPr marL="540000" lvl="1" indent="-360000">
              <a:lnSpc>
                <a:spcPts val="38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charset="-122"/>
              </a:rPr>
              <a:t>第三个子网地址及其广播地址？</a:t>
            </a:r>
            <a:endParaRPr lang="en-US" altLang="zh-CN" sz="2400" b="1" dirty="0" smtClean="0">
              <a:solidFill>
                <a:srgbClr val="FF0000"/>
              </a:solidFill>
              <a:latin typeface="Times New Roman" pitchFamily="18" charset="0"/>
              <a:ea typeface="宋体" charset="-122"/>
            </a:endParaRPr>
          </a:p>
          <a:p>
            <a:pPr marL="360000" indent="-360000">
              <a:lnSpc>
                <a:spcPts val="3800"/>
              </a:lnSpc>
              <a:spcBef>
                <a:spcPts val="0"/>
              </a:spcBef>
              <a:buFontTx/>
              <a:buAutoNum type="arabicPeriod"/>
            </a:pPr>
            <a:r>
              <a:rPr lang="en-US" altLang="zh-CN" sz="2400" b="1" dirty="0" smtClean="0">
                <a:latin typeface="Times New Roman" pitchFamily="18" charset="0"/>
                <a:ea typeface="宋体" charset="-122"/>
              </a:rPr>
              <a:t>192.168.15.0/26</a:t>
            </a:r>
          </a:p>
          <a:p>
            <a:pPr marL="360000" indent="-360000">
              <a:lnSpc>
                <a:spcPts val="3800"/>
              </a:lnSpc>
              <a:spcBef>
                <a:spcPts val="0"/>
              </a:spcBef>
              <a:buFontTx/>
              <a:buAutoNum type="arabicPeriod"/>
            </a:pPr>
            <a:r>
              <a:rPr lang="en-US" altLang="zh-CN" sz="2400" b="1" dirty="0" smtClean="0">
                <a:latin typeface="Times New Roman" pitchFamily="18" charset="0"/>
                <a:ea typeface="宋体" charset="-122"/>
              </a:rPr>
              <a:t>220.75.32.0/30</a:t>
            </a:r>
          </a:p>
          <a:p>
            <a:pPr marL="360000" indent="-360000">
              <a:lnSpc>
                <a:spcPts val="3800"/>
              </a:lnSpc>
              <a:spcBef>
                <a:spcPts val="0"/>
              </a:spcBef>
              <a:buFontTx/>
              <a:buAutoNum type="arabicPeriod"/>
            </a:pPr>
            <a:r>
              <a:rPr lang="en-US" altLang="zh-CN" sz="2400" b="1" dirty="0" smtClean="0">
                <a:latin typeface="Times New Roman" pitchFamily="18" charset="0"/>
                <a:ea typeface="宋体" charset="-122"/>
              </a:rPr>
              <a:t>200.39.79.0/29</a:t>
            </a:r>
          </a:p>
          <a:p>
            <a:pPr marL="360000" indent="-360000">
              <a:lnSpc>
                <a:spcPts val="3800"/>
              </a:lnSpc>
              <a:spcBef>
                <a:spcPts val="0"/>
              </a:spcBef>
              <a:buFontTx/>
              <a:buAutoNum type="arabicPeriod"/>
            </a:pPr>
            <a:r>
              <a:rPr lang="en-US" altLang="zh-CN" sz="2400" b="1" dirty="0" smtClean="0">
                <a:latin typeface="Times New Roman" pitchFamily="18" charset="0"/>
                <a:ea typeface="宋体" charset="-122"/>
              </a:rPr>
              <a:t>195.50.120.0/27</a:t>
            </a:r>
          </a:p>
          <a:p>
            <a:pPr marL="360000" indent="-360000">
              <a:lnSpc>
                <a:spcPts val="3800"/>
              </a:lnSpc>
              <a:spcBef>
                <a:spcPts val="0"/>
              </a:spcBef>
              <a:buFontTx/>
              <a:buAutoNum type="arabicPeriod"/>
            </a:pPr>
            <a:r>
              <a:rPr lang="en-US" altLang="zh-CN" sz="2400" b="1" dirty="0" smtClean="0">
                <a:latin typeface="Times New Roman" pitchFamily="18" charset="0"/>
                <a:ea typeface="宋体" charset="-122"/>
              </a:rPr>
              <a:t>202.139.67.0/28</a:t>
            </a:r>
          </a:p>
          <a:p>
            <a:pPr marL="360000" indent="-360000">
              <a:lnSpc>
                <a:spcPts val="3800"/>
              </a:lnSpc>
              <a:spcBef>
                <a:spcPts val="0"/>
              </a:spcBef>
              <a:buFontTx/>
              <a:buAutoNum type="arabicPeriod"/>
            </a:pPr>
            <a:r>
              <a:rPr lang="zh-CN" altLang="en-US" sz="2400" b="1" dirty="0" smtClean="0">
                <a:solidFill>
                  <a:srgbClr val="CC0000"/>
                </a:solidFill>
                <a:latin typeface="Times New Roman" pitchFamily="18" charset="0"/>
                <a:ea typeface="宋体" charset="-122"/>
              </a:rPr>
              <a:t>稍难</a:t>
            </a:r>
            <a:r>
              <a:rPr lang="en-US" altLang="zh-CN" sz="2400" b="1" dirty="0" smtClean="0">
                <a:solidFill>
                  <a:srgbClr val="CC0000"/>
                </a:solidFill>
                <a:latin typeface="Times New Roman" pitchFamily="18" charset="0"/>
                <a:ea typeface="宋体" charset="-122"/>
              </a:rPr>
              <a:t>: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</a:rPr>
              <a:t> 132.59.0.0/19</a:t>
            </a:r>
          </a:p>
          <a:p>
            <a:pPr marL="360000" indent="-360000">
              <a:lnSpc>
                <a:spcPts val="3800"/>
              </a:lnSpc>
              <a:spcBef>
                <a:spcPts val="0"/>
              </a:spcBef>
              <a:buFontTx/>
              <a:buAutoNum type="arabicPeriod"/>
            </a:pPr>
            <a:r>
              <a:rPr lang="zh-CN" altLang="en-US" sz="2400" b="1" dirty="0" smtClean="0">
                <a:solidFill>
                  <a:srgbClr val="CC0000"/>
                </a:solidFill>
                <a:latin typeface="Times New Roman" pitchFamily="18" charset="0"/>
                <a:ea typeface="宋体" charset="-122"/>
              </a:rPr>
              <a:t>稍难</a:t>
            </a:r>
            <a:r>
              <a:rPr lang="en-US" altLang="zh-CN" sz="2400" b="1" dirty="0" smtClean="0">
                <a:solidFill>
                  <a:srgbClr val="CC0000"/>
                </a:solidFill>
                <a:latin typeface="Times New Roman" pitchFamily="18" charset="0"/>
                <a:ea typeface="宋体" charset="-122"/>
              </a:rPr>
              <a:t>:</a:t>
            </a:r>
            <a:r>
              <a:rPr lang="en-US" altLang="zh-CN" sz="2400" b="1" dirty="0" smtClean="0">
                <a:latin typeface="Times New Roman" pitchFamily="18" charset="0"/>
                <a:ea typeface="宋体" charset="-122"/>
              </a:rPr>
              <a:t> 64.0.0.0/16</a:t>
            </a:r>
          </a:p>
        </p:txBody>
      </p:sp>
      <p:sp>
        <p:nvSpPr>
          <p:cNvPr id="33797" name="AutoShape 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840000" y="5580000"/>
            <a:ext cx="1782762" cy="615950"/>
          </a:xfrm>
          <a:prstGeom prst="actionButtonBlank">
            <a:avLst/>
          </a:prstGeom>
          <a:solidFill>
            <a:srgbClr val="008080"/>
          </a:solidFill>
          <a:ln w="9525">
            <a:solidFill>
              <a:srgbClr val="9933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 smtClean="0">
                <a:solidFill>
                  <a:srgbClr val="CCC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宋体" charset="-122"/>
              </a:rPr>
              <a:t>答案</a:t>
            </a:r>
            <a:endParaRPr lang="en-US" altLang="zh-CN" sz="3200" b="1" dirty="0" smtClean="0">
              <a:solidFill>
                <a:srgbClr val="CC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3862088"/>
      </p:ext>
    </p:extLst>
  </p:cSld>
  <p:clrMapOvr>
    <a:masterClrMapping/>
  </p:clrMapOvr>
  <p:transition>
    <p:strips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72000" y="540000"/>
            <a:ext cx="7200000" cy="707886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4000" b="1" dirty="0" smtClean="0">
                <a:latin typeface="Verdana" pitchFamily="34" charset="0"/>
                <a:ea typeface="宋体" charset="-122"/>
              </a:rPr>
              <a:t>答案</a:t>
            </a:r>
            <a:endParaRPr lang="en-US" altLang="zh-CN" sz="4000" b="1" dirty="0" smtClean="0">
              <a:latin typeface="Verdana" pitchFamily="34" charset="0"/>
              <a:ea typeface="宋体" charset="-122"/>
            </a:endParaRPr>
          </a:p>
        </p:txBody>
      </p:sp>
      <p:sp>
        <p:nvSpPr>
          <p:cNvPr id="3077" name="Text Box 4"/>
          <p:cNvSpPr txBox="1">
            <a:spLocks noChangeArrowheads="1"/>
          </p:cNvSpPr>
          <p:nvPr/>
        </p:nvSpPr>
        <p:spPr bwMode="auto">
          <a:xfrm>
            <a:off x="972000" y="1440000"/>
            <a:ext cx="720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8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8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8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8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8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C0000"/>
                </a:solidFill>
                <a:latin typeface="Verdana" pitchFamily="34" charset="0"/>
                <a:ea typeface="宋体" charset="-122"/>
              </a:rPr>
              <a:t>点击任意空白处查看答案，否则请点“还没想好”！</a:t>
            </a:r>
            <a:endParaRPr lang="en-US" altLang="zh-CN" sz="2000" smtClean="0">
              <a:solidFill>
                <a:srgbClr val="000000"/>
              </a:solidFill>
              <a:latin typeface="Verdana" pitchFamily="34" charset="0"/>
              <a:ea typeface="宋体" charset="-122"/>
            </a:endParaRPr>
          </a:p>
        </p:txBody>
      </p:sp>
      <p:sp>
        <p:nvSpPr>
          <p:cNvPr id="3078" name="AutoShape 5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3672000" y="2340000"/>
            <a:ext cx="1800000" cy="639763"/>
          </a:xfrm>
          <a:prstGeom prst="actionButtonBlank">
            <a:avLst/>
          </a:prstGeom>
          <a:solidFill>
            <a:srgbClr val="008080"/>
          </a:solidFill>
          <a:ln w="9525">
            <a:solidFill>
              <a:srgbClr val="99336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CCCCFF"/>
                </a:solidFill>
                <a:latin typeface="Verdana" pitchFamily="34" charset="0"/>
                <a:ea typeface="宋体" charset="-122"/>
              </a:rPr>
              <a:t>还没想好</a:t>
            </a:r>
            <a:endParaRPr lang="en-US" altLang="zh-CN" sz="2400" b="1" smtClean="0">
              <a:solidFill>
                <a:srgbClr val="CCCCFF"/>
              </a:solidFill>
              <a:latin typeface="Verdana" pitchFamily="34" charset="0"/>
              <a:ea typeface="宋体" charset="-122"/>
            </a:endParaRPr>
          </a:p>
        </p:txBody>
      </p:sp>
      <p:graphicFrame>
        <p:nvGraphicFramePr>
          <p:cNvPr id="1428486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9258275"/>
              </p:ext>
            </p:extLst>
          </p:nvPr>
        </p:nvGraphicFramePr>
        <p:xfrm>
          <a:off x="252000" y="3420000"/>
          <a:ext cx="8640000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" name="工作表" r:id="rId6" imgW="6886651" imgH="1676400" progId="Excel.Sheet.8">
                  <p:embed/>
                </p:oleObj>
              </mc:Choice>
              <mc:Fallback>
                <p:oleObj name="工作表" r:id="rId6" imgW="6886651" imgH="1676400" progId="Excel.Sheet.8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000" y="3420000"/>
                        <a:ext cx="8640000" cy="25146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5400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0462058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000" y="3420000"/>
            <a:ext cx="4320000" cy="2937966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60000" y="504000"/>
            <a:ext cx="7920000" cy="576000"/>
          </a:xfrm>
        </p:spPr>
        <p:txBody>
          <a:bodyPr anchor="ctr" anchorCtr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11.4.1   </a:t>
            </a: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</a:rPr>
              <a:t>广播域和分段</a:t>
            </a:r>
            <a:endParaRPr lang="zh-CN" altLang="en-US" sz="3200" b="1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0000" y="1152000"/>
            <a:ext cx="8460000" cy="2964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12000" algn="just">
              <a:lnSpc>
                <a:spcPts val="3600"/>
              </a:lnSpc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路由器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的每个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接口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都连接一个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广播域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，广播消息只在特定的广播域内传播。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  <a:sym typeface="+mn-ea"/>
              </a:rPr>
              <a:t>路由器不转发广播消息。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当路由器收到广播消息时，不会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将其转发到其他接口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。例如，R1在Ethernet0/0接口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收到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广播消息时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，它不会将其转发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到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其它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接口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  <a:sym typeface="+mn-ea"/>
              </a:rPr>
              <a:t>。</a:t>
            </a:r>
          </a:p>
          <a:p>
            <a:pPr indent="612000" algn="just">
              <a:lnSpc>
                <a:spcPts val="4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交换机会将广播消息转发到所有接口，发送广播消息的接口除外。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60000" y="504000"/>
            <a:ext cx="7920000" cy="576000"/>
          </a:xfrm>
        </p:spPr>
        <p:txBody>
          <a:bodyPr anchor="ctr" anchorCtr="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11.4.2   </a:t>
            </a: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</a:rPr>
              <a:t>大型广播域存在的问题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44000" y="1152000"/>
            <a:ext cx="8784000" cy="2595647"/>
          </a:xfrm>
        </p:spPr>
        <p:txBody>
          <a:bodyPr anchor="ctr" anchorCtr="0">
            <a:spAutoFit/>
          </a:bodyPr>
          <a:lstStyle/>
          <a:p>
            <a:pPr marL="0" indent="612000" algn="just">
              <a:lnSpc>
                <a:spcPts val="4000"/>
              </a:lnSpc>
              <a:spcBef>
                <a:spcPts val="0"/>
              </a:spcBef>
              <a:buNone/>
            </a:pPr>
            <a:r>
              <a:rPr lang="zh-CN" altLang="en-US" sz="2400" b="1" dirty="0" smtClean="0">
                <a:solidFill>
                  <a:srgbClr val="0000FF"/>
                </a:solidFill>
                <a:latin typeface="+mn-lt"/>
                <a:ea typeface="宋体" charset="0"/>
              </a:rPr>
              <a:t>大型广播域</a:t>
            </a:r>
            <a:r>
              <a:rPr lang="zh-CN" altLang="en-US" sz="2400" b="1" dirty="0" smtClean="0">
                <a:solidFill>
                  <a:schemeClr val="bg2"/>
                </a:solidFill>
                <a:latin typeface="+mn-lt"/>
                <a:ea typeface="宋体" charset="0"/>
              </a:rPr>
              <a:t>是连接</a:t>
            </a:r>
            <a:r>
              <a:rPr lang="zh-CN" altLang="en-US" sz="2400" b="1" dirty="0" smtClean="0">
                <a:solidFill>
                  <a:srgbClr val="C00000"/>
                </a:solidFill>
                <a:latin typeface="+mn-lt"/>
                <a:ea typeface="宋体" charset="0"/>
              </a:rPr>
              <a:t>很多主机</a:t>
            </a:r>
            <a:r>
              <a:rPr lang="zh-CN" altLang="en-US" sz="2400" b="1" dirty="0" smtClean="0">
                <a:solidFill>
                  <a:schemeClr val="bg2"/>
                </a:solidFill>
                <a:latin typeface="+mn-lt"/>
                <a:ea typeface="宋体" charset="0"/>
              </a:rPr>
              <a:t>的网络。大型广播域的一个问题是：这些主机会生成太多广播，这会对网络造成不良影响。</a:t>
            </a:r>
          </a:p>
          <a:p>
            <a:pPr marL="360000" indent="-360000" algn="just">
              <a:lnSpc>
                <a:spcPts val="4000"/>
              </a:lnSpc>
              <a:spcBef>
                <a:spcPts val="0"/>
              </a:spcBef>
            </a:pPr>
            <a:r>
              <a:rPr lang="zh-CN" altLang="en-US" sz="2400" b="1" dirty="0" smtClean="0">
                <a:solidFill>
                  <a:schemeClr val="bg2"/>
                </a:solidFill>
                <a:latin typeface="+mn-lt"/>
                <a:ea typeface="宋体" charset="0"/>
              </a:rPr>
              <a:t>大量广播流量会</a:t>
            </a:r>
            <a:r>
              <a:rPr lang="zh-CN" altLang="en-US" sz="2400" b="1" dirty="0" smtClean="0">
                <a:solidFill>
                  <a:srgbClr val="FF00FF"/>
                </a:solidFill>
                <a:latin typeface="+mn-lt"/>
                <a:ea typeface="宋体" charset="0"/>
              </a:rPr>
              <a:t>减缓网络运行速度</a:t>
            </a:r>
            <a:r>
              <a:rPr lang="zh-CN" altLang="en-US" sz="2400" b="1" dirty="0" smtClean="0">
                <a:solidFill>
                  <a:schemeClr val="bg2"/>
                </a:solidFill>
                <a:latin typeface="+mn-lt"/>
                <a:ea typeface="宋体" charset="0"/>
              </a:rPr>
              <a:t>。</a:t>
            </a:r>
          </a:p>
          <a:p>
            <a:pPr marL="360000" indent="-360000" algn="just">
              <a:lnSpc>
                <a:spcPts val="4000"/>
              </a:lnSpc>
              <a:spcBef>
                <a:spcPts val="0"/>
              </a:spcBef>
            </a:pPr>
            <a:r>
              <a:rPr lang="zh-CN" altLang="en-US" sz="2400" b="1" dirty="0" smtClean="0">
                <a:solidFill>
                  <a:schemeClr val="bg2"/>
                </a:solidFill>
                <a:latin typeface="+mn-lt"/>
                <a:ea typeface="宋体" charset="0"/>
              </a:rPr>
              <a:t>主机设备必须接受和处理广播</a:t>
            </a:r>
            <a:r>
              <a:rPr lang="zh-CN" altLang="en-US" sz="2400" b="1" dirty="0">
                <a:solidFill>
                  <a:schemeClr val="bg2"/>
                </a:solidFill>
                <a:latin typeface="+mn-lt"/>
                <a:ea typeface="宋体" charset="0"/>
              </a:rPr>
              <a:t>消息</a:t>
            </a:r>
            <a:r>
              <a:rPr lang="zh-CN" altLang="en-US" sz="2400" b="1" dirty="0" smtClean="0">
                <a:solidFill>
                  <a:schemeClr val="bg2"/>
                </a:solidFill>
                <a:latin typeface="+mn-lt"/>
                <a:ea typeface="宋体" charset="0"/>
              </a:rPr>
              <a:t>，因此也会</a:t>
            </a:r>
            <a:r>
              <a:rPr lang="zh-CN" altLang="en-US" sz="2400" b="1" dirty="0" smtClean="0">
                <a:solidFill>
                  <a:srgbClr val="FF00FF"/>
                </a:solidFill>
                <a:latin typeface="+mn-lt"/>
                <a:ea typeface="宋体" charset="0"/>
              </a:rPr>
              <a:t>减缓设备运行速度</a:t>
            </a:r>
            <a:r>
              <a:rPr lang="zh-CN" altLang="en-US" sz="2400" b="1" dirty="0" smtClean="0">
                <a:solidFill>
                  <a:schemeClr val="bg2"/>
                </a:solidFill>
                <a:latin typeface="+mn-lt"/>
                <a:ea typeface="宋体" charset="0"/>
              </a:rPr>
              <a:t>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000" y="3312000"/>
            <a:ext cx="4680000" cy="30483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000" y="3780000"/>
            <a:ext cx="5068008" cy="2514951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08000" y="360000"/>
            <a:ext cx="8856000" cy="3416320"/>
          </a:xfrm>
        </p:spPr>
        <p:txBody>
          <a:bodyPr>
            <a:spAutoFit/>
          </a:bodyPr>
          <a:lstStyle/>
          <a:p>
            <a:pPr marL="360000" indent="-360000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解决方案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：通过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子网划分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降低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网络规模，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使得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广播域变得更小。</a:t>
            </a:r>
          </a:p>
          <a:p>
            <a:pPr marL="360000" indent="-360000" algn="just">
              <a:lnSpc>
                <a:spcPct val="150000"/>
              </a:lnSpc>
              <a:spcBef>
                <a:spcPts val="0"/>
              </a:spcBef>
            </a:pP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这些较小的网络空间称为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子网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。</a:t>
            </a:r>
          </a:p>
          <a:p>
            <a:pPr marL="0" indent="6120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如图所示，网络地址为172.16.0.0/16的LAN中的400个用户被划分到两个子网中，每个子网包含200个用户，网络地址分别为172.16.0.0/24和172.16.1.0/24。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广播仅在更小的网络域内传播。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LAN1中的广播消息不会传播到LAN2。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052000" y="4536000"/>
            <a:ext cx="22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264DAE"/>
                </a:solidFill>
                <a:latin typeface="Times New Roman" pitchFamily="18" charset="0"/>
                <a:ea typeface="宋体" pitchFamily="2" charset="-122"/>
              </a:rPr>
              <a:t>最多</a:t>
            </a:r>
            <a:r>
              <a:rPr lang="en-US" altLang="zh-CN" sz="2400" b="1" dirty="0" smtClean="0">
                <a:solidFill>
                  <a:srgbClr val="264DAE"/>
                </a:solidFill>
                <a:latin typeface="Times New Roman" pitchFamily="18" charset="0"/>
                <a:ea typeface="宋体" pitchFamily="2" charset="-122"/>
              </a:rPr>
              <a:t>254</a:t>
            </a:r>
            <a:r>
              <a:rPr lang="zh-CN" altLang="en-US" sz="2400" b="1" dirty="0" smtClean="0">
                <a:solidFill>
                  <a:srgbClr val="264DAE"/>
                </a:solidFill>
                <a:latin typeface="Times New Roman" pitchFamily="18" charset="0"/>
                <a:ea typeface="宋体" pitchFamily="2" charset="-122"/>
              </a:rPr>
              <a:t>个用户</a:t>
            </a:r>
            <a:endParaRPr lang="zh-CN" altLang="en-US" sz="2400" b="1" dirty="0">
              <a:solidFill>
                <a:srgbClr val="264DAE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文本框 3"/>
          <p:cNvSpPr txBox="1"/>
          <p:nvPr/>
        </p:nvSpPr>
        <p:spPr>
          <a:xfrm>
            <a:off x="4824000" y="4536000"/>
            <a:ext cx="223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264DAE"/>
                </a:solidFill>
                <a:latin typeface="Times New Roman" pitchFamily="18" charset="0"/>
                <a:ea typeface="宋体" pitchFamily="2" charset="-122"/>
              </a:rPr>
              <a:t>最多</a:t>
            </a:r>
            <a:r>
              <a:rPr lang="en-US" altLang="zh-CN" sz="2400" b="1" dirty="0" smtClean="0">
                <a:solidFill>
                  <a:srgbClr val="264DAE"/>
                </a:solidFill>
                <a:latin typeface="Times New Roman" pitchFamily="18" charset="0"/>
                <a:ea typeface="宋体" pitchFamily="2" charset="-122"/>
              </a:rPr>
              <a:t>254</a:t>
            </a:r>
            <a:r>
              <a:rPr lang="zh-CN" altLang="en-US" sz="2400" b="1" dirty="0" smtClean="0">
                <a:solidFill>
                  <a:srgbClr val="264DAE"/>
                </a:solidFill>
                <a:latin typeface="Times New Roman" pitchFamily="18" charset="0"/>
                <a:ea typeface="宋体" pitchFamily="2" charset="-122"/>
              </a:rPr>
              <a:t>个用户</a:t>
            </a:r>
            <a:endParaRPr lang="zh-CN" altLang="en-US" sz="2400" b="1" dirty="0">
              <a:solidFill>
                <a:srgbClr val="264DAE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60000" y="504000"/>
            <a:ext cx="7920000" cy="576000"/>
          </a:xfrm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11.4.3   </a:t>
            </a: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</a:rPr>
              <a:t>划分子网的原因及依据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4000" y="1152000"/>
            <a:ext cx="8784000" cy="1684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12000" algn="just"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子网划分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可以</a:t>
            </a:r>
            <a:r>
              <a:rPr lang="zh-CN" altLang="en-US" sz="2400" b="1" dirty="0" smtClean="0">
                <a:solidFill>
                  <a:srgbClr val="00B050"/>
                </a:solidFill>
                <a:latin typeface="Times New Roman" pitchFamily="18" charset="0"/>
                <a:ea typeface="宋体" pitchFamily="2" charset="-122"/>
              </a:rPr>
              <a:t>降低整体网络流量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并</a:t>
            </a:r>
            <a:r>
              <a:rPr lang="zh-CN" altLang="en-US" sz="2400" b="1" dirty="0" smtClean="0">
                <a:solidFill>
                  <a:srgbClr val="00B050"/>
                </a:solidFill>
                <a:latin typeface="Times New Roman" pitchFamily="18" charset="0"/>
                <a:ea typeface="宋体" pitchFamily="2" charset="-122"/>
              </a:rPr>
              <a:t>改善网络性能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。能让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网络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管理员</a:t>
            </a:r>
            <a:r>
              <a:rPr lang="zh-CN" altLang="en-US" sz="2400" b="1" dirty="0" smtClean="0">
                <a:solidFill>
                  <a:srgbClr val="C00000"/>
                </a:solidFill>
                <a:latin typeface="Times New Roman" pitchFamily="18" charset="0"/>
                <a:ea typeface="宋体" pitchFamily="2" charset="-122"/>
              </a:rPr>
              <a:t>实施安全策略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，例如：哪些子网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允许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或</a:t>
            </a:r>
            <a:r>
              <a:rPr lang="zh-CN" altLang="en-US" sz="2400" b="1" dirty="0" smtClean="0">
                <a:solidFill>
                  <a:srgbClr val="FF00FF"/>
                </a:solidFill>
                <a:latin typeface="Times New Roman" pitchFamily="18" charset="0"/>
                <a:ea typeface="宋体" pitchFamily="2" charset="-122"/>
              </a:rPr>
              <a:t>不允许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进行通信。网络管理员可以按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下列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依据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进行子网划分：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位置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。</a:t>
            </a:r>
            <a:endParaRPr lang="zh-CN" altLang="en-US" sz="2400" b="1" dirty="0">
              <a:solidFill>
                <a:schemeClr val="bg2"/>
              </a:solidFill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5836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12000" y="2952000"/>
            <a:ext cx="6120000" cy="3323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000" y="1620000"/>
            <a:ext cx="5112000" cy="40800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0000" y="900000"/>
            <a:ext cx="8280000" cy="46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网络管理员可以按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下列依据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进行子网划分：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组织部门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0000" y="900000"/>
            <a:ext cx="7920000" cy="46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网络管理员可以按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下列依据</a:t>
            </a:r>
            <a:r>
              <a:rPr lang="zh-CN" altLang="en-US" sz="2400" b="1" dirty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进行子网划分：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设备类型</a:t>
            </a:r>
            <a:r>
              <a:rPr lang="zh-CN" altLang="en-US" sz="2400" b="1" dirty="0" smtClean="0">
                <a:solidFill>
                  <a:schemeClr val="bg2"/>
                </a:solidFill>
                <a:latin typeface="Times New Roman" pitchFamily="18" charset="0"/>
                <a:ea typeface="宋体" pitchFamily="2" charset="-122"/>
              </a:rPr>
              <a:t>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000" y="1620000"/>
            <a:ext cx="5224762" cy="41352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Acad_White_PPT_Template 05Oct12">
  <a:themeElements>
    <a:clrScheme name="Cisco NetAcad">
      <a:dk1>
        <a:srgbClr val="2AA7DF"/>
      </a:dk1>
      <a:lt1>
        <a:srgbClr val="FFFFFF"/>
      </a:lt1>
      <a:dk2>
        <a:srgbClr val="6B308E"/>
      </a:dk2>
      <a:lt2>
        <a:srgbClr val="000000"/>
      </a:lt2>
      <a:accent1>
        <a:srgbClr val="00938E"/>
      </a:accent1>
      <a:accent2>
        <a:srgbClr val="3EB549"/>
      </a:accent2>
      <a:accent3>
        <a:srgbClr val="D81673"/>
      </a:accent3>
      <a:accent4>
        <a:srgbClr val="234493"/>
      </a:accent4>
      <a:accent5>
        <a:srgbClr val="ED2D28"/>
      </a:accent5>
      <a:accent6>
        <a:srgbClr val="F68B21"/>
      </a:accent6>
      <a:hlink>
        <a:srgbClr val="2AA7DF"/>
      </a:hlink>
      <a:folHlink>
        <a:srgbClr val="ACB2C2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2200" b="1" dirty="0" smtClean="0">
            <a:solidFill>
              <a:schemeClr val="bg2"/>
            </a:solidFill>
            <a:ea typeface="SimHei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8080">
            <a:alpha val="20000"/>
          </a:srgbClr>
        </a:solidFill>
        <a:ln w="952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8080">
            <a:alpha val="20000"/>
          </a:srgbClr>
        </a:solidFill>
        <a:ln w="9525" cap="flat" cmpd="sng" algn="ctr">
          <a:solidFill>
            <a:schemeClr val="tx1"/>
          </a:solidFill>
          <a:prstDash val="solid"/>
          <a:round/>
          <a:headEnd type="triangle" w="med" len="med"/>
          <a:tailEnd type="triangle" w="med" len="med"/>
        </a:ln>
        <a:effectLst/>
      </a:spPr>
      <a:bodyPr vert="horz" wrap="squar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NetAcad_White_PPT_Template 05Oct12</Template>
  <TotalTime>4119</TotalTime>
  <Words>2832</Words>
  <Application>Microsoft Office PowerPoint</Application>
  <PresentationFormat>全屏显示(4:3)</PresentationFormat>
  <Paragraphs>255</Paragraphs>
  <Slides>40</Slides>
  <Notes>38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3" baseType="lpstr">
      <vt:lpstr>NetAcad_White_PPT_Template 05Oct12</vt:lpstr>
      <vt:lpstr>Default Design</vt:lpstr>
      <vt:lpstr>工作表</vt:lpstr>
      <vt:lpstr>第 11 章：IPv4 编址</vt:lpstr>
      <vt:lpstr>章节大纲</vt:lpstr>
      <vt:lpstr>11.4   网络分段</vt:lpstr>
      <vt:lpstr>11.4.1   广播域和分段</vt:lpstr>
      <vt:lpstr>11.4.2   大型广播域存在的问题</vt:lpstr>
      <vt:lpstr>PowerPoint 演示文稿</vt:lpstr>
      <vt:lpstr>11.4.3   划分子网的原因及依据</vt:lpstr>
      <vt:lpstr>PowerPoint 演示文稿</vt:lpstr>
      <vt:lpstr>PowerPoint 演示文稿</vt:lpstr>
      <vt:lpstr>11.5   IPv4网络的子网 11.6   使用/16和/8前缀划分子网 11.7   按照要求划分子网</vt:lpstr>
      <vt:lpstr>有类子网划分</vt:lpstr>
      <vt:lpstr>有类子网划分</vt:lpstr>
      <vt:lpstr>PowerPoint 演示文稿</vt:lpstr>
      <vt:lpstr>PowerPoint 演示文稿</vt:lpstr>
      <vt:lpstr>无类子网划分</vt:lpstr>
      <vt:lpstr>无类子网划分示例</vt:lpstr>
      <vt:lpstr>子网划分公式</vt:lpstr>
      <vt:lpstr>子网划分公式</vt:lpstr>
      <vt:lpstr>创建 4 个子网</vt:lpstr>
      <vt:lpstr>创建 4 个子网</vt:lpstr>
      <vt:lpstr>按照主机要求划分子网</vt:lpstr>
      <vt:lpstr>网络要求示例</vt:lpstr>
      <vt:lpstr>网络要求示例</vt:lpstr>
      <vt:lpstr>网络要求示例</vt:lpstr>
      <vt:lpstr>11.8   VLSM</vt:lpstr>
      <vt:lpstr>传统子网划分浪费地址</vt:lpstr>
      <vt:lpstr>传统子网划分浪费地址</vt:lpstr>
      <vt:lpstr>可变长子网掩码</vt:lpstr>
      <vt:lpstr>可变长子网掩码</vt:lpstr>
      <vt:lpstr>PowerPoint 演示文稿</vt:lpstr>
      <vt:lpstr>PowerPoint 演示文稿</vt:lpstr>
      <vt:lpstr>VLSM图表</vt:lpstr>
      <vt:lpstr>“Magic Number” Method</vt:lpstr>
      <vt:lpstr>202.151.37.0/26</vt:lpstr>
      <vt:lpstr>198.53.67.0/30</vt:lpstr>
      <vt:lpstr>200.39.89.0/28</vt:lpstr>
      <vt:lpstr>194.53.45.0/29</vt:lpstr>
      <vt:lpstr>自己练练！</vt:lpstr>
      <vt:lpstr>答案</vt:lpstr>
      <vt:lpstr>PowerPoint 演示文稿</vt:lpstr>
    </vt:vector>
  </TitlesOfParts>
  <Company>Cisco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Real, Relevant,  Surprising and Fresh: Cisco Brand</dc:title>
  <dc:creator>Melissa Gabriel</dc:creator>
  <cp:lastModifiedBy>CHC</cp:lastModifiedBy>
  <cp:revision>755</cp:revision>
  <dcterms:created xsi:type="dcterms:W3CDTF">2012-10-09T16:58:00Z</dcterms:created>
  <dcterms:modified xsi:type="dcterms:W3CDTF">2024-04-11T03:34:53Z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