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 id="2147483674" r:id="rId2"/>
    <p:sldMasterId id="2147483676" r:id="rId3"/>
  </p:sldMasterIdLst>
  <p:notesMasterIdLst>
    <p:notesMasterId r:id="rId35"/>
  </p:notesMasterIdLst>
  <p:handoutMasterIdLst>
    <p:handoutMasterId r:id="rId36"/>
  </p:handoutMasterIdLst>
  <p:sldIdLst>
    <p:sldId id="386" r:id="rId4"/>
    <p:sldId id="483" r:id="rId5"/>
    <p:sldId id="484" r:id="rId6"/>
    <p:sldId id="436" r:id="rId7"/>
    <p:sldId id="557" r:id="rId8"/>
    <p:sldId id="556" r:id="rId9"/>
    <p:sldId id="551" r:id="rId10"/>
    <p:sldId id="552" r:id="rId11"/>
    <p:sldId id="553" r:id="rId12"/>
    <p:sldId id="554" r:id="rId13"/>
    <p:sldId id="555" r:id="rId14"/>
    <p:sldId id="580" r:id="rId15"/>
    <p:sldId id="474" r:id="rId16"/>
    <p:sldId id="488" r:id="rId17"/>
    <p:sldId id="487" r:id="rId18"/>
    <p:sldId id="560" r:id="rId19"/>
    <p:sldId id="579" r:id="rId20"/>
    <p:sldId id="567" r:id="rId21"/>
    <p:sldId id="574" r:id="rId22"/>
    <p:sldId id="568" r:id="rId23"/>
    <p:sldId id="509" r:id="rId24"/>
    <p:sldId id="500" r:id="rId25"/>
    <p:sldId id="501" r:id="rId26"/>
    <p:sldId id="456" r:id="rId27"/>
    <p:sldId id="480" r:id="rId28"/>
    <p:sldId id="578" r:id="rId29"/>
    <p:sldId id="479" r:id="rId30"/>
    <p:sldId id="507" r:id="rId31"/>
    <p:sldId id="478" r:id="rId32"/>
    <p:sldId id="563" r:id="rId33"/>
    <p:sldId id="413" r:id="rId34"/>
  </p:sldIdLst>
  <p:sldSz cx="9144000" cy="6858000" type="screen4x3"/>
  <p:notesSz cx="6854825" cy="9083675"/>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736">
          <p15:clr>
            <a:srgbClr val="A4A3A4"/>
          </p15:clr>
        </p15:guide>
        <p15:guide id="2" orient="horz" pos="864">
          <p15:clr>
            <a:srgbClr val="A4A3A4"/>
          </p15:clr>
        </p15:guide>
        <p15:guide id="3" pos="2880">
          <p15:clr>
            <a:srgbClr val="A4A3A4"/>
          </p15:clr>
        </p15:guide>
      </p15:sldGuideLst>
    </p:ext>
    <p:ext uri="{2D200454-40CA-4A62-9FC3-DE9A4176ACB9}">
      <p15:notesGuideLst xmlns:p15="http://schemas.microsoft.com/office/powerpoint/2012/main" xmlns="">
        <p15:guide id="1" orient="horz" pos="2861">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2E"/>
    <a:srgbClr val="FF3399"/>
    <a:srgbClr val="0000FF"/>
    <a:srgbClr val="FF0000"/>
    <a:srgbClr val="FF00FF"/>
    <a:srgbClr val="006600"/>
    <a:srgbClr val="35297D"/>
    <a:srgbClr val="00D2B4"/>
    <a:srgbClr val="FF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4" autoAdjust="0"/>
    <p:restoredTop sz="92523" autoAdjust="0"/>
  </p:normalViewPr>
  <p:slideViewPr>
    <p:cSldViewPr snapToGrid="0">
      <p:cViewPr>
        <p:scale>
          <a:sx n="80" d="100"/>
          <a:sy n="80" d="100"/>
        </p:scale>
        <p:origin x="-1329" y="-198"/>
      </p:cViewPr>
      <p:guideLst>
        <p:guide orient="horz" pos="2736"/>
        <p:guide orient="horz" pos="864"/>
        <p:guide pos="2880"/>
      </p:guideLst>
    </p:cSldViewPr>
  </p:slideViewPr>
  <p:outlineViewPr>
    <p:cViewPr>
      <p:scale>
        <a:sx n="33" d="100"/>
        <a:sy n="33" d="100"/>
      </p:scale>
      <p:origin x="60" y="25902"/>
    </p:cViewPr>
    <p:sldLst>
      <p:sld r:id="rId1" collapse="1"/>
    </p:sldLst>
  </p:outlineViewPr>
  <p:notesTextViewPr>
    <p:cViewPr>
      <p:scale>
        <a:sx n="100" d="100"/>
        <a:sy n="100" d="100"/>
      </p:scale>
      <p:origin x="0" y="0"/>
    </p:cViewPr>
  </p:notesTextViewPr>
  <p:sorterViewPr>
    <p:cViewPr>
      <p:scale>
        <a:sx n="75" d="100"/>
        <a:sy n="75" d="100"/>
      </p:scale>
      <p:origin x="0" y="1032"/>
    </p:cViewPr>
  </p:sorterViewPr>
  <p:notesViewPr>
    <p:cSldViewPr snapToGrid="0">
      <p:cViewPr varScale="1">
        <p:scale>
          <a:sx n="65" d="100"/>
          <a:sy n="65" d="100"/>
        </p:scale>
        <p:origin x="-2558" y="-77"/>
      </p:cViewPr>
      <p:guideLst>
        <p:guide orient="horz" pos="286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4"/>
          <p:cNvSpPr>
            <a:spLocks noChangeArrowheads="1"/>
          </p:cNvSpPr>
          <p:nvPr/>
        </p:nvSpPr>
        <p:spPr bwMode="auto">
          <a:xfrm>
            <a:off x="55563" y="8764588"/>
            <a:ext cx="67103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49" tIns="49756" rIns="94849" bIns="49756">
            <a:spAutoFit/>
          </a:bodyPr>
          <a:lstStyle>
            <a:lvl1pPr defTabSz="606425">
              <a:tabLst>
                <a:tab pos="2366963" algn="l"/>
                <a:tab pos="4789488" algn="l"/>
              </a:tabLst>
              <a:defRPr sz="2400">
                <a:solidFill>
                  <a:schemeClr val="tx1"/>
                </a:solidFill>
                <a:latin typeface="Arial" charset="0"/>
              </a:defRPr>
            </a:lvl1pPr>
            <a:lvl2pPr marL="742950" indent="-285750" defTabSz="606425">
              <a:tabLst>
                <a:tab pos="2366963" algn="l"/>
                <a:tab pos="4789488" algn="l"/>
              </a:tabLst>
              <a:defRPr sz="2400">
                <a:solidFill>
                  <a:schemeClr val="tx1"/>
                </a:solidFill>
                <a:latin typeface="Arial" charset="0"/>
              </a:defRPr>
            </a:lvl2pPr>
            <a:lvl3pPr marL="1143000" indent="-228600" defTabSz="606425">
              <a:tabLst>
                <a:tab pos="2366963" algn="l"/>
                <a:tab pos="4789488" algn="l"/>
              </a:tabLst>
              <a:defRPr sz="2400">
                <a:solidFill>
                  <a:schemeClr val="tx1"/>
                </a:solidFill>
                <a:latin typeface="Arial" charset="0"/>
              </a:defRPr>
            </a:lvl3pPr>
            <a:lvl4pPr marL="1600200" indent="-228600" defTabSz="606425">
              <a:tabLst>
                <a:tab pos="2366963" algn="l"/>
                <a:tab pos="4789488" algn="l"/>
              </a:tabLst>
              <a:defRPr sz="2400">
                <a:solidFill>
                  <a:schemeClr val="tx1"/>
                </a:solidFill>
                <a:latin typeface="Arial" charset="0"/>
              </a:defRPr>
            </a:lvl4pPr>
            <a:lvl5pPr marL="2057400" indent="-228600" defTabSz="606425">
              <a:tabLst>
                <a:tab pos="2366963" algn="l"/>
                <a:tab pos="4789488" algn="l"/>
              </a:tabLst>
              <a:defRPr sz="2400">
                <a:solidFill>
                  <a:schemeClr val="tx1"/>
                </a:solidFill>
                <a:latin typeface="Arial" charset="0"/>
              </a:defRPr>
            </a:lvl5pPr>
            <a:lvl6pPr marL="2514600" indent="-228600" algn="ctr" defTabSz="606425" eaLnBrk="0" fontAlgn="base" hangingPunct="0">
              <a:lnSpc>
                <a:spcPct val="90000"/>
              </a:lnSpc>
              <a:spcBef>
                <a:spcPct val="0"/>
              </a:spcBef>
              <a:spcAft>
                <a:spcPct val="0"/>
              </a:spcAft>
              <a:tabLst>
                <a:tab pos="2366963" algn="l"/>
                <a:tab pos="4789488" algn="l"/>
              </a:tabLst>
              <a:defRPr sz="2400">
                <a:solidFill>
                  <a:schemeClr val="tx1"/>
                </a:solidFill>
                <a:latin typeface="Arial" charset="0"/>
              </a:defRPr>
            </a:lvl6pPr>
            <a:lvl7pPr marL="2971800" indent="-228600" algn="ctr" defTabSz="606425" eaLnBrk="0" fontAlgn="base" hangingPunct="0">
              <a:lnSpc>
                <a:spcPct val="90000"/>
              </a:lnSpc>
              <a:spcBef>
                <a:spcPct val="0"/>
              </a:spcBef>
              <a:spcAft>
                <a:spcPct val="0"/>
              </a:spcAft>
              <a:tabLst>
                <a:tab pos="2366963" algn="l"/>
                <a:tab pos="4789488" algn="l"/>
              </a:tabLst>
              <a:defRPr sz="2400">
                <a:solidFill>
                  <a:schemeClr val="tx1"/>
                </a:solidFill>
                <a:latin typeface="Arial" charset="0"/>
              </a:defRPr>
            </a:lvl7pPr>
            <a:lvl8pPr marL="3429000" indent="-228600" algn="ctr" defTabSz="606425" eaLnBrk="0" fontAlgn="base" hangingPunct="0">
              <a:lnSpc>
                <a:spcPct val="90000"/>
              </a:lnSpc>
              <a:spcBef>
                <a:spcPct val="0"/>
              </a:spcBef>
              <a:spcAft>
                <a:spcPct val="0"/>
              </a:spcAft>
              <a:tabLst>
                <a:tab pos="2366963" algn="l"/>
                <a:tab pos="4789488" algn="l"/>
              </a:tabLst>
              <a:defRPr sz="2400">
                <a:solidFill>
                  <a:schemeClr val="tx1"/>
                </a:solidFill>
                <a:latin typeface="Arial" charset="0"/>
              </a:defRPr>
            </a:lvl8pPr>
            <a:lvl9pPr marL="3886200" indent="-228600" algn="ctr" defTabSz="606425" eaLnBrk="0" fontAlgn="base" hangingPunct="0">
              <a:lnSpc>
                <a:spcPct val="90000"/>
              </a:lnSpc>
              <a:spcBef>
                <a:spcPct val="0"/>
              </a:spcBef>
              <a:spcAft>
                <a:spcPct val="0"/>
              </a:spcAft>
              <a:tabLst>
                <a:tab pos="2366963" algn="l"/>
                <a:tab pos="4789488" algn="l"/>
              </a:tabLst>
              <a:defRPr sz="2400">
                <a:solidFill>
                  <a:schemeClr val="tx1"/>
                </a:solidFill>
                <a:latin typeface="Arial" charset="0"/>
              </a:defRPr>
            </a:lvl9pPr>
          </a:lstStyle>
          <a:p>
            <a:pPr algn="l">
              <a:lnSpc>
                <a:spcPct val="100000"/>
              </a:lnSpc>
              <a:defRPr/>
            </a:pPr>
            <a:r>
              <a:rPr lang="en-US" altLang="zh-CN" sz="800" b="1" smtClean="0"/>
              <a:t>Copyright © 2001, Cisco Systems, Inc. All rights reserved. Printed in USA.</a:t>
            </a:r>
            <a:br>
              <a:rPr lang="en-US" altLang="zh-CN" sz="800" b="1" smtClean="0"/>
            </a:br>
            <a:r>
              <a:rPr lang="en-US" altLang="zh-CN" sz="800" b="1" smtClean="0"/>
              <a:t>Presentation_ID.scr</a:t>
            </a:r>
          </a:p>
        </p:txBody>
      </p:sp>
      <p:sp>
        <p:nvSpPr>
          <p:cNvPr id="118787" name="Line 5"/>
          <p:cNvSpPr>
            <a:spLocks noChangeShapeType="1"/>
          </p:cNvSpPr>
          <p:nvPr/>
        </p:nvSpPr>
        <p:spPr bwMode="auto">
          <a:xfrm>
            <a:off x="150813" y="8778875"/>
            <a:ext cx="6551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0485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8"/>
          <p:cNvSpPr>
            <a:spLocks noChangeArrowheads="1"/>
          </p:cNvSpPr>
          <p:nvPr/>
        </p:nvSpPr>
        <p:spPr bwMode="auto">
          <a:xfrm>
            <a:off x="6111875" y="8410575"/>
            <a:ext cx="43973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p>
        </p:txBody>
      </p:sp>
      <p:sp>
        <p:nvSpPr>
          <p:cNvPr id="70659" name="Rectangle 9"/>
          <p:cNvSpPr>
            <a:spLocks noChangeArrowheads="1"/>
          </p:cNvSpPr>
          <p:nvPr/>
        </p:nvSpPr>
        <p:spPr bwMode="auto">
          <a:xfrm>
            <a:off x="55563" y="8585200"/>
            <a:ext cx="25622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35" tIns="49014" rIns="93435" bIns="49014">
            <a:spAutoFit/>
          </a:bodyPr>
          <a:lstStyle>
            <a:lvl1pPr defTabSz="596900">
              <a:tabLst>
                <a:tab pos="2332038" algn="l"/>
                <a:tab pos="4718050" algn="l"/>
              </a:tabLst>
              <a:defRPr sz="2400">
                <a:solidFill>
                  <a:schemeClr val="tx1"/>
                </a:solidFill>
                <a:latin typeface="Arial" charset="0"/>
              </a:defRPr>
            </a:lvl1pPr>
            <a:lvl2pPr marL="742950" indent="-285750" defTabSz="596900">
              <a:tabLst>
                <a:tab pos="2332038" algn="l"/>
                <a:tab pos="4718050" algn="l"/>
              </a:tabLst>
              <a:defRPr sz="2400">
                <a:solidFill>
                  <a:schemeClr val="tx1"/>
                </a:solidFill>
                <a:latin typeface="Arial" charset="0"/>
              </a:defRPr>
            </a:lvl2pPr>
            <a:lvl3pPr marL="1143000" indent="-228600" defTabSz="596900">
              <a:tabLst>
                <a:tab pos="2332038" algn="l"/>
                <a:tab pos="4718050" algn="l"/>
              </a:tabLst>
              <a:defRPr sz="2400">
                <a:solidFill>
                  <a:schemeClr val="tx1"/>
                </a:solidFill>
                <a:latin typeface="Arial" charset="0"/>
              </a:defRPr>
            </a:lvl3pPr>
            <a:lvl4pPr marL="1600200" indent="-228600" defTabSz="596900">
              <a:tabLst>
                <a:tab pos="2332038" algn="l"/>
                <a:tab pos="4718050" algn="l"/>
              </a:tabLst>
              <a:defRPr sz="2400">
                <a:solidFill>
                  <a:schemeClr val="tx1"/>
                </a:solidFill>
                <a:latin typeface="Arial" charset="0"/>
              </a:defRPr>
            </a:lvl4pPr>
            <a:lvl5pPr marL="2057400" indent="-228600" defTabSz="596900">
              <a:tabLst>
                <a:tab pos="2332038" algn="l"/>
                <a:tab pos="4718050" algn="l"/>
              </a:tabLst>
              <a:defRPr sz="2400">
                <a:solidFill>
                  <a:schemeClr val="tx1"/>
                </a:solidFill>
                <a:latin typeface="Arial" charset="0"/>
              </a:defRPr>
            </a:lvl5pPr>
            <a:lvl6pPr marL="2514600" indent="-228600" algn="ctr" defTabSz="596900" eaLnBrk="0" fontAlgn="base" hangingPunct="0">
              <a:lnSpc>
                <a:spcPct val="90000"/>
              </a:lnSpc>
              <a:spcBef>
                <a:spcPct val="0"/>
              </a:spcBef>
              <a:spcAft>
                <a:spcPct val="0"/>
              </a:spcAft>
              <a:tabLst>
                <a:tab pos="2332038" algn="l"/>
                <a:tab pos="4718050" algn="l"/>
              </a:tabLst>
              <a:defRPr sz="2400">
                <a:solidFill>
                  <a:schemeClr val="tx1"/>
                </a:solidFill>
                <a:latin typeface="Arial" charset="0"/>
              </a:defRPr>
            </a:lvl6pPr>
            <a:lvl7pPr marL="2971800" indent="-228600" algn="ctr" defTabSz="596900" eaLnBrk="0" fontAlgn="base" hangingPunct="0">
              <a:lnSpc>
                <a:spcPct val="90000"/>
              </a:lnSpc>
              <a:spcBef>
                <a:spcPct val="0"/>
              </a:spcBef>
              <a:spcAft>
                <a:spcPct val="0"/>
              </a:spcAft>
              <a:tabLst>
                <a:tab pos="2332038" algn="l"/>
                <a:tab pos="4718050" algn="l"/>
              </a:tabLst>
              <a:defRPr sz="2400">
                <a:solidFill>
                  <a:schemeClr val="tx1"/>
                </a:solidFill>
                <a:latin typeface="Arial" charset="0"/>
              </a:defRPr>
            </a:lvl7pPr>
            <a:lvl8pPr marL="3429000" indent="-228600" algn="ctr" defTabSz="596900" eaLnBrk="0" fontAlgn="base" hangingPunct="0">
              <a:lnSpc>
                <a:spcPct val="90000"/>
              </a:lnSpc>
              <a:spcBef>
                <a:spcPct val="0"/>
              </a:spcBef>
              <a:spcAft>
                <a:spcPct val="0"/>
              </a:spcAft>
              <a:tabLst>
                <a:tab pos="2332038" algn="l"/>
                <a:tab pos="4718050" algn="l"/>
              </a:tabLst>
              <a:defRPr sz="2400">
                <a:solidFill>
                  <a:schemeClr val="tx1"/>
                </a:solidFill>
                <a:latin typeface="Arial" charset="0"/>
              </a:defRPr>
            </a:lvl8pPr>
            <a:lvl9pPr marL="3886200" indent="-228600" algn="ctr" defTabSz="596900" eaLnBrk="0" fontAlgn="base" hangingPunct="0">
              <a:lnSpc>
                <a:spcPct val="90000"/>
              </a:lnSpc>
              <a:spcBef>
                <a:spcPct val="0"/>
              </a:spcBef>
              <a:spcAft>
                <a:spcPct val="0"/>
              </a:spcAft>
              <a:tabLst>
                <a:tab pos="2332038" algn="l"/>
                <a:tab pos="4718050" algn="l"/>
              </a:tabLst>
              <a:defRPr sz="2400">
                <a:solidFill>
                  <a:schemeClr val="tx1"/>
                </a:solidFill>
                <a:latin typeface="Arial" charset="0"/>
              </a:defRPr>
            </a:lvl9pPr>
          </a:lstStyle>
          <a:p>
            <a:pPr algn="l">
              <a:lnSpc>
                <a:spcPct val="100000"/>
              </a:lnSpc>
              <a:defRPr/>
            </a:pPr>
            <a:r>
              <a:rPr lang="en-US" altLang="zh-CN" sz="800" b="1" smtClean="0"/>
              <a:t>© 2001, Cisco Systems, Inc. All rights reserved.</a:t>
            </a:r>
          </a:p>
          <a:p>
            <a:pPr algn="l">
              <a:lnSpc>
                <a:spcPct val="100000"/>
              </a:lnSpc>
              <a:defRPr/>
            </a:pPr>
            <a:r>
              <a:rPr lang="en-US" altLang="zh-CN" sz="800" b="1" smtClean="0"/>
              <a:t>&lt;Title of Course (ACRO) vX.X&gt;</a:t>
            </a:r>
          </a:p>
        </p:txBody>
      </p:sp>
      <p:sp>
        <p:nvSpPr>
          <p:cNvPr id="70660" name="Line 10"/>
          <p:cNvSpPr>
            <a:spLocks noChangeShapeType="1"/>
          </p:cNvSpPr>
          <p:nvPr/>
        </p:nvSpPr>
        <p:spPr bwMode="auto">
          <a:xfrm>
            <a:off x="149225" y="8599488"/>
            <a:ext cx="65039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07" name="Rectangle 11"/>
          <p:cNvSpPr>
            <a:spLocks noGrp="1" noChangeArrowheads="1"/>
          </p:cNvSpPr>
          <p:nvPr>
            <p:ph type="sldNum" sz="quarter" idx="5"/>
          </p:nvPr>
        </p:nvSpPr>
        <p:spPr bwMode="auto">
          <a:xfrm>
            <a:off x="5797550" y="8480425"/>
            <a:ext cx="795338" cy="282575"/>
          </a:xfrm>
          <a:prstGeom prst="rect">
            <a:avLst/>
          </a:prstGeom>
          <a:noFill/>
          <a:ln w="9525">
            <a:noFill/>
            <a:miter lim="800000"/>
            <a:headEnd/>
            <a:tailEnd/>
          </a:ln>
          <a:effectLst/>
        </p:spPr>
        <p:txBody>
          <a:bodyPr vert="horz" wrap="square" lIns="18380" tIns="0" rIns="18380" bIns="0" numCol="1" anchor="b" anchorCtr="0" compatLnSpc="1">
            <a:prstTxWarp prst="textNoShape">
              <a:avLst/>
            </a:prstTxWarp>
          </a:bodyPr>
          <a:lstStyle>
            <a:lvl1pPr algn="r" defTabSz="881063">
              <a:lnSpc>
                <a:spcPct val="100000"/>
              </a:lnSpc>
              <a:defRPr sz="800"/>
            </a:lvl1pPr>
          </a:lstStyle>
          <a:p>
            <a:pPr>
              <a:defRPr/>
            </a:pPr>
            <a:fld id="{8311BF50-3C99-4B17-8A40-01643AEF3850}" type="slidenum">
              <a:rPr lang="zh-CN" altLang="en-US"/>
              <a:pPr>
                <a:defRPr/>
              </a:pPr>
              <a:t>‹#›</a:t>
            </a:fld>
            <a:endParaRPr lang="en-US" altLang="zh-CN"/>
          </a:p>
        </p:txBody>
      </p:sp>
      <p:sp>
        <p:nvSpPr>
          <p:cNvPr id="70662" name="Rectangle 12"/>
          <p:cNvSpPr>
            <a:spLocks noGrp="1" noRot="1" noChangeAspect="1" noChangeArrowheads="1" noTextEdit="1"/>
          </p:cNvSpPr>
          <p:nvPr>
            <p:ph type="sldImg" idx="2"/>
          </p:nvPr>
        </p:nvSpPr>
        <p:spPr bwMode="auto">
          <a:xfrm>
            <a:off x="855663" y="239713"/>
            <a:ext cx="5200650" cy="39004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395288" y="4278313"/>
            <a:ext cx="5986462" cy="4154487"/>
          </a:xfrm>
          <a:prstGeom prst="rect">
            <a:avLst/>
          </a:prstGeom>
          <a:noFill/>
          <a:ln w="9525">
            <a:noFill/>
            <a:miter lim="800000"/>
            <a:headEnd/>
            <a:tailEnd/>
          </a:ln>
          <a:effectLst/>
        </p:spPr>
        <p:txBody>
          <a:bodyPr vert="horz" wrap="square" lIns="93435" tIns="49014" rIns="93435" bIns="49014" numCol="1" anchor="t" anchorCtr="0" compatLnSpc="1">
            <a:prstTxWarp prst="textNoShape">
              <a:avLst/>
            </a:prstTxWarp>
          </a:bodyPr>
          <a:lstStyle/>
          <a:p>
            <a:pPr lvl="0"/>
            <a:r>
              <a:rPr lang="en-US" altLang="zh-CN" noProof="0" smtClean="0"/>
              <a:t>Body Text</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78352120"/>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CA2A28A1-B673-4A52-B5AB-421E073C5D14}" type="slidenum">
              <a:rPr lang="zh-CN" altLang="en-US" sz="800" smtClean="0"/>
              <a:pPr/>
              <a:t>1</a:t>
            </a:fld>
            <a:endParaRPr lang="en-US" altLang="zh-CN" sz="800" smtClean="0"/>
          </a:p>
        </p:txBody>
      </p:sp>
      <p:sp>
        <p:nvSpPr>
          <p:cNvPr id="71683" name="Rectangle 2"/>
          <p:cNvSpPr>
            <a:spLocks noGrp="1" noRot="1" noChangeAspect="1" noChangeArrowheads="1" noTextEdit="1"/>
          </p:cNvSpPr>
          <p:nvPr>
            <p:ph type="sldImg"/>
          </p:nvPr>
        </p:nvSpPr>
        <p:spPr>
          <a:xfrm>
            <a:off x="858838" y="239713"/>
            <a:ext cx="5199062" cy="3898900"/>
          </a:xfrm>
          <a:ln/>
        </p:spPr>
      </p:sp>
      <p:sp>
        <p:nvSpPr>
          <p:cNvPr id="71684" name="Rectangle 3"/>
          <p:cNvSpPr>
            <a:spLocks noGrp="1" noChangeArrowheads="1"/>
          </p:cNvSpPr>
          <p:nvPr>
            <p:ph type="body" idx="1"/>
          </p:nvPr>
        </p:nvSpPr>
        <p:spPr>
          <a:xfrm>
            <a:off x="396875" y="4278313"/>
            <a:ext cx="5984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CN" smtClean="0"/>
          </a:p>
        </p:txBody>
      </p:sp>
    </p:spTree>
    <p:extLst>
      <p:ext uri="{BB962C8B-B14F-4D97-AF65-F5344CB8AC3E}">
        <p14:creationId xmlns:p14="http://schemas.microsoft.com/office/powerpoint/2010/main" val="3918451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1698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txBox="1">
            <a:spLocks noGrp="1" noChangeArrowheads="1"/>
          </p:cNvSpPr>
          <p:nvPr/>
        </p:nvSpPr>
        <p:spPr bwMode="auto">
          <a:xfrm>
            <a:off x="5797550" y="8480425"/>
            <a:ext cx="795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380" tIns="0" rIns="18380" bIns="0" anchor="b"/>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C07B36C6-6373-48FD-8859-2A72B067AD5B}" type="slidenum">
              <a:rPr lang="zh-CN" altLang="en-US" sz="800"/>
              <a:pPr algn="r">
                <a:lnSpc>
                  <a:spcPct val="100000"/>
                </a:lnSpc>
              </a:pPr>
              <a:t>18</a:t>
            </a:fld>
            <a:endParaRPr lang="en-US" altLang="zh-CN" sz="8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smtClean="0">
                <a:ea typeface="黑体" pitchFamily="2" charset="-122"/>
                <a:cs typeface="Arial" charset="0"/>
              </a:rPr>
              <a:t>若有两个服务用同一个端口号，则先启动的服务能成功运行，但后启动的服务连启动都启动不起来。</a:t>
            </a:r>
          </a:p>
        </p:txBody>
      </p:sp>
    </p:spTree>
    <p:extLst>
      <p:ext uri="{BB962C8B-B14F-4D97-AF65-F5344CB8AC3E}">
        <p14:creationId xmlns:p14="http://schemas.microsoft.com/office/powerpoint/2010/main" val="1536588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1"/>
          <p:cNvSpPr txBox="1">
            <a:spLocks noGrp="1" noChangeArrowheads="1"/>
          </p:cNvSpPr>
          <p:nvPr/>
        </p:nvSpPr>
        <p:spPr bwMode="auto">
          <a:xfrm>
            <a:off x="5797550" y="8480425"/>
            <a:ext cx="795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380" tIns="0" rIns="18380" bIns="0" anchor="b"/>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0ADCEBA6-5086-40F9-B219-2AEB8283FD45}" type="slidenum">
              <a:rPr lang="zh-CN" altLang="en-US" sz="800"/>
              <a:pPr algn="r">
                <a:lnSpc>
                  <a:spcPct val="100000"/>
                </a:lnSpc>
              </a:pPr>
              <a:t>19</a:t>
            </a:fld>
            <a:endParaRPr lang="en-US" altLang="zh-CN" sz="8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zh-CN" altLang="en-US" smtClean="0"/>
          </a:p>
        </p:txBody>
      </p:sp>
    </p:spTree>
    <p:extLst>
      <p:ext uri="{BB962C8B-B14F-4D97-AF65-F5344CB8AC3E}">
        <p14:creationId xmlns:p14="http://schemas.microsoft.com/office/powerpoint/2010/main" val="744061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1"/>
          <p:cNvSpPr txBox="1">
            <a:spLocks noGrp="1" noChangeArrowheads="1"/>
          </p:cNvSpPr>
          <p:nvPr/>
        </p:nvSpPr>
        <p:spPr bwMode="auto">
          <a:xfrm>
            <a:off x="5797550" y="8480425"/>
            <a:ext cx="795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380" tIns="0" rIns="18380" bIns="0" anchor="b"/>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FCB6B3C6-4285-47C7-AABA-3CFA2C1C3D6B}" type="slidenum">
              <a:rPr lang="zh-CN" altLang="en-US" sz="800"/>
              <a:pPr algn="r">
                <a:lnSpc>
                  <a:spcPct val="100000"/>
                </a:lnSpc>
              </a:pPr>
              <a:t>20</a:t>
            </a:fld>
            <a:endParaRPr lang="en-US" altLang="zh-CN" sz="8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网络编程最常见的就是使用套接字编程</a:t>
            </a:r>
          </a:p>
        </p:txBody>
      </p:sp>
    </p:spTree>
    <p:extLst>
      <p:ext uri="{BB962C8B-B14F-4D97-AF65-F5344CB8AC3E}">
        <p14:creationId xmlns:p14="http://schemas.microsoft.com/office/powerpoint/2010/main" val="12506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ICANN: the Internet Corporation for Assigned Names and Numbers, </a:t>
            </a:r>
            <a:r>
              <a:rPr lang="zh-CN" altLang="en-US" smtClean="0"/>
              <a:t>互联网名称与数字地址分配机构</a:t>
            </a:r>
            <a:endParaRPr lang="en-US" altLang="zh-CN" smtClean="0"/>
          </a:p>
          <a:p>
            <a:r>
              <a:rPr lang="zh-CN" altLang="en-US" smtClean="0"/>
              <a:t>私有端口也称为动态端口或临时端口</a:t>
            </a:r>
          </a:p>
        </p:txBody>
      </p:sp>
    </p:spTree>
    <p:extLst>
      <p:ext uri="{BB962C8B-B14F-4D97-AF65-F5344CB8AC3E}">
        <p14:creationId xmlns:p14="http://schemas.microsoft.com/office/powerpoint/2010/main" val="1699244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62B5B7BC-265E-47D1-99F9-D97B8E9CEDF4}" type="slidenum">
              <a:rPr lang="zh-CN" altLang="en-US" sz="800" smtClean="0"/>
              <a:pPr/>
              <a:t>24</a:t>
            </a:fld>
            <a:endParaRPr lang="en-US" altLang="zh-CN" sz="8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1299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5E3E4351-3175-4D03-AAF6-0F2FFF9441C0}" type="slidenum">
              <a:rPr lang="zh-CN" altLang="en-US" sz="800" smtClean="0"/>
              <a:pPr/>
              <a:t>25</a:t>
            </a:fld>
            <a:endParaRPr lang="en-US" altLang="zh-CN" sz="8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SG" smtClean="0"/>
              <a:t>HTTP</a:t>
            </a:r>
            <a:r>
              <a:rPr lang="zh-CN" altLang="en-US" smtClean="0"/>
              <a:t>：</a:t>
            </a:r>
            <a:r>
              <a:rPr lang="en-US" altLang="zh-SG" smtClean="0"/>
              <a:t>HyperText </a:t>
            </a:r>
            <a:r>
              <a:rPr lang="en-US" altLang="zh-CN" smtClean="0"/>
              <a:t>Transfer Protocol</a:t>
            </a:r>
            <a:r>
              <a:rPr lang="zh-CN" altLang="en-US" smtClean="0"/>
              <a:t>，超文本传输协议</a:t>
            </a:r>
            <a:endParaRPr lang="zh-CN" altLang="zh-SG" smtClean="0"/>
          </a:p>
        </p:txBody>
      </p:sp>
    </p:spTree>
    <p:extLst>
      <p:ext uri="{BB962C8B-B14F-4D97-AF65-F5344CB8AC3E}">
        <p14:creationId xmlns:p14="http://schemas.microsoft.com/office/powerpoint/2010/main" val="1016502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491A1034-F286-487F-86ED-4DFEF12A0496}" type="slidenum">
              <a:rPr lang="zh-CN" altLang="en-US" sz="800" smtClean="0"/>
              <a:pPr/>
              <a:t>26</a:t>
            </a:fld>
            <a:endParaRPr lang="en-US" altLang="zh-CN" sz="8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SG" smtClean="0"/>
              <a:t>HTTPS</a:t>
            </a:r>
            <a:r>
              <a:rPr lang="zh-CN" altLang="en-US" smtClean="0"/>
              <a:t>：</a:t>
            </a:r>
            <a:r>
              <a:rPr lang="en-US" altLang="zh-SG" smtClean="0"/>
              <a:t>HyperText </a:t>
            </a:r>
            <a:r>
              <a:rPr lang="en-US" altLang="zh-CN" smtClean="0"/>
              <a:t>Transfer Protocol</a:t>
            </a:r>
            <a:r>
              <a:rPr lang="en-US" altLang="zh-SG" smtClean="0"/>
              <a:t> </a:t>
            </a:r>
            <a:r>
              <a:rPr lang="en-US" altLang="zh-CN" smtClean="0"/>
              <a:t>over Secure Socket Layer</a:t>
            </a:r>
            <a:r>
              <a:rPr lang="zh-CN" altLang="en-US" smtClean="0"/>
              <a:t>，安全超文本传输协议。是以安全为目标的</a:t>
            </a:r>
            <a:r>
              <a:rPr lang="en-US" altLang="zh-CN" smtClean="0"/>
              <a:t>HTTP</a:t>
            </a:r>
            <a:r>
              <a:rPr lang="zh-CN" altLang="en-US" smtClean="0"/>
              <a:t>通道，简单讲是</a:t>
            </a:r>
            <a:r>
              <a:rPr lang="en-US" altLang="zh-CN" smtClean="0"/>
              <a:t>HTTP</a:t>
            </a:r>
            <a:r>
              <a:rPr lang="zh-CN" altLang="en-US" smtClean="0"/>
              <a:t>的安全版。即</a:t>
            </a:r>
            <a:r>
              <a:rPr lang="en-US" altLang="zh-CN" smtClean="0"/>
              <a:t>HTTP</a:t>
            </a:r>
            <a:r>
              <a:rPr lang="zh-CN" altLang="en-US" smtClean="0"/>
              <a:t>下加入</a:t>
            </a:r>
            <a:r>
              <a:rPr lang="en-US" altLang="zh-CN" smtClean="0"/>
              <a:t>SSL</a:t>
            </a:r>
            <a:r>
              <a:rPr lang="zh-CN" altLang="en-US" smtClean="0"/>
              <a:t>层，</a:t>
            </a:r>
            <a:r>
              <a:rPr lang="en-US" altLang="zh-CN" smtClean="0"/>
              <a:t>HTTPS</a:t>
            </a:r>
            <a:r>
              <a:rPr lang="zh-CN" altLang="en-US" smtClean="0"/>
              <a:t>的安全基础是</a:t>
            </a:r>
            <a:r>
              <a:rPr lang="en-US" altLang="zh-CN" smtClean="0"/>
              <a:t>SSL</a:t>
            </a:r>
            <a:r>
              <a:rPr lang="zh-CN" altLang="en-US" smtClean="0"/>
              <a:t>，因此加密的详细内容就需要</a:t>
            </a:r>
            <a:r>
              <a:rPr lang="en-US" altLang="zh-CN" smtClean="0"/>
              <a:t>SSL</a:t>
            </a:r>
            <a:r>
              <a:rPr lang="zh-CN" altLang="en-US" smtClean="0"/>
              <a:t>。这个系统的最初研发由网景（</a:t>
            </a:r>
            <a:r>
              <a:rPr lang="en-US" altLang="zh-SG" smtClean="0"/>
              <a:t>Netscape</a:t>
            </a:r>
            <a:r>
              <a:rPr lang="zh-CN" altLang="en-US" smtClean="0"/>
              <a:t>）公司进行，提供了身份验证与加密通讯方法，现在它被广泛用于万维网上安全敏感的通讯，例如交易支付方面。</a:t>
            </a:r>
            <a:endParaRPr lang="en-US" altLang="zh-CN" smtClean="0"/>
          </a:p>
          <a:p>
            <a:r>
              <a:rPr lang="zh-CN" altLang="en-US" smtClean="0"/>
              <a:t>如果你的网站服务器正在使用</a:t>
            </a:r>
            <a:r>
              <a:rPr lang="en-US" altLang="zh-CN" smtClean="0"/>
              <a:t>OpenSSL 1.0.1f</a:t>
            </a:r>
            <a:r>
              <a:rPr lang="zh-CN" altLang="en-US" smtClean="0"/>
              <a:t>，请务必立即升级到</a:t>
            </a:r>
            <a:r>
              <a:rPr lang="en-US" altLang="zh-CN" smtClean="0"/>
              <a:t>OpenSSL 1.0.1g</a:t>
            </a:r>
            <a:r>
              <a:rPr lang="zh-CN" altLang="en-US" smtClean="0"/>
              <a:t>。此外，</a:t>
            </a:r>
            <a:r>
              <a:rPr lang="en-US" altLang="zh-CN" smtClean="0"/>
              <a:t>1.0.1</a:t>
            </a:r>
            <a:r>
              <a:rPr lang="zh-CN" altLang="en-US" smtClean="0"/>
              <a:t>以前的版本不受此影响，但是</a:t>
            </a:r>
            <a:r>
              <a:rPr lang="en-US" altLang="zh-CN" smtClean="0"/>
              <a:t>1.0.2-beta</a:t>
            </a:r>
            <a:r>
              <a:rPr lang="zh-CN" altLang="en-US" smtClean="0"/>
              <a:t>仍需修复。</a:t>
            </a:r>
            <a:endParaRPr lang="en-US" altLang="zh-CN" smtClean="0"/>
          </a:p>
          <a:p>
            <a:r>
              <a:rPr lang="en-US" altLang="zh-CN" smtClean="0"/>
              <a:t>Heartbleed.com</a:t>
            </a:r>
            <a:r>
              <a:rPr lang="zh-CN" altLang="en-US" smtClean="0"/>
              <a:t>已经披露了相关细节，指出该漏洞与</a:t>
            </a:r>
            <a:r>
              <a:rPr lang="en-US" altLang="zh-CN" smtClean="0"/>
              <a:t>OpenSSL</a:t>
            </a:r>
            <a:r>
              <a:rPr lang="zh-CN" altLang="en-US" smtClean="0"/>
              <a:t>传输层安全协议的“</a:t>
            </a:r>
            <a:r>
              <a:rPr lang="en-US" altLang="zh-CN" smtClean="0"/>
              <a:t>heartbeat”</a:t>
            </a:r>
            <a:r>
              <a:rPr lang="zh-CN" altLang="en-US" smtClean="0"/>
              <a:t>部分有关。</a:t>
            </a:r>
            <a:endParaRPr lang="en-US" altLang="zh-CN" smtClean="0"/>
          </a:p>
          <a:p>
            <a:r>
              <a:rPr lang="zh-CN" altLang="en-US" smtClean="0">
                <a:ea typeface="黑体" pitchFamily="2" charset="-122"/>
                <a:cs typeface="Arial" charset="0"/>
              </a:rPr>
              <a:t>该问题甚至比苹果最近的</a:t>
            </a:r>
            <a:r>
              <a:rPr lang="en-US" altLang="zh-CN" smtClean="0">
                <a:ea typeface="黑体" pitchFamily="2" charset="-122"/>
                <a:cs typeface="Arial" charset="0"/>
              </a:rPr>
              <a:t>SSL bug</a:t>
            </a:r>
            <a:r>
              <a:rPr lang="zh-CN" altLang="en-US" smtClean="0">
                <a:ea typeface="黑体" pitchFamily="2" charset="-122"/>
                <a:cs typeface="Arial" charset="0"/>
              </a:rPr>
              <a:t>还要危险，因为这敞开了被恶意中间人攻击的大门。</a:t>
            </a:r>
            <a:endParaRPr lang="zh-CN" altLang="en-US" smtClean="0"/>
          </a:p>
        </p:txBody>
      </p:sp>
    </p:spTree>
    <p:extLst>
      <p:ext uri="{BB962C8B-B14F-4D97-AF65-F5344CB8AC3E}">
        <p14:creationId xmlns:p14="http://schemas.microsoft.com/office/powerpoint/2010/main" val="408341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7C4CFAA3-B6E9-4201-9934-507224D13869}" type="slidenum">
              <a:rPr lang="zh-CN" altLang="en-US" sz="800" smtClean="0"/>
              <a:pPr/>
              <a:t>27</a:t>
            </a:fld>
            <a:endParaRPr lang="en-US" altLang="zh-CN" sz="8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FTP</a:t>
            </a:r>
            <a:r>
              <a:rPr lang="zh-CN" altLang="en-US" smtClean="0"/>
              <a:t>：</a:t>
            </a:r>
            <a:r>
              <a:rPr lang="en-US" altLang="zh-CN" smtClean="0"/>
              <a:t>File Transfer Protocol</a:t>
            </a:r>
            <a:r>
              <a:rPr lang="zh-CN" altLang="en-US" smtClean="0"/>
              <a:t>，文件传输协议</a:t>
            </a:r>
          </a:p>
          <a:p>
            <a:r>
              <a:rPr lang="en-US" altLang="zh-CN" smtClean="0"/>
              <a:t>Windows</a:t>
            </a:r>
            <a:r>
              <a:rPr lang="zh-CN" altLang="en-US" smtClean="0"/>
              <a:t>的</a:t>
            </a:r>
            <a:r>
              <a:rPr lang="en-US" altLang="zh-CN" smtClean="0"/>
              <a:t>DOS</a:t>
            </a:r>
            <a:r>
              <a:rPr lang="zh-CN" altLang="en-US" smtClean="0"/>
              <a:t>命令行模式下，支持</a:t>
            </a:r>
            <a:r>
              <a:rPr lang="en-US" altLang="zh-CN" smtClean="0"/>
              <a:t>ftp</a:t>
            </a:r>
            <a:r>
              <a:rPr lang="zh-CN" altLang="en-US" smtClean="0"/>
              <a:t>命令，输入</a:t>
            </a:r>
            <a:r>
              <a:rPr lang="en-US" altLang="zh-CN" smtClean="0"/>
              <a:t>?</a:t>
            </a:r>
            <a:r>
              <a:rPr lang="zh-CN" altLang="en-US" smtClean="0"/>
              <a:t>号或</a:t>
            </a:r>
            <a:r>
              <a:rPr lang="en-US" altLang="zh-CN" smtClean="0"/>
              <a:t>help</a:t>
            </a:r>
            <a:r>
              <a:rPr lang="zh-CN" altLang="en-US" smtClean="0"/>
              <a:t>可以得到可用命令的帮助</a:t>
            </a:r>
          </a:p>
          <a:p>
            <a:r>
              <a:rPr lang="zh-CN" altLang="en-US" smtClean="0"/>
              <a:t>演示：</a:t>
            </a:r>
            <a:endParaRPr lang="en-US" altLang="zh-CN" smtClean="0"/>
          </a:p>
          <a:p>
            <a:r>
              <a:rPr lang="en-US" altLang="zh-CN" smtClean="0"/>
              <a:t>FTP</a:t>
            </a:r>
            <a:r>
              <a:rPr lang="zh-CN" altLang="en-US" smtClean="0"/>
              <a:t>的主动模式与被动模式的选择：</a:t>
            </a:r>
            <a:endParaRPr lang="en-US" altLang="zh-CN" smtClean="0"/>
          </a:p>
          <a:p>
            <a:pPr marL="342900" indent="-342900">
              <a:buFont typeface="+mj-lt"/>
              <a:buAutoNum type="arabicPeriod"/>
            </a:pPr>
            <a:r>
              <a:rPr lang="zh-CN" altLang="en-US" smtClean="0"/>
              <a:t>主动模式：</a:t>
            </a:r>
            <a:r>
              <a:rPr lang="en-US" altLang="zh-CN" smtClean="0"/>
              <a:t>ftp</a:t>
            </a:r>
            <a:r>
              <a:rPr lang="zh-CN" altLang="en-US" smtClean="0"/>
              <a:t>、</a:t>
            </a:r>
            <a:r>
              <a:rPr lang="en-US" altLang="zh-SG" smtClean="0"/>
              <a:t>?</a:t>
            </a:r>
            <a:r>
              <a:rPr lang="zh-SG" altLang="zh-CN" smtClean="0"/>
              <a:t>、</a:t>
            </a:r>
            <a:r>
              <a:rPr lang="en-US" altLang="zh-CN" smtClean="0"/>
              <a:t>open</a:t>
            </a:r>
            <a:r>
              <a:rPr lang="zh-CN" altLang="en-US" smtClean="0"/>
              <a:t>、</a:t>
            </a:r>
            <a:r>
              <a:rPr lang="en-US" altLang="zh-CN" err="1" smtClean="0"/>
              <a:t>dir</a:t>
            </a:r>
            <a:r>
              <a:rPr lang="zh-CN" altLang="en-US" smtClean="0"/>
              <a:t>、</a:t>
            </a:r>
            <a:r>
              <a:rPr lang="en-US" altLang="zh-CN" smtClean="0"/>
              <a:t>get</a:t>
            </a:r>
            <a:r>
              <a:rPr lang="zh-CN" altLang="en-US" smtClean="0"/>
              <a:t>（远程登录到</a:t>
            </a:r>
            <a:r>
              <a:rPr lang="en-US" altLang="zh-CN" smtClean="0"/>
              <a:t>224.1</a:t>
            </a:r>
            <a:r>
              <a:rPr lang="zh-CN" altLang="en-US" smtClean="0"/>
              <a:t>，从</a:t>
            </a:r>
            <a:r>
              <a:rPr lang="en-US" altLang="zh-CN" smtClean="0"/>
              <a:t>224.1</a:t>
            </a:r>
            <a:r>
              <a:rPr lang="zh-CN" altLang="en-US" smtClean="0"/>
              <a:t>发出）；</a:t>
            </a:r>
            <a:endParaRPr lang="en-US" altLang="zh-CN" smtClean="0"/>
          </a:p>
          <a:p>
            <a:pPr marL="342900" indent="-342900">
              <a:buFont typeface="+mj-lt"/>
              <a:buAutoNum type="arabicPeriod"/>
            </a:pPr>
            <a:r>
              <a:rPr lang="zh-CN" altLang="en-US" smtClean="0"/>
              <a:t>被动模式：</a:t>
            </a:r>
            <a:r>
              <a:rPr lang="en-US" altLang="zh-CN" err="1" smtClean="0"/>
              <a:t>ncftp</a:t>
            </a:r>
            <a:r>
              <a:rPr lang="zh-CN" altLang="en-US" smtClean="0"/>
              <a:t>、</a:t>
            </a:r>
            <a:r>
              <a:rPr lang="en-US" altLang="zh-CN" smtClean="0"/>
              <a:t>?</a:t>
            </a:r>
            <a:r>
              <a:rPr lang="zh-CN" altLang="en-US" smtClean="0"/>
              <a:t>、</a:t>
            </a:r>
            <a:r>
              <a:rPr lang="en-US" altLang="zh-CN" smtClean="0"/>
              <a:t>open</a:t>
            </a:r>
            <a:r>
              <a:rPr lang="zh-CN" altLang="en-US" smtClean="0"/>
              <a:t>、</a:t>
            </a:r>
            <a:r>
              <a:rPr lang="en-US" altLang="zh-CN" err="1" smtClean="0"/>
              <a:t>dir</a:t>
            </a:r>
            <a:r>
              <a:rPr lang="zh-CN" altLang="en-US" smtClean="0"/>
              <a:t>、</a:t>
            </a:r>
            <a:r>
              <a:rPr lang="en-US" altLang="zh-CN" smtClean="0"/>
              <a:t>get</a:t>
            </a:r>
            <a:r>
              <a:rPr lang="zh-CN" altLang="en-US" smtClean="0"/>
              <a:t>（从</a:t>
            </a:r>
            <a:r>
              <a:rPr lang="en-US" altLang="zh-CN" smtClean="0"/>
              <a:t>419</a:t>
            </a:r>
            <a:r>
              <a:rPr lang="zh-CN" altLang="en-US" smtClean="0"/>
              <a:t>本机发出：</a:t>
            </a:r>
            <a:r>
              <a:rPr lang="en-US" altLang="zh-CN" smtClean="0"/>
              <a:t>open -u </a:t>
            </a:r>
            <a:r>
              <a:rPr lang="en-US" altLang="zh-CN" err="1" smtClean="0"/>
              <a:t>wlan</a:t>
            </a:r>
            <a:r>
              <a:rPr lang="en-US" altLang="zh-CN" smtClean="0"/>
              <a:t> -p </a:t>
            </a:r>
            <a:r>
              <a:rPr lang="en-US" altLang="zh-CN" err="1" smtClean="0"/>
              <a:t>wlan</a:t>
            </a:r>
            <a:r>
              <a:rPr lang="en-US" altLang="zh-CN" smtClean="0"/>
              <a:t> -P 111 10.71.72.84</a:t>
            </a:r>
            <a:r>
              <a:rPr lang="zh-CN" altLang="en-US" smtClean="0"/>
              <a:t>）；</a:t>
            </a:r>
            <a:r>
              <a:rPr lang="en-US" altLang="zh-CN" smtClean="0"/>
              <a:t/>
            </a:r>
            <a:br>
              <a:rPr lang="en-US" altLang="zh-CN" smtClean="0"/>
            </a:br>
            <a:r>
              <a:rPr lang="zh-CN" altLang="en-US" smtClean="0"/>
              <a:t>或直接在</a:t>
            </a:r>
            <a:r>
              <a:rPr lang="en-US" altLang="zh-CN" smtClean="0"/>
              <a:t>419</a:t>
            </a:r>
            <a:r>
              <a:rPr lang="zh-CN" altLang="en-US" smtClean="0"/>
              <a:t>本机开</a:t>
            </a:r>
            <a:r>
              <a:rPr lang="en-US" altLang="zh-CN" smtClean="0"/>
              <a:t>totalcmd</a:t>
            </a:r>
            <a:r>
              <a:rPr lang="zh-CN" altLang="en-US" smtClean="0"/>
              <a:t>，被动模式连接成功，并演示主机模式连接不上。</a:t>
            </a:r>
            <a:endParaRPr lang="zh-CN" altLang="zh-SG" smtClean="0"/>
          </a:p>
          <a:p>
            <a:r>
              <a:rPr lang="zh-CN" altLang="en-US" smtClean="0"/>
              <a:t>再另开一</a:t>
            </a:r>
            <a:r>
              <a:rPr lang="en-US" altLang="zh-CN" err="1" smtClean="0"/>
              <a:t>cmd</a:t>
            </a:r>
            <a:r>
              <a:rPr lang="zh-CN" altLang="en-US" smtClean="0"/>
              <a:t>窗口用</a:t>
            </a:r>
            <a:r>
              <a:rPr lang="en-US" altLang="zh-CN" err="1" smtClean="0"/>
              <a:t>netstat</a:t>
            </a:r>
            <a:r>
              <a:rPr lang="en-US" altLang="zh-CN" smtClean="0"/>
              <a:t> -n</a:t>
            </a:r>
            <a:r>
              <a:rPr lang="zh-CN" altLang="en-US" smtClean="0"/>
              <a:t>看，可以看到</a:t>
            </a:r>
            <a:r>
              <a:rPr lang="en-US" altLang="zh-CN" smtClean="0"/>
              <a:t>FTP</a:t>
            </a:r>
            <a:r>
              <a:rPr lang="zh-CN" altLang="en-US" smtClean="0"/>
              <a:t>的两个端口号（一般只能看到</a:t>
            </a:r>
            <a:r>
              <a:rPr lang="en-US" altLang="zh-CN" smtClean="0"/>
              <a:t>111</a:t>
            </a:r>
            <a:r>
              <a:rPr lang="zh-CN" altLang="en-US" smtClean="0"/>
              <a:t>，在有数据传输时才能看到另一端口号）</a:t>
            </a:r>
            <a:endParaRPr lang="en-US" altLang="zh-CN" smtClean="0"/>
          </a:p>
          <a:p>
            <a:pPr marL="0" indent="0">
              <a:buNone/>
            </a:pPr>
            <a:r>
              <a:rPr lang="zh-CN" altLang="en-US" smtClean="0"/>
              <a:t>注意：</a:t>
            </a:r>
            <a:r>
              <a:rPr lang="en-US" altLang="zh-CN" smtClean="0"/>
              <a:t>1</a:t>
            </a:r>
            <a:r>
              <a:rPr lang="zh-CN" altLang="en-US" smtClean="0"/>
              <a:t>、主动模式时另一端口号是</a:t>
            </a:r>
            <a:r>
              <a:rPr lang="en-US" altLang="zh-CN" smtClean="0"/>
              <a:t>110</a:t>
            </a:r>
            <a:r>
              <a:rPr lang="zh-CN" altLang="en-US" smtClean="0"/>
              <a:t>（即</a:t>
            </a:r>
            <a:r>
              <a:rPr lang="en-US" altLang="zh-CN" smtClean="0"/>
              <a:t>111-1</a:t>
            </a:r>
            <a:r>
              <a:rPr lang="zh-CN" altLang="en-US" smtClean="0"/>
              <a:t>）；</a:t>
            </a:r>
            <a:r>
              <a:rPr lang="en-US" altLang="zh-CN" smtClean="0"/>
              <a:t>2</a:t>
            </a:r>
            <a:r>
              <a:rPr lang="zh-CN" altLang="en-US" smtClean="0"/>
              <a:t>、被动模式时不管用</a:t>
            </a:r>
            <a:r>
              <a:rPr lang="en-US" altLang="zh-CN" err="1" smtClean="0"/>
              <a:t>ncftp</a:t>
            </a:r>
            <a:r>
              <a:rPr lang="zh-CN" altLang="en-US" smtClean="0"/>
              <a:t>还是</a:t>
            </a:r>
            <a:r>
              <a:rPr lang="en-US" altLang="zh-CN" err="1" smtClean="0"/>
              <a:t>totalcmd</a:t>
            </a:r>
            <a:r>
              <a:rPr lang="zh-CN" altLang="en-US" smtClean="0"/>
              <a:t>访问另一端口号均为其它而非</a:t>
            </a:r>
            <a:r>
              <a:rPr lang="en-US" altLang="zh-CN" smtClean="0"/>
              <a:t>110</a:t>
            </a:r>
            <a:r>
              <a:rPr lang="zh-CN" altLang="en-US" smtClean="0"/>
              <a:t>。</a:t>
            </a:r>
            <a:endParaRPr lang="en-US" altLang="zh-CN" smtClean="0"/>
          </a:p>
          <a:p>
            <a:r>
              <a:rPr lang="zh-CN" altLang="en-US" smtClean="0"/>
              <a:t>注：</a:t>
            </a:r>
            <a:r>
              <a:rPr lang="en-US" altLang="zh-CN" smtClean="0"/>
              <a:t>Windows</a:t>
            </a:r>
            <a:r>
              <a:rPr lang="zh-CN" altLang="en-US" smtClean="0"/>
              <a:t>自带的</a:t>
            </a:r>
            <a:r>
              <a:rPr lang="en-US" altLang="zh-CN" smtClean="0"/>
              <a:t>FTP</a:t>
            </a:r>
            <a:r>
              <a:rPr lang="zh-CN" altLang="en-US" smtClean="0"/>
              <a:t>命令集只支持</a:t>
            </a:r>
            <a:r>
              <a:rPr lang="en-US" altLang="zh-CN" smtClean="0"/>
              <a:t>FTP</a:t>
            </a:r>
            <a:r>
              <a:rPr lang="zh-CN" altLang="en-US" smtClean="0"/>
              <a:t>主动模式而不支持</a:t>
            </a:r>
            <a:r>
              <a:rPr lang="en-US" altLang="zh-CN" smtClean="0"/>
              <a:t>FTP</a:t>
            </a:r>
            <a:r>
              <a:rPr lang="zh-CN" altLang="en-US" smtClean="0"/>
              <a:t>被动模式（</a:t>
            </a:r>
            <a:r>
              <a:rPr lang="en-US" altLang="zh-CN" smtClean="0"/>
              <a:t>FTP</a:t>
            </a:r>
            <a:r>
              <a:rPr lang="zh-CN" altLang="en-US" smtClean="0"/>
              <a:t>客户端隔着防火墙访问</a:t>
            </a:r>
            <a:r>
              <a:rPr lang="en-US" altLang="zh-CN" smtClean="0"/>
              <a:t>FTP</a:t>
            </a:r>
            <a:r>
              <a:rPr lang="zh-CN" altLang="en-US" smtClean="0"/>
              <a:t>服务器时常常需要设为被动模式）。建议使用免费的</a:t>
            </a:r>
            <a:r>
              <a:rPr lang="en-US" altLang="zh-CN" err="1" smtClean="0"/>
              <a:t>ncftp</a:t>
            </a:r>
            <a:r>
              <a:rPr lang="zh-CN" altLang="en-US" smtClean="0"/>
              <a:t>软件（</a:t>
            </a:r>
            <a:r>
              <a:rPr lang="en-US" altLang="zh-CN" smtClean="0"/>
              <a:t>http://www.ncftp.com/ncftp/</a:t>
            </a:r>
            <a:r>
              <a:rPr lang="zh-CN" altLang="en-US" smtClean="0"/>
              <a:t>），其</a:t>
            </a:r>
            <a:r>
              <a:rPr lang="en-US" altLang="zh-CN" smtClean="0"/>
              <a:t>FTP</a:t>
            </a:r>
            <a:r>
              <a:rPr lang="zh-CN" altLang="en-US" smtClean="0"/>
              <a:t>命令集支持被动模式。</a:t>
            </a:r>
            <a:endParaRPr lang="en-US" altLang="zh-CN" smtClean="0"/>
          </a:p>
          <a:p>
            <a:endParaRPr lang="en-US" altLang="zh-CN" smtClean="0"/>
          </a:p>
          <a:p>
            <a:pPr marL="0" indent="0">
              <a:buNone/>
            </a:pPr>
            <a:r>
              <a:rPr lang="en-US" altLang="zh-CN" err="1" smtClean="0"/>
              <a:t>ftps</a:t>
            </a:r>
            <a:r>
              <a:rPr lang="en-US" altLang="zh-CN" smtClean="0"/>
              <a:t>-data	989/</a:t>
            </a:r>
            <a:r>
              <a:rPr lang="en-US" altLang="zh-CN" err="1" smtClean="0"/>
              <a:t>tcp</a:t>
            </a:r>
            <a:r>
              <a:rPr lang="en-US" altLang="zh-CN" smtClean="0"/>
              <a:t>	# FTP over SSL (data)</a:t>
            </a:r>
          </a:p>
          <a:p>
            <a:pPr marL="0" indent="0">
              <a:buNone/>
            </a:pPr>
            <a:r>
              <a:rPr lang="en-US" altLang="zh-CN" err="1" smtClean="0"/>
              <a:t>ftps</a:t>
            </a:r>
            <a:r>
              <a:rPr lang="en-US" altLang="zh-CN" smtClean="0"/>
              <a:t>	990/</a:t>
            </a:r>
            <a:r>
              <a:rPr lang="en-US" altLang="zh-CN" err="1" smtClean="0"/>
              <a:t>tcp</a:t>
            </a:r>
            <a:endParaRPr lang="en-US" altLang="zh-CN" smtClean="0"/>
          </a:p>
          <a:p>
            <a:pPr marL="0" indent="0">
              <a:buNone/>
            </a:pPr>
            <a:endParaRPr lang="en-US" altLang="zh-CN" smtClean="0"/>
          </a:p>
          <a:p>
            <a:pPr marL="0" indent="0">
              <a:buNone/>
            </a:pPr>
            <a:r>
              <a:rPr lang="en-US" altLang="zh-CN" smtClean="0"/>
              <a:t>FTPS: ftp-over-ssl</a:t>
            </a:r>
            <a:r>
              <a:rPr lang="zh-CN" altLang="en-US" smtClean="0"/>
              <a:t>，即</a:t>
            </a:r>
            <a:r>
              <a:rPr lang="en-US" altLang="zh-CN" smtClean="0"/>
              <a:t>ftp</a:t>
            </a:r>
            <a:r>
              <a:rPr lang="zh-CN" altLang="en-US" smtClean="0"/>
              <a:t>借助</a:t>
            </a:r>
            <a:r>
              <a:rPr lang="en-US" altLang="zh-CN" smtClean="0"/>
              <a:t>ssl</a:t>
            </a:r>
            <a:r>
              <a:rPr lang="zh-CN" altLang="en-US" smtClean="0"/>
              <a:t>协议加密传输，不但要用</a:t>
            </a:r>
            <a:r>
              <a:rPr lang="en-US" altLang="zh-CN" smtClean="0"/>
              <a:t>ftp</a:t>
            </a:r>
            <a:r>
              <a:rPr lang="zh-CN" altLang="en-US" smtClean="0"/>
              <a:t>服务器还要用</a:t>
            </a:r>
            <a:r>
              <a:rPr lang="en-US" altLang="zh-CN" smtClean="0"/>
              <a:t>ssl</a:t>
            </a:r>
            <a:r>
              <a:rPr lang="zh-CN" altLang="en-US" smtClean="0"/>
              <a:t>协议加密（用</a:t>
            </a:r>
            <a:r>
              <a:rPr lang="en-US" altLang="zh-CN" smtClean="0"/>
              <a:t>ssl</a:t>
            </a:r>
            <a:r>
              <a:rPr lang="zh-CN" altLang="en-US" smtClean="0"/>
              <a:t>；传输层的加密）。</a:t>
            </a:r>
            <a:endParaRPr lang="en-US" altLang="zh-CN" smtClean="0"/>
          </a:p>
          <a:p>
            <a:pPr marL="0" indent="0">
              <a:buNone/>
            </a:pPr>
            <a:r>
              <a:rPr lang="en-US" altLang="zh-CN" smtClean="0"/>
              <a:t>SFTP:</a:t>
            </a:r>
            <a:r>
              <a:rPr lang="en-US" altLang="zh-CN" baseline="0" smtClean="0"/>
              <a:t> ssh</a:t>
            </a:r>
            <a:r>
              <a:rPr lang="zh-CN" altLang="en-US" baseline="0" smtClean="0"/>
              <a:t>中的一条独立的协议，利用</a:t>
            </a:r>
            <a:r>
              <a:rPr lang="en-US" altLang="zh-CN" baseline="0" smtClean="0"/>
              <a:t>sftp</a:t>
            </a:r>
            <a:r>
              <a:rPr lang="zh-CN" altLang="en-US" baseline="0" smtClean="0"/>
              <a:t>服务器就可以传输数据（由</a:t>
            </a:r>
            <a:r>
              <a:rPr lang="en-US" altLang="zh-CN" baseline="0" smtClean="0"/>
              <a:t>ssh</a:t>
            </a:r>
            <a:r>
              <a:rPr lang="zh-CN" altLang="en-US" baseline="0" smtClean="0"/>
              <a:t>封装；应用层的加密）。</a:t>
            </a:r>
            <a:endParaRPr lang="en-US" altLang="zh-CN" baseline="0" smtClean="0"/>
          </a:p>
          <a:p>
            <a:pPr marL="0" indent="0">
              <a:buNone/>
            </a:pPr>
            <a:r>
              <a:rPr lang="en-US" altLang="zh-CN" smtClean="0"/>
              <a:t>ssl</a:t>
            </a:r>
            <a:r>
              <a:rPr lang="zh-CN" altLang="en-US" smtClean="0"/>
              <a:t>是为</a:t>
            </a:r>
            <a:r>
              <a:rPr lang="en-US" altLang="zh-CN" smtClean="0"/>
              <a:t>http/smtp</a:t>
            </a:r>
            <a:r>
              <a:rPr lang="zh-CN" altLang="en-US" smtClean="0"/>
              <a:t>等加密设计的，</a:t>
            </a:r>
            <a:r>
              <a:rPr lang="en-US" altLang="zh-CN" smtClean="0"/>
              <a:t>ssh</a:t>
            </a:r>
            <a:r>
              <a:rPr lang="zh-CN" altLang="en-US" smtClean="0"/>
              <a:t>是为</a:t>
            </a:r>
            <a:r>
              <a:rPr lang="en-US" altLang="zh-CN" smtClean="0"/>
              <a:t>telnet/ftp</a:t>
            </a:r>
            <a:r>
              <a:rPr lang="zh-CN" altLang="en-US" smtClean="0"/>
              <a:t>等加密、建立传输通道而设计的。</a:t>
            </a:r>
            <a:endParaRPr lang="en-US" altLang="zh-CN" smtClean="0"/>
          </a:p>
        </p:txBody>
      </p:sp>
    </p:spTree>
    <p:extLst>
      <p:ext uri="{BB962C8B-B14F-4D97-AF65-F5344CB8AC3E}">
        <p14:creationId xmlns:p14="http://schemas.microsoft.com/office/powerpoint/2010/main" val="94277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FD4D72F9-2B5B-41AB-91FA-04CBF5AF732E}" type="slidenum">
              <a:rPr lang="zh-CN" altLang="en-US" sz="800" smtClean="0"/>
              <a:pPr/>
              <a:t>29</a:t>
            </a:fld>
            <a:endParaRPr lang="en-US" altLang="zh-CN" sz="8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8824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5A215CF4-01A1-4D12-B9AB-D1860267CA2F}" type="slidenum">
              <a:rPr lang="zh-CN" altLang="en-US" sz="800" smtClean="0"/>
              <a:pPr/>
              <a:t>4</a:t>
            </a:fld>
            <a:endParaRPr lang="en-US" altLang="zh-CN" sz="8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09893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包括</a:t>
            </a:r>
            <a:r>
              <a:rPr lang="en-US" altLang="zh-CN" smtClean="0"/>
              <a:t>Gmail.com</a:t>
            </a:r>
            <a:r>
              <a:rPr lang="zh-CN" altLang="en-US" smtClean="0"/>
              <a:t>、</a:t>
            </a:r>
            <a:r>
              <a:rPr lang="en-US" altLang="zh-CN" smtClean="0"/>
              <a:t>AOL</a:t>
            </a:r>
            <a:r>
              <a:rPr lang="zh-CN" altLang="en-US" smtClean="0"/>
              <a:t>和</a:t>
            </a:r>
            <a:r>
              <a:rPr lang="en-US" altLang="zh-CN" smtClean="0"/>
              <a:t>163.com</a:t>
            </a:r>
            <a:r>
              <a:rPr lang="zh-CN" altLang="en-US" smtClean="0"/>
              <a:t>在内的常用邮件服务都已支持</a:t>
            </a:r>
            <a:r>
              <a:rPr lang="en-US" altLang="zh-CN" smtClean="0"/>
              <a:t>IMAP(Internet Mail Access Protocol</a:t>
            </a:r>
            <a:r>
              <a:rPr lang="zh-CN" altLang="en-US" smtClean="0"/>
              <a:t>，即交互式邮件存取协议</a:t>
            </a:r>
            <a:r>
              <a:rPr lang="en-US" altLang="zh-CN" smtClean="0"/>
              <a:t>)</a:t>
            </a:r>
            <a:r>
              <a:rPr lang="zh-CN" altLang="en-US" smtClean="0"/>
              <a:t>。</a:t>
            </a:r>
          </a:p>
          <a:p>
            <a:r>
              <a:rPr lang="en-US" altLang="zh-CN" smtClean="0"/>
              <a:t>2010</a:t>
            </a:r>
            <a:r>
              <a:rPr lang="zh-CN" altLang="en-US" smtClean="0"/>
              <a:t>年</a:t>
            </a:r>
            <a:r>
              <a:rPr lang="en-US" altLang="zh-CN" smtClean="0"/>
              <a:t>2</a:t>
            </a:r>
            <a:r>
              <a:rPr lang="zh-CN" altLang="en-US" smtClean="0"/>
              <a:t>月</a:t>
            </a:r>
            <a:r>
              <a:rPr lang="en-US" altLang="zh-CN" smtClean="0"/>
              <a:t>5</a:t>
            </a:r>
            <a:r>
              <a:rPr lang="zh-CN" altLang="en-US" smtClean="0"/>
              <a:t>日：昨日下午，网易旗下三大免费邮箱正式推出</a:t>
            </a:r>
            <a:r>
              <a:rPr lang="en-US" altLang="zh-CN" smtClean="0"/>
              <a:t>IMAP</a:t>
            </a:r>
            <a:r>
              <a:rPr lang="zh-CN" altLang="en-US" smtClean="0"/>
              <a:t>服务。</a:t>
            </a:r>
          </a:p>
          <a:p>
            <a:r>
              <a:rPr lang="en-US" altLang="zh-CN" smtClean="0"/>
              <a:t>IMAP</a:t>
            </a:r>
            <a:r>
              <a:rPr lang="zh-CN" altLang="en-US" smtClean="0"/>
              <a:t>同</a:t>
            </a:r>
            <a:r>
              <a:rPr lang="en-US" altLang="zh-CN" smtClean="0"/>
              <a:t>POP3</a:t>
            </a:r>
            <a:r>
              <a:rPr lang="zh-CN" altLang="en-US" smtClean="0"/>
              <a:t>相比，最主要的区别就在于：</a:t>
            </a:r>
            <a:r>
              <a:rPr lang="en-US" altLang="zh-CN" smtClean="0"/>
              <a:t>IMAP</a:t>
            </a:r>
            <a:r>
              <a:rPr lang="zh-CN" altLang="en-US" smtClean="0"/>
              <a:t>可以只从邮件服务器上下载邮件头信息，而</a:t>
            </a:r>
            <a:r>
              <a:rPr lang="en-US" altLang="zh-CN" smtClean="0"/>
              <a:t>POP3</a:t>
            </a:r>
            <a:r>
              <a:rPr lang="zh-CN" altLang="en-US" smtClean="0"/>
              <a:t>协议要下载整个邮件。</a:t>
            </a:r>
            <a:endParaRPr lang="zh-CN" altLang="zh-SG" smtClean="0"/>
          </a:p>
          <a:p>
            <a:r>
              <a:rPr lang="en-US" altLang="zh-SG" smtClean="0"/>
              <a:t>IMAP</a:t>
            </a:r>
            <a:r>
              <a:rPr lang="zh-CN" altLang="en-US" smtClean="0"/>
              <a:t>与</a:t>
            </a:r>
            <a:r>
              <a:rPr lang="en-US" altLang="zh-SG" smtClean="0"/>
              <a:t>WebMail</a:t>
            </a:r>
            <a:r>
              <a:rPr lang="zh-CN" altLang="en-US" smtClean="0"/>
              <a:t>相比，最主要的区别就在于：</a:t>
            </a:r>
            <a:r>
              <a:rPr lang="en-US" altLang="zh-CN" smtClean="0"/>
              <a:t>IMAP</a:t>
            </a:r>
            <a:r>
              <a:rPr lang="zh-CN" altLang="en-US" smtClean="0"/>
              <a:t>可以不下载</a:t>
            </a:r>
            <a:r>
              <a:rPr lang="en-US" altLang="zh-SG" smtClean="0"/>
              <a:t>WebMail</a:t>
            </a:r>
            <a:r>
              <a:rPr lang="zh-CN" altLang="en-US" smtClean="0"/>
              <a:t>上众多的广告。</a:t>
            </a:r>
            <a:endParaRPr lang="en-US" altLang="zh-CN" smtClean="0"/>
          </a:p>
          <a:p>
            <a:pPr marL="0" indent="0">
              <a:buNone/>
            </a:pPr>
            <a:r>
              <a:rPr lang="en-US" altLang="zh-CN" smtClean="0"/>
              <a:t/>
            </a:r>
            <a:br>
              <a:rPr lang="en-US" altLang="zh-CN" smtClean="0"/>
            </a:br>
            <a:r>
              <a:rPr lang="en-US" altLang="zh-CN" smtClean="0"/>
              <a:t>POP3</a:t>
            </a:r>
            <a:r>
              <a:rPr lang="zh-CN" altLang="en-US" smtClean="0"/>
              <a:t>：默认端口为：</a:t>
            </a:r>
            <a:r>
              <a:rPr lang="en-US" altLang="zh-CN" smtClean="0"/>
              <a:t>110</a:t>
            </a:r>
            <a:r>
              <a:rPr lang="zh-CN" altLang="en-US" smtClean="0"/>
              <a:t>（如勾选</a:t>
            </a:r>
            <a:r>
              <a:rPr lang="en-US" altLang="zh-CN" smtClean="0"/>
              <a:t>SSL</a:t>
            </a:r>
            <a:r>
              <a:rPr lang="zh-CN" altLang="en-US" smtClean="0"/>
              <a:t>安全链接，端口号为</a:t>
            </a:r>
            <a:r>
              <a:rPr lang="en-US" altLang="zh-CN" smtClean="0"/>
              <a:t>995</a:t>
            </a:r>
            <a:r>
              <a:rPr lang="zh-CN" altLang="en-US" smtClean="0"/>
              <a:t>）</a:t>
            </a:r>
          </a:p>
          <a:p>
            <a:pPr marL="0" indent="0">
              <a:buNone/>
            </a:pPr>
            <a:r>
              <a:rPr lang="en-US" altLang="zh-CN" smtClean="0"/>
              <a:t>SMTP</a:t>
            </a:r>
            <a:r>
              <a:rPr lang="zh-CN" altLang="en-US" smtClean="0"/>
              <a:t>：默认端口为：</a:t>
            </a:r>
            <a:r>
              <a:rPr lang="en-US" altLang="zh-CN" smtClean="0"/>
              <a:t>25</a:t>
            </a:r>
            <a:r>
              <a:rPr lang="zh-CN" altLang="en-US" smtClean="0"/>
              <a:t>（如勾选</a:t>
            </a:r>
            <a:r>
              <a:rPr lang="en-US" altLang="zh-CN" smtClean="0"/>
              <a:t>SSL</a:t>
            </a:r>
            <a:r>
              <a:rPr lang="zh-CN" altLang="en-US" smtClean="0"/>
              <a:t>安全链接，端口号为</a:t>
            </a:r>
            <a:r>
              <a:rPr lang="en-US" altLang="zh-CN" smtClean="0"/>
              <a:t>994</a:t>
            </a:r>
            <a:r>
              <a:rPr lang="zh-CN" altLang="en-US" smtClean="0"/>
              <a:t>）</a:t>
            </a:r>
          </a:p>
          <a:p>
            <a:pPr marL="0" indent="0">
              <a:buNone/>
            </a:pPr>
            <a:r>
              <a:rPr lang="en-US" altLang="zh-CN" smtClean="0"/>
              <a:t>IMAP</a:t>
            </a:r>
            <a:r>
              <a:rPr lang="zh-CN" altLang="en-US" smtClean="0"/>
              <a:t>：默认端口为：</a:t>
            </a:r>
            <a:r>
              <a:rPr lang="en-US" altLang="zh-CN" smtClean="0"/>
              <a:t>143</a:t>
            </a:r>
            <a:r>
              <a:rPr lang="zh-CN" altLang="en-US" smtClean="0"/>
              <a:t>（如勾选</a:t>
            </a:r>
            <a:r>
              <a:rPr lang="en-US" altLang="zh-CN" smtClean="0"/>
              <a:t>SSL</a:t>
            </a:r>
            <a:r>
              <a:rPr lang="zh-CN" altLang="en-US" smtClean="0"/>
              <a:t>安全链接，端口号为</a:t>
            </a:r>
            <a:r>
              <a:rPr lang="en-US" altLang="zh-CN" smtClean="0"/>
              <a:t>993</a:t>
            </a:r>
            <a:r>
              <a:rPr lang="zh-CN" altLang="en-US" smtClean="0"/>
              <a:t>）</a:t>
            </a:r>
            <a:endParaRPr lang="en-US" altLang="zh-CN" smtClean="0"/>
          </a:p>
          <a:p>
            <a:pPr marL="0" indent="0">
              <a:buNone/>
            </a:pPr>
            <a:endParaRPr lang="en-US" altLang="zh-CN" smtClean="0"/>
          </a:p>
          <a:p>
            <a:pPr marL="0" indent="0">
              <a:buNone/>
            </a:pPr>
            <a:r>
              <a:rPr lang="en-US" altLang="zh-CN" smtClean="0"/>
              <a:t>Gmail</a:t>
            </a:r>
            <a:r>
              <a:rPr lang="zh-CN" altLang="en-US" smtClean="0"/>
              <a:t>支持</a:t>
            </a:r>
            <a:r>
              <a:rPr lang="en-US" altLang="zh-CN" smtClean="0"/>
              <a:t>SMTP</a:t>
            </a:r>
            <a:r>
              <a:rPr lang="zh-CN" altLang="en-US" smtClean="0"/>
              <a:t>转发和</a:t>
            </a:r>
            <a:r>
              <a:rPr lang="en-US" altLang="zh-CN" smtClean="0"/>
              <a:t>POP3</a:t>
            </a:r>
            <a:r>
              <a:rPr lang="zh-CN" altLang="en-US" smtClean="0"/>
              <a:t>接收：</a:t>
            </a:r>
            <a:endParaRPr lang="en-US" altLang="zh-CN" smtClean="0"/>
          </a:p>
          <a:p>
            <a:pPr marL="0" indent="0">
              <a:buNone/>
            </a:pPr>
            <a:r>
              <a:rPr lang="en-US" altLang="zh-CN" smtClean="0"/>
              <a:t>POP3</a:t>
            </a:r>
            <a:r>
              <a:rPr lang="zh-CN" altLang="en-US" smtClean="0"/>
              <a:t>服务器地址：</a:t>
            </a:r>
            <a:r>
              <a:rPr lang="en-US" altLang="zh-CN" smtClean="0"/>
              <a:t>pop.gmail.com </a:t>
            </a:r>
            <a:r>
              <a:rPr lang="zh-CN" altLang="en-US" smtClean="0"/>
              <a:t>端口：</a:t>
            </a:r>
            <a:r>
              <a:rPr lang="en-US" altLang="zh-CN" smtClean="0"/>
              <a:t>995 </a:t>
            </a:r>
            <a:r>
              <a:rPr lang="zh-CN" altLang="en-US" smtClean="0"/>
              <a:t>支持</a:t>
            </a:r>
            <a:r>
              <a:rPr lang="en-US" altLang="zh-CN" smtClean="0"/>
              <a:t>SSL</a:t>
            </a:r>
          </a:p>
          <a:p>
            <a:pPr marL="0" indent="0">
              <a:buNone/>
            </a:pPr>
            <a:r>
              <a:rPr lang="en-US" altLang="zh-CN" smtClean="0"/>
              <a:t>SMTP</a:t>
            </a:r>
            <a:r>
              <a:rPr lang="zh-CN" altLang="en-US" smtClean="0"/>
              <a:t>服务器地址：</a:t>
            </a:r>
            <a:r>
              <a:rPr lang="en-US" altLang="zh-CN" smtClean="0"/>
              <a:t>smtp.gmail.com </a:t>
            </a:r>
            <a:r>
              <a:rPr lang="zh-CN" altLang="en-US" smtClean="0"/>
              <a:t>端口：</a:t>
            </a:r>
            <a:r>
              <a:rPr lang="en-US" altLang="zh-CN" smtClean="0"/>
              <a:t>465 </a:t>
            </a:r>
            <a:r>
              <a:rPr lang="zh-CN" altLang="en-US" smtClean="0"/>
              <a:t>或者 </a:t>
            </a:r>
            <a:r>
              <a:rPr lang="en-US" altLang="zh-CN" smtClean="0"/>
              <a:t>587 </a:t>
            </a:r>
            <a:r>
              <a:rPr lang="zh-CN" altLang="en-US" smtClean="0"/>
              <a:t>支持</a:t>
            </a:r>
            <a:r>
              <a:rPr lang="en-US" altLang="zh-CN" smtClean="0"/>
              <a:t>SSL</a:t>
            </a:r>
            <a:r>
              <a:rPr lang="zh-CN" altLang="en-US" smtClean="0"/>
              <a:t>（</a:t>
            </a:r>
            <a:r>
              <a:rPr lang="en-US" altLang="zh-CN" smtClean="0"/>
              <a:t>TSL</a:t>
            </a:r>
            <a:r>
              <a:rPr lang="zh-CN" altLang="en-US" smtClean="0"/>
              <a:t>）</a:t>
            </a:r>
          </a:p>
          <a:p>
            <a:pPr marL="0" indent="0">
              <a:buNone/>
            </a:pPr>
            <a:r>
              <a:rPr lang="en-US" altLang="zh-CN" smtClean="0"/>
              <a:t>465</a:t>
            </a:r>
            <a:r>
              <a:rPr lang="zh-CN" altLang="en-US" smtClean="0"/>
              <a:t>端口是</a:t>
            </a:r>
            <a:r>
              <a:rPr lang="en-US" altLang="zh-CN" smtClean="0"/>
              <a:t>SSL/TLS</a:t>
            </a:r>
            <a:r>
              <a:rPr lang="zh-CN" altLang="en-US" smtClean="0"/>
              <a:t>通讯协议的，内容一开始就被保护起来了，是看不到原文的。</a:t>
            </a:r>
          </a:p>
          <a:p>
            <a:pPr marL="0" indent="0">
              <a:buNone/>
            </a:pPr>
            <a:r>
              <a:rPr lang="en-US" altLang="zh-CN" smtClean="0"/>
              <a:t>587</a:t>
            </a:r>
            <a:r>
              <a:rPr lang="zh-CN" altLang="en-US" smtClean="0"/>
              <a:t>端口是</a:t>
            </a:r>
            <a:r>
              <a:rPr lang="en-US" altLang="zh-CN" smtClean="0"/>
              <a:t>STARTTLS</a:t>
            </a:r>
            <a:r>
              <a:rPr lang="zh-CN" altLang="en-US" smtClean="0"/>
              <a:t>协议的，属于</a:t>
            </a:r>
            <a:r>
              <a:rPr lang="en-US" altLang="zh-CN" smtClean="0"/>
              <a:t>TLS</a:t>
            </a:r>
            <a:r>
              <a:rPr lang="zh-CN" altLang="en-US" smtClean="0"/>
              <a:t>通讯协议，只是它是在</a:t>
            </a:r>
            <a:r>
              <a:rPr lang="en-US" altLang="zh-CN" smtClean="0"/>
              <a:t>STARTTLS</a:t>
            </a:r>
            <a:r>
              <a:rPr lang="zh-CN" altLang="en-US" smtClean="0"/>
              <a:t>命令执行后才对之后的原文进行保护的。</a:t>
            </a:r>
            <a:endParaRPr lang="en-US" altLang="zh-CN" smtClean="0"/>
          </a:p>
          <a:p>
            <a:pPr marL="0" indent="0">
              <a:buNone/>
            </a:pPr>
            <a:endParaRPr lang="en-US" altLang="zh-CN" smtClean="0"/>
          </a:p>
          <a:p>
            <a:pPr marL="0" indent="0">
              <a:buNone/>
            </a:pPr>
            <a:r>
              <a:rPr lang="zh-CN" altLang="en-US" smtClean="0"/>
              <a:t>也有一些电子邮件服务器如下设置：</a:t>
            </a:r>
            <a:endParaRPr lang="en-US" altLang="zh-CN" smtClean="0"/>
          </a:p>
          <a:p>
            <a:pPr marL="0" indent="0">
              <a:buNone/>
            </a:pPr>
            <a:r>
              <a:rPr lang="zh-CN" altLang="en-US" smtClean="0"/>
              <a:t>对于接收服务器：</a:t>
            </a:r>
            <a:endParaRPr lang="en-US" altLang="zh-CN" smtClean="0"/>
          </a:p>
          <a:p>
            <a:pPr marL="0" indent="0">
              <a:buNone/>
            </a:pPr>
            <a:r>
              <a:rPr lang="zh-CN" altLang="en-US" smtClean="0"/>
              <a:t>当使用</a:t>
            </a:r>
            <a:r>
              <a:rPr lang="en-US" altLang="zh-CN" smtClean="0"/>
              <a:t>SSL</a:t>
            </a:r>
            <a:r>
              <a:rPr lang="zh-CN" altLang="en-US" smtClean="0"/>
              <a:t>时，</a:t>
            </a:r>
            <a:r>
              <a:rPr lang="en-US" altLang="zh-CN" smtClean="0"/>
              <a:t>IMAP</a:t>
            </a:r>
            <a:r>
              <a:rPr lang="zh-CN" altLang="en-US" smtClean="0"/>
              <a:t>端口号为</a:t>
            </a:r>
            <a:r>
              <a:rPr lang="en-US" altLang="zh-CN" smtClean="0"/>
              <a:t>993</a:t>
            </a:r>
            <a:r>
              <a:rPr lang="zh-CN" altLang="en-US" smtClean="0"/>
              <a:t>，而</a:t>
            </a:r>
            <a:r>
              <a:rPr lang="en-US" altLang="zh-CN" smtClean="0"/>
              <a:t>POP3</a:t>
            </a:r>
            <a:r>
              <a:rPr lang="zh-CN" altLang="en-US" smtClean="0"/>
              <a:t>端口号为</a:t>
            </a:r>
            <a:r>
              <a:rPr lang="en-US" altLang="zh-CN" smtClean="0"/>
              <a:t>995</a:t>
            </a:r>
            <a:r>
              <a:rPr lang="zh-CN" altLang="en-US" smtClean="0"/>
              <a:t>；</a:t>
            </a:r>
            <a:endParaRPr lang="en-US" altLang="zh-CN" smtClean="0"/>
          </a:p>
          <a:p>
            <a:pPr marL="0" indent="0">
              <a:buNone/>
            </a:pPr>
            <a:r>
              <a:rPr lang="zh-CN" altLang="en-US" smtClean="0"/>
              <a:t>当使用</a:t>
            </a:r>
            <a:r>
              <a:rPr lang="en-US" altLang="zh-CN" smtClean="0"/>
              <a:t>TLS</a:t>
            </a:r>
            <a:r>
              <a:rPr lang="zh-CN" altLang="en-US" smtClean="0"/>
              <a:t>时，</a:t>
            </a:r>
            <a:r>
              <a:rPr lang="en-US" altLang="zh-CN" smtClean="0"/>
              <a:t>IMAP</a:t>
            </a:r>
            <a:r>
              <a:rPr lang="zh-CN" altLang="en-US" smtClean="0"/>
              <a:t>端口号为</a:t>
            </a:r>
            <a:r>
              <a:rPr lang="en-US" altLang="zh-CN" smtClean="0"/>
              <a:t>994</a:t>
            </a:r>
            <a:r>
              <a:rPr lang="zh-CN" altLang="en-US" smtClean="0"/>
              <a:t>，而</a:t>
            </a:r>
            <a:r>
              <a:rPr lang="en-US" altLang="zh-CN" smtClean="0"/>
              <a:t>POP3</a:t>
            </a:r>
            <a:r>
              <a:rPr lang="zh-CN" altLang="en-US" smtClean="0"/>
              <a:t>端口号为</a:t>
            </a:r>
            <a:r>
              <a:rPr lang="en-US" altLang="zh-CN" smtClean="0"/>
              <a:t>996</a:t>
            </a:r>
            <a:r>
              <a:rPr lang="zh-CN" altLang="en-US" smtClean="0"/>
              <a:t>。</a:t>
            </a:r>
            <a:endParaRPr lang="en-US" altLang="zh-CN" smtClean="0"/>
          </a:p>
          <a:p>
            <a:pPr marL="0" indent="0">
              <a:buNone/>
            </a:pPr>
            <a:r>
              <a:rPr lang="zh-CN" altLang="en-US" smtClean="0"/>
              <a:t>对于发送服务器：</a:t>
            </a:r>
            <a:endParaRPr lang="en-US" altLang="zh-CN" smtClean="0"/>
          </a:p>
          <a:p>
            <a:pPr marL="0" indent="0">
              <a:buNone/>
            </a:pPr>
            <a:r>
              <a:rPr lang="zh-CN" altLang="en-US" smtClean="0"/>
              <a:t>当使用</a:t>
            </a:r>
            <a:r>
              <a:rPr lang="en-US" altLang="zh-CN" smtClean="0"/>
              <a:t>SSL</a:t>
            </a:r>
            <a:r>
              <a:rPr lang="zh-CN" altLang="en-US" smtClean="0"/>
              <a:t>时，</a:t>
            </a:r>
            <a:r>
              <a:rPr lang="en-US" altLang="zh-CN" smtClean="0"/>
              <a:t>SMTP</a:t>
            </a:r>
            <a:r>
              <a:rPr lang="zh-CN" altLang="en-US" smtClean="0"/>
              <a:t>端口号为</a:t>
            </a:r>
            <a:r>
              <a:rPr lang="en-US" altLang="zh-CN" smtClean="0"/>
              <a:t>465</a:t>
            </a:r>
            <a:r>
              <a:rPr lang="zh-CN" altLang="en-US" smtClean="0"/>
              <a:t>；</a:t>
            </a:r>
            <a:endParaRPr lang="en-US" altLang="zh-CN" smtClean="0"/>
          </a:p>
          <a:p>
            <a:pPr marL="0" indent="0">
              <a:buNone/>
            </a:pPr>
            <a:r>
              <a:rPr lang="zh-CN" altLang="en-US" smtClean="0"/>
              <a:t>当使用</a:t>
            </a:r>
            <a:r>
              <a:rPr lang="en-US" altLang="zh-CN" smtClean="0"/>
              <a:t>TLS</a:t>
            </a:r>
            <a:r>
              <a:rPr lang="zh-CN" altLang="en-US" smtClean="0"/>
              <a:t>时，</a:t>
            </a:r>
            <a:r>
              <a:rPr lang="en-US" altLang="zh-CN" smtClean="0"/>
              <a:t>SMTP</a:t>
            </a:r>
            <a:r>
              <a:rPr lang="zh-CN" altLang="en-US" smtClean="0"/>
              <a:t>端口号为</a:t>
            </a:r>
            <a:r>
              <a:rPr lang="en-US" altLang="zh-CN" smtClean="0"/>
              <a:t>587</a:t>
            </a:r>
            <a:r>
              <a:rPr lang="zh-CN" altLang="en-US" smtClean="0"/>
              <a:t>。</a:t>
            </a:r>
            <a:endParaRPr lang="en-US" altLang="zh-CN" smtClean="0"/>
          </a:p>
          <a:p>
            <a:pPr marL="0" indent="0">
              <a:buNone/>
            </a:pPr>
            <a:endParaRPr lang="en-US" altLang="zh-CN" smtClean="0"/>
          </a:p>
          <a:p>
            <a:pPr marL="0" indent="0">
              <a:buNone/>
            </a:pPr>
            <a:r>
              <a:rPr lang="zh-CN" altLang="en-US" smtClean="0"/>
              <a:t>参考文献：</a:t>
            </a:r>
            <a:endParaRPr lang="en-US" altLang="zh-CN" smtClean="0"/>
          </a:p>
          <a:p>
            <a:pPr marL="0" indent="0">
              <a:buNone/>
            </a:pPr>
            <a:r>
              <a:rPr lang="en-US" altLang="zh-CN" smtClean="0"/>
              <a:t>1. http://www.iana.org/assignments/service-names-port-numbers/service-names-port-numbers.xhtml</a:t>
            </a:r>
          </a:p>
          <a:p>
            <a:pPr marL="0" indent="0">
              <a:buNone/>
            </a:pPr>
            <a:r>
              <a:rPr lang="en-US" altLang="zh-CN" smtClean="0"/>
              <a:t>Service Name and Transport Protocol Port Number Registry</a:t>
            </a:r>
          </a:p>
          <a:p>
            <a:pPr marL="0" indent="0">
              <a:buNone/>
            </a:pPr>
            <a:endParaRPr lang="en-US" altLang="zh-CN" smtClean="0"/>
          </a:p>
          <a:p>
            <a:pPr marL="0" indent="0">
              <a:buNone/>
            </a:pPr>
            <a:r>
              <a:rPr lang="en-US" altLang="zh-CN" smtClean="0"/>
              <a:t>2. http://www.penguintutor.com/linux/network-services-ports</a:t>
            </a:r>
          </a:p>
          <a:p>
            <a:pPr marL="0" indent="0">
              <a:buNone/>
            </a:pPr>
            <a:r>
              <a:rPr lang="en-US" altLang="zh-CN" smtClean="0"/>
              <a:t>TCP and UDP port numbers (/etc/services) quick reference</a:t>
            </a:r>
          </a:p>
          <a:p>
            <a:pPr marL="0" indent="0">
              <a:buNone/>
            </a:pPr>
            <a:endParaRPr lang="en-US" altLang="zh-CN" smtClean="0"/>
          </a:p>
          <a:p>
            <a:pPr marL="0" indent="0">
              <a:buNone/>
            </a:pPr>
            <a:r>
              <a:rPr lang="en-US" altLang="zh-CN" smtClean="0"/>
              <a:t>imaps	993/tcp	# IMAP over SSL</a:t>
            </a:r>
          </a:p>
          <a:p>
            <a:pPr marL="0" indent="0">
              <a:buNone/>
            </a:pPr>
            <a:r>
              <a:rPr lang="en-US" altLang="zh-CN" smtClean="0"/>
              <a:t>imaps	993/udp</a:t>
            </a:r>
          </a:p>
          <a:p>
            <a:pPr marL="0" indent="0">
              <a:buNone/>
            </a:pPr>
            <a:endParaRPr lang="en-US" altLang="zh-CN" smtClean="0"/>
          </a:p>
          <a:p>
            <a:pPr marL="0" indent="0">
              <a:buNone/>
            </a:pPr>
            <a:r>
              <a:rPr lang="en-US" altLang="zh-CN" smtClean="0"/>
              <a:t>ircs	994/tcp	# IRC over SSL</a:t>
            </a:r>
          </a:p>
          <a:p>
            <a:pPr marL="0" indent="0">
              <a:buNone/>
            </a:pPr>
            <a:r>
              <a:rPr lang="en-US" altLang="zh-CN" smtClean="0"/>
              <a:t>ircs	994/udp</a:t>
            </a:r>
          </a:p>
          <a:p>
            <a:pPr marL="0" indent="0">
              <a:buNone/>
            </a:pPr>
            <a:endParaRPr lang="en-US" altLang="zh-CN" smtClean="0"/>
          </a:p>
          <a:p>
            <a:pPr marL="0" indent="0">
              <a:buNone/>
            </a:pPr>
            <a:r>
              <a:rPr lang="en-US" altLang="zh-CN" smtClean="0"/>
              <a:t>pop3s	995/tcp	# POP-3 over SSL</a:t>
            </a:r>
          </a:p>
          <a:p>
            <a:pPr marL="0" indent="0">
              <a:buNone/>
            </a:pPr>
            <a:r>
              <a:rPr lang="en-US" altLang="zh-CN" smtClean="0"/>
              <a:t>pop3s	995/udp</a:t>
            </a:r>
          </a:p>
          <a:p>
            <a:pPr marL="0" indent="0">
              <a:buNone/>
            </a:pPr>
            <a:endParaRPr lang="en-US" altLang="zh-CN" smtClean="0"/>
          </a:p>
          <a:p>
            <a:pPr marL="0" indent="0">
              <a:buNone/>
            </a:pPr>
            <a:r>
              <a:rPr lang="en-US" altLang="zh-CN" smtClean="0"/>
              <a:t>ssmtp	465/tcp	smtps	# SMTP over SSL</a:t>
            </a:r>
          </a:p>
          <a:p>
            <a:pPr marL="0" indent="0">
              <a:buNone/>
            </a:pPr>
            <a:endParaRPr lang="en-US" altLang="zh-CN" smtClean="0"/>
          </a:p>
          <a:p>
            <a:pPr marL="0" indent="0">
              <a:buNone/>
            </a:pPr>
            <a:r>
              <a:rPr lang="en-US" altLang="zh-CN" smtClean="0"/>
              <a:t>submission	587/tcp	Message Submission	# Submission [RFC4409]</a:t>
            </a:r>
          </a:p>
          <a:p>
            <a:pPr marL="0" indent="0">
              <a:buNone/>
            </a:pPr>
            <a:r>
              <a:rPr lang="en-US" altLang="zh-CN" smtClean="0"/>
              <a:t>submission	587/udp</a:t>
            </a:r>
            <a:endParaRPr lang="zh-CN" altLang="en-US" smtClean="0"/>
          </a:p>
        </p:txBody>
      </p:sp>
    </p:spTree>
    <p:extLst>
      <p:ext uri="{BB962C8B-B14F-4D97-AF65-F5344CB8AC3E}">
        <p14:creationId xmlns:p14="http://schemas.microsoft.com/office/powerpoint/2010/main" val="346186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682AA2C6-EBA2-4CAC-A83F-D392EC4D5CD0}" type="slidenum">
              <a:rPr lang="zh-CN" altLang="en-US" sz="800" smtClean="0"/>
              <a:pPr/>
              <a:t>31</a:t>
            </a:fld>
            <a:endParaRPr lang="en-US" altLang="zh-CN" sz="80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4161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1"/>
          <p:cNvSpPr txBox="1">
            <a:spLocks noGrp="1" noChangeArrowheads="1"/>
          </p:cNvSpPr>
          <p:nvPr/>
        </p:nvSpPr>
        <p:spPr bwMode="auto">
          <a:xfrm>
            <a:off x="5797550" y="8480425"/>
            <a:ext cx="795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380" tIns="0" rIns="18380" bIns="0" anchor="b"/>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2A4F9FA6-8E86-46BC-BECF-0F8EA63354A1}" type="slidenum">
              <a:rPr lang="zh-CN" altLang="en-US" sz="800"/>
              <a:pPr algn="r">
                <a:lnSpc>
                  <a:spcPct val="100000"/>
                </a:lnSpc>
              </a:pPr>
              <a:t>5</a:t>
            </a:fld>
            <a:endParaRPr lang="en-US" altLang="zh-CN" sz="8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33193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Win7</a:t>
            </a:r>
            <a:r>
              <a:rPr lang="zh-CN" altLang="en-US" smtClean="0"/>
              <a:t>和</a:t>
            </a:r>
            <a:r>
              <a:rPr lang="en-US" altLang="zh-CN" smtClean="0"/>
              <a:t>2008R2</a:t>
            </a:r>
            <a:r>
              <a:rPr lang="zh-CN" altLang="en-US" smtClean="0"/>
              <a:t>中的</a:t>
            </a:r>
            <a:r>
              <a:rPr lang="en-US" altLang="zh-CN" smtClean="0"/>
              <a:t>telnet</a:t>
            </a:r>
            <a:r>
              <a:rPr lang="zh-CN" altLang="en-US" smtClean="0"/>
              <a:t>命令并未默认安装，</a:t>
            </a:r>
            <a:r>
              <a:rPr lang="en-US" altLang="zh-CN" smtClean="0"/>
              <a:t/>
            </a:r>
            <a:br>
              <a:rPr lang="en-US" altLang="zh-CN" smtClean="0"/>
            </a:br>
            <a:r>
              <a:rPr lang="zh-CN" altLang="en-US" smtClean="0"/>
              <a:t>需要到</a:t>
            </a:r>
            <a:r>
              <a:rPr lang="en-US" altLang="zh-CN" smtClean="0"/>
              <a:t>Win7</a:t>
            </a:r>
            <a:r>
              <a:rPr lang="zh-CN" altLang="en-US" smtClean="0"/>
              <a:t>的控制面板的程序和功能的打开或关闭</a:t>
            </a:r>
            <a:r>
              <a:rPr lang="en-US" altLang="zh-CN" smtClean="0"/>
              <a:t>Windows</a:t>
            </a:r>
            <a:r>
              <a:rPr lang="zh-CN" altLang="en-US" smtClean="0"/>
              <a:t>功能中选中</a:t>
            </a:r>
            <a:r>
              <a:rPr lang="en-US" altLang="zh-CN" smtClean="0"/>
              <a:t>Telnet</a:t>
            </a:r>
            <a:r>
              <a:rPr lang="zh-CN" altLang="en-US" smtClean="0"/>
              <a:t>客户端进行安装，</a:t>
            </a:r>
            <a:r>
              <a:rPr lang="en-US" altLang="zh-CN" smtClean="0"/>
              <a:t/>
            </a:r>
            <a:br>
              <a:rPr lang="en-US" altLang="zh-CN" smtClean="0"/>
            </a:br>
            <a:r>
              <a:rPr lang="zh-CN" altLang="en-US" smtClean="0"/>
              <a:t>或者到</a:t>
            </a:r>
            <a:r>
              <a:rPr lang="en-US" altLang="zh-CN" smtClean="0"/>
              <a:t>Win2008R2</a:t>
            </a:r>
            <a:r>
              <a:rPr lang="zh-CN" altLang="en-US" smtClean="0"/>
              <a:t>的管理工具的服务器管理器的功能的添加功能中选中</a:t>
            </a:r>
            <a:r>
              <a:rPr lang="en-US" altLang="zh-CN" smtClean="0"/>
              <a:t>Telnet</a:t>
            </a:r>
            <a:r>
              <a:rPr lang="zh-CN" altLang="en-US" smtClean="0"/>
              <a:t>客户端进行安装。</a:t>
            </a: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D7B30CBF-17F8-442E-8A70-FB4E08A465CF}" type="slidenum">
              <a:rPr lang="zh-CN" altLang="en-US" sz="800" smtClean="0"/>
              <a:pPr/>
              <a:t>7</a:t>
            </a:fld>
            <a:endParaRPr lang="en-US" altLang="zh-CN" sz="800" smtClean="0"/>
          </a:p>
        </p:txBody>
      </p:sp>
    </p:spTree>
    <p:extLst>
      <p:ext uri="{BB962C8B-B14F-4D97-AF65-F5344CB8AC3E}">
        <p14:creationId xmlns:p14="http://schemas.microsoft.com/office/powerpoint/2010/main" val="158744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4126596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1"/>
          <p:cNvSpPr>
            <a:spLocks noGrp="1" noChangeArrowheads="1"/>
          </p:cNvSpPr>
          <p:nvPr>
            <p:ph type="sldNum" sz="quarter" idx="5"/>
          </p:nvPr>
        </p:nvSpPr>
        <p:spPr>
          <a:noFill/>
        </p:spPr>
        <p:txBody>
          <a:bodyPr/>
          <a:lstStyle/>
          <a:p>
            <a:fld id="{386D4249-B145-49F6-806A-38B31CC2C7E3}" type="slidenum">
              <a:rPr lang="zh-CN" altLang="en-US" smtClean="0"/>
              <a:pPr/>
              <a:t>12</a:t>
            </a:fld>
            <a:endParaRPr lang="en-US" altLang="zh-CN" smtClean="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zh-CN" altLang="en-US" dirty="0" smtClean="0"/>
              <a:t>协议栈有时也称为协议族或协议簇，由很多层不同的协议组成。</a:t>
            </a:r>
          </a:p>
        </p:txBody>
      </p:sp>
    </p:spTree>
    <p:extLst>
      <p:ext uri="{BB962C8B-B14F-4D97-AF65-F5344CB8AC3E}">
        <p14:creationId xmlns:p14="http://schemas.microsoft.com/office/powerpoint/2010/main" val="638164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E58D276A-E361-4F2F-A247-A0F36F120483}" type="slidenum">
              <a:rPr lang="zh-CN" altLang="en-US" sz="800" smtClean="0"/>
              <a:pPr/>
              <a:t>13</a:t>
            </a:fld>
            <a:endParaRPr lang="en-US" altLang="zh-CN" sz="8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超时重传机制</a:t>
            </a:r>
          </a:p>
        </p:txBody>
      </p:sp>
    </p:spTree>
    <p:extLst>
      <p:ext uri="{BB962C8B-B14F-4D97-AF65-F5344CB8AC3E}">
        <p14:creationId xmlns:p14="http://schemas.microsoft.com/office/powerpoint/2010/main" val="2970082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74024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如果数据的顺序对应用程序很重要，那么应用程序只能自己标识数据的正确顺序，并决定如何处理这些数据。</a:t>
            </a:r>
            <a:endParaRPr lang="en-US" altLang="zh-CN" smtClean="0"/>
          </a:p>
          <a:p>
            <a:r>
              <a:rPr lang="zh-CN" altLang="en-US" smtClean="0"/>
              <a:t>尽管使用</a:t>
            </a:r>
            <a:r>
              <a:rPr lang="en-US" altLang="zh-CN" smtClean="0"/>
              <a:t>UDP</a:t>
            </a:r>
            <a:r>
              <a:rPr lang="zh-CN" altLang="en-US" smtClean="0"/>
              <a:t>的服务也跟踪应用程序间的会话，但它们并不关注信息传输的次序，也不维护连接。</a:t>
            </a:r>
            <a:r>
              <a:rPr lang="en-US" altLang="zh-CN" smtClean="0"/>
              <a:t>UDP</a:t>
            </a:r>
            <a:r>
              <a:rPr lang="zh-CN" altLang="en-US" smtClean="0"/>
              <a:t>报头中没有序列号。与</a:t>
            </a:r>
            <a:r>
              <a:rPr lang="en-US" altLang="zh-CN" smtClean="0"/>
              <a:t>TCP</a:t>
            </a:r>
            <a:r>
              <a:rPr lang="zh-CN" altLang="en-US" smtClean="0"/>
              <a:t>相比，</a:t>
            </a:r>
            <a:r>
              <a:rPr lang="en-US" altLang="zh-CN" smtClean="0"/>
              <a:t>UDP</a:t>
            </a:r>
            <a:r>
              <a:rPr lang="zh-CN" altLang="en-US" smtClean="0"/>
              <a:t>是一种简单设计，所需开销较低，因此数据传输速度较快。</a:t>
            </a:r>
          </a:p>
          <a:p>
            <a:r>
              <a:rPr lang="zh-CN" altLang="en-US" smtClean="0"/>
              <a:t>由于不同数据包是经由不同的网络路径传输的，因此信息到达的次序可能不同。采用</a:t>
            </a:r>
            <a:r>
              <a:rPr lang="en-US" altLang="zh-CN" smtClean="0"/>
              <a:t>UDP</a:t>
            </a:r>
            <a:r>
              <a:rPr lang="zh-CN" altLang="en-US" smtClean="0"/>
              <a:t>协议的应用程序必须接受数据到达的顺序和发送的次序不同这一后果。</a:t>
            </a:r>
          </a:p>
        </p:txBody>
      </p:sp>
    </p:spTree>
    <p:extLst>
      <p:ext uri="{BB962C8B-B14F-4D97-AF65-F5344CB8AC3E}">
        <p14:creationId xmlns:p14="http://schemas.microsoft.com/office/powerpoint/2010/main" val="3427246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atc.edu.cn/"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defRPr/>
            </a:pPr>
            <a:r>
              <a:rPr lang="en-US" altLang="zh-CN" sz="700" smtClean="0">
                <a:solidFill>
                  <a:srgbClr val="D3D3D3"/>
                </a:solidFill>
                <a:ea typeface="宋体" pitchFamily="2" charset="-122"/>
              </a:rPr>
              <a:t>© 2007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defRPr/>
            </a:pPr>
            <a:r>
              <a:rPr lang="en-US" altLang="zh-CN" sz="700" smtClean="0">
                <a:solidFill>
                  <a:srgbClr val="D3D3D3"/>
                </a:solidFill>
                <a:ea typeface="宋体" pitchFamily="2" charset="-122"/>
              </a:rPr>
              <a:t>Cisco Public</a:t>
            </a:r>
          </a:p>
        </p:txBody>
      </p:sp>
      <p:sp>
        <p:nvSpPr>
          <p:cNvPr id="7" name="Rectangle 5"/>
          <p:cNvSpPr>
            <a:spLocks noChangeArrowheads="1"/>
          </p:cNvSpPr>
          <p:nvPr/>
        </p:nvSpPr>
        <p:spPr bwMode="auto">
          <a:xfrm>
            <a:off x="193675" y="6565900"/>
            <a:ext cx="96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defRPr/>
            </a:pPr>
            <a:r>
              <a:rPr lang="en-US" altLang="zh-CN" sz="700" smtClean="0">
                <a:solidFill>
                  <a:srgbClr val="D3D3D3"/>
                </a:solidFill>
                <a:ea typeface="宋体" pitchFamily="2" charset="-122"/>
              </a:rPr>
              <a:t>ITE PC v4.0</a:t>
            </a:r>
          </a:p>
          <a:p>
            <a:pPr algn="l">
              <a:lnSpc>
                <a:spcPct val="100000"/>
              </a:lnSpc>
              <a:defRPr/>
            </a:pPr>
            <a:r>
              <a:rPr lang="en-US" altLang="zh-CN" sz="700" smtClean="0">
                <a:solidFill>
                  <a:srgbClr val="D3D3D3"/>
                </a:solidFill>
                <a:ea typeface="宋体" pitchFamily="2" charset="-122"/>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defRPr/>
            </a:pPr>
            <a:fld id="{DBD8BBA3-8D59-440C-A5B5-2E41A1266311}" type="slidenum">
              <a:rPr lang="zh-CN" altLang="en-US" sz="1000" smtClean="0">
                <a:solidFill>
                  <a:srgbClr val="D3D3D3"/>
                </a:solidFill>
                <a:ea typeface="宋体" pitchFamily="2" charset="-122"/>
              </a:rPr>
              <a:pPr algn="r">
                <a:lnSpc>
                  <a:spcPct val="100000"/>
                </a:lnSpc>
                <a:defRPr/>
              </a:pPr>
              <a:t>‹#›</a:t>
            </a:fld>
            <a:endParaRPr lang="en-US" altLang="zh-CN" sz="1000" smtClean="0">
              <a:solidFill>
                <a:srgbClr val="D3D3D3"/>
              </a:solidFill>
              <a:ea typeface="宋体" pitchFamily="2" charset="-122"/>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4599"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ltLang="zh-CN"/>
              <a:t>Click To Edit Master Title Style</a:t>
            </a:r>
          </a:p>
        </p:txBody>
      </p:sp>
      <p:sp>
        <p:nvSpPr>
          <p:cNvPr id="1134600"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ltLang="zh-CN"/>
              <a:t>Click to Edit Master Subtitle Style</a:t>
            </a:r>
          </a:p>
        </p:txBody>
      </p:sp>
    </p:spTree>
    <p:extLst>
      <p:ext uri="{BB962C8B-B14F-4D97-AF65-F5344CB8AC3E}">
        <p14:creationId xmlns:p14="http://schemas.microsoft.com/office/powerpoint/2010/main" val="144612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669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627063"/>
            <a:ext cx="2035175" cy="4845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627063"/>
            <a:ext cx="5957887" cy="48450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695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16200000">
            <a:off x="3200400" y="-1570037"/>
            <a:ext cx="2743200" cy="9144000"/>
          </a:xfrm>
          <a:prstGeom prst="rect">
            <a:avLst/>
          </a:prstGeom>
          <a:solidFill>
            <a:srgbClr val="015F8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3025" tIns="36512" rIns="73025" bIns="36512"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5" name="Rectangle 3"/>
          <p:cNvSpPr>
            <a:spLocks noChangeArrowheads="1"/>
          </p:cNvSpPr>
          <p:nvPr/>
        </p:nvSpPr>
        <p:spPr bwMode="auto">
          <a:xfrm>
            <a:off x="2924175" y="6616700"/>
            <a:ext cx="13335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defRPr/>
            </a:pPr>
            <a:r>
              <a:rPr lang="zh-CN" altLang="en-US" sz="800" smtClean="0">
                <a:solidFill>
                  <a:schemeClr val="tx2"/>
                </a:solidFill>
                <a:latin typeface="幼圆" pitchFamily="49" charset="-122"/>
                <a:ea typeface="幼圆" pitchFamily="49" charset="-122"/>
              </a:rPr>
              <a:t>思科网络技术学院理事会</a:t>
            </a:r>
            <a:r>
              <a:rPr lang="en-US" altLang="zh-CN" sz="800" smtClean="0">
                <a:solidFill>
                  <a:schemeClr val="tx2"/>
                </a:solidFill>
                <a:latin typeface="幼圆" pitchFamily="49" charset="-122"/>
                <a:ea typeface="幼圆" pitchFamily="49" charset="-122"/>
              </a:rPr>
              <a:t>.</a:t>
            </a:r>
          </a:p>
        </p:txBody>
      </p:sp>
      <p:sp>
        <p:nvSpPr>
          <p:cNvPr id="6" name="Rectangle 4"/>
          <p:cNvSpPr>
            <a:spLocks noChangeArrowheads="1"/>
          </p:cNvSpPr>
          <p:nvPr/>
        </p:nvSpPr>
        <p:spPr bwMode="auto">
          <a:xfrm>
            <a:off x="4286250" y="6616700"/>
            <a:ext cx="1193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defRPr/>
            </a:pPr>
            <a:r>
              <a:rPr lang="en-US" altLang="zh-CN" sz="800" smtClean="0">
                <a:solidFill>
                  <a:schemeClr val="tx2"/>
                </a:solidFill>
                <a:ea typeface="宋体" pitchFamily="2" charset="-122"/>
                <a:hlinkClick r:id="rId2"/>
              </a:rPr>
              <a:t>http://www.catc.edu.cn</a:t>
            </a:r>
            <a:endParaRPr lang="en-US" altLang="zh-CN" sz="800" smtClean="0">
              <a:solidFill>
                <a:schemeClr val="tx2"/>
              </a:solidFill>
              <a:ea typeface="宋体" pitchFamily="2" charset="-122"/>
            </a:endParaRPr>
          </a:p>
        </p:txBody>
      </p:sp>
      <p:sp>
        <p:nvSpPr>
          <p:cNvPr id="7"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defRPr/>
            </a:pPr>
            <a:fld id="{B0B66842-E01D-46D1-A67B-DA295456FD89}" type="slidenum">
              <a:rPr lang="zh-CN" altLang="en-US" sz="1000" smtClean="0">
                <a:solidFill>
                  <a:srgbClr val="D3D3D3"/>
                </a:solidFill>
                <a:ea typeface="宋体" pitchFamily="2" charset="-122"/>
              </a:rPr>
              <a:pPr algn="r">
                <a:lnSpc>
                  <a:spcPct val="100000"/>
                </a:lnSpc>
                <a:defRPr/>
              </a:pPr>
              <a:t>‹#›</a:t>
            </a:fld>
            <a:endParaRPr lang="en-US" altLang="zh-CN" sz="1000" smtClean="0">
              <a:solidFill>
                <a:srgbClr val="D3D3D3"/>
              </a:solidFill>
              <a:ea typeface="宋体" pitchFamily="2" charset="-122"/>
            </a:endParaRPr>
          </a:p>
        </p:txBody>
      </p:sp>
      <p:grpSp>
        <p:nvGrpSpPr>
          <p:cNvPr id="8" name="Group 6"/>
          <p:cNvGrpSpPr>
            <a:grpSpLocks/>
          </p:cNvGrpSpPr>
          <p:nvPr/>
        </p:nvGrpSpPr>
        <p:grpSpPr bwMode="auto">
          <a:xfrm>
            <a:off x="609600" y="525463"/>
            <a:ext cx="1447800" cy="769937"/>
            <a:chOff x="3272" y="1316"/>
            <a:chExt cx="1889" cy="1002"/>
          </a:xfrm>
        </p:grpSpPr>
        <p:sp>
          <p:nvSpPr>
            <p:cNvPr id="9" name="AutoShape 7"/>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Rectangle 8"/>
            <p:cNvSpPr>
              <a:spLocks noChangeArrowheads="1"/>
            </p:cNvSpPr>
            <p:nvPr/>
          </p:nvSpPr>
          <p:spPr bwMode="auto">
            <a:xfrm>
              <a:off x="3802" y="1979"/>
              <a:ext cx="87" cy="326"/>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11" name="Freeform 9"/>
            <p:cNvSpPr>
              <a:spLocks/>
            </p:cNvSpPr>
            <p:nvPr/>
          </p:nvSpPr>
          <p:spPr bwMode="auto">
            <a:xfrm>
              <a:off x="430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12" name="Freeform 10"/>
            <p:cNvSpPr>
              <a:spLocks/>
            </p:cNvSpPr>
            <p:nvPr/>
          </p:nvSpPr>
          <p:spPr bwMode="auto">
            <a:xfrm>
              <a:off x="344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13" name="Freeform 11"/>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14" name="Freeform 12"/>
            <p:cNvSpPr>
              <a:spLocks/>
            </p:cNvSpPr>
            <p:nvPr/>
          </p:nvSpPr>
          <p:spPr bwMode="auto">
            <a:xfrm>
              <a:off x="3999" y="1971"/>
              <a:ext cx="224"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15" name="Freeform 13"/>
            <p:cNvSpPr>
              <a:spLocks/>
            </p:cNvSpPr>
            <p:nvPr/>
          </p:nvSpPr>
          <p:spPr bwMode="auto">
            <a:xfrm>
              <a:off x="3272" y="1587"/>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16" name="Freeform 14"/>
            <p:cNvSpPr>
              <a:spLocks/>
            </p:cNvSpPr>
            <p:nvPr/>
          </p:nvSpPr>
          <p:spPr bwMode="auto">
            <a:xfrm>
              <a:off x="3500" y="1473"/>
              <a:ext cx="81" cy="281"/>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17" name="Freeform 15"/>
            <p:cNvSpPr>
              <a:spLocks/>
            </p:cNvSpPr>
            <p:nvPr/>
          </p:nvSpPr>
          <p:spPr bwMode="auto">
            <a:xfrm>
              <a:off x="3721"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18" name="Freeform 16"/>
            <p:cNvSpPr>
              <a:spLocks/>
            </p:cNvSpPr>
            <p:nvPr/>
          </p:nvSpPr>
          <p:spPr bwMode="auto">
            <a:xfrm>
              <a:off x="3949" y="1473"/>
              <a:ext cx="81" cy="281"/>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19" name="Freeform 17"/>
            <p:cNvSpPr>
              <a:spLocks/>
            </p:cNvSpPr>
            <p:nvPr/>
          </p:nvSpPr>
          <p:spPr bwMode="auto">
            <a:xfrm>
              <a:off x="4171" y="1587"/>
              <a:ext cx="87"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20" name="Freeform 18"/>
            <p:cNvSpPr>
              <a:spLocks/>
            </p:cNvSpPr>
            <p:nvPr/>
          </p:nvSpPr>
          <p:spPr bwMode="auto">
            <a:xfrm>
              <a:off x="4399" y="1473"/>
              <a:ext cx="81" cy="281"/>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21" name="Freeform 19"/>
            <p:cNvSpPr>
              <a:spLocks/>
            </p:cNvSpPr>
            <p:nvPr/>
          </p:nvSpPr>
          <p:spPr bwMode="auto">
            <a:xfrm>
              <a:off x="4625" y="1320"/>
              <a:ext cx="83"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22" name="Freeform 20"/>
            <p:cNvSpPr>
              <a:spLocks/>
            </p:cNvSpPr>
            <p:nvPr/>
          </p:nvSpPr>
          <p:spPr bwMode="auto">
            <a:xfrm>
              <a:off x="4848" y="1473"/>
              <a:ext cx="81" cy="281"/>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23" name="Freeform 21"/>
            <p:cNvSpPr>
              <a:spLocks/>
            </p:cNvSpPr>
            <p:nvPr/>
          </p:nvSpPr>
          <p:spPr bwMode="auto">
            <a:xfrm>
              <a:off x="5074" y="1587"/>
              <a:ext cx="83"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grpSp>
      <p:pic>
        <p:nvPicPr>
          <p:cNvPr id="24"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550" y="1658938"/>
            <a:ext cx="2306638"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37686" name="Rectangle 22"/>
          <p:cNvSpPr>
            <a:spLocks noGrp="1" noChangeArrowheads="1"/>
          </p:cNvSpPr>
          <p:nvPr>
            <p:ph type="ctrTitle"/>
          </p:nvPr>
        </p:nvSpPr>
        <p:spPr bwMode="white">
          <a:xfrm>
            <a:off x="650875" y="2676525"/>
            <a:ext cx="3768725" cy="830263"/>
          </a:xfrm>
          <a:ln/>
        </p:spPr>
        <p:txBody>
          <a:bodyPr anchor="ctr"/>
          <a:lstStyle>
            <a:lvl1pPr>
              <a:defRPr sz="3000" b="0">
                <a:solidFill>
                  <a:srgbClr val="FFFFFF"/>
                </a:solidFill>
              </a:defRPr>
            </a:lvl1pPr>
          </a:lstStyle>
          <a:p>
            <a:r>
              <a:rPr lang="en-US" altLang="zh-CN"/>
              <a:t>Click To Edit Master Title Style</a:t>
            </a:r>
          </a:p>
        </p:txBody>
      </p:sp>
      <p:sp>
        <p:nvSpPr>
          <p:cNvPr id="1137687" name="Rectangle 23"/>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chemeClr val="bg2"/>
                </a:solidFill>
              </a:defRPr>
            </a:lvl1pPr>
          </a:lstStyle>
          <a:p>
            <a:r>
              <a:rPr lang="en-US" altLang="zh-CN"/>
              <a:t>Click to Edit Master Subtitle Style</a:t>
            </a:r>
          </a:p>
        </p:txBody>
      </p:sp>
    </p:spTree>
    <p:extLst>
      <p:ext uri="{BB962C8B-B14F-4D97-AF65-F5344CB8AC3E}">
        <p14:creationId xmlns:p14="http://schemas.microsoft.com/office/powerpoint/2010/main" val="3656372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77626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26160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509713"/>
            <a:ext cx="3894137" cy="384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509713"/>
            <a:ext cx="3894138" cy="384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4792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0827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09512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224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71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4324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195400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0828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457200"/>
            <a:ext cx="2035175" cy="4895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457200"/>
            <a:ext cx="5957887" cy="4895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00700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5638" y="76200"/>
            <a:ext cx="8145462"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0" y="909638"/>
            <a:ext cx="9144000" cy="5672137"/>
          </a:xfrm>
        </p:spPr>
        <p:txBody>
          <a:bodyPr/>
          <a:lstStyle/>
          <a:p>
            <a:pPr lvl="0"/>
            <a:endParaRPr lang="zh-CN" altLang="en-US" noProof="0"/>
          </a:p>
        </p:txBody>
      </p:sp>
    </p:spTree>
    <p:extLst>
      <p:ext uri="{BB962C8B-B14F-4D97-AF65-F5344CB8AC3E}">
        <p14:creationId xmlns:p14="http://schemas.microsoft.com/office/powerpoint/2010/main" val="1300898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06083768"/>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33396233"/>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549160553"/>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8314247"/>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6985842"/>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36625915"/>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27425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568929"/>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50032836"/>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2885257"/>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2300867"/>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1312863"/>
            <a:ext cx="1984375" cy="39338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9763" y="1312863"/>
            <a:ext cx="5803900" cy="39338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503985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726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03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9403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42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572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5063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http://www.catc.edu.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hyperlink" Target="http://www.catc.edu.cn/" TargetMode="Externa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55638" y="62706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3075" name="Rectangle 3"/>
          <p:cNvSpPr>
            <a:spLocks noChangeArrowheads="1"/>
          </p:cNvSpPr>
          <p:nvPr/>
        </p:nvSpPr>
        <p:spPr bwMode="auto">
          <a:xfrm>
            <a:off x="193675" y="6565900"/>
            <a:ext cx="96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defRPr/>
            </a:pPr>
            <a:r>
              <a:rPr lang="en-US" altLang="zh-CN" sz="700" smtClean="0">
                <a:solidFill>
                  <a:srgbClr val="D3D3D3"/>
                </a:solidFill>
                <a:ea typeface="宋体" pitchFamily="2" charset="-122"/>
              </a:rPr>
              <a:t>ITE PC v4.0</a:t>
            </a:r>
          </a:p>
          <a:p>
            <a:pPr algn="l">
              <a:lnSpc>
                <a:spcPct val="100000"/>
              </a:lnSpc>
              <a:defRPr/>
            </a:pPr>
            <a:r>
              <a:rPr lang="en-US" altLang="zh-CN" sz="700" smtClean="0">
                <a:solidFill>
                  <a:srgbClr val="D3D3D3"/>
                </a:solidFill>
                <a:ea typeface="宋体" pitchFamily="2" charset="-122"/>
              </a:rPr>
              <a:t>Chapter 1</a:t>
            </a:r>
          </a:p>
        </p:txBody>
      </p:sp>
      <p:sp>
        <p:nvSpPr>
          <p:cNvPr id="3076" name="Rectangle 4"/>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defRPr/>
            </a:pPr>
            <a:fld id="{E9E90023-F7EE-42A6-95DA-6068E4660B73}" type="slidenum">
              <a:rPr lang="zh-CN" altLang="en-US" sz="1000" smtClean="0">
                <a:solidFill>
                  <a:srgbClr val="D3D3D3"/>
                </a:solidFill>
                <a:ea typeface="宋体" pitchFamily="2" charset="-122"/>
              </a:rPr>
              <a:pPr algn="r">
                <a:lnSpc>
                  <a:spcPct val="100000"/>
                </a:lnSpc>
                <a:defRPr/>
              </a:pPr>
              <a:t>‹#›</a:t>
            </a:fld>
            <a:endParaRPr lang="en-US" altLang="zh-CN" sz="1000" smtClean="0">
              <a:solidFill>
                <a:srgbClr val="D3D3D3"/>
              </a:solidFill>
              <a:ea typeface="宋体" pitchFamily="2" charset="-122"/>
            </a:endParaRPr>
          </a:p>
        </p:txBody>
      </p:sp>
      <p:sp>
        <p:nvSpPr>
          <p:cNvPr id="3077" name="Rectangle 5"/>
          <p:cNvSpPr>
            <a:spLocks noGrp="1" noChangeArrowheads="1"/>
          </p:cNvSpPr>
          <p:nvPr>
            <p:ph type="body" idx="1"/>
          </p:nvPr>
        </p:nvSpPr>
        <p:spPr bwMode="auto">
          <a:xfrm>
            <a:off x="655638" y="19002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3078" name="Picture 6" descr="PPt_TopBand_Artwor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7"/>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defRPr/>
            </a:pPr>
            <a:r>
              <a:rPr lang="en-US" altLang="zh-CN" sz="700" smtClean="0">
                <a:solidFill>
                  <a:srgbClr val="D3D3D3"/>
                </a:solidFill>
                <a:ea typeface="宋体" pitchFamily="2" charset="-122"/>
              </a:rPr>
              <a:t>© 2007 Cisco Systems, Inc. All rights reserved.</a:t>
            </a:r>
          </a:p>
        </p:txBody>
      </p:sp>
      <p:sp>
        <p:nvSpPr>
          <p:cNvPr id="3080" name="Rectangle 8"/>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defRPr/>
            </a:pPr>
            <a:r>
              <a:rPr lang="en-US" altLang="zh-CN" sz="700" smtClean="0">
                <a:solidFill>
                  <a:srgbClr val="D3D3D3"/>
                </a:solidFill>
                <a:ea typeface="宋体" pitchFamily="2" charset="-122"/>
              </a:rPr>
              <a:t>Cisco Public</a:t>
            </a:r>
          </a:p>
        </p:txBody>
      </p:sp>
    </p:spTree>
  </p:cSld>
  <p:clrMap bg1="lt1" tx1="dk1" bg2="lt2" tx2="dk2" accent1="accent1" accent2="accent2" accent3="accent3" accent4="accent4" accent5="accent5" accent6="accent6" hlink="hlink" folHlink="folHlink"/>
  <p:sldLayoutIdLst>
    <p:sldLayoutId id="2147483991"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40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4000" b="1">
          <a:solidFill>
            <a:srgbClr val="708CA1"/>
          </a:solidFill>
          <a:latin typeface="Arial" charset="0"/>
        </a:defRPr>
      </a:lvl2pPr>
      <a:lvl3pPr algn="l" defTabSz="814388" rtl="0" eaLnBrk="0" fontAlgn="base" hangingPunct="0">
        <a:lnSpc>
          <a:spcPct val="90000"/>
        </a:lnSpc>
        <a:spcBef>
          <a:spcPct val="0"/>
        </a:spcBef>
        <a:spcAft>
          <a:spcPct val="0"/>
        </a:spcAft>
        <a:defRPr sz="4000" b="1">
          <a:solidFill>
            <a:srgbClr val="708CA1"/>
          </a:solidFill>
          <a:latin typeface="Arial" charset="0"/>
        </a:defRPr>
      </a:lvl3pPr>
      <a:lvl4pPr algn="l" defTabSz="814388" rtl="0" eaLnBrk="0" fontAlgn="base" hangingPunct="0">
        <a:lnSpc>
          <a:spcPct val="90000"/>
        </a:lnSpc>
        <a:spcBef>
          <a:spcPct val="0"/>
        </a:spcBef>
        <a:spcAft>
          <a:spcPct val="0"/>
        </a:spcAft>
        <a:defRPr sz="4000" b="1">
          <a:solidFill>
            <a:srgbClr val="708CA1"/>
          </a:solidFill>
          <a:latin typeface="Arial" charset="0"/>
        </a:defRPr>
      </a:lvl4pPr>
      <a:lvl5pPr algn="l" defTabSz="814388" rtl="0" eaLnBrk="0" fontAlgn="base" hangingPunct="0">
        <a:lnSpc>
          <a:spcPct val="90000"/>
        </a:lnSpc>
        <a:spcBef>
          <a:spcPct val="0"/>
        </a:spcBef>
        <a:spcAft>
          <a:spcPct val="0"/>
        </a:spcAft>
        <a:defRPr sz="40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32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buFont typeface="Wingdings" pitchFamily="2" charset="2"/>
        <a:buChar char="ü"/>
        <a:defRPr sz="28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buChar char="•"/>
        <a:defRPr sz="28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buChar char="–"/>
        <a:defRPr sz="28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buChar char="»"/>
        <a:defRPr sz="2800">
          <a:solidFill>
            <a:schemeClr val="tx1"/>
          </a:solidFill>
          <a:latin typeface="+mn-lt"/>
        </a:defRPr>
      </a:lvl5pPr>
      <a:lvl6pPr marL="2062163" algn="l" defTabSz="814388" rtl="0" fontAlgn="base">
        <a:lnSpc>
          <a:spcPct val="95000"/>
        </a:lnSpc>
        <a:spcBef>
          <a:spcPct val="35000"/>
        </a:spcBef>
        <a:spcAft>
          <a:spcPct val="0"/>
        </a:spcAft>
        <a:buClr>
          <a:srgbClr val="708CA1"/>
        </a:buClr>
        <a:defRPr sz="2000">
          <a:solidFill>
            <a:schemeClr val="tx1"/>
          </a:solidFill>
          <a:latin typeface="+mn-lt"/>
        </a:defRPr>
      </a:lvl6pPr>
      <a:lvl7pPr marL="2519363" algn="l" defTabSz="814388" rtl="0" fontAlgn="base">
        <a:lnSpc>
          <a:spcPct val="95000"/>
        </a:lnSpc>
        <a:spcBef>
          <a:spcPct val="35000"/>
        </a:spcBef>
        <a:spcAft>
          <a:spcPct val="0"/>
        </a:spcAft>
        <a:buClr>
          <a:srgbClr val="708CA1"/>
        </a:buClr>
        <a:defRPr sz="2000">
          <a:solidFill>
            <a:schemeClr val="tx1"/>
          </a:solidFill>
          <a:latin typeface="+mn-lt"/>
        </a:defRPr>
      </a:lvl7pPr>
      <a:lvl8pPr marL="2976563" algn="l" defTabSz="814388" rtl="0" fontAlgn="base">
        <a:lnSpc>
          <a:spcPct val="95000"/>
        </a:lnSpc>
        <a:spcBef>
          <a:spcPct val="35000"/>
        </a:spcBef>
        <a:spcAft>
          <a:spcPct val="0"/>
        </a:spcAft>
        <a:buClr>
          <a:srgbClr val="708CA1"/>
        </a:buClr>
        <a:defRPr sz="2000">
          <a:solidFill>
            <a:schemeClr val="tx1"/>
          </a:solidFill>
          <a:latin typeface="+mn-lt"/>
        </a:defRPr>
      </a:lvl8pPr>
      <a:lvl9pPr marL="3433763" algn="l" defTabSz="814388" rtl="0" fontAlgn="base">
        <a:lnSpc>
          <a:spcPct val="95000"/>
        </a:lnSpc>
        <a:spcBef>
          <a:spcPct val="35000"/>
        </a:spcBef>
        <a:spcAft>
          <a:spcPct val="0"/>
        </a:spcAft>
        <a:buClr>
          <a:srgbClr val="708CA1"/>
        </a:buCl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5638" y="76200"/>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4099" name="Rectangle 3"/>
          <p:cNvSpPr>
            <a:spLocks noChangeArrowheads="1"/>
          </p:cNvSpPr>
          <p:nvPr/>
        </p:nvSpPr>
        <p:spPr bwMode="auto">
          <a:xfrm>
            <a:off x="0" y="0"/>
            <a:ext cx="9144000" cy="177800"/>
          </a:xfrm>
          <a:prstGeom prst="rect">
            <a:avLst/>
          </a:prstGeom>
          <a:solidFill>
            <a:srgbClr val="015F8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4100" name="Rectangle 4"/>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defRPr/>
            </a:pPr>
            <a:fld id="{F4539301-F0E7-4488-A613-77AEE1A762E5}" type="slidenum">
              <a:rPr lang="zh-CN" altLang="en-US" sz="1000" smtClean="0">
                <a:solidFill>
                  <a:srgbClr val="D3D3D3"/>
                </a:solidFill>
                <a:ea typeface="宋体" pitchFamily="2" charset="-122"/>
              </a:rPr>
              <a:pPr algn="r">
                <a:lnSpc>
                  <a:spcPct val="100000"/>
                </a:lnSpc>
                <a:defRPr/>
              </a:pPr>
              <a:t>‹#›</a:t>
            </a:fld>
            <a:endParaRPr lang="en-US" altLang="zh-CN" sz="1000" smtClean="0">
              <a:solidFill>
                <a:srgbClr val="D3D3D3"/>
              </a:solidFill>
              <a:ea typeface="宋体" pitchFamily="2" charset="-122"/>
            </a:endParaRPr>
          </a:p>
        </p:txBody>
      </p:sp>
      <p:sp>
        <p:nvSpPr>
          <p:cNvPr id="4101" name="Rectangle 5"/>
          <p:cNvSpPr>
            <a:spLocks noGrp="1" noChangeArrowheads="1"/>
          </p:cNvSpPr>
          <p:nvPr>
            <p:ph type="body" idx="1"/>
          </p:nvPr>
        </p:nvSpPr>
        <p:spPr bwMode="auto">
          <a:xfrm>
            <a:off x="0" y="909638"/>
            <a:ext cx="9144000" cy="567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2" name="Rectangle 7"/>
          <p:cNvSpPr>
            <a:spLocks noChangeArrowheads="1"/>
          </p:cNvSpPr>
          <p:nvPr/>
        </p:nvSpPr>
        <p:spPr bwMode="auto">
          <a:xfrm>
            <a:off x="2924175" y="6616700"/>
            <a:ext cx="13335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defRPr/>
            </a:pPr>
            <a:r>
              <a:rPr lang="zh-CN" altLang="en-US" sz="800" smtClean="0">
                <a:solidFill>
                  <a:schemeClr val="tx2"/>
                </a:solidFill>
                <a:latin typeface="幼圆" pitchFamily="49" charset="-122"/>
                <a:ea typeface="幼圆" pitchFamily="49" charset="-122"/>
              </a:rPr>
              <a:t>思科网络技术学院理事会</a:t>
            </a:r>
            <a:r>
              <a:rPr lang="en-US" altLang="zh-CN" sz="800" smtClean="0">
                <a:solidFill>
                  <a:schemeClr val="tx2"/>
                </a:solidFill>
                <a:latin typeface="幼圆" pitchFamily="49" charset="-122"/>
                <a:ea typeface="幼圆" pitchFamily="49" charset="-122"/>
              </a:rPr>
              <a:t>.</a:t>
            </a:r>
          </a:p>
        </p:txBody>
      </p:sp>
      <p:sp>
        <p:nvSpPr>
          <p:cNvPr id="4103" name="Rectangle 8"/>
          <p:cNvSpPr>
            <a:spLocks noChangeArrowheads="1"/>
          </p:cNvSpPr>
          <p:nvPr/>
        </p:nvSpPr>
        <p:spPr bwMode="auto">
          <a:xfrm>
            <a:off x="4286250" y="6616700"/>
            <a:ext cx="1193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defRPr/>
            </a:pPr>
            <a:r>
              <a:rPr lang="en-US" altLang="zh-CN" sz="800" smtClean="0">
                <a:solidFill>
                  <a:schemeClr val="tx2"/>
                </a:solidFill>
                <a:ea typeface="宋体" pitchFamily="2" charset="-122"/>
                <a:hlinkClick r:id="rId14"/>
              </a:rPr>
              <a:t>http://www.catc.edu.cn</a:t>
            </a:r>
            <a:endParaRPr lang="en-US" altLang="zh-CN" sz="800" smtClean="0">
              <a:solidFill>
                <a:schemeClr val="tx2"/>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992"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40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4000" b="1">
          <a:solidFill>
            <a:schemeClr val="tx2"/>
          </a:solidFill>
          <a:latin typeface="Arial" charset="0"/>
        </a:defRPr>
      </a:lvl2pPr>
      <a:lvl3pPr algn="l" defTabSz="814388" rtl="0" eaLnBrk="0" fontAlgn="base" hangingPunct="0">
        <a:lnSpc>
          <a:spcPct val="90000"/>
        </a:lnSpc>
        <a:spcBef>
          <a:spcPct val="0"/>
        </a:spcBef>
        <a:spcAft>
          <a:spcPct val="0"/>
        </a:spcAft>
        <a:defRPr sz="4000" b="1">
          <a:solidFill>
            <a:schemeClr val="tx2"/>
          </a:solidFill>
          <a:latin typeface="Arial" charset="0"/>
        </a:defRPr>
      </a:lvl3pPr>
      <a:lvl4pPr algn="l" defTabSz="814388" rtl="0" eaLnBrk="0" fontAlgn="base" hangingPunct="0">
        <a:lnSpc>
          <a:spcPct val="90000"/>
        </a:lnSpc>
        <a:spcBef>
          <a:spcPct val="0"/>
        </a:spcBef>
        <a:spcAft>
          <a:spcPct val="0"/>
        </a:spcAft>
        <a:defRPr sz="4000" b="1">
          <a:solidFill>
            <a:schemeClr val="tx2"/>
          </a:solidFill>
          <a:latin typeface="Arial" charset="0"/>
        </a:defRPr>
      </a:lvl4pPr>
      <a:lvl5pPr algn="l" defTabSz="814388" rtl="0" eaLnBrk="0" fontAlgn="base" hangingPunct="0">
        <a:lnSpc>
          <a:spcPct val="90000"/>
        </a:lnSpc>
        <a:spcBef>
          <a:spcPct val="0"/>
        </a:spcBef>
        <a:spcAft>
          <a:spcPct val="0"/>
        </a:spcAft>
        <a:defRPr sz="40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mn-lt"/>
        </a:defRPr>
      </a:lvl2pPr>
      <a:lvl3pPr marL="914400" algn="l" defTabSz="814388" rtl="0" eaLnBrk="0" fontAlgn="base" hangingPunct="0">
        <a:lnSpc>
          <a:spcPct val="95000"/>
        </a:lnSpc>
        <a:spcBef>
          <a:spcPct val="35000"/>
        </a:spcBef>
        <a:spcAft>
          <a:spcPct val="0"/>
        </a:spcAft>
        <a:buChar char="•"/>
        <a:defRPr sz="2800">
          <a:solidFill>
            <a:schemeClr val="tx1"/>
          </a:solidFill>
          <a:latin typeface="+mn-lt"/>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mn-lt"/>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9144000" cy="3144838"/>
          </a:xfrm>
          <a:prstGeom prst="rect">
            <a:avLst/>
          </a:prstGeom>
          <a:solidFill>
            <a:srgbClr val="015F8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defRPr/>
            </a:pPr>
            <a:endParaRPr lang="zh-CN" altLang="en-US" smtClean="0">
              <a:ea typeface="宋体" pitchFamily="2" charset="-122"/>
            </a:endParaRPr>
          </a:p>
        </p:txBody>
      </p:sp>
      <p:sp>
        <p:nvSpPr>
          <p:cNvPr id="5123" name="Rectangle 3"/>
          <p:cNvSpPr>
            <a:spLocks noGrp="1" noChangeArrowheads="1"/>
          </p:cNvSpPr>
          <p:nvPr>
            <p:ph type="title"/>
          </p:nvPr>
        </p:nvSpPr>
        <p:spPr bwMode="auto">
          <a:xfrm>
            <a:off x="639763" y="1312863"/>
            <a:ext cx="3708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ctr" anchorCtr="0" compatLnSpc="1">
            <a:prstTxWarp prst="textNoShape">
              <a:avLst/>
            </a:prstTxWarp>
          </a:bodyPr>
          <a:lstStyle/>
          <a:p>
            <a:pPr lvl="0"/>
            <a:r>
              <a:rPr lang="en-US" altLang="zh-CN" smtClean="0"/>
              <a:t>Segue and Q&amp;A</a:t>
            </a:r>
          </a:p>
        </p:txBody>
      </p:sp>
      <p:sp>
        <p:nvSpPr>
          <p:cNvPr id="5124" name="Rectangle 4"/>
          <p:cNvSpPr>
            <a:spLocks noGrp="1" noChangeArrowheads="1"/>
          </p:cNvSpPr>
          <p:nvPr>
            <p:ph type="body" idx="1"/>
          </p:nvPr>
        </p:nvSpPr>
        <p:spPr bwMode="auto">
          <a:xfrm>
            <a:off x="639763" y="3390900"/>
            <a:ext cx="7940675"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zh-CN" smtClean="0"/>
              <a:t>Subtitle</a:t>
            </a:r>
          </a:p>
        </p:txBody>
      </p:sp>
      <p:sp>
        <p:nvSpPr>
          <p:cNvPr id="5125"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defRPr/>
            </a:pPr>
            <a:fld id="{907D873E-E5C0-4777-8FAC-0E80C143914F}" type="slidenum">
              <a:rPr lang="zh-CN" altLang="en-US" sz="1000" smtClean="0">
                <a:solidFill>
                  <a:srgbClr val="D3D3D3"/>
                </a:solidFill>
                <a:ea typeface="宋体" pitchFamily="2" charset="-122"/>
              </a:rPr>
              <a:pPr algn="r">
                <a:lnSpc>
                  <a:spcPct val="100000"/>
                </a:lnSpc>
                <a:defRPr/>
              </a:pPr>
              <a:t>‹#›</a:t>
            </a:fld>
            <a:endParaRPr lang="en-US" altLang="zh-CN" sz="1000" smtClean="0">
              <a:solidFill>
                <a:srgbClr val="D3D3D3"/>
              </a:solidFill>
              <a:ea typeface="宋体" pitchFamily="2" charset="-122"/>
            </a:endParaRPr>
          </a:p>
        </p:txBody>
      </p:sp>
      <p:sp>
        <p:nvSpPr>
          <p:cNvPr id="5126" name="Rectangle 6"/>
          <p:cNvSpPr>
            <a:spLocks noChangeArrowheads="1"/>
          </p:cNvSpPr>
          <p:nvPr/>
        </p:nvSpPr>
        <p:spPr bwMode="auto">
          <a:xfrm>
            <a:off x="2924175" y="6616700"/>
            <a:ext cx="13335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defRPr/>
            </a:pPr>
            <a:r>
              <a:rPr lang="zh-CN" altLang="en-US" sz="800" smtClean="0">
                <a:solidFill>
                  <a:schemeClr val="tx2"/>
                </a:solidFill>
                <a:latin typeface="幼圆" pitchFamily="49" charset="-122"/>
                <a:ea typeface="幼圆" pitchFamily="49" charset="-122"/>
              </a:rPr>
              <a:t>思科网络技术学院理事会</a:t>
            </a:r>
            <a:r>
              <a:rPr lang="en-US" altLang="zh-CN" sz="800" smtClean="0">
                <a:solidFill>
                  <a:schemeClr val="tx2"/>
                </a:solidFill>
                <a:latin typeface="幼圆" pitchFamily="49" charset="-122"/>
                <a:ea typeface="幼圆" pitchFamily="49" charset="-122"/>
              </a:rPr>
              <a:t>.</a:t>
            </a:r>
          </a:p>
        </p:txBody>
      </p:sp>
      <p:sp>
        <p:nvSpPr>
          <p:cNvPr id="5127" name="Rectangle 7"/>
          <p:cNvSpPr>
            <a:spLocks noChangeArrowheads="1"/>
          </p:cNvSpPr>
          <p:nvPr/>
        </p:nvSpPr>
        <p:spPr bwMode="auto">
          <a:xfrm>
            <a:off x="4286250" y="6616700"/>
            <a:ext cx="1193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defRPr/>
            </a:pPr>
            <a:r>
              <a:rPr lang="en-US" altLang="zh-CN" sz="800" smtClean="0">
                <a:solidFill>
                  <a:schemeClr val="tx2"/>
                </a:solidFill>
                <a:ea typeface="宋体" pitchFamily="2" charset="-122"/>
                <a:hlinkClick r:id="rId13"/>
              </a:rPr>
              <a:t>http://www.catc.edu.cn</a:t>
            </a:r>
            <a:endParaRPr lang="en-US" altLang="zh-CN" sz="800" smtClean="0">
              <a:solidFill>
                <a:schemeClr val="tx2"/>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800">
          <a:solidFill>
            <a:srgbClr val="FFFFFF"/>
          </a:solidFill>
          <a:latin typeface="+mj-lt"/>
          <a:ea typeface="+mj-ea"/>
          <a:cs typeface="+mj-cs"/>
        </a:defRPr>
      </a:lvl1pPr>
      <a:lvl2pPr algn="l" defTabSz="814388" rtl="0" eaLnBrk="0" fontAlgn="base" hangingPunct="0">
        <a:lnSpc>
          <a:spcPct val="90000"/>
        </a:lnSpc>
        <a:spcBef>
          <a:spcPct val="0"/>
        </a:spcBef>
        <a:spcAft>
          <a:spcPct val="0"/>
        </a:spcAft>
        <a:defRPr sz="3800">
          <a:solidFill>
            <a:srgbClr val="FFFFFF"/>
          </a:solidFill>
          <a:latin typeface="Arial" charset="0"/>
        </a:defRPr>
      </a:lvl2pPr>
      <a:lvl3pPr algn="l" defTabSz="814388" rtl="0" eaLnBrk="0" fontAlgn="base" hangingPunct="0">
        <a:lnSpc>
          <a:spcPct val="90000"/>
        </a:lnSpc>
        <a:spcBef>
          <a:spcPct val="0"/>
        </a:spcBef>
        <a:spcAft>
          <a:spcPct val="0"/>
        </a:spcAft>
        <a:defRPr sz="3800">
          <a:solidFill>
            <a:srgbClr val="FFFFFF"/>
          </a:solidFill>
          <a:latin typeface="Arial" charset="0"/>
        </a:defRPr>
      </a:lvl3pPr>
      <a:lvl4pPr algn="l" defTabSz="814388" rtl="0" eaLnBrk="0" fontAlgn="base" hangingPunct="0">
        <a:lnSpc>
          <a:spcPct val="90000"/>
        </a:lnSpc>
        <a:spcBef>
          <a:spcPct val="0"/>
        </a:spcBef>
        <a:spcAft>
          <a:spcPct val="0"/>
        </a:spcAft>
        <a:defRPr sz="3800">
          <a:solidFill>
            <a:srgbClr val="FFFFFF"/>
          </a:solidFill>
          <a:latin typeface="Arial" charset="0"/>
        </a:defRPr>
      </a:lvl4pPr>
      <a:lvl5pPr algn="l" defTabSz="814388" rtl="0" eaLnBrk="0" fontAlgn="base" hangingPunct="0">
        <a:lnSpc>
          <a:spcPct val="90000"/>
        </a:lnSpc>
        <a:spcBef>
          <a:spcPct val="0"/>
        </a:spcBef>
        <a:spcAft>
          <a:spcPct val="0"/>
        </a:spcAft>
        <a:defRPr sz="38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marL="342900" indent="-342900" algn="l" defTabSz="814388" rtl="0" eaLnBrk="0" fontAlgn="base" hangingPunct="0">
        <a:lnSpc>
          <a:spcPct val="90000"/>
        </a:lnSpc>
        <a:spcBef>
          <a:spcPct val="0"/>
        </a:spcBef>
        <a:spcAft>
          <a:spcPct val="0"/>
        </a:spcAft>
        <a:buChar char="•"/>
        <a:defRPr sz="2800">
          <a:solidFill>
            <a:schemeClr val="bg2"/>
          </a:solidFill>
          <a:latin typeface="+mn-lt"/>
          <a:ea typeface="+mn-ea"/>
          <a:cs typeface="+mn-cs"/>
        </a:defRPr>
      </a:lvl1pPr>
      <a:lvl2pPr marL="742950" indent="-285750" algn="l" defTabSz="814388" rtl="0" eaLnBrk="0" fontAlgn="base" hangingPunct="0">
        <a:lnSpc>
          <a:spcPct val="90000"/>
        </a:lnSpc>
        <a:spcBef>
          <a:spcPct val="0"/>
        </a:spcBef>
        <a:spcAft>
          <a:spcPct val="0"/>
        </a:spcAft>
        <a:buChar char="–"/>
        <a:defRPr sz="3000">
          <a:solidFill>
            <a:srgbClr val="717171"/>
          </a:solidFill>
          <a:latin typeface="+mn-lt"/>
        </a:defRPr>
      </a:lvl2pPr>
      <a:lvl3pPr marL="1143000" indent="-228600" algn="l" defTabSz="814388" rtl="0" eaLnBrk="0" fontAlgn="base" hangingPunct="0">
        <a:lnSpc>
          <a:spcPct val="90000"/>
        </a:lnSpc>
        <a:spcBef>
          <a:spcPct val="0"/>
        </a:spcBef>
        <a:spcAft>
          <a:spcPct val="0"/>
        </a:spcAft>
        <a:buChar char="•"/>
        <a:defRPr sz="3000">
          <a:solidFill>
            <a:srgbClr val="717171"/>
          </a:solidFill>
          <a:latin typeface="+mn-lt"/>
        </a:defRPr>
      </a:lvl3pPr>
      <a:lvl4pPr marL="1600200" indent="-228600" algn="l" defTabSz="814388" rtl="0" eaLnBrk="0" fontAlgn="base" hangingPunct="0">
        <a:lnSpc>
          <a:spcPct val="90000"/>
        </a:lnSpc>
        <a:spcBef>
          <a:spcPct val="0"/>
        </a:spcBef>
        <a:spcAft>
          <a:spcPct val="0"/>
        </a:spcAft>
        <a:buChar char="–"/>
        <a:defRPr sz="3000">
          <a:solidFill>
            <a:srgbClr val="717171"/>
          </a:solidFill>
          <a:latin typeface="+mn-lt"/>
        </a:defRPr>
      </a:lvl4pPr>
      <a:lvl5pPr marL="2057400" indent="-228600" algn="l" defTabSz="814388" rtl="0" eaLnBrk="0" fontAlgn="base" hangingPunct="0">
        <a:lnSpc>
          <a:spcPct val="90000"/>
        </a:lnSpc>
        <a:spcBef>
          <a:spcPct val="0"/>
        </a:spcBef>
        <a:spcAft>
          <a:spcPct val="0"/>
        </a:spcAft>
        <a:buChar char="»"/>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360000" y="2340000"/>
            <a:ext cx="4320000" cy="698477"/>
          </a:xfrm>
          <a:noFill/>
        </p:spPr>
        <p:txBody>
          <a:bodyPr>
            <a:spAutoFit/>
          </a:bodyPr>
          <a:lstStyle/>
          <a:p>
            <a:pPr eaLnBrk="1" hangingPunct="1">
              <a:lnSpc>
                <a:spcPct val="100000"/>
              </a:lnSpc>
            </a:pPr>
            <a:r>
              <a:rPr lang="zh-CN" altLang="en-US" sz="4000" b="1" dirty="0" smtClean="0">
                <a:latin typeface="Times New Roman" pitchFamily="18" charset="0"/>
                <a:ea typeface="宋体" pitchFamily="2" charset="-122"/>
                <a:cs typeface="Arial" charset="0"/>
              </a:rPr>
              <a:t>第</a:t>
            </a:r>
            <a:r>
              <a:rPr lang="en-US" altLang="zh-CN" sz="4000" b="1" dirty="0" smtClean="0">
                <a:latin typeface="Times New Roman" pitchFamily="18" charset="0"/>
                <a:ea typeface="宋体" pitchFamily="2" charset="-122"/>
                <a:cs typeface="Arial" charset="0"/>
              </a:rPr>
              <a:t>6</a:t>
            </a:r>
            <a:r>
              <a:rPr lang="zh-CN" altLang="en-US" sz="4000" b="1" smtClean="0">
                <a:latin typeface="Times New Roman" pitchFamily="18" charset="0"/>
                <a:ea typeface="宋体" pitchFamily="2" charset="-122"/>
                <a:cs typeface="Arial" charset="0"/>
              </a:rPr>
              <a:t>章   </a:t>
            </a:r>
            <a:r>
              <a:rPr lang="zh-CN" altLang="en-US" sz="4000" b="1" smtClean="0">
                <a:latin typeface="Times New Roman" pitchFamily="18" charset="0"/>
                <a:ea typeface="宋体" pitchFamily="2" charset="-122"/>
                <a:cs typeface="Arial" charset="0"/>
              </a:rPr>
              <a:t>网络</a:t>
            </a:r>
            <a:r>
              <a:rPr lang="zh-CN" altLang="en-US" sz="4000" b="1" dirty="0" smtClean="0">
                <a:latin typeface="Times New Roman" pitchFamily="18" charset="0"/>
                <a:ea typeface="宋体" pitchFamily="2" charset="-122"/>
                <a:cs typeface="Arial" charset="0"/>
              </a:rPr>
              <a:t>服务</a:t>
            </a:r>
            <a:endParaRPr lang="en-US" altLang="zh-CN" sz="4000" b="1" dirty="0" smtClean="0">
              <a:latin typeface="Times New Roman" pitchFamily="18" charset="0"/>
              <a:ea typeface="宋体" pitchFamily="2" charset="-122"/>
              <a:cs typeface="Arial" charset="0"/>
            </a:endParaRPr>
          </a:p>
        </p:txBody>
      </p:sp>
      <p:sp>
        <p:nvSpPr>
          <p:cNvPr id="4" name="副标题 2"/>
          <p:cNvSpPr txBox="1">
            <a:spLocks/>
          </p:cNvSpPr>
          <p:nvPr/>
        </p:nvSpPr>
        <p:spPr bwMode="auto">
          <a:xfrm>
            <a:off x="360000" y="3240000"/>
            <a:ext cx="6120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marL="0" marR="0" lvl="0" indent="0" algn="l" defTabSz="814388" rtl="0" eaLnBrk="1" fontAlgn="base" latinLnBrk="0" hangingPunct="1">
              <a:lnSpc>
                <a:spcPct val="100000"/>
              </a:lnSpc>
              <a:spcBef>
                <a:spcPts val="0"/>
              </a:spcBef>
              <a:spcAft>
                <a:spcPct val="0"/>
              </a:spcAft>
              <a:buClr>
                <a:schemeClr val="tx2"/>
              </a:buClr>
              <a:buSzPct val="100000"/>
              <a:buFont typeface="Wingdings" pitchFamily="2" charset="2"/>
              <a:buNone/>
              <a:tabLst/>
              <a:defRPr/>
            </a:pP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4.03</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版 第</a:t>
            </a:r>
            <a:r>
              <a:rPr lang="en-US" altLang="zh-CN" b="1" kern="0" noProof="0" dirty="0">
                <a:solidFill>
                  <a:schemeClr val="accent3"/>
                </a:solidFill>
                <a:latin typeface="Times New Roman" pitchFamily="18" charset="0"/>
              </a:rPr>
              <a:t>6</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章 部分相当于 </a:t>
            </a:r>
            <a:r>
              <a:rPr lang="en-US" altLang="zh-CN" sz="2400" b="1" kern="0" dirty="0" smtClean="0">
                <a:solidFill>
                  <a:schemeClr val="accent3"/>
                </a:solidFill>
                <a:latin typeface="Times New Roman" pitchFamily="18" charset="0"/>
              </a:rPr>
              <a:t>7</a:t>
            </a: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.02</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版 模块</a:t>
            </a: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14</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a:t>
            </a:r>
            <a:r>
              <a:rPr lang="en-US" altLang="zh-CN" sz="2400" b="1" kern="0" dirty="0" smtClean="0">
                <a:solidFill>
                  <a:schemeClr val="accent3"/>
                </a:solidFill>
                <a:latin typeface="Times New Roman" pitchFamily="18" charset="0"/>
              </a:rPr>
              <a:t>15</a:t>
            </a:r>
            <a:endPar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endParaRPr>
          </a:p>
        </p:txBody>
      </p:sp>
      <p:sp>
        <p:nvSpPr>
          <p:cNvPr id="6" name="副标题 2"/>
          <p:cNvSpPr txBox="1">
            <a:spLocks/>
          </p:cNvSpPr>
          <p:nvPr/>
        </p:nvSpPr>
        <p:spPr bwMode="auto">
          <a:xfrm>
            <a:off x="360000" y="4500000"/>
            <a:ext cx="8280000" cy="1420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spAutoFit/>
          </a:bodyPr>
          <a:lstStyle/>
          <a:p>
            <a:pPr marL="0" marR="0" lvl="0" indent="0" algn="l" defTabSz="814388" rtl="0" eaLnBrk="1" fontAlgn="base" latinLnBrk="0" hangingPunct="1">
              <a:lnSpc>
                <a:spcPts val="3600"/>
              </a:lnSpc>
              <a:spcBef>
                <a:spcPts val="0"/>
              </a:spcBef>
              <a:spcAft>
                <a:spcPct val="0"/>
              </a:spcAft>
              <a:buClr>
                <a:schemeClr val="tx2"/>
              </a:buClr>
              <a:buSzPct val="100000"/>
              <a:buFont typeface="Wingdings" pitchFamily="2" charset="2"/>
              <a:buNone/>
              <a:tabLst/>
              <a:defRPr/>
            </a:pPr>
            <a:r>
              <a:rPr kumimoji="0" lang="zh-CN" altLang="en-US" sz="2400" b="1" i="0" u="none" strike="noStrike" kern="0" cap="none" spc="0" normalizeH="0" baseline="0" noProof="0" dirty="0" smtClean="0">
                <a:ln>
                  <a:noFill/>
                </a:ln>
                <a:effectLst/>
                <a:uLnTx/>
                <a:uFillTx/>
                <a:latin typeface="Times New Roman" pitchFamily="18" charset="0"/>
                <a:ea typeface="宋体" pitchFamily="2" charset="-122"/>
              </a:rPr>
              <a:t>第二次课   网线（</a:t>
            </a:r>
            <a:r>
              <a:rPr kumimoji="0" lang="en-US" altLang="zh-CN" sz="2400" b="1" i="0" u="none" strike="noStrike" kern="0" cap="none" spc="0" normalizeH="0" baseline="0" noProof="0" dirty="0" smtClean="0">
                <a:ln>
                  <a:noFill/>
                </a:ln>
                <a:effectLst/>
                <a:uLnTx/>
                <a:uFillTx/>
                <a:latin typeface="Times New Roman" pitchFamily="18" charset="0"/>
                <a:ea typeface="宋体" pitchFamily="2" charset="-122"/>
              </a:rPr>
              <a:t>UTP</a:t>
            </a:r>
            <a:r>
              <a:rPr kumimoji="0" lang="zh-CN" altLang="en-US" sz="2400" b="1" i="0" u="none" strike="noStrike" kern="0" cap="none" spc="0" normalizeH="0" baseline="0" noProof="0" dirty="0" smtClean="0">
                <a:ln>
                  <a:noFill/>
                </a:ln>
                <a:effectLst/>
                <a:uLnTx/>
                <a:uFillTx/>
                <a:latin typeface="Times New Roman" pitchFamily="18" charset="0"/>
                <a:ea typeface="宋体" pitchFamily="2" charset="-122"/>
              </a:rPr>
              <a:t>布线）：网络接入层、物理层</a:t>
            </a:r>
            <a:endParaRPr kumimoji="0" lang="en-US" altLang="zh-CN" sz="2400" b="1" i="0" u="none" strike="noStrike" kern="0" cap="none" spc="0" normalizeH="0" baseline="0" noProof="0" dirty="0" smtClean="0">
              <a:ln>
                <a:noFill/>
              </a:ln>
              <a:effectLst/>
              <a:uLnTx/>
              <a:uFillTx/>
              <a:latin typeface="Times New Roman" pitchFamily="18" charset="0"/>
              <a:ea typeface="宋体" pitchFamily="2" charset="-122"/>
            </a:endParaRPr>
          </a:p>
          <a:p>
            <a:pPr marL="0" marR="0" lvl="0" indent="0" algn="l" defTabSz="814388" rtl="0" eaLnBrk="1" fontAlgn="base" latinLnBrk="0" hangingPunct="1">
              <a:lnSpc>
                <a:spcPts val="3600"/>
              </a:lnSpc>
              <a:spcBef>
                <a:spcPts val="0"/>
              </a:spcBef>
              <a:spcAft>
                <a:spcPct val="0"/>
              </a:spcAft>
              <a:buClr>
                <a:schemeClr val="tx2"/>
              </a:buClr>
              <a:buSzPct val="100000"/>
              <a:buFont typeface="Wingdings" pitchFamily="2" charset="2"/>
              <a:buNone/>
              <a:tabLst/>
              <a:defRPr/>
            </a:pPr>
            <a:r>
              <a:rPr lang="zh-CN" altLang="en-US" b="1" kern="0" dirty="0" smtClean="0">
                <a:latin typeface="Times New Roman" pitchFamily="18" charset="0"/>
                <a:ea typeface="宋体" pitchFamily="2" charset="-122"/>
              </a:rPr>
              <a:t>第三次课</a:t>
            </a:r>
            <a:r>
              <a:rPr lang="en-US" altLang="zh-CN" b="1" kern="0" dirty="0">
                <a:latin typeface="Times New Roman" pitchFamily="18" charset="0"/>
                <a:ea typeface="宋体" pitchFamily="2" charset="-122"/>
              </a:rPr>
              <a:t> </a:t>
            </a:r>
            <a:r>
              <a:rPr lang="en-US" altLang="zh-CN" b="1" kern="0" dirty="0" smtClean="0">
                <a:latin typeface="Times New Roman" pitchFamily="18" charset="0"/>
                <a:ea typeface="宋体" pitchFamily="2" charset="-122"/>
              </a:rPr>
              <a:t>  IP</a:t>
            </a:r>
            <a:r>
              <a:rPr lang="zh-CN" altLang="en-US" b="1" kern="0" dirty="0" smtClean="0">
                <a:latin typeface="Times New Roman" pitchFamily="18" charset="0"/>
                <a:ea typeface="宋体" pitchFamily="2" charset="-122"/>
              </a:rPr>
              <a:t>地址（</a:t>
            </a:r>
            <a:r>
              <a:rPr lang="en-US" altLang="zh-CN" b="1" kern="0" dirty="0" smtClean="0">
                <a:latin typeface="Times New Roman" pitchFamily="18" charset="0"/>
                <a:ea typeface="宋体" pitchFamily="2" charset="-122"/>
              </a:rPr>
              <a:t>IPv4</a:t>
            </a:r>
            <a:r>
              <a:rPr lang="zh-CN" altLang="en-US" b="1" kern="0" dirty="0" smtClean="0">
                <a:latin typeface="Times New Roman" pitchFamily="18" charset="0"/>
                <a:ea typeface="宋体" pitchFamily="2" charset="-122"/>
              </a:rPr>
              <a:t>与</a:t>
            </a:r>
            <a:r>
              <a:rPr lang="en-US" altLang="zh-CN" b="1" kern="0" dirty="0" smtClean="0">
                <a:latin typeface="Times New Roman" pitchFamily="18" charset="0"/>
                <a:ea typeface="宋体" pitchFamily="2" charset="-122"/>
              </a:rPr>
              <a:t>IPv6</a:t>
            </a:r>
            <a:r>
              <a:rPr lang="zh-CN" altLang="en-US" b="1" kern="0" dirty="0" smtClean="0">
                <a:latin typeface="Times New Roman" pitchFamily="18" charset="0"/>
                <a:ea typeface="宋体" pitchFamily="2" charset="-122"/>
              </a:rPr>
              <a:t>）：互联网层、网络层</a:t>
            </a:r>
            <a:endParaRPr lang="en-US" altLang="zh-CN" b="1" kern="0" dirty="0" smtClean="0">
              <a:latin typeface="Times New Roman" pitchFamily="18" charset="0"/>
              <a:ea typeface="宋体" pitchFamily="2" charset="-122"/>
            </a:endParaRPr>
          </a:p>
          <a:p>
            <a:pPr marL="0" marR="0" lvl="0" indent="0" algn="l" defTabSz="814388" rtl="0" eaLnBrk="1" fontAlgn="base" latinLnBrk="0" hangingPunct="1">
              <a:lnSpc>
                <a:spcPts val="3600"/>
              </a:lnSpc>
              <a:spcBef>
                <a:spcPts val="0"/>
              </a:spcBef>
              <a:spcAft>
                <a:spcPct val="0"/>
              </a:spcAft>
              <a:buClr>
                <a:schemeClr val="tx2"/>
              </a:buClr>
              <a:buSzPct val="100000"/>
              <a:buFont typeface="Wingdings" pitchFamily="2" charset="2"/>
              <a:buNone/>
              <a:tabLst/>
              <a:defRPr/>
            </a:pPr>
            <a:r>
              <a:rPr kumimoji="0" lang="zh-CN" altLang="en-US" sz="2400" b="1" i="0" u="none" strike="noStrike" kern="0" cap="none" spc="0" normalizeH="0" baseline="0" noProof="0" dirty="0">
                <a:ln>
                  <a:noFill/>
                </a:ln>
                <a:effectLst/>
                <a:uLnTx/>
                <a:uFillTx/>
                <a:latin typeface="Times New Roman" pitchFamily="18" charset="0"/>
                <a:ea typeface="宋体" pitchFamily="2" charset="-122"/>
              </a:rPr>
              <a:t>第四</a:t>
            </a:r>
            <a:r>
              <a:rPr kumimoji="0" lang="zh-CN" altLang="en-US" sz="2400" b="1" i="0" u="none" strike="noStrike" kern="0" cap="none" spc="0" normalizeH="0" baseline="0" noProof="0" dirty="0" smtClean="0">
                <a:ln>
                  <a:noFill/>
                </a:ln>
                <a:effectLst/>
                <a:uLnTx/>
                <a:uFillTx/>
                <a:latin typeface="Times New Roman" pitchFamily="18" charset="0"/>
                <a:ea typeface="宋体" pitchFamily="2" charset="-122"/>
              </a:rPr>
              <a:t>次课   网络服务、</a:t>
            </a:r>
            <a:r>
              <a:rPr kumimoji="0" lang="en-US" altLang="zh-CN" sz="2400" b="1" i="0" u="none" strike="noStrike" kern="0" cap="none" spc="0" normalizeH="0" baseline="0" noProof="0" dirty="0" smtClean="0">
                <a:ln>
                  <a:noFill/>
                </a:ln>
                <a:effectLst/>
                <a:uLnTx/>
                <a:uFillTx/>
                <a:latin typeface="Times New Roman" pitchFamily="18" charset="0"/>
                <a:ea typeface="宋体" pitchFamily="2" charset="-122"/>
              </a:rPr>
              <a:t>TCP</a:t>
            </a:r>
            <a:r>
              <a:rPr kumimoji="0" lang="zh-CN" altLang="en-US" sz="2400" b="1" i="0" u="none" strike="noStrike" kern="0" cap="none" spc="0" normalizeH="0" baseline="0" noProof="0" dirty="0" smtClean="0">
                <a:ln>
                  <a:noFill/>
                </a:ln>
                <a:effectLst/>
                <a:uLnTx/>
                <a:uFillTx/>
                <a:latin typeface="Times New Roman" pitchFamily="18" charset="0"/>
                <a:ea typeface="宋体" pitchFamily="2" charset="-122"/>
              </a:rPr>
              <a:t>、</a:t>
            </a:r>
            <a:r>
              <a:rPr kumimoji="0" lang="en-US" altLang="zh-CN" sz="2400" b="1" i="0" u="none" strike="noStrike" kern="0" cap="none" spc="0" normalizeH="0" baseline="0" noProof="0" dirty="0" smtClean="0">
                <a:ln>
                  <a:noFill/>
                </a:ln>
                <a:effectLst/>
                <a:uLnTx/>
                <a:uFillTx/>
                <a:latin typeface="Times New Roman" pitchFamily="18" charset="0"/>
                <a:ea typeface="宋体" pitchFamily="2" charset="-122"/>
              </a:rPr>
              <a:t>UDP</a:t>
            </a:r>
            <a:r>
              <a:rPr kumimoji="0" lang="zh-CN" altLang="en-US" sz="2400" b="1" i="0" u="none" strike="noStrike" kern="0" cap="none" spc="0" normalizeH="0" baseline="0" noProof="0" dirty="0" smtClean="0">
                <a:ln>
                  <a:noFill/>
                </a:ln>
                <a:effectLst/>
                <a:uLnTx/>
                <a:uFillTx/>
                <a:latin typeface="Times New Roman" pitchFamily="18" charset="0"/>
                <a:ea typeface="宋体" pitchFamily="2" charset="-122"/>
              </a:rPr>
              <a:t>：应用层、传输层</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1908000"/>
            <a:ext cx="66167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013" y="3995738"/>
            <a:ext cx="928687"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000" y="2520000"/>
            <a:ext cx="5207463" cy="11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3"/>
          <p:cNvSpPr>
            <a:spLocks noGrp="1" noChangeArrowheads="1"/>
          </p:cNvSpPr>
          <p:nvPr>
            <p:ph idx="1"/>
          </p:nvPr>
        </p:nvSpPr>
        <p:spPr>
          <a:xfrm>
            <a:off x="360000" y="1152000"/>
            <a:ext cx="8280000" cy="636922"/>
          </a:xfrm>
        </p:spPr>
        <p:txBody>
          <a:bodyPr>
            <a:spAutoFit/>
          </a:bodyPr>
          <a:lstStyle/>
          <a:p>
            <a:pPr marL="360000" indent="-360000">
              <a:lnSpc>
                <a:spcPct val="150000"/>
              </a:lnSpc>
              <a:spcBef>
                <a:spcPts val="0"/>
              </a:spcBef>
            </a:pPr>
            <a:r>
              <a:rPr lang="zh-CN" altLang="en-US" sz="2400" b="1" dirty="0" smtClean="0">
                <a:latin typeface="Times New Roman" pitchFamily="18" charset="0"/>
                <a:ea typeface="宋体" pitchFamily="2" charset="-122"/>
                <a:cs typeface="Arial" charset="0"/>
              </a:rPr>
              <a:t>常用网络服务简介</a:t>
            </a:r>
            <a:endParaRPr lang="en-US" altLang="zh-CN" sz="2400" b="1" dirty="0" smtClean="0">
              <a:latin typeface="Times New Roman" pitchFamily="18" charset="0"/>
              <a:ea typeface="宋体" pitchFamily="2" charset="-122"/>
              <a:cs typeface="Arial" charset="0"/>
            </a:endParaRPr>
          </a:p>
        </p:txBody>
      </p:sp>
      <p:sp>
        <p:nvSpPr>
          <p:cNvPr id="10"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6.1.1   </a:t>
            </a:r>
            <a:r>
              <a:rPr lang="zh-CN" altLang="en-US" sz="3200" dirty="0" smtClean="0">
                <a:latin typeface="Times New Roman" pitchFamily="18" charset="0"/>
                <a:ea typeface="宋体" pitchFamily="2" charset="-122"/>
                <a:cs typeface="Arial" charset="0"/>
              </a:rPr>
              <a:t>客户端和服务器的关系</a:t>
            </a:r>
            <a:endParaRPr lang="en-US" altLang="zh-CN" sz="3200" dirty="0" smtClean="0">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1908000"/>
            <a:ext cx="66167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3981450"/>
            <a:ext cx="928687"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000" y="2592000"/>
            <a:ext cx="5329176"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3"/>
          <p:cNvSpPr>
            <a:spLocks noGrp="1" noChangeArrowheads="1"/>
          </p:cNvSpPr>
          <p:nvPr>
            <p:ph idx="1"/>
          </p:nvPr>
        </p:nvSpPr>
        <p:spPr>
          <a:xfrm>
            <a:off x="360000" y="1152000"/>
            <a:ext cx="8280000" cy="636922"/>
          </a:xfrm>
        </p:spPr>
        <p:txBody>
          <a:bodyPr>
            <a:spAutoFit/>
          </a:bodyPr>
          <a:lstStyle/>
          <a:p>
            <a:pPr marL="360000" indent="-360000">
              <a:lnSpc>
                <a:spcPct val="150000"/>
              </a:lnSpc>
              <a:spcBef>
                <a:spcPts val="0"/>
              </a:spcBef>
            </a:pPr>
            <a:r>
              <a:rPr lang="zh-CN" altLang="en-US" sz="2400" b="1" dirty="0" smtClean="0">
                <a:latin typeface="Times New Roman" pitchFamily="18" charset="0"/>
                <a:ea typeface="宋体" pitchFamily="2" charset="-122"/>
                <a:cs typeface="Arial" charset="0"/>
              </a:rPr>
              <a:t>常用网络服务简介</a:t>
            </a:r>
            <a:endParaRPr lang="en-US" altLang="zh-CN" sz="2400" b="1" dirty="0" smtClean="0">
              <a:latin typeface="Times New Roman" pitchFamily="18" charset="0"/>
              <a:ea typeface="宋体" pitchFamily="2" charset="-122"/>
              <a:cs typeface="Arial" charset="0"/>
            </a:endParaRPr>
          </a:p>
        </p:txBody>
      </p:sp>
      <p:sp>
        <p:nvSpPr>
          <p:cNvPr id="10"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6.1.1   </a:t>
            </a:r>
            <a:r>
              <a:rPr lang="zh-CN" altLang="en-US" sz="3200" dirty="0" smtClean="0">
                <a:latin typeface="Times New Roman" pitchFamily="18" charset="0"/>
                <a:ea typeface="宋体" pitchFamily="2" charset="-122"/>
                <a:cs typeface="Arial" charset="0"/>
              </a:rPr>
              <a:t>客户端和服务器的关系</a:t>
            </a:r>
            <a:endParaRPr lang="en-US" altLang="zh-CN" sz="3200" dirty="0" smtClean="0">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5"/>
          <p:cNvPicPr>
            <a:picLocks noChangeAspect="1" noChangeArrowheads="1"/>
          </p:cNvPicPr>
          <p:nvPr/>
        </p:nvPicPr>
        <p:blipFill>
          <a:blip r:embed="rId3"/>
          <a:srcRect/>
          <a:stretch>
            <a:fillRect/>
          </a:stretch>
        </p:blipFill>
        <p:spPr bwMode="auto">
          <a:xfrm>
            <a:off x="4140000" y="3240000"/>
            <a:ext cx="5009524" cy="3010320"/>
          </a:xfrm>
          <a:prstGeom prst="rect">
            <a:avLst/>
          </a:prstGeom>
          <a:noFill/>
          <a:ln w="9525">
            <a:noFill/>
            <a:miter lim="800000"/>
            <a:headEnd/>
            <a:tailEnd/>
          </a:ln>
        </p:spPr>
      </p:pic>
      <p:sp>
        <p:nvSpPr>
          <p:cNvPr id="57345" name="Rectangle 2"/>
          <p:cNvSpPr>
            <a:spLocks noGrp="1" noChangeArrowheads="1"/>
          </p:cNvSpPr>
          <p:nvPr>
            <p:ph type="title"/>
          </p:nvPr>
        </p:nvSpPr>
        <p:spPr>
          <a:xfrm>
            <a:off x="360000" y="504634"/>
            <a:ext cx="864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6.1.2   </a:t>
            </a:r>
            <a:r>
              <a:rPr lang="zh-CN" altLang="en-US" sz="3200" dirty="0" smtClean="0">
                <a:latin typeface="Times New Roman" pitchFamily="18" charset="0"/>
                <a:ea typeface="宋体" pitchFamily="2" charset="-122"/>
                <a:cs typeface="Arial" charset="0"/>
              </a:rPr>
              <a:t>协议在客户端服务器通信中的作用</a:t>
            </a:r>
            <a:endParaRPr lang="en-US" altLang="zh-CN" sz="3200" dirty="0" smtClean="0">
              <a:latin typeface="Times New Roman" pitchFamily="18" charset="0"/>
              <a:ea typeface="宋体" pitchFamily="2" charset="-122"/>
              <a:cs typeface="Arial" charset="0"/>
            </a:endParaRPr>
          </a:p>
        </p:txBody>
      </p:sp>
      <p:sp>
        <p:nvSpPr>
          <p:cNvPr id="20483" name="Rectangle 3"/>
          <p:cNvSpPr>
            <a:spLocks noGrp="1" noChangeArrowheads="1"/>
          </p:cNvSpPr>
          <p:nvPr>
            <p:ph idx="1"/>
          </p:nvPr>
        </p:nvSpPr>
        <p:spPr>
          <a:xfrm>
            <a:off x="144000" y="1152000"/>
            <a:ext cx="8856000" cy="2298915"/>
          </a:xfrm>
        </p:spPr>
        <p:txBody>
          <a:bodyPr>
            <a:spAutoFit/>
          </a:bodyPr>
          <a:lstStyle/>
          <a:p>
            <a:pPr marL="360000" indent="-360000" algn="just" eaLnBrk="1" hangingPunct="1">
              <a:lnSpc>
                <a:spcPct val="150000"/>
              </a:lnSpc>
              <a:spcBef>
                <a:spcPts val="0"/>
              </a:spcBef>
            </a:pPr>
            <a:r>
              <a:rPr lang="zh-CN" altLang="zh-CN" sz="2400" b="1" dirty="0" smtClean="0">
                <a:solidFill>
                  <a:srgbClr val="0000FF"/>
                </a:solidFill>
                <a:latin typeface="Times New Roman" pitchFamily="18" charset="0"/>
                <a:ea typeface="宋体" pitchFamily="2" charset="-122"/>
              </a:rPr>
              <a:t>服务器</a:t>
            </a:r>
            <a:r>
              <a:rPr lang="zh-CN" altLang="zh-CN" sz="2400" b="1" dirty="0" smtClean="0">
                <a:latin typeface="Times New Roman" pitchFamily="18" charset="0"/>
                <a:ea typeface="宋体" pitchFamily="2" charset="-122"/>
              </a:rPr>
              <a:t>和</a:t>
            </a:r>
            <a:r>
              <a:rPr lang="zh-CN" altLang="zh-CN" sz="2400" b="1" dirty="0" smtClean="0">
                <a:solidFill>
                  <a:srgbClr val="0000FF"/>
                </a:solidFill>
                <a:latin typeface="Times New Roman" pitchFamily="18" charset="0"/>
                <a:ea typeface="宋体" pitchFamily="2" charset="-122"/>
              </a:rPr>
              <a:t>客户端</a:t>
            </a:r>
            <a:r>
              <a:rPr lang="zh-CN" altLang="zh-CN" sz="2400" b="1" dirty="0" smtClean="0">
                <a:latin typeface="Times New Roman" pitchFamily="18" charset="0"/>
                <a:ea typeface="宋体" pitchFamily="2" charset="-122"/>
              </a:rPr>
              <a:t>在交换信息的过程中</a:t>
            </a:r>
            <a:r>
              <a:rPr lang="zh-CN" altLang="en-US" sz="2400" b="1" dirty="0" smtClean="0">
                <a:latin typeface="Times New Roman" pitchFamily="18" charset="0"/>
                <a:ea typeface="宋体" pitchFamily="2" charset="-122"/>
              </a:rPr>
              <a:t>，</a:t>
            </a:r>
            <a:r>
              <a:rPr lang="zh-CN" altLang="zh-CN" sz="2400" b="1" dirty="0" smtClean="0">
                <a:latin typeface="Times New Roman" pitchFamily="18" charset="0"/>
                <a:ea typeface="宋体" pitchFamily="2" charset="-122"/>
              </a:rPr>
              <a:t>使用</a:t>
            </a:r>
            <a:r>
              <a:rPr lang="zh-CN" altLang="zh-CN" sz="2400" b="1" u="sng" dirty="0" smtClean="0">
                <a:solidFill>
                  <a:schemeClr val="accent2"/>
                </a:solidFill>
                <a:effectLst>
                  <a:outerShdw blurRad="38100" dist="38100" dir="2700000" algn="tl">
                    <a:srgbClr val="C0C0C0"/>
                  </a:outerShdw>
                </a:effectLst>
                <a:latin typeface="Times New Roman" pitchFamily="18" charset="0"/>
                <a:ea typeface="宋体" pitchFamily="2" charset="-122"/>
              </a:rPr>
              <a:t>特定的协议和标准</a:t>
            </a:r>
            <a:r>
              <a:rPr lang="zh-CN" altLang="en-US" sz="2400" b="1" dirty="0">
                <a:latin typeface="Times New Roman" pitchFamily="18" charset="0"/>
                <a:ea typeface="宋体" pitchFamily="2" charset="-122"/>
              </a:rPr>
              <a:t>以</a:t>
            </a:r>
            <a:r>
              <a:rPr lang="zh-CN" altLang="zh-CN" sz="2400" b="1" dirty="0" smtClean="0">
                <a:latin typeface="Times New Roman" pitchFamily="18" charset="0"/>
                <a:ea typeface="宋体" pitchFamily="2" charset="-122"/>
              </a:rPr>
              <a:t>确保</a:t>
            </a:r>
            <a:r>
              <a:rPr lang="zh-CN" altLang="en-US" sz="2400" b="1" dirty="0" smtClean="0">
                <a:latin typeface="Times New Roman" pitchFamily="18" charset="0"/>
                <a:ea typeface="宋体" pitchFamily="2" charset="-122"/>
              </a:rPr>
              <a:t>：</a:t>
            </a:r>
            <a:r>
              <a:rPr lang="zh-CN" altLang="zh-CN" sz="2400" b="1" dirty="0" smtClean="0">
                <a:solidFill>
                  <a:srgbClr val="FF00FF"/>
                </a:solidFill>
                <a:latin typeface="Times New Roman" pitchFamily="18" charset="0"/>
                <a:ea typeface="宋体" pitchFamily="2" charset="-122"/>
              </a:rPr>
              <a:t>正确接收和理解</a:t>
            </a:r>
            <a:r>
              <a:rPr lang="zh-CN" altLang="zh-CN" sz="2400" b="1" dirty="0" smtClean="0">
                <a:latin typeface="Times New Roman" pitchFamily="18" charset="0"/>
                <a:ea typeface="宋体" pitchFamily="2" charset="-122"/>
              </a:rPr>
              <a:t>交换的报文</a:t>
            </a:r>
            <a:r>
              <a:rPr lang="zh-CN" altLang="en-US" sz="2400" b="1" dirty="0" smtClean="0">
                <a:latin typeface="Times New Roman" pitchFamily="18" charset="0"/>
                <a:ea typeface="宋体" pitchFamily="2" charset="-122"/>
              </a:rPr>
              <a:t>（</a:t>
            </a:r>
            <a:r>
              <a:rPr lang="zh-CN" altLang="en-US" sz="2400" b="1" dirty="0">
                <a:latin typeface="Times New Roman" pitchFamily="18" charset="0"/>
                <a:ea typeface="宋体" pitchFamily="2" charset="-122"/>
              </a:rPr>
              <a:t>消息</a:t>
            </a:r>
            <a:r>
              <a:rPr lang="en-US" altLang="zh-CN" sz="2400" b="1" dirty="0" smtClean="0">
                <a:latin typeface="Times New Roman" pitchFamily="18" charset="0"/>
                <a:ea typeface="宋体" pitchFamily="2" charset="-122"/>
              </a:rPr>
              <a:t>message</a:t>
            </a:r>
            <a:r>
              <a:rPr lang="zh-CN" altLang="en-US" sz="2400" b="1" dirty="0" smtClean="0">
                <a:latin typeface="Times New Roman" pitchFamily="18" charset="0"/>
                <a:ea typeface="宋体" pitchFamily="2" charset="-122"/>
              </a:rPr>
              <a:t>）</a:t>
            </a:r>
            <a:r>
              <a:rPr lang="zh-CN" altLang="zh-CN"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a:p>
            <a:pPr marL="360000" indent="-360000" algn="just" eaLnBrk="1" hangingPunct="1">
              <a:lnSpc>
                <a:spcPct val="150000"/>
              </a:lnSpc>
              <a:spcBef>
                <a:spcPts val="0"/>
              </a:spcBef>
            </a:pPr>
            <a:r>
              <a:rPr lang="zh-CN" altLang="zh-CN" sz="2400" b="1" dirty="0" smtClean="0">
                <a:latin typeface="Times New Roman" pitchFamily="18" charset="0"/>
                <a:ea typeface="宋体" pitchFamily="2" charset="-122"/>
              </a:rPr>
              <a:t>这些协议</a:t>
            </a:r>
            <a:r>
              <a:rPr lang="zh-CN" altLang="en-US" sz="2400" b="1" dirty="0" smtClean="0">
                <a:solidFill>
                  <a:srgbClr val="FF00FF"/>
                </a:solidFill>
                <a:latin typeface="Times New Roman" pitchFamily="18" charset="0"/>
                <a:ea typeface="宋体" pitchFamily="2" charset="-122"/>
              </a:rPr>
              <a:t>自上而下</a:t>
            </a:r>
            <a:r>
              <a:rPr lang="zh-CN" altLang="en-US" sz="2400" b="1" dirty="0" smtClean="0">
                <a:latin typeface="Times New Roman" pitchFamily="18" charset="0"/>
                <a:ea typeface="宋体" pitchFamily="2" charset="-122"/>
              </a:rPr>
              <a:t>分别为</a:t>
            </a:r>
            <a:r>
              <a:rPr lang="zh-CN" altLang="zh-CN" sz="2400" b="1" dirty="0" smtClean="0">
                <a:latin typeface="Times New Roman" pitchFamily="18" charset="0"/>
                <a:ea typeface="宋体" pitchFamily="2" charset="-122"/>
              </a:rPr>
              <a:t>：</a:t>
            </a:r>
            <a:r>
              <a:rPr lang="zh-CN" altLang="en-US" sz="2400" b="1" dirty="0" smtClean="0">
                <a:solidFill>
                  <a:srgbClr val="0000FF"/>
                </a:solidFill>
                <a:latin typeface="Times New Roman" pitchFamily="18" charset="0"/>
                <a:ea typeface="宋体" pitchFamily="2" charset="-122"/>
                <a:cs typeface="Arial" charset="0"/>
              </a:rPr>
              <a:t>应用层协议</a:t>
            </a:r>
            <a:r>
              <a:rPr lang="zh-CN" altLang="en-US" sz="2400" b="1" dirty="0" smtClean="0">
                <a:latin typeface="Times New Roman" pitchFamily="18" charset="0"/>
                <a:ea typeface="宋体" pitchFamily="2" charset="-122"/>
                <a:cs typeface="Arial" charset="0"/>
              </a:rPr>
              <a:t>、</a:t>
            </a:r>
            <a:r>
              <a:rPr lang="zh-CN" altLang="en-US" sz="2400" b="1" dirty="0" smtClean="0">
                <a:solidFill>
                  <a:srgbClr val="0000FF"/>
                </a:solidFill>
                <a:latin typeface="Times New Roman" pitchFamily="18" charset="0"/>
                <a:ea typeface="宋体" pitchFamily="2" charset="-122"/>
                <a:cs typeface="Arial" charset="0"/>
              </a:rPr>
              <a:t>传输层协议</a:t>
            </a:r>
            <a:r>
              <a:rPr lang="zh-CN" altLang="en-US" sz="2400" b="1" dirty="0" smtClean="0">
                <a:latin typeface="Times New Roman" pitchFamily="18" charset="0"/>
                <a:ea typeface="宋体" pitchFamily="2" charset="-122"/>
                <a:cs typeface="Arial" charset="0"/>
              </a:rPr>
              <a:t>、</a:t>
            </a:r>
            <a:r>
              <a:rPr lang="zh-CN" altLang="en-US" sz="2400" b="1" dirty="0">
                <a:solidFill>
                  <a:srgbClr val="0000FF"/>
                </a:solidFill>
                <a:latin typeface="Times New Roman" pitchFamily="18" charset="0"/>
                <a:ea typeface="宋体" pitchFamily="2" charset="-122"/>
                <a:cs typeface="Arial" charset="0"/>
              </a:rPr>
              <a:t>网络层</a:t>
            </a:r>
            <a:r>
              <a:rPr lang="zh-CN" altLang="en-US" sz="2400" b="1" dirty="0" smtClean="0">
                <a:solidFill>
                  <a:srgbClr val="0000FF"/>
                </a:solidFill>
                <a:latin typeface="Times New Roman" pitchFamily="18" charset="0"/>
                <a:ea typeface="宋体" pitchFamily="2" charset="-122"/>
                <a:cs typeface="Arial" charset="0"/>
              </a:rPr>
              <a:t>协议</a:t>
            </a:r>
            <a:r>
              <a:rPr lang="zh-CN" altLang="en-US" sz="2400" b="1" dirty="0" smtClean="0">
                <a:latin typeface="Times New Roman" pitchFamily="18" charset="0"/>
                <a:ea typeface="宋体" pitchFamily="2" charset="-122"/>
                <a:cs typeface="Arial" charset="0"/>
              </a:rPr>
              <a:t>和</a:t>
            </a:r>
            <a:r>
              <a:rPr lang="zh-CN" altLang="en-US" sz="2400" b="1" dirty="0">
                <a:solidFill>
                  <a:srgbClr val="0000FF"/>
                </a:solidFill>
                <a:latin typeface="Times New Roman" pitchFamily="18" charset="0"/>
                <a:ea typeface="宋体" pitchFamily="2" charset="-122"/>
                <a:cs typeface="Arial" charset="0"/>
              </a:rPr>
              <a:t>网络</a:t>
            </a:r>
            <a:r>
              <a:rPr lang="zh-CN" altLang="en-US" sz="2400" b="1" dirty="0" smtClean="0">
                <a:solidFill>
                  <a:srgbClr val="0000FF"/>
                </a:solidFill>
                <a:latin typeface="Times New Roman" pitchFamily="18" charset="0"/>
                <a:ea typeface="宋体" pitchFamily="2" charset="-122"/>
                <a:cs typeface="Arial" charset="0"/>
              </a:rPr>
              <a:t>接入</a:t>
            </a:r>
            <a:r>
              <a:rPr lang="zh-CN" altLang="en-US" sz="2400" b="1" dirty="0">
                <a:solidFill>
                  <a:srgbClr val="0000FF"/>
                </a:solidFill>
                <a:latin typeface="Times New Roman" pitchFamily="18" charset="0"/>
                <a:ea typeface="宋体" pitchFamily="2" charset="-122"/>
                <a:cs typeface="Arial" charset="0"/>
              </a:rPr>
              <a:t>层</a:t>
            </a:r>
            <a:r>
              <a:rPr lang="zh-CN" altLang="en-US" sz="2400" b="1" dirty="0" smtClean="0">
                <a:solidFill>
                  <a:srgbClr val="0000FF"/>
                </a:solidFill>
                <a:latin typeface="Times New Roman" pitchFamily="18" charset="0"/>
                <a:ea typeface="宋体" pitchFamily="2" charset="-122"/>
                <a:cs typeface="Arial" charset="0"/>
              </a:rPr>
              <a:t>协议</a:t>
            </a:r>
            <a:r>
              <a:rPr lang="zh-CN" altLang="en-US" sz="2400" b="1" dirty="0" smtClean="0">
                <a:latin typeface="Times New Roman" pitchFamily="18" charset="0"/>
                <a:ea typeface="宋体" pitchFamily="2" charset="-122"/>
                <a:cs typeface="Arial" charset="0"/>
              </a:rPr>
              <a:t>。</a:t>
            </a:r>
          </a:p>
        </p:txBody>
      </p:sp>
      <p:sp>
        <p:nvSpPr>
          <p:cNvPr id="9" name="Rectangle 3"/>
          <p:cNvSpPr txBox="1">
            <a:spLocks noChangeArrowheads="1"/>
          </p:cNvSpPr>
          <p:nvPr/>
        </p:nvSpPr>
        <p:spPr bwMode="auto">
          <a:xfrm>
            <a:off x="180000" y="3780000"/>
            <a:ext cx="432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mn-lt"/>
              </a:defRPr>
            </a:lvl2pPr>
            <a:lvl3pPr marL="914400" algn="l" defTabSz="814388" rtl="0" eaLnBrk="0" fontAlgn="base" hangingPunct="0">
              <a:lnSpc>
                <a:spcPct val="95000"/>
              </a:lnSpc>
              <a:spcBef>
                <a:spcPct val="35000"/>
              </a:spcBef>
              <a:spcAft>
                <a:spcPct val="0"/>
              </a:spcAft>
              <a:buChar char="•"/>
              <a:defRPr sz="2800">
                <a:solidFill>
                  <a:schemeClr val="tx1"/>
                </a:solidFill>
                <a:latin typeface="+mn-lt"/>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mn-lt"/>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a:lstStyle>
          <a:p>
            <a:pPr marL="360000" indent="-360000" algn="just">
              <a:lnSpc>
                <a:spcPct val="150000"/>
              </a:lnSpc>
              <a:spcBef>
                <a:spcPts val="0"/>
              </a:spcBef>
              <a:buSzPct val="85000"/>
              <a:buFont typeface="Wingdings" pitchFamily="2" charset="2"/>
              <a:buChar char="ü"/>
            </a:pPr>
            <a:r>
              <a:rPr lang="zh-CN" altLang="en-US" sz="2400" b="1" dirty="0" smtClean="0">
                <a:solidFill>
                  <a:srgbClr val="FF00FF"/>
                </a:solidFill>
                <a:latin typeface="Times New Roman" pitchFamily="18" charset="0"/>
                <a:ea typeface="宋体" pitchFamily="2" charset="-122"/>
                <a:cs typeface="Arial" charset="0"/>
              </a:rPr>
              <a:t>上：与用户近</a:t>
            </a:r>
            <a:r>
              <a:rPr lang="zh-CN" altLang="en-US" sz="2400" b="1" dirty="0" smtClean="0">
                <a:latin typeface="Times New Roman" pitchFamily="18" charset="0"/>
                <a:ea typeface="宋体" pitchFamily="2" charset="-122"/>
                <a:cs typeface="Arial" charset="0"/>
              </a:rPr>
              <a:t>（处理内容）</a:t>
            </a:r>
          </a:p>
          <a:p>
            <a:pPr marL="360000" indent="-360000" algn="just">
              <a:lnSpc>
                <a:spcPct val="150000"/>
              </a:lnSpc>
              <a:spcBef>
                <a:spcPts val="0"/>
              </a:spcBef>
              <a:buSzPct val="85000"/>
              <a:buFont typeface="Wingdings" pitchFamily="2" charset="2"/>
              <a:buChar char="ü"/>
            </a:pPr>
            <a:r>
              <a:rPr lang="zh-CN" altLang="en-US" sz="2400" b="1" dirty="0" smtClean="0">
                <a:solidFill>
                  <a:srgbClr val="FF00FF"/>
                </a:solidFill>
                <a:latin typeface="Times New Roman" pitchFamily="18" charset="0"/>
                <a:ea typeface="宋体" pitchFamily="2" charset="-122"/>
                <a:cs typeface="Arial" charset="0"/>
              </a:rPr>
              <a:t>下：与介质近</a:t>
            </a:r>
            <a:r>
              <a:rPr lang="zh-CN" altLang="en-US" sz="2400" b="1" dirty="0" smtClean="0">
                <a:latin typeface="Times New Roman" pitchFamily="18" charset="0"/>
                <a:ea typeface="宋体" pitchFamily="2" charset="-122"/>
                <a:cs typeface="Arial" charset="0"/>
              </a:rPr>
              <a:t>（传输数据）</a:t>
            </a:r>
          </a:p>
          <a:p>
            <a:pPr marL="360000" indent="-360000" algn="just">
              <a:lnSpc>
                <a:spcPct val="150000"/>
              </a:lnSpc>
              <a:spcBef>
                <a:spcPts val="0"/>
              </a:spcBef>
            </a:pPr>
            <a:r>
              <a:rPr lang="zh-CN" altLang="en-US" sz="2400" b="1" dirty="0" smtClean="0">
                <a:solidFill>
                  <a:srgbClr val="FF0000"/>
                </a:solidFill>
                <a:latin typeface="Times New Roman" pitchFamily="18" charset="0"/>
                <a:ea typeface="宋体" pitchFamily="2" charset="-122"/>
                <a:cs typeface="Arial" charset="0"/>
              </a:rPr>
              <a:t>四层</a:t>
            </a:r>
            <a:r>
              <a:rPr lang="en-US" altLang="zh-CN" sz="2400" b="1" dirty="0" smtClean="0">
                <a:solidFill>
                  <a:srgbClr val="FF0000"/>
                </a:solidFill>
                <a:latin typeface="Times New Roman" pitchFamily="18" charset="0"/>
                <a:ea typeface="宋体" pitchFamily="2" charset="-122"/>
                <a:cs typeface="Arial" charset="0"/>
              </a:rPr>
              <a:t>TCP/IP</a:t>
            </a:r>
            <a:r>
              <a:rPr lang="zh-CN" altLang="en-US" sz="2400" b="1" dirty="0" smtClean="0">
                <a:solidFill>
                  <a:srgbClr val="FF0000"/>
                </a:solidFill>
                <a:latin typeface="Times New Roman" pitchFamily="18" charset="0"/>
                <a:ea typeface="宋体" pitchFamily="2" charset="-122"/>
                <a:cs typeface="Arial" charset="0"/>
              </a:rPr>
              <a:t>协议栈模型</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6.1.3   TCP</a:t>
            </a:r>
            <a:r>
              <a:rPr lang="zh-CN" altLang="en-US" sz="3200" dirty="0" smtClean="0">
                <a:latin typeface="Times New Roman" pitchFamily="18" charset="0"/>
                <a:ea typeface="宋体" pitchFamily="2" charset="-122"/>
                <a:cs typeface="Arial" charset="0"/>
              </a:rPr>
              <a:t>和</a:t>
            </a:r>
            <a:r>
              <a:rPr lang="en-US" altLang="zh-CN" sz="3200" dirty="0" smtClean="0">
                <a:latin typeface="Times New Roman" pitchFamily="18" charset="0"/>
                <a:ea typeface="宋体" pitchFamily="2" charset="-122"/>
                <a:cs typeface="Arial" charset="0"/>
              </a:rPr>
              <a:t>UDP</a:t>
            </a:r>
            <a:r>
              <a:rPr lang="zh-CN" altLang="en-US" sz="3200" dirty="0" smtClean="0">
                <a:latin typeface="Times New Roman" pitchFamily="18" charset="0"/>
                <a:ea typeface="宋体" pitchFamily="2" charset="-122"/>
                <a:cs typeface="Arial" charset="0"/>
              </a:rPr>
              <a:t>传输协议</a:t>
            </a:r>
            <a:endParaRPr lang="en-US" altLang="zh-CN" sz="3200" dirty="0" smtClean="0">
              <a:latin typeface="Times New Roman" pitchFamily="18" charset="0"/>
              <a:ea typeface="宋体" pitchFamily="2" charset="-122"/>
              <a:cs typeface="Arial" charset="0"/>
            </a:endParaRPr>
          </a:p>
        </p:txBody>
      </p:sp>
      <p:sp>
        <p:nvSpPr>
          <p:cNvPr id="22531" name="Rectangle 3"/>
          <p:cNvSpPr>
            <a:spLocks noGrp="1" noChangeArrowheads="1"/>
          </p:cNvSpPr>
          <p:nvPr>
            <p:ph idx="1"/>
          </p:nvPr>
        </p:nvSpPr>
        <p:spPr>
          <a:xfrm>
            <a:off x="252000" y="1152000"/>
            <a:ext cx="8640000" cy="5040000"/>
          </a:xfrm>
        </p:spPr>
        <p:txBody>
          <a:bodyPr>
            <a:spAutoFit/>
          </a:bodyPr>
          <a:lstStyle/>
          <a:p>
            <a:pPr marL="360000" indent="-360000">
              <a:lnSpc>
                <a:spcPct val="150000"/>
              </a:lnSpc>
              <a:spcBef>
                <a:spcPts val="0"/>
              </a:spcBef>
              <a:spcAft>
                <a:spcPts val="0"/>
              </a:spcAft>
              <a:defRPr/>
            </a:pPr>
            <a:r>
              <a:rPr lang="en-US" altLang="zh-CN" sz="2400" b="1" i="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cs typeface="Arial" charset="0"/>
              </a:rPr>
              <a:t>TCP</a:t>
            </a:r>
            <a:r>
              <a:rPr lang="zh-CN" altLang="en-US" sz="2400" b="1" i="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cs typeface="Arial" charset="0"/>
              </a:rPr>
              <a:t>传输协议（传输控制协议</a:t>
            </a:r>
            <a:r>
              <a:rPr lang="zh-CN" altLang="en-US" sz="2400" b="1" i="1" dirty="0">
                <a:solidFill>
                  <a:srgbClr val="0000FF"/>
                </a:solidFill>
                <a:effectLst>
                  <a:outerShdw blurRad="38100" dist="38100" dir="2700000" algn="tl">
                    <a:srgbClr val="000000">
                      <a:alpha val="43137"/>
                    </a:srgbClr>
                  </a:outerShdw>
                </a:effectLst>
                <a:latin typeface="Times New Roman" pitchFamily="18" charset="0"/>
                <a:ea typeface="宋体" pitchFamily="2" charset="-122"/>
                <a:cs typeface="Arial" charset="0"/>
              </a:rPr>
              <a:t>）</a:t>
            </a:r>
            <a:endParaRPr lang="en-US" altLang="zh-CN" sz="2400" b="1" i="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cs typeface="Arial" charset="0"/>
            </a:endParaRPr>
          </a:p>
          <a:p>
            <a:pPr marL="360000" indent="-360000" algn="just">
              <a:lnSpc>
                <a:spcPct val="150000"/>
              </a:lnSpc>
              <a:spcBef>
                <a:spcPts val="0"/>
              </a:spcBef>
              <a:spcAft>
                <a:spcPts val="0"/>
              </a:spcAft>
              <a:buFont typeface="Wingdings" pitchFamily="2" charset="2"/>
              <a:buChar char="ü"/>
              <a:defRPr/>
            </a:pPr>
            <a:r>
              <a:rPr lang="zh-CN" altLang="en-US" sz="2400" b="1" dirty="0" smtClean="0">
                <a:latin typeface="Times New Roman" pitchFamily="18" charset="0"/>
                <a:ea typeface="宋体" pitchFamily="2" charset="-122"/>
                <a:cs typeface="Arial" charset="0"/>
              </a:rPr>
              <a:t>当应用程序需要确认</a:t>
            </a:r>
            <a:r>
              <a:rPr lang="zh-CN" altLang="en-US" sz="2400" b="1" dirty="0" smtClean="0">
                <a:solidFill>
                  <a:srgbClr val="0000FF"/>
                </a:solidFill>
                <a:latin typeface="Times New Roman" pitchFamily="18" charset="0"/>
                <a:ea typeface="宋体" pitchFamily="2" charset="-122"/>
                <a:cs typeface="Arial" charset="0"/>
              </a:rPr>
              <a:t>报文</a:t>
            </a:r>
            <a:r>
              <a:rPr lang="zh-CN" altLang="en-US" sz="2400" b="1" dirty="0" smtClean="0">
                <a:latin typeface="Times New Roman" pitchFamily="18" charset="0"/>
                <a:ea typeface="宋体" pitchFamily="2" charset="-122"/>
                <a:cs typeface="Arial" charset="0"/>
              </a:rPr>
              <a:t>是否已送</a:t>
            </a:r>
            <a:r>
              <a:rPr lang="zh-CN" altLang="en-US" sz="2400" b="1" dirty="0">
                <a:latin typeface="Times New Roman" pitchFamily="18" charset="0"/>
                <a:ea typeface="宋体" pitchFamily="2" charset="-122"/>
                <a:cs typeface="Arial" charset="0"/>
              </a:rPr>
              <a:t>达</a:t>
            </a:r>
            <a:r>
              <a:rPr lang="zh-CN" altLang="en-US" sz="2400" b="1" dirty="0" smtClean="0">
                <a:latin typeface="Times New Roman" pitchFamily="18" charset="0"/>
                <a:ea typeface="宋体" pitchFamily="2" charset="-122"/>
                <a:cs typeface="Arial" charset="0"/>
              </a:rPr>
              <a:t>时，会使用</a:t>
            </a:r>
            <a:r>
              <a:rPr lang="en-US" altLang="zh-CN" sz="2400" b="1" dirty="0" smtClean="0">
                <a:latin typeface="Times New Roman" pitchFamily="18" charset="0"/>
                <a:ea typeface="宋体" pitchFamily="2" charset="-122"/>
                <a:cs typeface="Arial" charset="0"/>
              </a:rPr>
              <a:t>TCP</a:t>
            </a:r>
            <a:r>
              <a:rPr lang="zh-CN" altLang="en-US" sz="2400" b="1" dirty="0" smtClean="0">
                <a:latin typeface="Times New Roman" pitchFamily="18" charset="0"/>
                <a:ea typeface="宋体" pitchFamily="2" charset="-122"/>
                <a:cs typeface="Arial" charset="0"/>
              </a:rPr>
              <a:t>协议。这类似于</a:t>
            </a:r>
            <a:r>
              <a:rPr lang="zh-CN" altLang="en-US" sz="2400" b="1" dirty="0" smtClean="0">
                <a:solidFill>
                  <a:srgbClr val="FF0000"/>
                </a:solidFill>
                <a:latin typeface="Times New Roman" pitchFamily="18" charset="0"/>
                <a:ea typeface="宋体" pitchFamily="2" charset="-122"/>
                <a:cs typeface="Arial" charset="0"/>
              </a:rPr>
              <a:t>挂号信</a:t>
            </a:r>
            <a:r>
              <a:rPr lang="zh-CN" altLang="en-US" sz="2400" b="1" dirty="0" smtClean="0">
                <a:latin typeface="Times New Roman" pitchFamily="18" charset="0"/>
                <a:ea typeface="宋体" pitchFamily="2" charset="-122"/>
                <a:cs typeface="Arial" charset="0"/>
              </a:rPr>
              <a:t>，收信人必须签名来确认收到了信件。</a:t>
            </a:r>
          </a:p>
          <a:p>
            <a:pPr marL="360000" indent="-360000" algn="just">
              <a:lnSpc>
                <a:spcPct val="150000"/>
              </a:lnSpc>
              <a:spcBef>
                <a:spcPts val="0"/>
              </a:spcBef>
              <a:spcAft>
                <a:spcPts val="0"/>
              </a:spcAft>
              <a:buFont typeface="Wingdings" pitchFamily="2" charset="2"/>
              <a:buChar char="ü"/>
              <a:defRPr/>
            </a:pPr>
            <a:r>
              <a:rPr lang="zh-CN" altLang="en-US" sz="2400" b="1" dirty="0" smtClean="0">
                <a:latin typeface="Times New Roman" pitchFamily="18" charset="0"/>
                <a:ea typeface="宋体" pitchFamily="2" charset="-122"/>
                <a:cs typeface="Arial" charset="0"/>
              </a:rPr>
              <a:t>在发送方主机上，</a:t>
            </a:r>
            <a:r>
              <a:rPr lang="en-US" altLang="zh-CN" sz="2400" b="1" dirty="0" smtClean="0">
                <a:latin typeface="Times New Roman" pitchFamily="18" charset="0"/>
                <a:ea typeface="宋体" pitchFamily="2" charset="-122"/>
                <a:cs typeface="Arial" charset="0"/>
              </a:rPr>
              <a:t>TCP</a:t>
            </a:r>
            <a:r>
              <a:rPr lang="zh-CN" altLang="en-US" sz="2400" b="1" dirty="0" smtClean="0">
                <a:latin typeface="Times New Roman" pitchFamily="18" charset="0"/>
                <a:ea typeface="宋体" pitchFamily="2" charset="-122"/>
                <a:cs typeface="Arial" charset="0"/>
              </a:rPr>
              <a:t>将</a:t>
            </a:r>
            <a:r>
              <a:rPr lang="zh-CN" altLang="en-US" sz="2400" b="1" dirty="0" smtClean="0">
                <a:solidFill>
                  <a:srgbClr val="0000FF"/>
                </a:solidFill>
                <a:latin typeface="Times New Roman" pitchFamily="18" charset="0"/>
                <a:ea typeface="宋体" pitchFamily="2" charset="-122"/>
                <a:cs typeface="Arial" charset="0"/>
              </a:rPr>
              <a:t>报文</a:t>
            </a:r>
            <a:r>
              <a:rPr lang="zh-CN" altLang="en-US" sz="2400" b="1" dirty="0" smtClean="0">
                <a:latin typeface="Times New Roman" pitchFamily="18" charset="0"/>
                <a:ea typeface="宋体" pitchFamily="2" charset="-122"/>
                <a:cs typeface="Arial" charset="0"/>
              </a:rPr>
              <a:t>划分为较小片段，称为</a:t>
            </a:r>
            <a:r>
              <a:rPr lang="zh-CN" altLang="en-US" sz="2400" b="1" dirty="0" smtClean="0">
                <a:solidFill>
                  <a:srgbClr val="0000FF"/>
                </a:solidFill>
                <a:latin typeface="Times New Roman" pitchFamily="18" charset="0"/>
                <a:ea typeface="宋体" pitchFamily="2" charset="-122"/>
                <a:cs typeface="Arial" charset="0"/>
              </a:rPr>
              <a:t>数据段</a:t>
            </a:r>
            <a:r>
              <a:rPr lang="zh-CN" altLang="en-US" sz="2400" b="1" dirty="0" smtClean="0">
                <a:latin typeface="Times New Roman" pitchFamily="18" charset="0"/>
                <a:ea typeface="宋体" pitchFamily="2" charset="-122"/>
                <a:cs typeface="Arial" charset="0"/>
              </a:rPr>
              <a:t>（</a:t>
            </a:r>
            <a:r>
              <a:rPr lang="en-US" altLang="zh-CN" sz="2400" b="1" dirty="0" smtClean="0">
                <a:solidFill>
                  <a:srgbClr val="0000FF"/>
                </a:solidFill>
                <a:latin typeface="Times New Roman" pitchFamily="18" charset="0"/>
                <a:ea typeface="宋体" pitchFamily="2" charset="-122"/>
                <a:cs typeface="Arial" charset="0"/>
              </a:rPr>
              <a:t>Segment</a:t>
            </a:r>
            <a:r>
              <a:rPr lang="zh-CN" altLang="en-US" sz="2400" b="1" dirty="0" smtClean="0">
                <a:latin typeface="Times New Roman" pitchFamily="18" charset="0"/>
                <a:ea typeface="宋体" pitchFamily="2" charset="-122"/>
                <a:cs typeface="Arial" charset="0"/>
              </a:rPr>
              <a:t>），数据段</a:t>
            </a:r>
            <a:r>
              <a:rPr lang="zh-CN" altLang="en-US" sz="2400" b="1" dirty="0" smtClean="0">
                <a:solidFill>
                  <a:srgbClr val="FF00FF"/>
                </a:solidFill>
                <a:latin typeface="Times New Roman" pitchFamily="18" charset="0"/>
                <a:ea typeface="宋体" pitchFamily="2" charset="-122"/>
                <a:cs typeface="Arial" charset="0"/>
              </a:rPr>
              <a:t>按顺序进行编号</a:t>
            </a:r>
            <a:r>
              <a:rPr lang="zh-CN" altLang="en-US" sz="2400" b="1" dirty="0" smtClean="0">
                <a:latin typeface="Times New Roman" pitchFamily="18" charset="0"/>
                <a:ea typeface="宋体" pitchFamily="2" charset="-122"/>
                <a:cs typeface="Arial" charset="0"/>
              </a:rPr>
              <a:t>并传出。</a:t>
            </a:r>
            <a:endParaRPr lang="en-US" altLang="zh-CN" sz="2400" b="1" dirty="0" smtClean="0">
              <a:latin typeface="Times New Roman" pitchFamily="18" charset="0"/>
              <a:ea typeface="宋体" pitchFamily="2" charset="-122"/>
              <a:cs typeface="Arial" charset="0"/>
            </a:endParaRPr>
          </a:p>
          <a:p>
            <a:pPr marL="360000" indent="-360000" algn="just" eaLnBrk="1" hangingPunct="1">
              <a:lnSpc>
                <a:spcPct val="150000"/>
              </a:lnSpc>
              <a:spcBef>
                <a:spcPts val="0"/>
              </a:spcBef>
              <a:spcAft>
                <a:spcPts val="0"/>
              </a:spcAft>
              <a:buFont typeface="Wingdings" pitchFamily="2" charset="2"/>
              <a:buChar char="ü"/>
              <a:defRPr/>
            </a:pPr>
            <a:r>
              <a:rPr lang="zh-CN" altLang="en-US" sz="2400" b="1" dirty="0" smtClean="0">
                <a:latin typeface="Times New Roman" pitchFamily="18" charset="0"/>
                <a:ea typeface="宋体" pitchFamily="2" charset="-122"/>
                <a:cs typeface="Arial" charset="0"/>
              </a:rPr>
              <a:t>在接收主机上，</a:t>
            </a:r>
            <a:r>
              <a:rPr lang="en-US" altLang="zh-CN" sz="2400" b="1" dirty="0" smtClean="0">
                <a:latin typeface="Times New Roman" pitchFamily="18" charset="0"/>
                <a:ea typeface="宋体" pitchFamily="2" charset="-122"/>
                <a:cs typeface="Arial" charset="0"/>
              </a:rPr>
              <a:t>TCP</a:t>
            </a:r>
            <a:r>
              <a:rPr lang="zh-CN" altLang="en-US" sz="2400" b="1" dirty="0" smtClean="0">
                <a:latin typeface="Times New Roman" pitchFamily="18" charset="0"/>
                <a:ea typeface="宋体" pitchFamily="2" charset="-122"/>
                <a:cs typeface="Arial" charset="0"/>
              </a:rPr>
              <a:t>协议</a:t>
            </a:r>
            <a:r>
              <a:rPr lang="zh-CN" altLang="en-US" sz="2400" b="1" dirty="0" smtClean="0">
                <a:solidFill>
                  <a:srgbClr val="FF00FF"/>
                </a:solidFill>
                <a:latin typeface="Times New Roman" pitchFamily="18" charset="0"/>
                <a:ea typeface="宋体" pitchFamily="2" charset="-122"/>
                <a:cs typeface="Arial" charset="0"/>
              </a:rPr>
              <a:t>按顺序号</a:t>
            </a:r>
            <a:r>
              <a:rPr lang="zh-CN" altLang="en-US" sz="2400" b="1" dirty="0" smtClean="0">
                <a:latin typeface="Times New Roman" pitchFamily="18" charset="0"/>
                <a:ea typeface="宋体" pitchFamily="2" charset="-122"/>
                <a:cs typeface="Arial" charset="0"/>
              </a:rPr>
              <a:t>重组报文各个的</a:t>
            </a:r>
            <a:r>
              <a:rPr lang="zh-CN" altLang="en-US" sz="2400" b="1" dirty="0" smtClean="0">
                <a:solidFill>
                  <a:srgbClr val="0000FF"/>
                </a:solidFill>
                <a:latin typeface="Times New Roman" pitchFamily="18" charset="0"/>
                <a:ea typeface="宋体" pitchFamily="2" charset="-122"/>
                <a:cs typeface="Arial" charset="0"/>
              </a:rPr>
              <a:t>数据段</a:t>
            </a:r>
            <a:r>
              <a:rPr lang="zh-CN" altLang="en-US" sz="2400" b="1" dirty="0" smtClean="0">
                <a:latin typeface="Times New Roman" pitchFamily="18" charset="0"/>
                <a:ea typeface="宋体" pitchFamily="2" charset="-122"/>
                <a:cs typeface="Arial" charset="0"/>
              </a:rPr>
              <a:t>，然后发回一个</a:t>
            </a:r>
            <a:r>
              <a:rPr lang="zh-CN" altLang="en-US" sz="2400" b="1" dirty="0" smtClean="0">
                <a:solidFill>
                  <a:srgbClr val="FF00FF"/>
                </a:solidFill>
                <a:latin typeface="Times New Roman" pitchFamily="18" charset="0"/>
                <a:ea typeface="宋体" pitchFamily="2" charset="-122"/>
                <a:cs typeface="Arial" charset="0"/>
              </a:rPr>
              <a:t>确认</a:t>
            </a:r>
            <a:r>
              <a:rPr lang="zh-CN" altLang="en-US" sz="2400" b="1" dirty="0" smtClean="0">
                <a:latin typeface="Times New Roman" pitchFamily="18" charset="0"/>
                <a:ea typeface="宋体" pitchFamily="2" charset="-122"/>
                <a:cs typeface="Arial" charset="0"/>
              </a:rPr>
              <a:t>。</a:t>
            </a:r>
          </a:p>
          <a:p>
            <a:pPr marL="360000" indent="-360000" algn="just">
              <a:lnSpc>
                <a:spcPct val="150000"/>
              </a:lnSpc>
              <a:spcBef>
                <a:spcPts val="0"/>
              </a:spcBef>
              <a:spcAft>
                <a:spcPts val="0"/>
              </a:spcAft>
              <a:buFont typeface="Wingdings" pitchFamily="2" charset="2"/>
              <a:buChar char="ü"/>
              <a:defRPr/>
            </a:pPr>
            <a:r>
              <a:rPr lang="zh-CN" altLang="en-US" sz="2400" b="1" dirty="0" smtClean="0">
                <a:latin typeface="Times New Roman" pitchFamily="18" charset="0"/>
                <a:ea typeface="宋体" pitchFamily="2" charset="-122"/>
                <a:cs typeface="Arial" charset="0"/>
              </a:rPr>
              <a:t>如果发送主机在规定时间内未收到接收方的</a:t>
            </a:r>
            <a:r>
              <a:rPr lang="zh-CN" altLang="en-US" sz="2400" b="1" dirty="0" smtClean="0">
                <a:solidFill>
                  <a:srgbClr val="FF00FF"/>
                </a:solidFill>
                <a:latin typeface="Times New Roman" pitchFamily="18" charset="0"/>
                <a:ea typeface="宋体" pitchFamily="2" charset="-122"/>
                <a:cs typeface="Arial" charset="0"/>
              </a:rPr>
              <a:t>确认</a:t>
            </a:r>
            <a:r>
              <a:rPr lang="zh-CN" altLang="en-US" sz="2400" b="1" dirty="0" smtClean="0">
                <a:latin typeface="Times New Roman" pitchFamily="18" charset="0"/>
                <a:ea typeface="宋体" pitchFamily="2" charset="-122"/>
                <a:cs typeface="Arial" charset="0"/>
              </a:rPr>
              <a:t>，则会认为数据段已丢失，于是将</a:t>
            </a:r>
            <a:r>
              <a:rPr lang="zh-CN" altLang="en-US" sz="2400" b="1" dirty="0" smtClean="0">
                <a:solidFill>
                  <a:srgbClr val="FF00FF"/>
                </a:solidFill>
                <a:latin typeface="Times New Roman" pitchFamily="18" charset="0"/>
                <a:ea typeface="宋体" pitchFamily="2" charset="-122"/>
                <a:cs typeface="Arial" charset="0"/>
              </a:rPr>
              <a:t>重新传输</a:t>
            </a:r>
            <a:r>
              <a:rPr lang="zh-CN" altLang="en-US" sz="2400" b="1" dirty="0" smtClean="0">
                <a:latin typeface="Times New Roman" pitchFamily="18" charset="0"/>
                <a:ea typeface="宋体" pitchFamily="2" charset="-122"/>
                <a:cs typeface="Arial" charset="0"/>
              </a:rPr>
              <a:t>。</a:t>
            </a:r>
            <a:r>
              <a:rPr lang="zh-CN" altLang="en-US" sz="2400" b="1" u="sng" dirty="0" smtClean="0">
                <a:solidFill>
                  <a:srgbClr val="FF0000"/>
                </a:solidFill>
                <a:effectLst>
                  <a:outerShdw blurRad="38100" dist="38100" dir="2700000" algn="tl">
                    <a:srgbClr val="C0C0C0"/>
                  </a:outerShdw>
                </a:effectLst>
                <a:latin typeface="Times New Roman" pitchFamily="18" charset="0"/>
                <a:ea typeface="宋体" pitchFamily="2" charset="-122"/>
                <a:cs typeface="Arial" charset="0"/>
              </a:rPr>
              <a:t>只重传丢失的部分！</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000" y="2520000"/>
            <a:ext cx="6480000" cy="380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3"/>
          <p:cNvSpPr>
            <a:spLocks noGrp="1" noChangeArrowheads="1"/>
          </p:cNvSpPr>
          <p:nvPr>
            <p:ph idx="1"/>
          </p:nvPr>
        </p:nvSpPr>
        <p:spPr>
          <a:xfrm>
            <a:off x="432000" y="1152000"/>
            <a:ext cx="8280000" cy="1152000"/>
          </a:xfrm>
        </p:spPr>
        <p:txBody>
          <a:bodyPr/>
          <a:lstStyle/>
          <a:p>
            <a:pPr marL="360000" indent="-360000" algn="just">
              <a:lnSpc>
                <a:spcPct val="150000"/>
              </a:lnSpc>
              <a:spcBef>
                <a:spcPts val="600"/>
              </a:spcBef>
              <a:defRPr/>
            </a:pPr>
            <a:r>
              <a:rPr lang="en-US" altLang="zh-CN" sz="2400" b="1" i="1" u="sng" dirty="0" smtClean="0">
                <a:solidFill>
                  <a:srgbClr val="0000FF"/>
                </a:solidFill>
                <a:effectLst>
                  <a:outerShdw blurRad="38100" dist="38100" dir="2700000" algn="tl">
                    <a:srgbClr val="C0C0C0"/>
                  </a:outerShdw>
                </a:effectLst>
                <a:latin typeface="Times New Roman" pitchFamily="18" charset="0"/>
                <a:ea typeface="宋体" pitchFamily="2" charset="-122"/>
                <a:cs typeface="Arial" charset="0"/>
              </a:rPr>
              <a:t>TCP</a:t>
            </a:r>
            <a:r>
              <a:rPr lang="zh-CN" altLang="en-US" sz="2400" b="1" i="1" u="sng" dirty="0" smtClean="0">
                <a:solidFill>
                  <a:srgbClr val="0000FF"/>
                </a:solidFill>
                <a:effectLst>
                  <a:outerShdw blurRad="38100" dist="38100" dir="2700000" algn="tl">
                    <a:srgbClr val="C0C0C0"/>
                  </a:outerShdw>
                </a:effectLst>
                <a:latin typeface="Times New Roman" pitchFamily="18" charset="0"/>
                <a:ea typeface="宋体" pitchFamily="2" charset="-122"/>
                <a:cs typeface="Arial" charset="0"/>
              </a:rPr>
              <a:t>：先建立连接，再通过确认来可靠地通信。</a:t>
            </a:r>
            <a:r>
              <a:rPr lang="en-US" altLang="zh-CN" sz="2400" b="1" dirty="0" err="1" smtClean="0">
                <a:latin typeface="Times New Roman" pitchFamily="18" charset="0"/>
                <a:ea typeface="宋体" pitchFamily="2" charset="-122"/>
                <a:cs typeface="Arial" charset="0"/>
              </a:rPr>
              <a:t>FTP</a:t>
            </a:r>
            <a:r>
              <a:rPr lang="en-US" altLang="zh-CN" sz="2400" b="1" dirty="0" err="1">
                <a:latin typeface="Times New Roman" pitchFamily="18" charset="0"/>
                <a:ea typeface="宋体" pitchFamily="2" charset="-122"/>
                <a:cs typeface="Arial" charset="0"/>
              </a:rPr>
              <a:t>和HTTP是使用TCP确保数据传送无误的典型应用实例</a:t>
            </a:r>
            <a:r>
              <a:rPr lang="en-US" altLang="zh-CN" sz="2400" b="1" dirty="0" smtClean="0">
                <a:latin typeface="Times New Roman" pitchFamily="18" charset="0"/>
                <a:ea typeface="宋体" pitchFamily="2" charset="-122"/>
                <a:cs typeface="Arial" charset="0"/>
              </a:rPr>
              <a:t>。</a:t>
            </a:r>
            <a:endParaRPr lang="zh-CN" altLang="en-US" sz="2400" b="1" i="1" u="sng" dirty="0" smtClean="0">
              <a:solidFill>
                <a:srgbClr val="0000FF"/>
              </a:solidFill>
              <a:effectLst>
                <a:outerShdw blurRad="38100" dist="38100" dir="2700000" algn="tl">
                  <a:srgbClr val="C0C0C0"/>
                </a:outerShdw>
              </a:effectLst>
              <a:latin typeface="Times New Roman" pitchFamily="18" charset="0"/>
              <a:ea typeface="宋体" pitchFamily="2" charset="-122"/>
              <a:cs typeface="Arial" charset="0"/>
            </a:endParaRPr>
          </a:p>
        </p:txBody>
      </p:sp>
      <p:sp>
        <p:nvSpPr>
          <p:cNvPr id="24598" name="TextBox 4"/>
          <p:cNvSpPr txBox="1">
            <a:spLocks noChangeArrowheads="1"/>
          </p:cNvSpPr>
          <p:nvPr/>
        </p:nvSpPr>
        <p:spPr bwMode="auto">
          <a:xfrm>
            <a:off x="3600000" y="5904000"/>
            <a:ext cx="3960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r>
              <a:rPr lang="zh-CN" altLang="en-US" b="1" dirty="0" smtClean="0">
                <a:solidFill>
                  <a:srgbClr val="FF0000"/>
                </a:solidFill>
                <a:latin typeface="Times New Roman" pitchFamily="18" charset="0"/>
                <a:ea typeface="宋体" pitchFamily="2" charset="-122"/>
              </a:rPr>
              <a:t>参见</a:t>
            </a:r>
            <a:r>
              <a:rPr lang="en-US" altLang="zh-CN" b="1" dirty="0" smtClean="0">
                <a:solidFill>
                  <a:srgbClr val="FF0000"/>
                </a:solidFill>
                <a:latin typeface="Times New Roman" pitchFamily="18" charset="0"/>
                <a:ea typeface="宋体" pitchFamily="2" charset="-122"/>
              </a:rPr>
              <a:t>4.03</a:t>
            </a:r>
            <a:r>
              <a:rPr lang="zh-CN" altLang="en-US" b="1" dirty="0" smtClean="0">
                <a:solidFill>
                  <a:srgbClr val="FF0000"/>
                </a:solidFill>
                <a:latin typeface="Times New Roman" pitchFamily="18" charset="0"/>
                <a:ea typeface="宋体" pitchFamily="2" charset="-122"/>
              </a:rPr>
              <a:t>版教材动画</a:t>
            </a:r>
            <a:r>
              <a:rPr lang="en-US" altLang="zh-CN" b="1" dirty="0">
                <a:solidFill>
                  <a:srgbClr val="FF0000"/>
                </a:solidFill>
                <a:latin typeface="Times New Roman" pitchFamily="18" charset="0"/>
                <a:ea typeface="宋体" pitchFamily="2" charset="-122"/>
              </a:rPr>
              <a:t>6.1.3.2</a:t>
            </a:r>
            <a:endParaRPr lang="zh-CN" altLang="en-US" b="1" dirty="0">
              <a:solidFill>
                <a:srgbClr val="FF0000"/>
              </a:solidFill>
              <a:latin typeface="Times New Roman" pitchFamily="18" charset="0"/>
              <a:ea typeface="宋体" pitchFamily="2" charset="-122"/>
            </a:endParaRPr>
          </a:p>
        </p:txBody>
      </p:sp>
      <p:sp>
        <p:nvSpPr>
          <p:cNvPr id="7"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6.1.3   TCP</a:t>
            </a:r>
            <a:r>
              <a:rPr lang="zh-CN" altLang="en-US" sz="3200" dirty="0" smtClean="0">
                <a:latin typeface="Times New Roman" pitchFamily="18" charset="0"/>
                <a:ea typeface="宋体" pitchFamily="2" charset="-122"/>
                <a:cs typeface="Arial" charset="0"/>
              </a:rPr>
              <a:t>和</a:t>
            </a:r>
            <a:r>
              <a:rPr lang="en-US" altLang="zh-CN" sz="3200" dirty="0" smtClean="0">
                <a:latin typeface="Times New Roman" pitchFamily="18" charset="0"/>
                <a:ea typeface="宋体" pitchFamily="2" charset="-122"/>
                <a:cs typeface="Arial" charset="0"/>
              </a:rPr>
              <a:t>UDP</a:t>
            </a:r>
            <a:r>
              <a:rPr lang="zh-CN" altLang="en-US" sz="3200" dirty="0" smtClean="0">
                <a:latin typeface="Times New Roman" pitchFamily="18" charset="0"/>
                <a:ea typeface="宋体" pitchFamily="2" charset="-122"/>
                <a:cs typeface="Arial" charset="0"/>
              </a:rPr>
              <a:t>传输协议</a:t>
            </a:r>
            <a:endParaRPr lang="en-US" altLang="zh-CN" sz="3200" dirty="0" smtClean="0">
              <a:latin typeface="Times New Roman" pitchFamily="18" charset="0"/>
              <a:ea typeface="宋体" pitchFamily="2" charset="-122"/>
              <a:cs typeface="Arial"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60000" y="1152000"/>
            <a:ext cx="8280000" cy="4140000"/>
          </a:xfrm>
        </p:spPr>
        <p:txBody>
          <a:bodyPr>
            <a:spAutoFit/>
          </a:bodyPr>
          <a:lstStyle/>
          <a:p>
            <a:pPr marL="360000" indent="-360000">
              <a:lnSpc>
                <a:spcPct val="150000"/>
              </a:lnSpc>
              <a:spcBef>
                <a:spcPts val="600"/>
              </a:spcBef>
              <a:spcAft>
                <a:spcPts val="0"/>
              </a:spcAft>
            </a:pPr>
            <a:r>
              <a:rPr lang="en-US" altLang="zh-CN" sz="2400" b="1" i="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cs typeface="Arial" charset="0"/>
              </a:rPr>
              <a:t>UDP</a:t>
            </a:r>
            <a:r>
              <a:rPr lang="zh-CN" altLang="en-US" sz="2400" b="1" i="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cs typeface="Arial" charset="0"/>
              </a:rPr>
              <a:t>传输协议（用户数据报协议</a:t>
            </a:r>
            <a:r>
              <a:rPr lang="zh-CN" altLang="en-US" sz="2400" b="1" i="1" dirty="0">
                <a:solidFill>
                  <a:srgbClr val="0000FF"/>
                </a:solidFill>
                <a:effectLst>
                  <a:outerShdw blurRad="38100" dist="38100" dir="2700000" algn="tl">
                    <a:srgbClr val="000000">
                      <a:alpha val="43137"/>
                    </a:srgbClr>
                  </a:outerShdw>
                </a:effectLst>
                <a:latin typeface="Times New Roman" pitchFamily="18" charset="0"/>
                <a:ea typeface="宋体" pitchFamily="2" charset="-122"/>
                <a:cs typeface="Arial" charset="0"/>
              </a:rPr>
              <a:t>）</a:t>
            </a:r>
            <a:endParaRPr lang="en-US" altLang="zh-CN" sz="2400" b="1" i="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cs typeface="Arial" charset="0"/>
            </a:endParaRPr>
          </a:p>
          <a:p>
            <a:pPr marL="360000" indent="-360000" algn="just">
              <a:lnSpc>
                <a:spcPct val="150000"/>
              </a:lnSpc>
              <a:spcBef>
                <a:spcPts val="600"/>
              </a:spcBef>
              <a:spcAft>
                <a:spcPts val="0"/>
              </a:spcAft>
              <a:buFont typeface="Wingdings" pitchFamily="2" charset="2"/>
              <a:buChar char="ü"/>
            </a:pPr>
            <a:r>
              <a:rPr lang="en-US" altLang="zh-CN" sz="2400" b="1" dirty="0" smtClean="0">
                <a:latin typeface="Times New Roman" pitchFamily="18" charset="0"/>
                <a:ea typeface="宋体" pitchFamily="2" charset="-122"/>
                <a:cs typeface="Arial" charset="0"/>
              </a:rPr>
              <a:t>UDP</a:t>
            </a:r>
            <a:r>
              <a:rPr lang="zh-CN" altLang="en-US" sz="2400" b="1" dirty="0" smtClean="0">
                <a:solidFill>
                  <a:srgbClr val="FF00FF"/>
                </a:solidFill>
                <a:latin typeface="Times New Roman" pitchFamily="18" charset="0"/>
                <a:ea typeface="宋体" pitchFamily="2" charset="-122"/>
                <a:cs typeface="Arial" charset="0"/>
              </a:rPr>
              <a:t>不需要对方确认有没有接收到</a:t>
            </a:r>
            <a:r>
              <a:rPr lang="zh-CN" altLang="en-US" sz="2400" b="1" dirty="0" smtClean="0">
                <a:latin typeface="Times New Roman" pitchFamily="18" charset="0"/>
                <a:ea typeface="宋体" pitchFamily="2" charset="-122"/>
                <a:cs typeface="Arial" charset="0"/>
              </a:rPr>
              <a:t>，是一种高效率的传送机制。这类似于邮政系统的</a:t>
            </a:r>
            <a:r>
              <a:rPr lang="zh-CN" altLang="en-US" sz="2400" b="1" dirty="0" smtClean="0">
                <a:solidFill>
                  <a:srgbClr val="FF0000"/>
                </a:solidFill>
                <a:latin typeface="Times New Roman" pitchFamily="18" charset="0"/>
                <a:ea typeface="宋体" pitchFamily="2" charset="-122"/>
                <a:cs typeface="Arial" charset="0"/>
              </a:rPr>
              <a:t>平信</a:t>
            </a:r>
            <a:r>
              <a:rPr lang="zh-CN" altLang="en-US" sz="2400" b="1" dirty="0" smtClean="0">
                <a:latin typeface="Times New Roman" pitchFamily="18" charset="0"/>
                <a:ea typeface="宋体" pitchFamily="2" charset="-122"/>
                <a:cs typeface="Arial" charset="0"/>
              </a:rPr>
              <a:t>，虽不能保证信件肯定能收到，但收到的可能性极大。也就是说，</a:t>
            </a:r>
            <a:r>
              <a:rPr lang="en-US" altLang="zh-CN" sz="2400" b="1" dirty="0" smtClean="0">
                <a:solidFill>
                  <a:srgbClr val="FF00FF"/>
                </a:solidFill>
                <a:latin typeface="Times New Roman" pitchFamily="18" charset="0"/>
                <a:ea typeface="宋体" pitchFamily="2" charset="-122"/>
                <a:cs typeface="Arial" charset="0"/>
              </a:rPr>
              <a:t>UDP</a:t>
            </a:r>
            <a:r>
              <a:rPr lang="zh-CN" altLang="en-US" sz="2400" b="1" dirty="0">
                <a:solidFill>
                  <a:srgbClr val="FF00FF"/>
                </a:solidFill>
                <a:latin typeface="Times New Roman" pitchFamily="18" charset="0"/>
                <a:ea typeface="宋体" pitchFamily="2" charset="-122"/>
                <a:cs typeface="Arial" charset="0"/>
              </a:rPr>
              <a:t>没有</a:t>
            </a:r>
            <a:r>
              <a:rPr lang="zh-CN" altLang="en-US" sz="2400" b="1" dirty="0" smtClean="0">
                <a:solidFill>
                  <a:srgbClr val="FF00FF"/>
                </a:solidFill>
                <a:latin typeface="Times New Roman" pitchFamily="18" charset="0"/>
                <a:ea typeface="宋体" pitchFamily="2" charset="-122"/>
                <a:cs typeface="Arial" charset="0"/>
              </a:rPr>
              <a:t>确认和重传机制。</a:t>
            </a:r>
            <a:endParaRPr lang="en-US" altLang="zh-CN" sz="2400" b="1" dirty="0" smtClean="0">
              <a:solidFill>
                <a:srgbClr val="FF00FF"/>
              </a:solidFill>
              <a:latin typeface="Times New Roman" pitchFamily="18" charset="0"/>
              <a:ea typeface="宋体" pitchFamily="2" charset="-122"/>
              <a:cs typeface="Arial" charset="0"/>
            </a:endParaRPr>
          </a:p>
          <a:p>
            <a:pPr marL="360000" indent="-360000">
              <a:lnSpc>
                <a:spcPct val="150000"/>
              </a:lnSpc>
              <a:spcBef>
                <a:spcPts val="600"/>
              </a:spcBef>
              <a:spcAft>
                <a:spcPts val="0"/>
              </a:spcAft>
              <a:buFont typeface="Wingdings" pitchFamily="2" charset="2"/>
              <a:buChar char="ü"/>
            </a:pPr>
            <a:r>
              <a:rPr lang="zh-CN" altLang="en-US" sz="2400" b="1" dirty="0" smtClean="0">
                <a:latin typeface="Times New Roman" pitchFamily="18" charset="0"/>
                <a:ea typeface="宋体" pitchFamily="2" charset="-122"/>
                <a:cs typeface="Arial" charset="0"/>
              </a:rPr>
              <a:t>与</a:t>
            </a:r>
            <a:r>
              <a:rPr lang="en-US" altLang="zh-CN" sz="2400" b="1" dirty="0" smtClean="0">
                <a:latin typeface="Times New Roman" pitchFamily="18" charset="0"/>
                <a:ea typeface="宋体" pitchFamily="2" charset="-122"/>
                <a:cs typeface="Arial" charset="0"/>
              </a:rPr>
              <a:t>TCP</a:t>
            </a:r>
            <a:r>
              <a:rPr lang="zh-CN" altLang="en-US" sz="2400" b="1" dirty="0" smtClean="0">
                <a:latin typeface="Times New Roman" pitchFamily="18" charset="0"/>
                <a:ea typeface="宋体" pitchFamily="2" charset="-122"/>
                <a:cs typeface="Arial" charset="0"/>
              </a:rPr>
              <a:t>不同，</a:t>
            </a:r>
            <a:r>
              <a:rPr lang="en-US" altLang="zh-CN" sz="2400" b="1" dirty="0" smtClean="0">
                <a:latin typeface="Times New Roman" pitchFamily="18" charset="0"/>
                <a:ea typeface="宋体" pitchFamily="2" charset="-122"/>
                <a:cs typeface="Arial" charset="0"/>
              </a:rPr>
              <a:t>UDP</a:t>
            </a:r>
            <a:r>
              <a:rPr lang="zh-CN" altLang="en-US" sz="2400" b="1" dirty="0" smtClean="0">
                <a:latin typeface="Times New Roman" pitchFamily="18" charset="0"/>
                <a:ea typeface="宋体" pitchFamily="2" charset="-122"/>
                <a:cs typeface="Arial" charset="0"/>
              </a:rPr>
              <a:t>不跟踪</a:t>
            </a:r>
            <a:r>
              <a:rPr lang="zh-CN" altLang="en-US" sz="2400" b="1" dirty="0" smtClean="0">
                <a:solidFill>
                  <a:srgbClr val="0000FF"/>
                </a:solidFill>
                <a:latin typeface="Times New Roman" pitchFamily="18" charset="0"/>
                <a:ea typeface="宋体" pitchFamily="2" charset="-122"/>
                <a:cs typeface="Arial" charset="0"/>
              </a:rPr>
              <a:t>数据段</a:t>
            </a:r>
            <a:r>
              <a:rPr lang="zh-CN" altLang="en-US" sz="2400" b="1" dirty="0" smtClean="0">
                <a:latin typeface="Times New Roman" pitchFamily="18" charset="0"/>
                <a:ea typeface="宋体" pitchFamily="2" charset="-122"/>
                <a:cs typeface="Arial" charset="0"/>
              </a:rPr>
              <a:t>的</a:t>
            </a:r>
            <a:r>
              <a:rPr lang="zh-CN" altLang="en-US" sz="2400" b="1" dirty="0" smtClean="0">
                <a:solidFill>
                  <a:srgbClr val="FF00FF"/>
                </a:solidFill>
                <a:latin typeface="Times New Roman" pitchFamily="18" charset="0"/>
                <a:ea typeface="宋体" pitchFamily="2" charset="-122"/>
                <a:cs typeface="Arial" charset="0"/>
              </a:rPr>
              <a:t>顺序号</a:t>
            </a:r>
            <a:r>
              <a:rPr lang="zh-CN" altLang="en-US" sz="2400" b="1" dirty="0" smtClean="0">
                <a:latin typeface="Times New Roman" pitchFamily="18" charset="0"/>
                <a:ea typeface="宋体" pitchFamily="2" charset="-122"/>
                <a:cs typeface="Arial" charset="0"/>
              </a:rPr>
              <a:t>，仅仅是将接收到的</a:t>
            </a:r>
            <a:r>
              <a:rPr lang="zh-CN" altLang="en-US" sz="2400" b="1" dirty="0" smtClean="0">
                <a:solidFill>
                  <a:srgbClr val="0000FF"/>
                </a:solidFill>
                <a:latin typeface="Times New Roman" pitchFamily="18" charset="0"/>
                <a:ea typeface="宋体" pitchFamily="2" charset="-122"/>
                <a:cs typeface="Arial" charset="0"/>
              </a:rPr>
              <a:t>数据段</a:t>
            </a:r>
            <a:r>
              <a:rPr lang="zh-CN" altLang="en-US" sz="2400" b="1" dirty="0" smtClean="0">
                <a:latin typeface="Times New Roman" pitchFamily="18" charset="0"/>
                <a:ea typeface="宋体" pitchFamily="2" charset="-122"/>
                <a:cs typeface="Arial" charset="0"/>
              </a:rPr>
              <a:t>按</a:t>
            </a:r>
            <a:r>
              <a:rPr lang="zh-CN" altLang="en-US" sz="2400" b="1" dirty="0" smtClean="0">
                <a:solidFill>
                  <a:srgbClr val="FF0000"/>
                </a:solidFill>
                <a:latin typeface="Times New Roman" pitchFamily="18" charset="0"/>
                <a:ea typeface="宋体" pitchFamily="2" charset="-122"/>
                <a:cs typeface="Arial" charset="0"/>
              </a:rPr>
              <a:t>先来后到</a:t>
            </a:r>
            <a:r>
              <a:rPr lang="zh-CN" altLang="en-US" sz="2400" b="1" dirty="0" smtClean="0">
                <a:latin typeface="Times New Roman" pitchFamily="18" charset="0"/>
                <a:ea typeface="宋体" pitchFamily="2" charset="-122"/>
                <a:cs typeface="Arial" charset="0"/>
              </a:rPr>
              <a:t>的顺序传送到其上层的应用程序。</a:t>
            </a:r>
            <a:endParaRPr lang="en-US" altLang="zh-CN" sz="2400" b="1" dirty="0" smtClean="0">
              <a:latin typeface="Times New Roman" pitchFamily="18" charset="0"/>
              <a:ea typeface="宋体" pitchFamily="2" charset="-122"/>
              <a:cs typeface="Arial" charset="0"/>
            </a:endParaRPr>
          </a:p>
        </p:txBody>
      </p:sp>
      <p:sp>
        <p:nvSpPr>
          <p:cNvPr id="5"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6.1.3   TCP</a:t>
            </a:r>
            <a:r>
              <a:rPr lang="zh-CN" altLang="en-US" sz="3200" dirty="0" smtClean="0">
                <a:latin typeface="Times New Roman" pitchFamily="18" charset="0"/>
                <a:ea typeface="宋体" pitchFamily="2" charset="-122"/>
                <a:cs typeface="Arial" charset="0"/>
              </a:rPr>
              <a:t>和</a:t>
            </a:r>
            <a:r>
              <a:rPr lang="en-US" altLang="zh-CN" sz="3200" dirty="0" smtClean="0">
                <a:latin typeface="Times New Roman" pitchFamily="18" charset="0"/>
                <a:ea typeface="宋体" pitchFamily="2" charset="-122"/>
                <a:cs typeface="Arial" charset="0"/>
              </a:rPr>
              <a:t>UDP</a:t>
            </a:r>
            <a:r>
              <a:rPr lang="zh-CN" altLang="en-US" sz="3200" dirty="0" smtClean="0">
                <a:latin typeface="Times New Roman" pitchFamily="18" charset="0"/>
                <a:ea typeface="宋体" pitchFamily="2" charset="-122"/>
                <a:cs typeface="Arial" charset="0"/>
              </a:rPr>
              <a:t>传输协议</a:t>
            </a:r>
            <a:endParaRPr lang="en-US" altLang="zh-CN" sz="3200" dirty="0" smtClean="0">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000" y="4032000"/>
            <a:ext cx="4544060" cy="276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20" name="Rectangle 24"/>
          <p:cNvSpPr>
            <a:spLocks noChangeArrowheads="1"/>
          </p:cNvSpPr>
          <p:nvPr/>
        </p:nvSpPr>
        <p:spPr bwMode="auto">
          <a:xfrm>
            <a:off x="432000" y="4679999"/>
            <a:ext cx="3960000" cy="1152000"/>
          </a:xfrm>
          <a:prstGeom prst="rect">
            <a:avLst/>
          </a:prstGeom>
          <a:noFill/>
          <a:ln>
            <a:noFill/>
          </a:ln>
          <a:effectLst/>
          <a:extLst/>
        </p:spPr>
        <p:txBody>
          <a:bodyPr wrap="square" lIns="82124" tIns="41061" rIns="82124" bIns="41061">
            <a:spAutoFit/>
          </a:bodyPr>
          <a:lstStyle/>
          <a:p>
            <a:pPr algn="just" defTabSz="814388">
              <a:lnSpc>
                <a:spcPct val="150000"/>
              </a:lnSpc>
              <a:defRPr/>
            </a:pPr>
            <a:r>
              <a:rPr lang="en-US" altLang="zh-CN" b="1" i="1" u="sng" dirty="0" smtClean="0">
                <a:solidFill>
                  <a:srgbClr val="0000FF"/>
                </a:solidFill>
                <a:effectLst>
                  <a:outerShdw blurRad="38100" dist="38100" dir="2700000" algn="tl">
                    <a:srgbClr val="C0C0C0"/>
                  </a:outerShdw>
                </a:effectLst>
                <a:latin typeface="Times New Roman" pitchFamily="18" charset="0"/>
                <a:ea typeface="宋体" pitchFamily="2" charset="-122"/>
              </a:rPr>
              <a:t>UDP</a:t>
            </a:r>
            <a:r>
              <a:rPr lang="zh-CN" altLang="en-US" b="1" i="1" u="sng" dirty="0" smtClean="0">
                <a:solidFill>
                  <a:srgbClr val="0000FF"/>
                </a:solidFill>
                <a:effectLst>
                  <a:outerShdw blurRad="38100" dist="38100" dir="2700000" algn="tl">
                    <a:srgbClr val="C0C0C0"/>
                  </a:outerShdw>
                </a:effectLst>
                <a:latin typeface="Times New Roman" pitchFamily="18" charset="0"/>
                <a:ea typeface="宋体" pitchFamily="2" charset="-122"/>
              </a:rPr>
              <a:t>：没有确认</a:t>
            </a:r>
            <a:r>
              <a:rPr lang="zh-CN" altLang="en-US" b="1" i="1" u="sng" dirty="0">
                <a:solidFill>
                  <a:srgbClr val="0000FF"/>
                </a:solidFill>
                <a:effectLst>
                  <a:outerShdw blurRad="38100" dist="38100" dir="2700000" algn="tl">
                    <a:srgbClr val="C0C0C0"/>
                  </a:outerShdw>
                </a:effectLst>
                <a:latin typeface="Times New Roman" pitchFamily="18" charset="0"/>
                <a:ea typeface="宋体" pitchFamily="2" charset="-122"/>
              </a:rPr>
              <a:t>机制</a:t>
            </a:r>
            <a:r>
              <a:rPr lang="zh-CN" altLang="en-US" b="1" i="1" u="sng" dirty="0" smtClean="0">
                <a:solidFill>
                  <a:srgbClr val="0000FF"/>
                </a:solidFill>
                <a:effectLst>
                  <a:outerShdw blurRad="38100" dist="38100" dir="2700000" algn="tl">
                    <a:srgbClr val="C0C0C0"/>
                  </a:outerShdw>
                </a:effectLst>
                <a:latin typeface="Times New Roman" pitchFamily="18" charset="0"/>
                <a:ea typeface="宋体" pitchFamily="2" charset="-122"/>
              </a:rPr>
              <a:t>；</a:t>
            </a:r>
            <a:endParaRPr lang="en-US" altLang="zh-CN" b="1" i="1" u="sng" dirty="0" smtClean="0">
              <a:solidFill>
                <a:srgbClr val="0000FF"/>
              </a:solidFill>
              <a:effectLst>
                <a:outerShdw blurRad="38100" dist="38100" dir="2700000" algn="tl">
                  <a:srgbClr val="C0C0C0"/>
                </a:outerShdw>
              </a:effectLst>
              <a:latin typeface="Times New Roman" pitchFamily="18" charset="0"/>
              <a:ea typeface="宋体" pitchFamily="2" charset="-122"/>
            </a:endParaRPr>
          </a:p>
          <a:p>
            <a:pPr algn="just" defTabSz="814388">
              <a:lnSpc>
                <a:spcPct val="150000"/>
              </a:lnSpc>
              <a:defRPr/>
            </a:pPr>
            <a:r>
              <a:rPr lang="zh-CN" altLang="en-US" b="1" i="1" u="sng" dirty="0" smtClean="0">
                <a:solidFill>
                  <a:srgbClr val="0000FF"/>
                </a:solidFill>
                <a:effectLst>
                  <a:outerShdw blurRad="38100" dist="38100" dir="2700000" algn="tl">
                    <a:srgbClr val="C0C0C0"/>
                  </a:outerShdw>
                </a:effectLst>
                <a:latin typeface="Times New Roman" pitchFamily="18" charset="0"/>
                <a:ea typeface="宋体" pitchFamily="2" charset="-122"/>
              </a:rPr>
              <a:t>不可靠（高效）通信机制。</a:t>
            </a:r>
            <a:endParaRPr lang="zh-CN" altLang="en-US" b="1" i="1" u="sng"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26627" name="Rectangle 3"/>
          <p:cNvSpPr>
            <a:spLocks noGrp="1" noChangeArrowheads="1"/>
          </p:cNvSpPr>
          <p:nvPr>
            <p:ph idx="4294967295"/>
          </p:nvPr>
        </p:nvSpPr>
        <p:spPr>
          <a:xfrm>
            <a:off x="432000" y="1152000"/>
            <a:ext cx="8280000" cy="3312000"/>
          </a:xfrm>
        </p:spPr>
        <p:txBody>
          <a:bodyPr/>
          <a:lstStyle/>
          <a:p>
            <a:pPr marL="360000" indent="-360000" algn="just">
              <a:lnSpc>
                <a:spcPct val="150000"/>
              </a:lnSpc>
              <a:spcBef>
                <a:spcPts val="0"/>
              </a:spcBef>
              <a:spcAft>
                <a:spcPts val="0"/>
              </a:spcAft>
              <a:buSzPct val="65000"/>
              <a:buFont typeface="Wingdings" pitchFamily="2" charset="2"/>
              <a:buChar char="n"/>
            </a:pPr>
            <a:r>
              <a:rPr lang="en-US" altLang="zh-CN" sz="2400" b="1" dirty="0" smtClean="0">
                <a:latin typeface="Times New Roman" pitchFamily="18" charset="0"/>
                <a:ea typeface="宋体" pitchFamily="2" charset="-122"/>
                <a:cs typeface="Arial" charset="0"/>
              </a:rPr>
              <a:t>UDP</a:t>
            </a:r>
            <a:r>
              <a:rPr lang="zh-CN" altLang="en-US" sz="2400" b="1" dirty="0" smtClean="0">
                <a:latin typeface="Times New Roman" pitchFamily="18" charset="0"/>
                <a:ea typeface="宋体" pitchFamily="2" charset="-122"/>
                <a:cs typeface="Arial" charset="0"/>
              </a:rPr>
              <a:t>是</a:t>
            </a:r>
            <a:r>
              <a:rPr lang="zh-CN" altLang="en-US" sz="2400" b="1" dirty="0" smtClean="0">
                <a:solidFill>
                  <a:srgbClr val="0000FF"/>
                </a:solidFill>
                <a:latin typeface="Times New Roman" pitchFamily="18" charset="0"/>
                <a:ea typeface="宋体" pitchFamily="2" charset="-122"/>
                <a:cs typeface="Arial" charset="0"/>
              </a:rPr>
              <a:t>音频流</a:t>
            </a:r>
            <a:r>
              <a:rPr lang="zh-CN" altLang="en-US" sz="2400" b="1" dirty="0" smtClean="0">
                <a:latin typeface="Times New Roman" pitchFamily="18" charset="0"/>
                <a:ea typeface="宋体" pitchFamily="2" charset="-122"/>
                <a:cs typeface="Arial" charset="0"/>
              </a:rPr>
              <a:t>、</a:t>
            </a:r>
            <a:r>
              <a:rPr lang="zh-CN" altLang="en-US" sz="2400" b="1" dirty="0" smtClean="0">
                <a:solidFill>
                  <a:srgbClr val="0000FF"/>
                </a:solidFill>
                <a:latin typeface="Times New Roman" pitchFamily="18" charset="0"/>
                <a:ea typeface="宋体" pitchFamily="2" charset="-122"/>
                <a:cs typeface="Arial" charset="0"/>
              </a:rPr>
              <a:t>视频流</a:t>
            </a:r>
            <a:r>
              <a:rPr lang="zh-CN" altLang="en-US" sz="2400" b="1" dirty="0" smtClean="0">
                <a:latin typeface="Times New Roman" pitchFamily="18" charset="0"/>
                <a:ea typeface="宋体" pitchFamily="2" charset="-122"/>
                <a:cs typeface="Arial" charset="0"/>
              </a:rPr>
              <a:t>和</a:t>
            </a:r>
            <a:r>
              <a:rPr lang="en-US" altLang="zh-CN" sz="2400" b="1" dirty="0" smtClean="0">
                <a:solidFill>
                  <a:srgbClr val="0000FF"/>
                </a:solidFill>
                <a:latin typeface="Times New Roman" pitchFamily="18" charset="0"/>
                <a:ea typeface="宋体" pitchFamily="2" charset="-122"/>
                <a:cs typeface="Arial" charset="0"/>
              </a:rPr>
              <a:t>IP</a:t>
            </a:r>
            <a:r>
              <a:rPr lang="zh-CN" altLang="en-US" sz="2400" b="1" dirty="0" smtClean="0">
                <a:solidFill>
                  <a:srgbClr val="0000FF"/>
                </a:solidFill>
                <a:latin typeface="Times New Roman" pitchFamily="18" charset="0"/>
                <a:ea typeface="宋体" pitchFamily="2" charset="-122"/>
                <a:cs typeface="Arial" charset="0"/>
              </a:rPr>
              <a:t>语音</a:t>
            </a:r>
            <a:r>
              <a:rPr lang="zh-CN" altLang="en-US" sz="2400" b="1" dirty="0" smtClean="0">
                <a:latin typeface="Times New Roman" pitchFamily="18" charset="0"/>
                <a:ea typeface="宋体" pitchFamily="2" charset="-122"/>
                <a:cs typeface="Arial" charset="0"/>
              </a:rPr>
              <a:t>（</a:t>
            </a:r>
            <a:r>
              <a:rPr lang="en-US" altLang="zh-CN" sz="2400" b="1" dirty="0" smtClean="0">
                <a:solidFill>
                  <a:srgbClr val="0000FF"/>
                </a:solidFill>
                <a:latin typeface="Times New Roman" pitchFamily="18" charset="0"/>
                <a:ea typeface="宋体" pitchFamily="2" charset="-122"/>
                <a:cs typeface="Arial" charset="0"/>
              </a:rPr>
              <a:t>VoIP</a:t>
            </a:r>
            <a:r>
              <a:rPr lang="zh-CN" altLang="en-US" sz="2400" b="1" dirty="0">
                <a:latin typeface="Times New Roman" pitchFamily="18" charset="0"/>
                <a:ea typeface="宋体" pitchFamily="2" charset="-122"/>
                <a:cs typeface="Arial" charset="0"/>
              </a:rPr>
              <a:t>）</a:t>
            </a:r>
            <a:r>
              <a:rPr lang="zh-CN" altLang="en-US" sz="2400" b="1" dirty="0" smtClean="0">
                <a:latin typeface="Times New Roman" pitchFamily="18" charset="0"/>
                <a:ea typeface="宋体" pitchFamily="2" charset="-122"/>
                <a:cs typeface="Arial" charset="0"/>
              </a:rPr>
              <a:t>之类应用程序的首选，</a:t>
            </a:r>
            <a:r>
              <a:rPr lang="en-US" altLang="zh-CN" sz="2400" b="1" dirty="0" smtClean="0">
                <a:latin typeface="Times New Roman" pitchFamily="18" charset="0"/>
                <a:ea typeface="宋体" pitchFamily="2" charset="-122"/>
              </a:rPr>
              <a:t>UDP</a:t>
            </a:r>
            <a:r>
              <a:rPr lang="zh-CN" altLang="en-US" sz="2400" b="1" dirty="0" smtClean="0">
                <a:latin typeface="Times New Roman" pitchFamily="18" charset="0"/>
                <a:ea typeface="宋体" pitchFamily="2" charset="-122"/>
              </a:rPr>
              <a:t>的典型应用场合是</a:t>
            </a:r>
            <a:r>
              <a:rPr lang="en-US" altLang="zh-CN" sz="2400" b="1" dirty="0" smtClean="0">
                <a:solidFill>
                  <a:srgbClr val="FF00FF"/>
                </a:solidFill>
                <a:latin typeface="Times New Roman" pitchFamily="18" charset="0"/>
                <a:ea typeface="宋体" pitchFamily="2" charset="-122"/>
              </a:rPr>
              <a:t>Internet</a:t>
            </a:r>
            <a:r>
              <a:rPr lang="zh-CN" altLang="en-US" sz="2400" b="1" dirty="0" smtClean="0">
                <a:solidFill>
                  <a:srgbClr val="FF00FF"/>
                </a:solidFill>
                <a:latin typeface="Times New Roman" pitchFamily="18" charset="0"/>
                <a:ea typeface="宋体" pitchFamily="2" charset="-122"/>
              </a:rPr>
              <a:t>广播</a:t>
            </a:r>
            <a:r>
              <a:rPr lang="zh-CN" altLang="en-US" sz="2400" b="1" dirty="0" smtClean="0">
                <a:latin typeface="Times New Roman" pitchFamily="18" charset="0"/>
                <a:ea typeface="宋体" pitchFamily="2" charset="-122"/>
                <a:cs typeface="Arial" charset="0"/>
              </a:rPr>
              <a:t>。</a:t>
            </a:r>
            <a:endParaRPr lang="en-US" altLang="zh-CN" sz="2400" b="1" dirty="0" smtClean="0">
              <a:latin typeface="Times New Roman" pitchFamily="18" charset="0"/>
              <a:ea typeface="宋体" pitchFamily="2" charset="-122"/>
              <a:cs typeface="Arial" charset="0"/>
            </a:endParaRPr>
          </a:p>
          <a:p>
            <a:pPr marL="360000" indent="-360000" algn="just">
              <a:lnSpc>
                <a:spcPct val="150000"/>
              </a:lnSpc>
              <a:spcBef>
                <a:spcPts val="0"/>
              </a:spcBef>
              <a:spcAft>
                <a:spcPts val="0"/>
              </a:spcAft>
              <a:buSzPct val="65000"/>
              <a:buFont typeface="Wingdings" pitchFamily="2" charset="2"/>
              <a:buChar char="n"/>
            </a:pPr>
            <a:r>
              <a:rPr lang="zh-CN" altLang="en-US" sz="2400" b="1" u="sng" dirty="0">
                <a:solidFill>
                  <a:srgbClr val="006600"/>
                </a:solidFill>
                <a:latin typeface="Times New Roman" pitchFamily="18" charset="0"/>
                <a:ea typeface="宋体" pitchFamily="2" charset="-122"/>
                <a:cs typeface="Arial" charset="0"/>
              </a:rPr>
              <a:t>使用</a:t>
            </a:r>
            <a:r>
              <a:rPr lang="zh-CN" altLang="en-US" sz="2400" b="1" u="sng" dirty="0" smtClean="0">
                <a:solidFill>
                  <a:srgbClr val="006600"/>
                </a:solidFill>
                <a:latin typeface="Times New Roman" pitchFamily="18" charset="0"/>
                <a:ea typeface="宋体" pitchFamily="2" charset="-122"/>
                <a:cs typeface="Arial" charset="0"/>
              </a:rPr>
              <a:t>确认机制会降低传送速度。</a:t>
            </a:r>
            <a:r>
              <a:rPr lang="zh-CN" altLang="en-US" sz="2400" b="1" dirty="0" smtClean="0">
                <a:latin typeface="Times New Roman" pitchFamily="18" charset="0"/>
                <a:ea typeface="宋体" pitchFamily="2" charset="-122"/>
              </a:rPr>
              <a:t>丢失少量数据包时，</a:t>
            </a:r>
            <a:r>
              <a:rPr lang="zh-CN" altLang="en-US" sz="2400" b="1" dirty="0">
                <a:latin typeface="Times New Roman" pitchFamily="18" charset="0"/>
                <a:ea typeface="宋体" pitchFamily="2" charset="-122"/>
              </a:rPr>
              <a:t>会有</a:t>
            </a:r>
            <a:r>
              <a:rPr lang="zh-CN" altLang="en-US" sz="2400" b="1" dirty="0" smtClean="0">
                <a:latin typeface="Times New Roman" pitchFamily="18" charset="0"/>
                <a:ea typeface="宋体" pitchFamily="2" charset="-122"/>
              </a:rPr>
              <a:t>轻微的声音中断。但如果使用</a:t>
            </a:r>
            <a:r>
              <a:rPr lang="en-US" altLang="zh-CN" sz="2400" b="1" dirty="0" smtClean="0">
                <a:latin typeface="Times New Roman" pitchFamily="18" charset="0"/>
                <a:ea typeface="宋体" pitchFamily="2" charset="-122"/>
              </a:rPr>
              <a:t>TCP</a:t>
            </a:r>
            <a:r>
              <a:rPr lang="zh-CN" altLang="en-US" sz="2400" b="1" dirty="0" smtClean="0">
                <a:latin typeface="Times New Roman" pitchFamily="18" charset="0"/>
                <a:ea typeface="宋体" pitchFamily="2" charset="-122"/>
              </a:rPr>
              <a:t>，就会重新发送丢失的数据包，这需要暂停传输来接收这些数据包，那么中断</a:t>
            </a:r>
            <a:r>
              <a:rPr lang="zh-CN" altLang="en-US" sz="2400" b="1" dirty="0">
                <a:latin typeface="Times New Roman" pitchFamily="18" charset="0"/>
                <a:ea typeface="宋体" pitchFamily="2" charset="-122"/>
              </a:rPr>
              <a:t>反而</a:t>
            </a:r>
            <a:r>
              <a:rPr lang="zh-CN" altLang="en-US" sz="2400" b="1" dirty="0" smtClean="0">
                <a:latin typeface="Times New Roman" pitchFamily="18" charset="0"/>
                <a:ea typeface="宋体" pitchFamily="2" charset="-122"/>
              </a:rPr>
              <a:t>会更加明显。</a:t>
            </a:r>
          </a:p>
        </p:txBody>
      </p:sp>
      <p:sp>
        <p:nvSpPr>
          <p:cNvPr id="6" name="Rectangle 2"/>
          <p:cNvSpPr txBox="1">
            <a:spLocks noChangeArrowheads="1"/>
          </p:cNvSpPr>
          <p:nvPr/>
        </p:nvSpPr>
        <p:spPr>
          <a:xfrm>
            <a:off x="360000" y="504634"/>
            <a:ext cx="7920000" cy="575366"/>
          </a:xfrm>
          <a:prstGeom prst="rect">
            <a:avLst/>
          </a:prstGeom>
        </p:spPr>
        <p:txBody>
          <a:bodyPr>
            <a:spAutoFit/>
          </a:bodyPr>
          <a:lstStyle>
            <a:lvl1pPr algn="l" defTabSz="814388" rtl="0" eaLnBrk="0" fontAlgn="base" hangingPunct="0">
              <a:lnSpc>
                <a:spcPct val="90000"/>
              </a:lnSpc>
              <a:spcBef>
                <a:spcPct val="0"/>
              </a:spcBef>
              <a:spcAft>
                <a:spcPct val="0"/>
              </a:spcAft>
              <a:defRPr sz="40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4000" b="1">
                <a:solidFill>
                  <a:schemeClr val="tx2"/>
                </a:solidFill>
                <a:latin typeface="Arial" charset="0"/>
              </a:defRPr>
            </a:lvl2pPr>
            <a:lvl3pPr algn="l" defTabSz="814388" rtl="0" eaLnBrk="0" fontAlgn="base" hangingPunct="0">
              <a:lnSpc>
                <a:spcPct val="90000"/>
              </a:lnSpc>
              <a:spcBef>
                <a:spcPct val="0"/>
              </a:spcBef>
              <a:spcAft>
                <a:spcPct val="0"/>
              </a:spcAft>
              <a:defRPr sz="4000" b="1">
                <a:solidFill>
                  <a:schemeClr val="tx2"/>
                </a:solidFill>
                <a:latin typeface="Arial" charset="0"/>
              </a:defRPr>
            </a:lvl3pPr>
            <a:lvl4pPr algn="l" defTabSz="814388" rtl="0" eaLnBrk="0" fontAlgn="base" hangingPunct="0">
              <a:lnSpc>
                <a:spcPct val="90000"/>
              </a:lnSpc>
              <a:spcBef>
                <a:spcPct val="0"/>
              </a:spcBef>
              <a:spcAft>
                <a:spcPct val="0"/>
              </a:spcAft>
              <a:defRPr sz="4000" b="1">
                <a:solidFill>
                  <a:schemeClr val="tx2"/>
                </a:solidFill>
                <a:latin typeface="Arial" charset="0"/>
              </a:defRPr>
            </a:lvl4pPr>
            <a:lvl5pPr algn="l" defTabSz="814388" rtl="0" eaLnBrk="0" fontAlgn="base" hangingPunct="0">
              <a:lnSpc>
                <a:spcPct val="90000"/>
              </a:lnSpc>
              <a:spcBef>
                <a:spcPct val="0"/>
              </a:spcBef>
              <a:spcAft>
                <a:spcPct val="0"/>
              </a:spcAft>
              <a:defRPr sz="40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smtClean="0">
                <a:latin typeface="Times New Roman" pitchFamily="18" charset="0"/>
                <a:ea typeface="宋体" pitchFamily="2" charset="-122"/>
                <a:cs typeface="Arial" charset="0"/>
              </a:rPr>
              <a:t>6.1.3   TCP</a:t>
            </a:r>
            <a:r>
              <a:rPr lang="zh-CN" altLang="en-US" sz="3200" smtClean="0">
                <a:latin typeface="Times New Roman" pitchFamily="18" charset="0"/>
                <a:ea typeface="宋体" pitchFamily="2" charset="-122"/>
                <a:cs typeface="Arial" charset="0"/>
              </a:rPr>
              <a:t>和</a:t>
            </a:r>
            <a:r>
              <a:rPr lang="en-US" altLang="zh-CN" sz="3200" smtClean="0">
                <a:latin typeface="Times New Roman" pitchFamily="18" charset="0"/>
                <a:ea typeface="宋体" pitchFamily="2" charset="-122"/>
                <a:cs typeface="Arial" charset="0"/>
              </a:rPr>
              <a:t>UDP</a:t>
            </a:r>
            <a:r>
              <a:rPr lang="zh-CN" altLang="en-US" sz="3200" smtClean="0">
                <a:latin typeface="Times New Roman" pitchFamily="18" charset="0"/>
                <a:ea typeface="宋体" pitchFamily="2" charset="-122"/>
                <a:cs typeface="Arial" charset="0"/>
              </a:rPr>
              <a:t>传输协议</a:t>
            </a:r>
            <a:endParaRPr lang="en-US" altLang="zh-CN" sz="3200" dirty="0" smtClean="0">
              <a:latin typeface="Times New Roman" pitchFamily="18" charset="0"/>
              <a:ea typeface="宋体" pitchFamily="2" charset="-122"/>
              <a:cs typeface="Arial"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504634"/>
            <a:ext cx="7920000" cy="575366"/>
          </a:xfrm>
        </p:spPr>
        <p:txBody>
          <a:bodyPr>
            <a:spAutoFit/>
          </a:bodyPr>
          <a:lstStyle/>
          <a:p>
            <a:pPr>
              <a:lnSpc>
                <a:spcPct val="100000"/>
              </a:lnSpc>
            </a:pPr>
            <a:r>
              <a:rPr lang="zh-CN" altLang="en-US" sz="3200" dirty="0" smtClean="0">
                <a:latin typeface="Times New Roman" pitchFamily="18" charset="0"/>
                <a:ea typeface="宋体" pitchFamily="2" charset="-122"/>
              </a:rPr>
              <a:t>小结：</a:t>
            </a:r>
            <a:r>
              <a:rPr lang="en-US" altLang="zh-CN" sz="3200" dirty="0" smtClean="0">
                <a:latin typeface="Times New Roman" pitchFamily="18" charset="0"/>
                <a:ea typeface="宋体" pitchFamily="2" charset="-122"/>
              </a:rPr>
              <a:t>IP</a:t>
            </a:r>
            <a:r>
              <a:rPr lang="zh-CN" altLang="en-US" sz="3200" dirty="0" smtClean="0">
                <a:latin typeface="Times New Roman" pitchFamily="18" charset="0"/>
                <a:ea typeface="宋体" pitchFamily="2" charset="-122"/>
              </a:rPr>
              <a:t>与</a:t>
            </a:r>
            <a:r>
              <a:rPr lang="en-US" altLang="zh-CN" sz="3200" dirty="0" smtClean="0">
                <a:latin typeface="Times New Roman" pitchFamily="18" charset="0"/>
                <a:ea typeface="宋体" pitchFamily="2" charset="-122"/>
              </a:rPr>
              <a:t>TCP/UDP</a:t>
            </a:r>
            <a:r>
              <a:rPr lang="zh-CN" altLang="en-US" sz="3200" dirty="0" smtClean="0">
                <a:latin typeface="Times New Roman" pitchFamily="18" charset="0"/>
                <a:ea typeface="宋体" pitchFamily="2" charset="-122"/>
              </a:rPr>
              <a:t>的关系</a:t>
            </a:r>
            <a:endParaRPr lang="zh-CN" altLang="en-US" sz="3200" dirty="0">
              <a:latin typeface="Times New Roman" pitchFamily="18" charset="0"/>
              <a:ea typeface="宋体" pitchFamily="2" charset="-122"/>
            </a:endParaRPr>
          </a:p>
        </p:txBody>
      </p:sp>
      <p:sp>
        <p:nvSpPr>
          <p:cNvPr id="3" name="内容占位符 2"/>
          <p:cNvSpPr>
            <a:spLocks noGrp="1"/>
          </p:cNvSpPr>
          <p:nvPr>
            <p:ph idx="1"/>
          </p:nvPr>
        </p:nvSpPr>
        <p:spPr>
          <a:xfrm>
            <a:off x="252000" y="1152000"/>
            <a:ext cx="8640000" cy="5040000"/>
          </a:xfrm>
        </p:spPr>
        <p:txBody>
          <a:bodyPr/>
          <a:lstStyle/>
          <a:p>
            <a:pPr marL="360000" indent="-360000" algn="just" eaLnBrk="1" hangingPunct="1">
              <a:lnSpc>
                <a:spcPct val="150000"/>
              </a:lnSpc>
              <a:spcBef>
                <a:spcPts val="0"/>
              </a:spcBef>
              <a:spcAft>
                <a:spcPts val="0"/>
              </a:spcAft>
            </a:pPr>
            <a:r>
              <a:rPr lang="en-US" altLang="zh-CN" sz="2400" b="1" dirty="0" smtClean="0">
                <a:solidFill>
                  <a:srgbClr val="FF0000"/>
                </a:solidFill>
                <a:latin typeface="Times New Roman" pitchFamily="18" charset="0"/>
                <a:ea typeface="宋体" pitchFamily="2" charset="-122"/>
              </a:rPr>
              <a:t>IP</a:t>
            </a:r>
            <a:r>
              <a:rPr lang="zh-CN" altLang="en-US" sz="2400" b="1" dirty="0" smtClean="0">
                <a:solidFill>
                  <a:srgbClr val="FF0000"/>
                </a:solidFill>
                <a:latin typeface="Times New Roman" pitchFamily="18" charset="0"/>
                <a:ea typeface="宋体" pitchFamily="2" charset="-122"/>
              </a:rPr>
              <a:t>协议</a:t>
            </a:r>
            <a:r>
              <a:rPr lang="zh-CN" altLang="en-US" sz="2400" b="1" dirty="0" smtClean="0">
                <a:latin typeface="Times New Roman" pitchFamily="18" charset="0"/>
                <a:ea typeface="宋体" pitchFamily="2" charset="-122"/>
              </a:rPr>
              <a:t>负责</a:t>
            </a:r>
            <a:r>
              <a:rPr lang="zh-CN" altLang="en-US" sz="2400" b="1" dirty="0">
                <a:latin typeface="Times New Roman" pitchFamily="18" charset="0"/>
                <a:ea typeface="宋体" pitchFamily="2" charset="-122"/>
              </a:rPr>
              <a:t>添加</a:t>
            </a:r>
            <a:r>
              <a:rPr lang="zh-CN" altLang="en-US" sz="2400" b="1" dirty="0" smtClean="0">
                <a:latin typeface="Times New Roman" pitchFamily="18" charset="0"/>
                <a:ea typeface="宋体" pitchFamily="2" charset="-122"/>
              </a:rPr>
              <a:t>数据包的</a:t>
            </a:r>
            <a:r>
              <a:rPr lang="zh-CN" altLang="en-US" sz="2400" b="1" dirty="0" smtClean="0">
                <a:solidFill>
                  <a:srgbClr val="0000FF"/>
                </a:solidFill>
                <a:latin typeface="Times New Roman" pitchFamily="18" charset="0"/>
                <a:ea typeface="宋体" pitchFamily="2" charset="-122"/>
              </a:rPr>
              <a:t>网络层报头</a:t>
            </a:r>
            <a:r>
              <a:rPr lang="zh-CN" altLang="en-US" sz="2400" b="1" dirty="0" smtClean="0">
                <a:latin typeface="Times New Roman" pitchFamily="18" charset="0"/>
                <a:ea typeface="宋体" pitchFamily="2" charset="-122"/>
              </a:rPr>
              <a:t>，封装</a:t>
            </a:r>
            <a:r>
              <a:rPr lang="zh-CN" altLang="en-US" sz="2400" b="1" dirty="0" smtClean="0">
                <a:solidFill>
                  <a:srgbClr val="FF00FF"/>
                </a:solidFill>
                <a:latin typeface="Times New Roman" pitchFamily="18" charset="0"/>
                <a:ea typeface="宋体" pitchFamily="2" charset="-122"/>
              </a:rPr>
              <a:t>源与目的</a:t>
            </a:r>
            <a:r>
              <a:rPr lang="en-US" altLang="zh-CN" sz="2400" b="1" dirty="0" smtClean="0">
                <a:solidFill>
                  <a:srgbClr val="FF00FF"/>
                </a:solidFill>
                <a:latin typeface="Times New Roman" pitchFamily="18" charset="0"/>
                <a:ea typeface="宋体" pitchFamily="2" charset="-122"/>
              </a:rPr>
              <a:t>IP</a:t>
            </a:r>
            <a:r>
              <a:rPr lang="zh-CN" altLang="en-US" sz="2400" b="1" dirty="0" smtClean="0">
                <a:solidFill>
                  <a:srgbClr val="FF00FF"/>
                </a:solidFill>
                <a:latin typeface="Times New Roman" pitchFamily="18" charset="0"/>
                <a:ea typeface="宋体" pitchFamily="2" charset="-122"/>
              </a:rPr>
              <a:t>地址</a:t>
            </a:r>
            <a:r>
              <a:rPr lang="zh-CN" altLang="en-US" sz="2400" b="1" dirty="0" smtClean="0">
                <a:latin typeface="Times New Roman" pitchFamily="18" charset="0"/>
                <a:ea typeface="宋体" pitchFamily="2" charset="-122"/>
              </a:rPr>
              <a:t>，确定</a:t>
            </a:r>
            <a:r>
              <a:rPr lang="zh-CN" altLang="en-US" sz="2400" b="1" dirty="0" smtClean="0">
                <a:solidFill>
                  <a:srgbClr val="0000FF"/>
                </a:solidFill>
                <a:latin typeface="Times New Roman" pitchFamily="18" charset="0"/>
                <a:ea typeface="宋体" pitchFamily="2" charset="-122"/>
              </a:rPr>
              <a:t>路由</a:t>
            </a:r>
            <a:r>
              <a:rPr lang="zh-CN" altLang="en-US" sz="2400" b="1" dirty="0" smtClean="0">
                <a:latin typeface="Times New Roman" pitchFamily="18" charset="0"/>
                <a:ea typeface="宋体" pitchFamily="2" charset="-122"/>
              </a:rPr>
              <a:t>，根据</a:t>
            </a:r>
            <a:r>
              <a:rPr lang="zh-CN" altLang="en-US" sz="2400" b="1" dirty="0" smtClean="0">
                <a:solidFill>
                  <a:srgbClr val="0000FF"/>
                </a:solidFill>
                <a:latin typeface="Times New Roman" pitchFamily="18" charset="0"/>
                <a:ea typeface="宋体" pitchFamily="2" charset="-122"/>
              </a:rPr>
              <a:t>源与目的</a:t>
            </a:r>
            <a:r>
              <a:rPr lang="en-US" altLang="zh-CN" sz="2400" b="1" dirty="0" smtClean="0">
                <a:solidFill>
                  <a:srgbClr val="0000FF"/>
                </a:solidFill>
                <a:latin typeface="Times New Roman" pitchFamily="18" charset="0"/>
                <a:ea typeface="宋体" pitchFamily="2" charset="-122"/>
              </a:rPr>
              <a:t>IP</a:t>
            </a:r>
            <a:r>
              <a:rPr lang="zh-CN" altLang="en-US" sz="2400" b="1" dirty="0" smtClean="0">
                <a:solidFill>
                  <a:srgbClr val="0000FF"/>
                </a:solidFill>
                <a:latin typeface="Times New Roman" pitchFamily="18" charset="0"/>
                <a:ea typeface="宋体" pitchFamily="2" charset="-122"/>
              </a:rPr>
              <a:t>地址</a:t>
            </a:r>
            <a:r>
              <a:rPr lang="zh-CN" altLang="en-US" sz="2400" b="1" dirty="0" smtClean="0">
                <a:latin typeface="Times New Roman" pitchFamily="18" charset="0"/>
                <a:ea typeface="宋体" pitchFamily="2" charset="-122"/>
              </a:rPr>
              <a:t>确定传送路径。而</a:t>
            </a:r>
            <a:r>
              <a:rPr lang="en-US" altLang="zh-CN" sz="2400" b="1" dirty="0" smtClean="0">
                <a:solidFill>
                  <a:srgbClr val="0000FF"/>
                </a:solidFill>
                <a:latin typeface="Times New Roman" pitchFamily="18" charset="0"/>
                <a:ea typeface="宋体" pitchFamily="2" charset="-122"/>
              </a:rPr>
              <a:t>TCP</a:t>
            </a:r>
            <a:r>
              <a:rPr lang="zh-CN" altLang="en-US" sz="2400" b="1" dirty="0" smtClean="0">
                <a:solidFill>
                  <a:srgbClr val="0000FF"/>
                </a:solidFill>
                <a:latin typeface="Times New Roman" pitchFamily="18" charset="0"/>
                <a:ea typeface="宋体" pitchFamily="2" charset="-122"/>
              </a:rPr>
              <a:t>和</a:t>
            </a:r>
            <a:r>
              <a:rPr lang="en-US" altLang="zh-CN" sz="2400" b="1" dirty="0" smtClean="0">
                <a:solidFill>
                  <a:srgbClr val="0000FF"/>
                </a:solidFill>
                <a:latin typeface="Times New Roman" pitchFamily="18" charset="0"/>
                <a:ea typeface="宋体" pitchFamily="2" charset="-122"/>
              </a:rPr>
              <a:t>UDP</a:t>
            </a:r>
            <a:r>
              <a:rPr lang="zh-CN" altLang="en-US" sz="2400" b="1" dirty="0" smtClean="0">
                <a:solidFill>
                  <a:srgbClr val="0000FF"/>
                </a:solidFill>
                <a:latin typeface="Times New Roman" pitchFamily="18" charset="0"/>
                <a:ea typeface="宋体" pitchFamily="2" charset="-122"/>
              </a:rPr>
              <a:t>传输协议</a:t>
            </a:r>
            <a:r>
              <a:rPr lang="zh-CN" altLang="en-US" sz="2400" b="1" dirty="0" smtClean="0">
                <a:latin typeface="Times New Roman" pitchFamily="18" charset="0"/>
                <a:ea typeface="宋体" pitchFamily="2" charset="-122"/>
              </a:rPr>
              <a:t>则负责数据段的</a:t>
            </a:r>
            <a:r>
              <a:rPr lang="zh-CN" altLang="en-US" sz="2400" b="1" dirty="0" smtClean="0">
                <a:solidFill>
                  <a:srgbClr val="0000FF"/>
                </a:solidFill>
                <a:latin typeface="Times New Roman" pitchFamily="18" charset="0"/>
                <a:ea typeface="宋体" pitchFamily="2" charset="-122"/>
              </a:rPr>
              <a:t>传输层报头</a:t>
            </a:r>
            <a:r>
              <a:rPr lang="zh-CN" altLang="en-US" sz="2400" b="1" dirty="0" smtClean="0">
                <a:latin typeface="Times New Roman" pitchFamily="18" charset="0"/>
                <a:ea typeface="宋体" pitchFamily="2" charset="-122"/>
              </a:rPr>
              <a:t>，指定传输消息的机制与方式。</a:t>
            </a:r>
          </a:p>
          <a:p>
            <a:pPr marL="360000" indent="-360000" algn="just" eaLnBrk="1" hangingPunct="1">
              <a:lnSpc>
                <a:spcPct val="150000"/>
              </a:lnSpc>
              <a:spcBef>
                <a:spcPts val="0"/>
              </a:spcBef>
              <a:spcAft>
                <a:spcPts val="0"/>
              </a:spcAft>
            </a:pPr>
            <a:r>
              <a:rPr lang="en-US" altLang="zh-CN" sz="2400" b="1" dirty="0" smtClean="0">
                <a:latin typeface="Times New Roman" pitchFamily="18" charset="0"/>
                <a:ea typeface="宋体" pitchFamily="2" charset="-122"/>
              </a:rPr>
              <a:t>TCP</a:t>
            </a:r>
            <a:r>
              <a:rPr lang="zh-CN" altLang="en-US" sz="2400" b="1" dirty="0" smtClean="0">
                <a:latin typeface="Times New Roman" pitchFamily="18" charset="0"/>
                <a:ea typeface="宋体" pitchFamily="2" charset="-122"/>
              </a:rPr>
              <a:t>是</a:t>
            </a:r>
            <a:r>
              <a:rPr lang="zh-CN" altLang="en-US" sz="2400" b="1" dirty="0" smtClean="0">
                <a:solidFill>
                  <a:srgbClr val="FF00FF"/>
                </a:solidFill>
                <a:latin typeface="Times New Roman" pitchFamily="18" charset="0"/>
                <a:ea typeface="宋体" pitchFamily="2" charset="-122"/>
              </a:rPr>
              <a:t>可靠且功能齐全</a:t>
            </a:r>
            <a:r>
              <a:rPr lang="zh-CN" altLang="en-US" sz="2400" b="1" dirty="0" smtClean="0">
                <a:latin typeface="Times New Roman" pitchFamily="18" charset="0"/>
                <a:ea typeface="宋体" pitchFamily="2" charset="-122"/>
              </a:rPr>
              <a:t>的传输协议，用于确保所有数据到达目的设备。相反，</a:t>
            </a:r>
            <a:r>
              <a:rPr lang="en-US" altLang="zh-CN" sz="2400" b="1" dirty="0" smtClean="0">
                <a:latin typeface="Times New Roman" pitchFamily="18" charset="0"/>
                <a:ea typeface="宋体" pitchFamily="2" charset="-122"/>
              </a:rPr>
              <a:t>UDP</a:t>
            </a:r>
            <a:r>
              <a:rPr lang="zh-CN" altLang="en-US" sz="2400" b="1" dirty="0" smtClean="0">
                <a:latin typeface="Times New Roman" pitchFamily="18" charset="0"/>
                <a:ea typeface="宋体" pitchFamily="2" charset="-122"/>
              </a:rPr>
              <a:t>是</a:t>
            </a:r>
            <a:r>
              <a:rPr lang="zh-CN" altLang="en-US" sz="2400" b="1" dirty="0" smtClean="0">
                <a:solidFill>
                  <a:srgbClr val="FF00FF"/>
                </a:solidFill>
                <a:latin typeface="Times New Roman" pitchFamily="18" charset="0"/>
                <a:ea typeface="宋体" pitchFamily="2" charset="-122"/>
              </a:rPr>
              <a:t>不提供任何可靠性</a:t>
            </a:r>
            <a:r>
              <a:rPr lang="zh-CN" altLang="en-US" sz="2400" b="1" dirty="0" smtClean="0">
                <a:latin typeface="Times New Roman" pitchFamily="18" charset="0"/>
                <a:ea typeface="宋体" pitchFamily="2" charset="-122"/>
              </a:rPr>
              <a:t>的一个非常</a:t>
            </a:r>
            <a:r>
              <a:rPr lang="zh-CN" altLang="en-US" sz="2400" b="1" dirty="0" smtClean="0">
                <a:solidFill>
                  <a:srgbClr val="FF00FF"/>
                </a:solidFill>
                <a:latin typeface="Times New Roman" pitchFamily="18" charset="0"/>
                <a:ea typeface="宋体" pitchFamily="2" charset="-122"/>
              </a:rPr>
              <a:t>简单</a:t>
            </a:r>
            <a:r>
              <a:rPr lang="zh-CN" altLang="en-US" sz="2400" b="1" dirty="0" smtClean="0">
                <a:latin typeface="Times New Roman" pitchFamily="18" charset="0"/>
                <a:ea typeface="宋体" pitchFamily="2" charset="-122"/>
              </a:rPr>
              <a:t>、同时也是</a:t>
            </a:r>
            <a:r>
              <a:rPr lang="zh-CN" altLang="en-US" sz="2400" b="1" dirty="0" smtClean="0">
                <a:solidFill>
                  <a:srgbClr val="FF00FF"/>
                </a:solidFill>
                <a:latin typeface="Times New Roman" pitchFamily="18" charset="0"/>
                <a:ea typeface="宋体" pitchFamily="2" charset="-122"/>
              </a:rPr>
              <a:t>高效的</a:t>
            </a:r>
            <a:r>
              <a:rPr lang="zh-CN" altLang="en-US" sz="2400" b="1" dirty="0" smtClean="0">
                <a:latin typeface="Times New Roman" pitchFamily="18" charset="0"/>
                <a:ea typeface="宋体" pitchFamily="2" charset="-122"/>
              </a:rPr>
              <a:t>传输协议。</a:t>
            </a:r>
            <a:endParaRPr lang="en-US" altLang="zh-CN" sz="2400" b="1" i="1" dirty="0" smtClean="0">
              <a:latin typeface="Times New Roman" pitchFamily="18" charset="0"/>
              <a:ea typeface="宋体" pitchFamily="2" charset="-122"/>
            </a:endParaRPr>
          </a:p>
          <a:p>
            <a:pPr marL="360000" indent="-360000" algn="just" eaLnBrk="1" hangingPunct="1">
              <a:lnSpc>
                <a:spcPct val="150000"/>
              </a:lnSpc>
              <a:spcBef>
                <a:spcPts val="0"/>
              </a:spcBef>
              <a:spcAft>
                <a:spcPts val="0"/>
              </a:spcAft>
              <a:buFont typeface="Wingdings" panose="05000000000000000000" pitchFamily="2" charset="2"/>
              <a:buChar char="ü"/>
            </a:pPr>
            <a:r>
              <a:rPr lang="en-US" altLang="zh-CN" sz="2400" b="1" i="1" dirty="0" smtClean="0">
                <a:solidFill>
                  <a:srgbClr val="006600"/>
                </a:solidFill>
                <a:latin typeface="Times New Roman" pitchFamily="18" charset="0"/>
                <a:ea typeface="宋体" pitchFamily="2" charset="-122"/>
              </a:rPr>
              <a:t>IP</a:t>
            </a:r>
            <a:r>
              <a:rPr lang="zh-CN" altLang="en-US" sz="2400" b="1" i="1" dirty="0" smtClean="0">
                <a:solidFill>
                  <a:srgbClr val="006600"/>
                </a:solidFill>
                <a:latin typeface="Times New Roman" pitchFamily="18" charset="0"/>
                <a:ea typeface="宋体" pitchFamily="2" charset="-122"/>
              </a:rPr>
              <a:t>协议是属于</a:t>
            </a:r>
            <a:r>
              <a:rPr lang="en-US" altLang="zh-CN" sz="2400" b="1" i="1" u="sng" dirty="0" smtClean="0">
                <a:solidFill>
                  <a:srgbClr val="006600"/>
                </a:solidFill>
                <a:latin typeface="Times New Roman" pitchFamily="18" charset="0"/>
                <a:ea typeface="宋体" pitchFamily="2" charset="-122"/>
              </a:rPr>
              <a:t>OSI</a:t>
            </a:r>
            <a:r>
              <a:rPr lang="zh-CN" altLang="en-US" sz="2400" b="1" i="1" u="sng" dirty="0" smtClean="0">
                <a:solidFill>
                  <a:srgbClr val="006600"/>
                </a:solidFill>
                <a:latin typeface="Times New Roman" pitchFamily="18" charset="0"/>
                <a:ea typeface="宋体" pitchFamily="2" charset="-122"/>
              </a:rPr>
              <a:t>模型第</a:t>
            </a:r>
            <a:r>
              <a:rPr lang="en-US" altLang="zh-CN" sz="2400" b="1" i="1" u="sng" dirty="0" smtClean="0">
                <a:solidFill>
                  <a:srgbClr val="006600"/>
                </a:solidFill>
                <a:latin typeface="Times New Roman" pitchFamily="18" charset="0"/>
                <a:ea typeface="宋体" pitchFamily="2" charset="-122"/>
              </a:rPr>
              <a:t>3</a:t>
            </a:r>
            <a:r>
              <a:rPr lang="zh-CN" altLang="en-US" sz="2400" b="1" i="1" u="sng" dirty="0" smtClean="0">
                <a:solidFill>
                  <a:srgbClr val="006600"/>
                </a:solidFill>
                <a:latin typeface="Times New Roman" pitchFamily="18" charset="0"/>
                <a:ea typeface="宋体" pitchFamily="2" charset="-122"/>
              </a:rPr>
              <a:t>层网络层</a:t>
            </a:r>
            <a:r>
              <a:rPr lang="zh-CN" altLang="en-US" sz="2400" b="1" i="1" dirty="0" smtClean="0">
                <a:solidFill>
                  <a:srgbClr val="006600"/>
                </a:solidFill>
                <a:latin typeface="Times New Roman" pitchFamily="18" charset="0"/>
                <a:ea typeface="宋体" pitchFamily="2" charset="-122"/>
              </a:rPr>
              <a:t>的协议</a:t>
            </a:r>
            <a:endParaRPr lang="en-US" altLang="zh-CN" sz="2400" b="1" i="1" dirty="0" smtClean="0">
              <a:solidFill>
                <a:srgbClr val="006600"/>
              </a:solidFill>
              <a:latin typeface="Times New Roman" pitchFamily="18" charset="0"/>
              <a:ea typeface="宋体" pitchFamily="2" charset="-122"/>
            </a:endParaRPr>
          </a:p>
          <a:p>
            <a:pPr marL="360000" indent="-360000" algn="just" eaLnBrk="1" hangingPunct="1">
              <a:lnSpc>
                <a:spcPct val="150000"/>
              </a:lnSpc>
              <a:spcBef>
                <a:spcPts val="0"/>
              </a:spcBef>
              <a:spcAft>
                <a:spcPts val="0"/>
              </a:spcAft>
              <a:buFont typeface="Wingdings" panose="05000000000000000000" pitchFamily="2" charset="2"/>
              <a:buChar char="ü"/>
            </a:pPr>
            <a:r>
              <a:rPr lang="en-US" altLang="zh-CN" sz="2400" b="1" i="1" dirty="0" smtClean="0">
                <a:solidFill>
                  <a:srgbClr val="006600"/>
                </a:solidFill>
                <a:latin typeface="Times New Roman" pitchFamily="18" charset="0"/>
                <a:ea typeface="宋体" pitchFamily="2" charset="-122"/>
              </a:rPr>
              <a:t>TCP/UDP</a:t>
            </a:r>
            <a:r>
              <a:rPr lang="zh-CN" altLang="en-US" sz="2400" b="1" i="1" dirty="0" smtClean="0">
                <a:solidFill>
                  <a:srgbClr val="006600"/>
                </a:solidFill>
                <a:latin typeface="Times New Roman" pitchFamily="18" charset="0"/>
                <a:ea typeface="宋体" pitchFamily="2" charset="-122"/>
              </a:rPr>
              <a:t>协议是属于</a:t>
            </a:r>
            <a:r>
              <a:rPr lang="en-US" altLang="zh-CN" sz="2400" b="1" i="1" u="sng" dirty="0" smtClean="0">
                <a:solidFill>
                  <a:srgbClr val="006600"/>
                </a:solidFill>
                <a:latin typeface="Times New Roman" pitchFamily="18" charset="0"/>
                <a:ea typeface="宋体" pitchFamily="2" charset="-122"/>
              </a:rPr>
              <a:t>OSI</a:t>
            </a:r>
            <a:r>
              <a:rPr lang="zh-CN" altLang="en-US" sz="2400" b="1" i="1" u="sng" dirty="0" smtClean="0">
                <a:solidFill>
                  <a:srgbClr val="006600"/>
                </a:solidFill>
                <a:latin typeface="Times New Roman" pitchFamily="18" charset="0"/>
                <a:ea typeface="宋体" pitchFamily="2" charset="-122"/>
              </a:rPr>
              <a:t>模型第</a:t>
            </a:r>
            <a:r>
              <a:rPr lang="en-US" altLang="zh-CN" sz="2400" b="1" i="1" u="sng" dirty="0" smtClean="0">
                <a:solidFill>
                  <a:srgbClr val="006600"/>
                </a:solidFill>
                <a:latin typeface="Times New Roman" pitchFamily="18" charset="0"/>
                <a:ea typeface="宋体" pitchFamily="2" charset="-122"/>
              </a:rPr>
              <a:t>4</a:t>
            </a:r>
            <a:r>
              <a:rPr lang="zh-CN" altLang="en-US" sz="2400" b="1" i="1" u="sng" dirty="0" smtClean="0">
                <a:solidFill>
                  <a:srgbClr val="006600"/>
                </a:solidFill>
                <a:latin typeface="Times New Roman" pitchFamily="18" charset="0"/>
                <a:ea typeface="宋体" pitchFamily="2" charset="-122"/>
              </a:rPr>
              <a:t>层传输层</a:t>
            </a:r>
            <a:r>
              <a:rPr lang="zh-CN" altLang="en-US" sz="2400" b="1" i="1" dirty="0" smtClean="0">
                <a:solidFill>
                  <a:srgbClr val="006600"/>
                </a:solidFill>
                <a:latin typeface="Times New Roman" pitchFamily="18" charset="0"/>
                <a:ea typeface="宋体" pitchFamily="2" charset="-122"/>
              </a:rPr>
              <a:t>的协议</a:t>
            </a:r>
            <a:endParaRPr lang="zh-CN" altLang="en-US" sz="2400" b="1" i="1" dirty="0">
              <a:solidFill>
                <a:srgbClr val="006600"/>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4294967295"/>
          </p:nvPr>
        </p:nvSpPr>
        <p:spPr>
          <a:xfrm>
            <a:off x="324000" y="1152000"/>
            <a:ext cx="8496000" cy="5145848"/>
          </a:xfrm>
        </p:spPr>
        <p:txBody>
          <a:bodyPr>
            <a:spAutoFit/>
          </a:bodyPr>
          <a:lstStyle/>
          <a:p>
            <a:pPr marL="360000" indent="-360000" algn="just" eaLnBrk="1" hangingPunct="1">
              <a:lnSpc>
                <a:spcPct val="150000"/>
              </a:lnSpc>
              <a:spcBef>
                <a:spcPts val="0"/>
              </a:spcBef>
              <a:spcAft>
                <a:spcPts val="0"/>
              </a:spcAft>
              <a:defRPr/>
            </a:pPr>
            <a:r>
              <a:rPr lang="zh-CN" altLang="en-US" sz="2400" b="1" dirty="0" smtClean="0">
                <a:latin typeface="Times New Roman" pitchFamily="18" charset="0"/>
                <a:ea typeface="宋体" pitchFamily="2" charset="-122"/>
                <a:cs typeface="Arial" charset="0"/>
              </a:rPr>
              <a:t>使用</a:t>
            </a:r>
            <a:r>
              <a:rPr lang="en-US" altLang="zh-CN" sz="2400" b="1" dirty="0" smtClean="0">
                <a:solidFill>
                  <a:srgbClr val="0000FF"/>
                </a:solidFill>
                <a:latin typeface="Times New Roman" pitchFamily="18" charset="0"/>
                <a:ea typeface="宋体" pitchFamily="2" charset="-122"/>
                <a:cs typeface="Arial" charset="0"/>
              </a:rPr>
              <a:t>TCP</a:t>
            </a:r>
            <a:r>
              <a:rPr lang="zh-CN" altLang="en-US" sz="2400" b="1" dirty="0" smtClean="0">
                <a:latin typeface="Times New Roman" pitchFamily="18" charset="0"/>
                <a:ea typeface="宋体" pitchFamily="2" charset="-122"/>
                <a:cs typeface="Arial" charset="0"/>
              </a:rPr>
              <a:t>或</a:t>
            </a:r>
            <a:r>
              <a:rPr lang="en-US" altLang="zh-CN" sz="2400" b="1" dirty="0" smtClean="0">
                <a:solidFill>
                  <a:srgbClr val="0000FF"/>
                </a:solidFill>
                <a:latin typeface="Times New Roman" pitchFamily="18" charset="0"/>
                <a:ea typeface="宋体" pitchFamily="2" charset="-122"/>
                <a:cs typeface="Arial" charset="0"/>
              </a:rPr>
              <a:t>UDP</a:t>
            </a:r>
            <a:r>
              <a:rPr lang="zh-CN" altLang="en-US" sz="2400" b="1" dirty="0" smtClean="0">
                <a:latin typeface="Times New Roman" pitchFamily="18" charset="0"/>
                <a:ea typeface="宋体" pitchFamily="2" charset="-122"/>
                <a:cs typeface="Arial" charset="0"/>
              </a:rPr>
              <a:t>传送报文时，在</a:t>
            </a:r>
            <a:r>
              <a:rPr lang="zh-CN" altLang="en-US" sz="2400" b="1" dirty="0" smtClean="0">
                <a:solidFill>
                  <a:srgbClr val="0000FF"/>
                </a:solidFill>
                <a:latin typeface="Times New Roman" pitchFamily="18" charset="0"/>
                <a:ea typeface="宋体" pitchFamily="2" charset="-122"/>
                <a:cs typeface="Arial" charset="0"/>
              </a:rPr>
              <a:t>数据段</a:t>
            </a:r>
            <a:r>
              <a:rPr lang="zh-CN" altLang="en-US" sz="2400" b="1" dirty="0" smtClean="0">
                <a:latin typeface="Times New Roman" pitchFamily="18" charset="0"/>
                <a:ea typeface="宋体" pitchFamily="2" charset="-122"/>
                <a:cs typeface="Arial" charset="0"/>
              </a:rPr>
              <a:t>内封装了</a:t>
            </a:r>
            <a:r>
              <a:rPr lang="zh-CN" altLang="en-US" sz="2400" b="1" dirty="0" smtClean="0">
                <a:solidFill>
                  <a:srgbClr val="0000FF"/>
                </a:solidFill>
                <a:latin typeface="Times New Roman" pitchFamily="18" charset="0"/>
                <a:ea typeface="宋体" pitchFamily="2" charset="-122"/>
                <a:cs typeface="Arial" charset="0"/>
              </a:rPr>
              <a:t>端口号</a:t>
            </a:r>
            <a:r>
              <a:rPr lang="zh-CN" altLang="en-US" sz="2400" b="1" dirty="0" smtClean="0">
                <a:latin typeface="Times New Roman" pitchFamily="18" charset="0"/>
                <a:ea typeface="宋体" pitchFamily="2" charset="-122"/>
                <a:cs typeface="Arial" charset="0"/>
              </a:rPr>
              <a:t>。端口号包括：</a:t>
            </a:r>
            <a:r>
              <a:rPr lang="zh-CN" altLang="en-US" sz="2400" b="1" dirty="0" smtClean="0">
                <a:solidFill>
                  <a:srgbClr val="0000FF"/>
                </a:solidFill>
                <a:latin typeface="Times New Roman" pitchFamily="18" charset="0"/>
                <a:ea typeface="宋体" pitchFamily="2" charset="-122"/>
                <a:cs typeface="Arial" charset="0"/>
              </a:rPr>
              <a:t>源端口</a:t>
            </a:r>
            <a:r>
              <a:rPr lang="zh-CN" altLang="en-US" sz="2400" b="1" dirty="0" smtClean="0">
                <a:latin typeface="Times New Roman" pitchFamily="18" charset="0"/>
                <a:ea typeface="宋体" pitchFamily="2" charset="-122"/>
                <a:cs typeface="Arial" charset="0"/>
              </a:rPr>
              <a:t>与</a:t>
            </a:r>
            <a:r>
              <a:rPr lang="zh-CN" altLang="en-US" sz="2400" b="1" dirty="0" smtClean="0">
                <a:solidFill>
                  <a:srgbClr val="0000FF"/>
                </a:solidFill>
                <a:latin typeface="Times New Roman" pitchFamily="18" charset="0"/>
                <a:ea typeface="宋体" pitchFamily="2" charset="-122"/>
                <a:cs typeface="Arial" charset="0"/>
              </a:rPr>
              <a:t>目的端口</a:t>
            </a:r>
            <a:r>
              <a:rPr lang="zh-CN" altLang="en-US" sz="2400" b="1" dirty="0" smtClean="0">
                <a:latin typeface="Times New Roman" pitchFamily="18" charset="0"/>
                <a:ea typeface="宋体" pitchFamily="2" charset="-122"/>
                <a:cs typeface="Arial" charset="0"/>
              </a:rPr>
              <a:t>，分别用于</a:t>
            </a:r>
            <a:r>
              <a:rPr lang="zh-CN" altLang="en-US" sz="2400" b="1" u="sng" dirty="0" smtClean="0">
                <a:solidFill>
                  <a:srgbClr val="FF00FF"/>
                </a:solidFill>
                <a:effectLst>
                  <a:outerShdw blurRad="38100" dist="38100" dir="2700000" algn="tl">
                    <a:srgbClr val="C0C0C0"/>
                  </a:outerShdw>
                </a:effectLst>
                <a:latin typeface="Times New Roman" pitchFamily="18" charset="0"/>
                <a:ea typeface="宋体" pitchFamily="2" charset="-122"/>
                <a:cs typeface="Arial" charset="0"/>
              </a:rPr>
              <a:t>跟踪特定会话</a:t>
            </a:r>
            <a:r>
              <a:rPr lang="zh-CN" altLang="en-US" sz="2400" b="1" u="sng" dirty="0" smtClean="0">
                <a:effectLst>
                  <a:outerShdw blurRad="38100" dist="38100" dir="2700000" algn="tl">
                    <a:srgbClr val="C0C0C0"/>
                  </a:outerShdw>
                </a:effectLst>
                <a:latin typeface="Times New Roman" pitchFamily="18" charset="0"/>
                <a:ea typeface="宋体" pitchFamily="2" charset="-122"/>
                <a:cs typeface="Arial" charset="0"/>
              </a:rPr>
              <a:t>和</a:t>
            </a:r>
            <a:r>
              <a:rPr lang="zh-CN" altLang="en-US" sz="2400" b="1" u="sng" dirty="0" smtClean="0">
                <a:solidFill>
                  <a:srgbClr val="FF00FF"/>
                </a:solidFill>
                <a:effectLst>
                  <a:outerShdw blurRad="38100" dist="38100" dir="2700000" algn="tl">
                    <a:srgbClr val="C0C0C0"/>
                  </a:outerShdw>
                </a:effectLst>
                <a:latin typeface="Times New Roman" pitchFamily="18" charset="0"/>
                <a:ea typeface="宋体" pitchFamily="2" charset="-122"/>
                <a:cs typeface="Arial" charset="0"/>
              </a:rPr>
              <a:t>表明所需服务类型</a:t>
            </a:r>
            <a:r>
              <a:rPr lang="zh-CN" altLang="en-US" sz="2400" b="1" dirty="0" smtClean="0">
                <a:latin typeface="Times New Roman" pitchFamily="18" charset="0"/>
                <a:ea typeface="宋体" pitchFamily="2" charset="-122"/>
                <a:cs typeface="Arial" charset="0"/>
              </a:rPr>
              <a:t>。</a:t>
            </a:r>
          </a:p>
          <a:p>
            <a:pPr marL="360000" indent="-360000" algn="just" eaLnBrk="1" hangingPunct="1">
              <a:lnSpc>
                <a:spcPct val="150000"/>
              </a:lnSpc>
              <a:spcBef>
                <a:spcPts val="0"/>
              </a:spcBef>
              <a:spcAft>
                <a:spcPts val="0"/>
              </a:spcAft>
              <a:defRPr/>
            </a:pPr>
            <a:r>
              <a:rPr lang="zh-CN" altLang="en-US" sz="2400" b="1" dirty="0" smtClean="0">
                <a:solidFill>
                  <a:srgbClr val="0000FF"/>
                </a:solidFill>
                <a:latin typeface="Times New Roman" pitchFamily="18" charset="0"/>
                <a:ea typeface="宋体" pitchFamily="2" charset="-122"/>
                <a:cs typeface="Arial" charset="0"/>
              </a:rPr>
              <a:t>目的端口：</a:t>
            </a:r>
            <a:r>
              <a:rPr lang="zh-CN" altLang="en-US" sz="2400" b="1" dirty="0" smtClean="0">
                <a:latin typeface="Times New Roman" pitchFamily="18" charset="0"/>
                <a:ea typeface="宋体" pitchFamily="2" charset="-122"/>
                <a:cs typeface="Arial" charset="0"/>
              </a:rPr>
              <a:t>客户端将</a:t>
            </a:r>
            <a:r>
              <a:rPr lang="zh-CN" altLang="en-US" sz="2400" b="1" dirty="0" smtClean="0">
                <a:solidFill>
                  <a:srgbClr val="FF0000"/>
                </a:solidFill>
                <a:latin typeface="Times New Roman" pitchFamily="18" charset="0"/>
                <a:ea typeface="宋体" pitchFamily="2" charset="-122"/>
                <a:cs typeface="Arial" charset="0"/>
              </a:rPr>
              <a:t>目的端口号</a:t>
            </a:r>
            <a:r>
              <a:rPr lang="zh-CN" altLang="en-US" sz="2400" b="1" dirty="0">
                <a:latin typeface="Times New Roman" pitchFamily="18" charset="0"/>
                <a:ea typeface="宋体" pitchFamily="2" charset="-122"/>
                <a:cs typeface="Arial" charset="0"/>
              </a:rPr>
              <a:t>封装在</a:t>
            </a:r>
            <a:r>
              <a:rPr lang="zh-CN" altLang="en-US" sz="2400" b="1" dirty="0" smtClean="0">
                <a:latin typeface="Times New Roman" pitchFamily="18" charset="0"/>
                <a:ea typeface="宋体" pitchFamily="2" charset="-122"/>
                <a:cs typeface="Arial" charset="0"/>
              </a:rPr>
              <a:t>数据段内，以此通知服务器，客户端请求的是</a:t>
            </a:r>
            <a:r>
              <a:rPr lang="zh-CN" altLang="en-US" sz="2400" b="1" dirty="0" smtClean="0">
                <a:solidFill>
                  <a:srgbClr val="FF0000"/>
                </a:solidFill>
                <a:latin typeface="Times New Roman" pitchFamily="18" charset="0"/>
                <a:ea typeface="宋体" pitchFamily="2" charset="-122"/>
                <a:cs typeface="Arial" charset="0"/>
              </a:rPr>
              <a:t>何种服务</a:t>
            </a:r>
            <a:r>
              <a:rPr lang="zh-CN" altLang="en-US" sz="2400" b="1" dirty="0" smtClean="0">
                <a:latin typeface="Times New Roman" pitchFamily="18" charset="0"/>
                <a:ea typeface="宋体" pitchFamily="2" charset="-122"/>
                <a:cs typeface="Arial" charset="0"/>
              </a:rPr>
              <a:t>。</a:t>
            </a:r>
            <a:r>
              <a:rPr lang="zh-CN" altLang="en-US" sz="2400" b="1" i="1" u="sng" dirty="0" smtClean="0">
                <a:solidFill>
                  <a:srgbClr val="CC00FF"/>
                </a:solidFill>
                <a:latin typeface="Times New Roman" pitchFamily="18" charset="0"/>
                <a:ea typeface="宋体" pitchFamily="2" charset="-122"/>
                <a:cs typeface="Arial" charset="0"/>
              </a:rPr>
              <a:t>端口号与服务相对应，两个不同的服务不能用同一端口号，那样会发生端口冲突。</a:t>
            </a:r>
            <a:endParaRPr lang="en-US" altLang="zh-CN" sz="2400" b="1" i="1" u="sng" dirty="0" smtClean="0">
              <a:solidFill>
                <a:srgbClr val="CC00FF"/>
              </a:solidFill>
              <a:latin typeface="Times New Roman" pitchFamily="18" charset="0"/>
              <a:ea typeface="宋体" pitchFamily="2" charset="-122"/>
              <a:cs typeface="Arial" charset="0"/>
            </a:endParaRPr>
          </a:p>
          <a:p>
            <a:pPr marL="360000" indent="0" algn="just" eaLnBrk="1" hangingPunct="1">
              <a:lnSpc>
                <a:spcPct val="150000"/>
              </a:lnSpc>
              <a:spcBef>
                <a:spcPts val="600"/>
              </a:spcBef>
              <a:spcAft>
                <a:spcPts val="0"/>
              </a:spcAft>
              <a:buNone/>
              <a:defRPr/>
            </a:pPr>
            <a:r>
              <a:rPr lang="en-US" altLang="zh-CN" sz="2400" b="1" i="1" dirty="0" smtClean="0">
                <a:solidFill>
                  <a:srgbClr val="0000CC"/>
                </a:solidFill>
                <a:latin typeface="Times New Roman" pitchFamily="18" charset="0"/>
                <a:ea typeface="宋体" pitchFamily="2" charset="-122"/>
                <a:cs typeface="Arial" charset="0"/>
              </a:rPr>
              <a:t>Web</a:t>
            </a:r>
            <a:r>
              <a:rPr lang="zh-CN" altLang="en-US" sz="2400" b="1" i="1" dirty="0" smtClean="0">
                <a:solidFill>
                  <a:srgbClr val="0000CC"/>
                </a:solidFill>
                <a:latin typeface="Times New Roman" pitchFamily="18" charset="0"/>
                <a:ea typeface="宋体" pitchFamily="2" charset="-122"/>
                <a:cs typeface="Arial" charset="0"/>
              </a:rPr>
              <a:t>和</a:t>
            </a:r>
            <a:r>
              <a:rPr lang="en-US" altLang="zh-CN" sz="2400" b="1" i="1" dirty="0" smtClean="0">
                <a:solidFill>
                  <a:srgbClr val="0000CC"/>
                </a:solidFill>
                <a:latin typeface="Times New Roman" pitchFamily="18" charset="0"/>
                <a:ea typeface="宋体" pitchFamily="2" charset="-122"/>
                <a:cs typeface="Arial" charset="0"/>
              </a:rPr>
              <a:t>FTP</a:t>
            </a:r>
            <a:r>
              <a:rPr lang="zh-CN" altLang="en-US" sz="2400" b="1" i="1" dirty="0" smtClean="0">
                <a:solidFill>
                  <a:srgbClr val="0000CC"/>
                </a:solidFill>
                <a:latin typeface="Times New Roman" pitchFamily="18" charset="0"/>
                <a:ea typeface="宋体" pitchFamily="2" charset="-122"/>
                <a:cs typeface="Arial" charset="0"/>
              </a:rPr>
              <a:t>实验中应特别注意！</a:t>
            </a:r>
          </a:p>
          <a:p>
            <a:pPr marL="360000" indent="-360000" algn="just" eaLnBrk="1" hangingPunct="1">
              <a:lnSpc>
                <a:spcPct val="150000"/>
              </a:lnSpc>
              <a:spcBef>
                <a:spcPts val="0"/>
              </a:spcBef>
              <a:spcAft>
                <a:spcPts val="0"/>
              </a:spcAft>
              <a:defRPr/>
            </a:pPr>
            <a:r>
              <a:rPr lang="zh-CN" altLang="en-US" sz="2400" b="1" dirty="0" smtClean="0">
                <a:solidFill>
                  <a:srgbClr val="0000FF"/>
                </a:solidFill>
                <a:latin typeface="Times New Roman" pitchFamily="18" charset="0"/>
                <a:ea typeface="宋体" pitchFamily="2" charset="-122"/>
                <a:cs typeface="Arial" charset="0"/>
              </a:rPr>
              <a:t>源端口：</a:t>
            </a:r>
            <a:r>
              <a:rPr lang="zh-CN" altLang="en-US" sz="2400" b="1" dirty="0" smtClean="0">
                <a:latin typeface="Times New Roman" pitchFamily="18" charset="0"/>
                <a:ea typeface="宋体" pitchFamily="2" charset="-122"/>
                <a:cs typeface="Arial" charset="0"/>
              </a:rPr>
              <a:t>源端口号由发送方设备随机生成，用于</a:t>
            </a:r>
            <a:r>
              <a:rPr lang="zh-CN" altLang="en-US" sz="2400" b="1" dirty="0" smtClean="0">
                <a:solidFill>
                  <a:srgbClr val="FF0000"/>
                </a:solidFill>
                <a:latin typeface="Times New Roman" pitchFamily="18" charset="0"/>
                <a:ea typeface="宋体" pitchFamily="2" charset="-122"/>
                <a:cs typeface="Arial" charset="0"/>
              </a:rPr>
              <a:t>标识和跟踪两台设备之间的会话</a:t>
            </a:r>
            <a:r>
              <a:rPr lang="zh-CN" altLang="en-US" sz="2400" b="1" dirty="0" smtClean="0">
                <a:latin typeface="Times New Roman" pitchFamily="18" charset="0"/>
                <a:ea typeface="宋体" pitchFamily="2" charset="-122"/>
                <a:cs typeface="Arial" charset="0"/>
              </a:rPr>
              <a:t>。</a:t>
            </a:r>
          </a:p>
        </p:txBody>
      </p:sp>
      <p:sp>
        <p:nvSpPr>
          <p:cNvPr id="27651" name="Rectangle 2"/>
          <p:cNvSpPr>
            <a:spLocks noChangeArrowheads="1"/>
          </p:cNvSpPr>
          <p:nvPr/>
        </p:nvSpPr>
        <p:spPr bwMode="auto">
          <a:xfrm>
            <a:off x="360000" y="504634"/>
            <a:ext cx="8280000" cy="57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b">
            <a:spAutoFit/>
          </a:bodyPr>
          <a:lstStyle/>
          <a:p>
            <a:pPr algn="l" defTabSz="814388" eaLnBrk="1" hangingPunct="1">
              <a:lnSpc>
                <a:spcPct val="100000"/>
              </a:lnSpc>
            </a:pPr>
            <a:r>
              <a:rPr lang="en-US" altLang="zh-CN" sz="3200" b="1" dirty="0">
                <a:solidFill>
                  <a:schemeClr val="tx2"/>
                </a:solidFill>
                <a:latin typeface="Times New Roman" pitchFamily="18" charset="0"/>
                <a:ea typeface="宋体" pitchFamily="2" charset="-122"/>
                <a:cs typeface="Arial" charset="0"/>
              </a:rPr>
              <a:t>6.1.4</a:t>
            </a:r>
            <a:r>
              <a:rPr lang="en-US" altLang="zh-SG" sz="3200" b="1" dirty="0">
                <a:solidFill>
                  <a:schemeClr val="tx2"/>
                </a:solidFill>
                <a:latin typeface="Times New Roman" pitchFamily="18" charset="0"/>
                <a:ea typeface="宋体" pitchFamily="2" charset="-122"/>
                <a:cs typeface="Arial" charset="0"/>
              </a:rPr>
              <a:t>/6.2.7</a:t>
            </a:r>
            <a:r>
              <a:rPr lang="en-US" altLang="zh-CN" sz="3200" b="1" dirty="0">
                <a:solidFill>
                  <a:schemeClr val="tx2"/>
                </a:solidFill>
                <a:latin typeface="Times New Roman" pitchFamily="18" charset="0"/>
                <a:ea typeface="宋体" pitchFamily="2" charset="-122"/>
                <a:cs typeface="Arial" charset="0"/>
              </a:rPr>
              <a:t> </a:t>
            </a:r>
            <a:r>
              <a:rPr lang="en-US" altLang="zh-CN" sz="3200" b="1" dirty="0" smtClean="0">
                <a:solidFill>
                  <a:schemeClr val="tx2"/>
                </a:solidFill>
                <a:latin typeface="Times New Roman" pitchFamily="18" charset="0"/>
                <a:ea typeface="宋体" pitchFamily="2" charset="-122"/>
                <a:cs typeface="Arial" charset="0"/>
              </a:rPr>
              <a:t>  TCP/IP</a:t>
            </a:r>
            <a:r>
              <a:rPr lang="zh-CN" altLang="en-US" sz="3200" b="1" dirty="0">
                <a:solidFill>
                  <a:schemeClr val="tx2"/>
                </a:solidFill>
                <a:latin typeface="Times New Roman" pitchFamily="18" charset="0"/>
                <a:ea typeface="宋体" pitchFamily="2" charset="-122"/>
                <a:cs typeface="Arial" charset="0"/>
              </a:rPr>
              <a:t>端口号</a:t>
            </a:r>
            <a:r>
              <a:rPr lang="zh-CN" altLang="en-US" sz="3200" b="1" dirty="0">
                <a:solidFill>
                  <a:srgbClr val="0000FF"/>
                </a:solidFill>
                <a:latin typeface="Times New Roman" pitchFamily="18" charset="0"/>
                <a:ea typeface="宋体" pitchFamily="2" charset="-122"/>
                <a:cs typeface="Arial" charset="0"/>
              </a:rPr>
              <a:t>（重要概念）</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noChangeArrowheads="1"/>
          </p:cNvPicPr>
          <p:nvPr/>
        </p:nvPicPr>
        <p:blipFill>
          <a:blip r:embed="rId3">
            <a:extLst>
              <a:ext uri="{28A0092B-C50C-407E-A947-70E740481C1C}">
                <a14:useLocalDpi xmlns:a14="http://schemas.microsoft.com/office/drawing/2010/main" val="0"/>
              </a:ext>
            </a:extLst>
          </a:blip>
          <a:srcRect t="25342" b="27975"/>
          <a:stretch>
            <a:fillRect/>
          </a:stretch>
        </p:blipFill>
        <p:spPr bwMode="auto">
          <a:xfrm>
            <a:off x="0" y="2448000"/>
            <a:ext cx="9144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7" name="Text Box 7"/>
          <p:cNvSpPr txBox="1">
            <a:spLocks noChangeArrowheads="1"/>
          </p:cNvSpPr>
          <p:nvPr/>
        </p:nvSpPr>
        <p:spPr bwMode="auto">
          <a:xfrm>
            <a:off x="360000" y="180000"/>
            <a:ext cx="8424000" cy="2228832"/>
          </a:xfrm>
          <a:prstGeom prst="rect">
            <a:avLst/>
          </a:prstGeom>
          <a:noFill/>
          <a:ln>
            <a:noFill/>
          </a:ln>
          <a:effectLst/>
          <a:extLst/>
        </p:spPr>
        <p:txBody>
          <a:bodyPr lIns="82124" tIns="41061" rIns="82124" bIns="41061">
            <a:spAutoFit/>
          </a:bodyPr>
          <a:lstStyle>
            <a:lvl1pPr defTabSz="814388">
              <a:defRPr sz="2400">
                <a:solidFill>
                  <a:schemeClr val="tx1"/>
                </a:solidFill>
                <a:latin typeface="Arial" charset="0"/>
              </a:defRPr>
            </a:lvl1pPr>
            <a:lvl2pPr defTabSz="814388">
              <a:defRPr sz="2400">
                <a:solidFill>
                  <a:schemeClr val="tx1"/>
                </a:solidFill>
                <a:latin typeface="Arial" charset="0"/>
              </a:defRPr>
            </a:lvl2pPr>
            <a:lvl3pPr defTabSz="814388">
              <a:defRPr sz="2400">
                <a:solidFill>
                  <a:schemeClr val="tx1"/>
                </a:solidFill>
                <a:latin typeface="Arial" charset="0"/>
              </a:defRPr>
            </a:lvl3pPr>
            <a:lvl4pPr defTabSz="814388">
              <a:defRPr sz="2400">
                <a:solidFill>
                  <a:schemeClr val="tx1"/>
                </a:solidFill>
                <a:latin typeface="Arial" charset="0"/>
              </a:defRPr>
            </a:lvl4pPr>
            <a:lvl5pPr defTabSz="814388">
              <a:defRPr sz="2400">
                <a:solidFill>
                  <a:schemeClr val="tx1"/>
                </a:solidFill>
                <a:latin typeface="Arial" charset="0"/>
              </a:defRPr>
            </a:lvl5pPr>
            <a:lvl6pPr algn="ctr" defTabSz="814388" eaLnBrk="0" fontAlgn="base" hangingPunct="0">
              <a:lnSpc>
                <a:spcPct val="90000"/>
              </a:lnSpc>
              <a:spcBef>
                <a:spcPct val="0"/>
              </a:spcBef>
              <a:spcAft>
                <a:spcPct val="0"/>
              </a:spcAft>
              <a:defRPr sz="2400">
                <a:solidFill>
                  <a:schemeClr val="tx1"/>
                </a:solidFill>
                <a:latin typeface="Arial" charset="0"/>
              </a:defRPr>
            </a:lvl6pPr>
            <a:lvl7pPr algn="ctr" defTabSz="814388" eaLnBrk="0" fontAlgn="base" hangingPunct="0">
              <a:lnSpc>
                <a:spcPct val="90000"/>
              </a:lnSpc>
              <a:spcBef>
                <a:spcPct val="0"/>
              </a:spcBef>
              <a:spcAft>
                <a:spcPct val="0"/>
              </a:spcAft>
              <a:defRPr sz="2400">
                <a:solidFill>
                  <a:schemeClr val="tx1"/>
                </a:solidFill>
                <a:latin typeface="Arial" charset="0"/>
              </a:defRPr>
            </a:lvl7pPr>
            <a:lvl8pPr algn="ctr" defTabSz="814388" eaLnBrk="0" fontAlgn="base" hangingPunct="0">
              <a:lnSpc>
                <a:spcPct val="90000"/>
              </a:lnSpc>
              <a:spcBef>
                <a:spcPct val="0"/>
              </a:spcBef>
              <a:spcAft>
                <a:spcPct val="0"/>
              </a:spcAft>
              <a:defRPr sz="2400">
                <a:solidFill>
                  <a:schemeClr val="tx1"/>
                </a:solidFill>
                <a:latin typeface="Arial" charset="0"/>
              </a:defRPr>
            </a:lvl8pPr>
            <a:lvl9pPr algn="ctr" defTabSz="814388" eaLnBrk="0" fontAlgn="base" hangingPunct="0">
              <a:lnSpc>
                <a:spcPct val="90000"/>
              </a:lnSpc>
              <a:spcBef>
                <a:spcPct val="0"/>
              </a:spcBef>
              <a:spcAft>
                <a:spcPct val="0"/>
              </a:spcAft>
              <a:defRPr sz="2400">
                <a:solidFill>
                  <a:schemeClr val="tx1"/>
                </a:solidFill>
                <a:latin typeface="Arial" charset="0"/>
              </a:defRPr>
            </a:lvl9pPr>
          </a:lstStyle>
          <a:p>
            <a:pPr marL="360000" indent="-360000" algn="just">
              <a:lnSpc>
                <a:spcPct val="150000"/>
              </a:lnSpc>
              <a:spcBef>
                <a:spcPts val="0"/>
              </a:spcBef>
              <a:spcAft>
                <a:spcPts val="0"/>
              </a:spcAft>
              <a:buFont typeface="Arial" panose="020B0604020202020204" pitchFamily="34" charset="0"/>
              <a:buChar char="•"/>
              <a:defRPr/>
            </a:pPr>
            <a:r>
              <a:rPr lang="en-US" altLang="zh-CN" b="1" dirty="0" smtClean="0">
                <a:solidFill>
                  <a:srgbClr val="006600"/>
                </a:solidFill>
                <a:effectLst>
                  <a:outerShdw blurRad="38100" dist="38100" dir="2700000" algn="tl">
                    <a:srgbClr val="C0C0C0"/>
                  </a:outerShdw>
                </a:effectLst>
                <a:latin typeface="Times New Roman" pitchFamily="18" charset="0"/>
                <a:ea typeface="宋体" pitchFamily="2" charset="-122"/>
              </a:rPr>
              <a:t>FTP</a:t>
            </a:r>
            <a:r>
              <a:rPr lang="zh-CN" altLang="en-US" b="1" dirty="0" smtClean="0">
                <a:solidFill>
                  <a:srgbClr val="006600"/>
                </a:solidFill>
                <a:effectLst>
                  <a:outerShdw blurRad="38100" dist="38100" dir="2700000" algn="tl">
                    <a:srgbClr val="C0C0C0"/>
                  </a:outerShdw>
                </a:effectLst>
                <a:latin typeface="Times New Roman" pitchFamily="18" charset="0"/>
                <a:ea typeface="宋体" pitchFamily="2" charset="-122"/>
              </a:rPr>
              <a:t>连接的会话是：从源</a:t>
            </a:r>
            <a:r>
              <a:rPr lang="en-US" altLang="zh-CN" b="1" dirty="0" smtClean="0">
                <a:solidFill>
                  <a:srgbClr val="006600"/>
                </a:solidFill>
                <a:effectLst>
                  <a:outerShdw blurRad="38100" dist="38100" dir="2700000" algn="tl">
                    <a:srgbClr val="C0C0C0"/>
                  </a:outerShdw>
                </a:effectLst>
                <a:latin typeface="Times New Roman" pitchFamily="18" charset="0"/>
                <a:ea typeface="宋体" pitchFamily="2" charset="-122"/>
              </a:rPr>
              <a:t>192.168.1.5</a:t>
            </a:r>
            <a:r>
              <a:rPr lang="zh-CN" altLang="en-US" b="1" dirty="0" smtClean="0">
                <a:solidFill>
                  <a:srgbClr val="006600"/>
                </a:solidFill>
                <a:effectLst>
                  <a:outerShdw blurRad="38100" dist="38100" dir="2700000" algn="tl">
                    <a:srgbClr val="C0C0C0"/>
                  </a:outerShdw>
                </a:effectLst>
                <a:latin typeface="Times New Roman" pitchFamily="18" charset="0"/>
                <a:ea typeface="宋体" pitchFamily="2" charset="-122"/>
              </a:rPr>
              <a:t>的源端口</a:t>
            </a:r>
            <a:r>
              <a:rPr lang="en-US" altLang="zh-CN" b="1" dirty="0" smtClean="0">
                <a:solidFill>
                  <a:srgbClr val="006600"/>
                </a:solidFill>
                <a:effectLst>
                  <a:outerShdw blurRad="38100" dist="38100" dir="2700000" algn="tl">
                    <a:srgbClr val="C0C0C0"/>
                  </a:outerShdw>
                </a:effectLst>
                <a:latin typeface="Times New Roman" pitchFamily="18" charset="0"/>
                <a:ea typeface="宋体" pitchFamily="2" charset="-122"/>
              </a:rPr>
              <a:t>1305</a:t>
            </a:r>
            <a:r>
              <a:rPr lang="zh-CN" altLang="en-US" b="1" dirty="0" smtClean="0">
                <a:solidFill>
                  <a:srgbClr val="006600"/>
                </a:solidFill>
                <a:effectLst>
                  <a:outerShdw blurRad="38100" dist="38100" dir="2700000" algn="tl">
                    <a:srgbClr val="C0C0C0"/>
                  </a:outerShdw>
                </a:effectLst>
                <a:latin typeface="Times New Roman" pitchFamily="18" charset="0"/>
                <a:ea typeface="宋体" pitchFamily="2" charset="-122"/>
              </a:rPr>
              <a:t>，到目的</a:t>
            </a:r>
            <a:r>
              <a:rPr lang="en-US" altLang="zh-CN" b="1" dirty="0" smtClean="0">
                <a:solidFill>
                  <a:srgbClr val="006600"/>
                </a:solidFill>
                <a:effectLst>
                  <a:outerShdw blurRad="38100" dist="38100" dir="2700000" algn="tl">
                    <a:srgbClr val="C0C0C0"/>
                  </a:outerShdw>
                </a:effectLst>
                <a:latin typeface="Times New Roman" pitchFamily="18" charset="0"/>
                <a:ea typeface="宋体" pitchFamily="2" charset="-122"/>
              </a:rPr>
              <a:t>192.168.1.7</a:t>
            </a:r>
            <a:r>
              <a:rPr lang="zh-CN" altLang="en-US" b="1" dirty="0" smtClean="0">
                <a:solidFill>
                  <a:srgbClr val="006600"/>
                </a:solidFill>
                <a:effectLst>
                  <a:outerShdw blurRad="38100" dist="38100" dir="2700000" algn="tl">
                    <a:srgbClr val="C0C0C0"/>
                  </a:outerShdw>
                </a:effectLst>
                <a:latin typeface="Times New Roman" pitchFamily="18" charset="0"/>
                <a:ea typeface="宋体" pitchFamily="2" charset="-122"/>
              </a:rPr>
              <a:t>的目的端口</a:t>
            </a:r>
            <a:r>
              <a:rPr lang="en-US" altLang="zh-CN" b="1" dirty="0" smtClean="0">
                <a:solidFill>
                  <a:srgbClr val="006600"/>
                </a:solidFill>
                <a:effectLst>
                  <a:outerShdw blurRad="38100" dist="38100" dir="2700000" algn="tl">
                    <a:srgbClr val="C0C0C0"/>
                  </a:outerShdw>
                </a:effectLst>
                <a:latin typeface="Times New Roman" pitchFamily="18" charset="0"/>
                <a:ea typeface="宋体" pitchFamily="2" charset="-122"/>
              </a:rPr>
              <a:t>21</a:t>
            </a:r>
          </a:p>
          <a:p>
            <a:pPr marL="360000" indent="-360000" algn="just">
              <a:lnSpc>
                <a:spcPct val="150000"/>
              </a:lnSpc>
              <a:spcBef>
                <a:spcPts val="0"/>
              </a:spcBef>
              <a:spcAft>
                <a:spcPts val="0"/>
              </a:spcAft>
              <a:buFont typeface="Arial" panose="020B0604020202020204" pitchFamily="34" charset="0"/>
              <a:buChar char="•"/>
              <a:defRPr/>
            </a:pPr>
            <a:r>
              <a:rPr lang="en-US" altLang="zh-CN" b="1" dirty="0" smtClean="0">
                <a:solidFill>
                  <a:srgbClr val="006600"/>
                </a:solidFill>
                <a:effectLst>
                  <a:outerShdw blurRad="38100" dist="38100" dir="2700000" algn="tl">
                    <a:srgbClr val="C0C0C0"/>
                  </a:outerShdw>
                </a:effectLst>
                <a:latin typeface="Times New Roman" pitchFamily="18" charset="0"/>
                <a:ea typeface="宋体" pitchFamily="2" charset="-122"/>
              </a:rPr>
              <a:t>Web</a:t>
            </a:r>
            <a:r>
              <a:rPr lang="zh-CN" altLang="en-US" b="1" dirty="0" smtClean="0">
                <a:solidFill>
                  <a:srgbClr val="006600"/>
                </a:solidFill>
                <a:effectLst>
                  <a:outerShdw blurRad="38100" dist="38100" dir="2700000" algn="tl">
                    <a:srgbClr val="C0C0C0"/>
                  </a:outerShdw>
                </a:effectLst>
                <a:latin typeface="Times New Roman" pitchFamily="18" charset="0"/>
                <a:ea typeface="宋体" pitchFamily="2" charset="-122"/>
              </a:rPr>
              <a:t>连接的会话是：从源</a:t>
            </a:r>
            <a:r>
              <a:rPr lang="en-US" altLang="zh-CN" b="1" dirty="0" smtClean="0">
                <a:solidFill>
                  <a:srgbClr val="006600"/>
                </a:solidFill>
                <a:effectLst>
                  <a:outerShdw blurRad="38100" dist="38100" dir="2700000" algn="tl">
                    <a:srgbClr val="C0C0C0"/>
                  </a:outerShdw>
                </a:effectLst>
                <a:latin typeface="Times New Roman" pitchFamily="18" charset="0"/>
                <a:ea typeface="宋体" pitchFamily="2" charset="-122"/>
              </a:rPr>
              <a:t>192.168.1.5</a:t>
            </a:r>
            <a:r>
              <a:rPr lang="zh-CN" altLang="en-US" b="1" dirty="0" smtClean="0">
                <a:solidFill>
                  <a:srgbClr val="006600"/>
                </a:solidFill>
                <a:effectLst>
                  <a:outerShdw blurRad="38100" dist="38100" dir="2700000" algn="tl">
                    <a:srgbClr val="C0C0C0"/>
                  </a:outerShdw>
                </a:effectLst>
                <a:latin typeface="Times New Roman" pitchFamily="18" charset="0"/>
                <a:ea typeface="宋体" pitchFamily="2" charset="-122"/>
              </a:rPr>
              <a:t>的源端口</a:t>
            </a:r>
            <a:r>
              <a:rPr lang="en-US" altLang="zh-CN" b="1" dirty="0" smtClean="0">
                <a:solidFill>
                  <a:srgbClr val="006600"/>
                </a:solidFill>
                <a:effectLst>
                  <a:outerShdw blurRad="38100" dist="38100" dir="2700000" algn="tl">
                    <a:srgbClr val="C0C0C0"/>
                  </a:outerShdw>
                </a:effectLst>
                <a:latin typeface="Times New Roman" pitchFamily="18" charset="0"/>
                <a:ea typeface="宋体" pitchFamily="2" charset="-122"/>
              </a:rPr>
              <a:t>1099</a:t>
            </a:r>
            <a:r>
              <a:rPr lang="zh-CN" altLang="en-US" b="1" dirty="0" smtClean="0">
                <a:solidFill>
                  <a:srgbClr val="006600"/>
                </a:solidFill>
                <a:effectLst>
                  <a:outerShdw blurRad="38100" dist="38100" dir="2700000" algn="tl">
                    <a:srgbClr val="C0C0C0"/>
                  </a:outerShdw>
                </a:effectLst>
                <a:latin typeface="Times New Roman" pitchFamily="18" charset="0"/>
                <a:ea typeface="宋体" pitchFamily="2" charset="-122"/>
              </a:rPr>
              <a:t>，到目的</a:t>
            </a:r>
            <a:r>
              <a:rPr lang="en-US" altLang="zh-CN" b="1" dirty="0" smtClean="0">
                <a:solidFill>
                  <a:srgbClr val="006600"/>
                </a:solidFill>
                <a:effectLst>
                  <a:outerShdw blurRad="38100" dist="38100" dir="2700000" algn="tl">
                    <a:srgbClr val="C0C0C0"/>
                  </a:outerShdw>
                </a:effectLst>
                <a:latin typeface="Times New Roman" pitchFamily="18" charset="0"/>
                <a:ea typeface="宋体" pitchFamily="2" charset="-122"/>
              </a:rPr>
              <a:t>192.168.1.7</a:t>
            </a:r>
            <a:r>
              <a:rPr lang="zh-CN" altLang="en-US" b="1" dirty="0" smtClean="0">
                <a:solidFill>
                  <a:srgbClr val="006600"/>
                </a:solidFill>
                <a:effectLst>
                  <a:outerShdw blurRad="38100" dist="38100" dir="2700000" algn="tl">
                    <a:srgbClr val="C0C0C0"/>
                  </a:outerShdw>
                </a:effectLst>
                <a:latin typeface="Times New Roman" pitchFamily="18" charset="0"/>
                <a:ea typeface="宋体" pitchFamily="2" charset="-122"/>
              </a:rPr>
              <a:t>的目的端口</a:t>
            </a:r>
            <a:r>
              <a:rPr lang="en-US" altLang="zh-CN" b="1" dirty="0" smtClean="0">
                <a:solidFill>
                  <a:srgbClr val="006600"/>
                </a:solidFill>
                <a:effectLst>
                  <a:outerShdw blurRad="38100" dist="38100" dir="2700000" algn="tl">
                    <a:srgbClr val="C0C0C0"/>
                  </a:outerShdw>
                </a:effectLst>
                <a:latin typeface="Times New Roman" pitchFamily="18" charset="0"/>
                <a:ea typeface="宋体" pitchFamily="2" charset="-122"/>
              </a:rPr>
              <a:t>80</a:t>
            </a:r>
          </a:p>
        </p:txBody>
      </p:sp>
      <p:sp>
        <p:nvSpPr>
          <p:cNvPr id="28676" name="Text Box 8"/>
          <p:cNvSpPr txBox="1">
            <a:spLocks noChangeArrowheads="1"/>
          </p:cNvSpPr>
          <p:nvPr/>
        </p:nvSpPr>
        <p:spPr bwMode="auto">
          <a:xfrm>
            <a:off x="180000" y="5472000"/>
            <a:ext cx="8784000" cy="111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buChar char="»"/>
              <a:defRPr sz="2800">
                <a:solidFill>
                  <a:schemeClr val="tx1"/>
                </a:solidFill>
                <a:latin typeface="Arial" charset="0"/>
              </a:defRPr>
            </a:lvl6pPr>
            <a:lvl7pPr marL="2971800" indent="-228600">
              <a:buChar char="»"/>
              <a:defRPr sz="2800">
                <a:solidFill>
                  <a:schemeClr val="tx1"/>
                </a:solidFill>
                <a:latin typeface="Arial" charset="0"/>
              </a:defRPr>
            </a:lvl7pPr>
            <a:lvl8pPr marL="3429000" indent="-228600">
              <a:buChar char="»"/>
              <a:defRPr sz="2800">
                <a:solidFill>
                  <a:schemeClr val="tx1"/>
                </a:solidFill>
                <a:latin typeface="Arial" charset="0"/>
              </a:defRPr>
            </a:lvl8pPr>
            <a:lvl9pPr marL="3886200" indent="-228600">
              <a:buChar char="»"/>
              <a:defRPr sz="2800">
                <a:solidFill>
                  <a:schemeClr val="tx1"/>
                </a:solidFill>
                <a:latin typeface="Arial" charset="0"/>
              </a:defRPr>
            </a:lvl9pPr>
          </a:lstStyle>
          <a:p>
            <a:pPr indent="612000" algn="just" defTabSz="814388">
              <a:lnSpc>
                <a:spcPct val="150000"/>
              </a:lnSpc>
              <a:spcBef>
                <a:spcPts val="0"/>
              </a:spcBef>
              <a:spcAft>
                <a:spcPts val="0"/>
              </a:spcAft>
            </a:pPr>
            <a:r>
              <a:rPr lang="zh-CN" altLang="en-US" sz="2400" b="1" dirty="0" smtClean="0">
                <a:ea typeface="宋体" pitchFamily="2" charset="-122"/>
              </a:rPr>
              <a:t>虽然</a:t>
            </a:r>
            <a:r>
              <a:rPr lang="zh-CN" altLang="en-US" sz="2400" b="1" dirty="0">
                <a:ea typeface="宋体" pitchFamily="2" charset="-122"/>
              </a:rPr>
              <a:t>两个会话的</a:t>
            </a:r>
            <a:r>
              <a:rPr lang="zh-CN" altLang="en-US" sz="2400" b="1" dirty="0">
                <a:solidFill>
                  <a:srgbClr val="FF0000"/>
                </a:solidFill>
                <a:ea typeface="宋体" pitchFamily="2" charset="-122"/>
              </a:rPr>
              <a:t>源和目的主机</a:t>
            </a:r>
            <a:r>
              <a:rPr lang="zh-CN" altLang="en-US" sz="2400" b="1" dirty="0">
                <a:ea typeface="宋体" pitchFamily="2" charset="-122"/>
              </a:rPr>
              <a:t>相同，但是通过</a:t>
            </a:r>
            <a:r>
              <a:rPr lang="zh-CN" altLang="en-US" sz="2400" b="1" dirty="0">
                <a:solidFill>
                  <a:srgbClr val="FF0000"/>
                </a:solidFill>
                <a:ea typeface="宋体" pitchFamily="2" charset="-122"/>
              </a:rPr>
              <a:t>不同的端口号</a:t>
            </a:r>
            <a:r>
              <a:rPr lang="zh-CN" altLang="en-US" sz="2400" b="1" dirty="0">
                <a:ea typeface="宋体" pitchFamily="2" charset="-122"/>
              </a:rPr>
              <a:t>可以区分这两个会话，可以区分</a:t>
            </a:r>
            <a:r>
              <a:rPr lang="zh-CN" altLang="en-US" sz="2400" b="1" dirty="0">
                <a:solidFill>
                  <a:srgbClr val="FF0000"/>
                </a:solidFill>
                <a:ea typeface="宋体" pitchFamily="2" charset="-122"/>
              </a:rPr>
              <a:t>不同</a:t>
            </a:r>
            <a:r>
              <a:rPr lang="zh-CN" altLang="en-US" sz="2400" b="1" dirty="0" smtClean="0">
                <a:solidFill>
                  <a:srgbClr val="FF0000"/>
                </a:solidFill>
                <a:ea typeface="宋体" pitchFamily="2" charset="-122"/>
              </a:rPr>
              <a:t>的服务</a:t>
            </a:r>
            <a:r>
              <a:rPr lang="zh-CN" altLang="en-US" sz="2400" b="1" dirty="0">
                <a:solidFill>
                  <a:srgbClr val="FF0000"/>
                </a:solidFill>
                <a:ea typeface="宋体" pitchFamily="2" charset="-122"/>
              </a:rPr>
              <a:t>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0000" y="720000"/>
            <a:ext cx="7920000" cy="698477"/>
          </a:xfrm>
        </p:spPr>
        <p:txBody>
          <a:bodyPr>
            <a:spAutoFit/>
          </a:bodyPr>
          <a:lstStyle/>
          <a:p>
            <a:pPr eaLnBrk="1" hangingPunct="1">
              <a:lnSpc>
                <a:spcPct val="100000"/>
              </a:lnSpc>
            </a:pPr>
            <a:r>
              <a:rPr lang="zh-CN" altLang="en-US" dirty="0" smtClean="0">
                <a:latin typeface="Times New Roman" pitchFamily="18" charset="0"/>
                <a:ea typeface="宋体" pitchFamily="2" charset="-122"/>
              </a:rPr>
              <a:t>内容索引</a:t>
            </a:r>
            <a:endParaRPr lang="en-US" altLang="zh-CN" dirty="0" smtClean="0">
              <a:latin typeface="Times New Roman" pitchFamily="18" charset="0"/>
              <a:ea typeface="宋体" pitchFamily="2" charset="-122"/>
            </a:endParaRPr>
          </a:p>
        </p:txBody>
      </p:sp>
      <p:sp>
        <p:nvSpPr>
          <p:cNvPr id="9219" name="Rectangle 3"/>
          <p:cNvSpPr>
            <a:spLocks noGrp="1" noChangeArrowheads="1"/>
          </p:cNvSpPr>
          <p:nvPr>
            <p:ph idx="1"/>
          </p:nvPr>
        </p:nvSpPr>
        <p:spPr>
          <a:xfrm>
            <a:off x="540000" y="1440000"/>
            <a:ext cx="8280000" cy="2470757"/>
          </a:xfrm>
        </p:spPr>
        <p:txBody>
          <a:bodyPr>
            <a:spAutoFit/>
          </a:bodyPr>
          <a:lstStyle/>
          <a:p>
            <a:pPr marL="360000" indent="-360000">
              <a:lnSpc>
                <a:spcPct val="150000"/>
              </a:lnSpc>
              <a:spcBef>
                <a:spcPts val="0"/>
              </a:spcBef>
            </a:pPr>
            <a:r>
              <a:rPr lang="en-US" altLang="zh-CN" sz="3600" b="1" dirty="0" smtClean="0">
                <a:latin typeface="Times New Roman" pitchFamily="18" charset="0"/>
                <a:ea typeface="宋体" pitchFamily="2" charset="-122"/>
                <a:cs typeface="Arial" charset="0"/>
              </a:rPr>
              <a:t>6.1  </a:t>
            </a:r>
            <a:r>
              <a:rPr lang="zh-CN" altLang="en-US" sz="3600" b="1" dirty="0" smtClean="0">
                <a:latin typeface="Times New Roman" pitchFamily="18" charset="0"/>
                <a:ea typeface="宋体" pitchFamily="2" charset="-122"/>
                <a:cs typeface="Arial" charset="0"/>
              </a:rPr>
              <a:t>客户端</a:t>
            </a:r>
            <a:r>
              <a:rPr lang="en-US" altLang="zh-CN" sz="3600" b="1" dirty="0" smtClean="0">
                <a:latin typeface="Times New Roman" pitchFamily="18" charset="0"/>
                <a:ea typeface="宋体" pitchFamily="2" charset="-122"/>
                <a:cs typeface="Arial" charset="0"/>
              </a:rPr>
              <a:t>/</a:t>
            </a:r>
            <a:r>
              <a:rPr lang="zh-CN" altLang="en-US" sz="3600" b="1" dirty="0" smtClean="0">
                <a:latin typeface="Times New Roman" pitchFamily="18" charset="0"/>
                <a:ea typeface="宋体" pitchFamily="2" charset="-122"/>
                <a:cs typeface="Arial" charset="0"/>
              </a:rPr>
              <a:t>服务器及其交互</a:t>
            </a:r>
            <a:endParaRPr lang="en-US" altLang="zh-CN" sz="3600" b="1" dirty="0" smtClean="0">
              <a:latin typeface="Times New Roman" pitchFamily="18" charset="0"/>
              <a:ea typeface="宋体" pitchFamily="2" charset="-122"/>
              <a:cs typeface="Arial" charset="0"/>
            </a:endParaRPr>
          </a:p>
          <a:p>
            <a:pPr marL="360000" indent="-360000">
              <a:lnSpc>
                <a:spcPct val="150000"/>
              </a:lnSpc>
              <a:spcBef>
                <a:spcPts val="0"/>
              </a:spcBef>
            </a:pPr>
            <a:r>
              <a:rPr lang="en-US" altLang="zh-CN" sz="3600" b="1" dirty="0" smtClean="0">
                <a:latin typeface="Times New Roman" pitchFamily="18" charset="0"/>
                <a:ea typeface="宋体" pitchFamily="2" charset="-122"/>
                <a:cs typeface="Arial" charset="0"/>
              </a:rPr>
              <a:t>6.2  </a:t>
            </a:r>
            <a:r>
              <a:rPr lang="zh-CN" altLang="en-US" sz="3600" b="1" dirty="0" smtClean="0">
                <a:latin typeface="Times New Roman" pitchFamily="18" charset="0"/>
                <a:ea typeface="宋体" pitchFamily="2" charset="-122"/>
                <a:cs typeface="Arial" charset="0"/>
              </a:rPr>
              <a:t>应用程序协议和服务</a:t>
            </a:r>
            <a:endParaRPr lang="en-US" altLang="zh-CN" sz="3600" b="1" dirty="0" smtClean="0">
              <a:latin typeface="Times New Roman" pitchFamily="18" charset="0"/>
              <a:ea typeface="宋体" pitchFamily="2" charset="-122"/>
              <a:cs typeface="Arial" charset="0"/>
            </a:endParaRPr>
          </a:p>
          <a:p>
            <a:pPr marL="360000" indent="-360000">
              <a:lnSpc>
                <a:spcPct val="150000"/>
              </a:lnSpc>
              <a:spcBef>
                <a:spcPts val="0"/>
              </a:spcBef>
            </a:pPr>
            <a:r>
              <a:rPr lang="en-US" altLang="zh-CN" sz="3600" b="1" dirty="0" smtClean="0">
                <a:solidFill>
                  <a:srgbClr val="FF0000"/>
                </a:solidFill>
                <a:latin typeface="Times New Roman" pitchFamily="18" charset="0"/>
                <a:ea typeface="宋体" pitchFamily="2" charset="-122"/>
                <a:cs typeface="Arial" charset="0"/>
              </a:rPr>
              <a:t>6.3  </a:t>
            </a:r>
            <a:r>
              <a:rPr lang="zh-CN" altLang="en-US" sz="3600" b="1" dirty="0" smtClean="0">
                <a:solidFill>
                  <a:srgbClr val="FF0000"/>
                </a:solidFill>
                <a:latin typeface="Times New Roman" pitchFamily="18" charset="0"/>
                <a:ea typeface="宋体" pitchFamily="2" charset="-122"/>
                <a:cs typeface="Arial" charset="0"/>
              </a:rPr>
              <a:t>分层模型和协议（第二次课</a:t>
            </a:r>
            <a:r>
              <a:rPr lang="zh-CN" altLang="en-US" sz="3600" b="1" dirty="0">
                <a:solidFill>
                  <a:srgbClr val="FF0000"/>
                </a:solidFill>
                <a:latin typeface="Times New Roman" pitchFamily="18" charset="0"/>
                <a:ea typeface="宋体" pitchFamily="2" charset="-122"/>
                <a:cs typeface="Arial" charset="0"/>
              </a:rPr>
              <a:t>）</a:t>
            </a:r>
            <a:endParaRPr lang="en-US" altLang="zh-CN" sz="3600" b="1" dirty="0" smtClean="0">
              <a:solidFill>
                <a:srgbClr val="FF0000"/>
              </a:solidFill>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idx="4294967295"/>
          </p:nvPr>
        </p:nvSpPr>
        <p:spPr>
          <a:xfrm>
            <a:off x="180000" y="360000"/>
            <a:ext cx="8640000" cy="1744917"/>
          </a:xfrm>
        </p:spPr>
        <p:txBody>
          <a:bodyPr>
            <a:spAutoFit/>
          </a:bodyPr>
          <a:lstStyle/>
          <a:p>
            <a:pPr marL="360000" indent="-360000" algn="just">
              <a:lnSpc>
                <a:spcPct val="150000"/>
              </a:lnSpc>
              <a:spcBef>
                <a:spcPct val="0"/>
              </a:spcBef>
              <a:defRPr/>
            </a:pPr>
            <a:r>
              <a:rPr lang="zh-CN" altLang="en-US" sz="2400" b="1" dirty="0" smtClean="0">
                <a:solidFill>
                  <a:srgbClr val="0000FF"/>
                </a:solidFill>
                <a:effectLst>
                  <a:outerShdw blurRad="38100" dist="38100" dir="2700000" algn="tl">
                    <a:srgbClr val="C0C0C0"/>
                  </a:outerShdw>
                </a:effectLst>
                <a:latin typeface="Times New Roman" pitchFamily="18" charset="0"/>
                <a:ea typeface="宋体" pitchFamily="2" charset="-122"/>
              </a:rPr>
              <a:t>源端口和目的端口号</a:t>
            </a:r>
            <a:r>
              <a:rPr lang="zh-CN" altLang="en-US" sz="2400" b="1" dirty="0" smtClean="0">
                <a:effectLst>
                  <a:outerShdw blurRad="38100" dist="38100" dir="2700000" algn="tl">
                    <a:srgbClr val="C0C0C0"/>
                  </a:outerShdw>
                </a:effectLst>
                <a:latin typeface="Times New Roman" pitchFamily="18" charset="0"/>
                <a:ea typeface="宋体" pitchFamily="2" charset="-122"/>
              </a:rPr>
              <a:t>都被置入</a:t>
            </a:r>
            <a:r>
              <a:rPr lang="zh-CN" altLang="en-US" sz="2400" b="1" dirty="0" smtClean="0">
                <a:solidFill>
                  <a:srgbClr val="FF3399"/>
                </a:solidFill>
                <a:effectLst>
                  <a:outerShdw blurRad="38100" dist="38100" dir="2700000" algn="tl">
                    <a:srgbClr val="C0C0C0"/>
                  </a:outerShdw>
                </a:effectLst>
                <a:latin typeface="Times New Roman" pitchFamily="18" charset="0"/>
                <a:ea typeface="宋体" pitchFamily="2" charset="-122"/>
              </a:rPr>
              <a:t>数据段</a:t>
            </a:r>
            <a:r>
              <a:rPr lang="zh-CN" altLang="en-US" sz="2400" b="1" dirty="0" smtClean="0">
                <a:effectLst>
                  <a:outerShdw blurRad="38100" dist="38100" dir="2700000" algn="tl">
                    <a:srgbClr val="C0C0C0"/>
                  </a:outerShdw>
                </a:effectLst>
                <a:latin typeface="Times New Roman" pitchFamily="18" charset="0"/>
                <a:ea typeface="宋体" pitchFamily="2" charset="-122"/>
              </a:rPr>
              <a:t>内，然后数据段封装于</a:t>
            </a:r>
            <a:r>
              <a:rPr lang="zh-CN" altLang="en-US" sz="2400" b="1" dirty="0" smtClean="0">
                <a:solidFill>
                  <a:srgbClr val="FF3399"/>
                </a:solidFill>
                <a:effectLst>
                  <a:outerShdw blurRad="38100" dist="38100" dir="2700000" algn="tl">
                    <a:srgbClr val="C0C0C0"/>
                  </a:outerShdw>
                </a:effectLst>
                <a:latin typeface="Times New Roman" pitchFamily="18" charset="0"/>
                <a:ea typeface="宋体" pitchFamily="2" charset="-122"/>
              </a:rPr>
              <a:t>数据包</a:t>
            </a:r>
            <a:r>
              <a:rPr lang="zh-CN" altLang="en-US" sz="2400" b="1" dirty="0" smtClean="0">
                <a:effectLst>
                  <a:outerShdw blurRad="38100" dist="38100" dir="2700000" algn="tl">
                    <a:srgbClr val="C0C0C0"/>
                  </a:outerShdw>
                </a:effectLst>
                <a:latin typeface="Times New Roman" pitchFamily="18" charset="0"/>
                <a:ea typeface="宋体" pitchFamily="2" charset="-122"/>
              </a:rPr>
              <a:t>内（加上</a:t>
            </a:r>
            <a:r>
              <a:rPr lang="zh-CN" altLang="en-US" sz="2400" b="1" dirty="0" smtClean="0">
                <a:solidFill>
                  <a:srgbClr val="0000FF"/>
                </a:solidFill>
                <a:effectLst>
                  <a:outerShdw blurRad="38100" dist="38100" dir="2700000" algn="tl">
                    <a:srgbClr val="C0C0C0"/>
                  </a:outerShdw>
                </a:effectLst>
                <a:latin typeface="Times New Roman" pitchFamily="18" charset="0"/>
                <a:ea typeface="宋体" pitchFamily="2" charset="-122"/>
              </a:rPr>
              <a:t>源和目的</a:t>
            </a:r>
            <a:r>
              <a:rPr lang="en-US" altLang="zh-CN" sz="2400" b="1" dirty="0" smtClean="0">
                <a:solidFill>
                  <a:srgbClr val="0000FF"/>
                </a:solidFill>
                <a:effectLst>
                  <a:outerShdw blurRad="38100" dist="38100" dir="2700000" algn="tl">
                    <a:srgbClr val="C0C0C0"/>
                  </a:outerShdw>
                </a:effectLst>
                <a:latin typeface="Times New Roman" pitchFamily="18" charset="0"/>
                <a:ea typeface="宋体" pitchFamily="2" charset="-122"/>
              </a:rPr>
              <a:t>IP</a:t>
            </a:r>
            <a:r>
              <a:rPr lang="zh-CN" altLang="en-US" sz="2400" b="1" dirty="0" smtClean="0">
                <a:solidFill>
                  <a:srgbClr val="0000FF"/>
                </a:solidFill>
                <a:effectLst>
                  <a:outerShdw blurRad="38100" dist="38100" dir="2700000" algn="tl">
                    <a:srgbClr val="C0C0C0"/>
                  </a:outerShdw>
                </a:effectLst>
                <a:latin typeface="Times New Roman" pitchFamily="18" charset="0"/>
                <a:ea typeface="宋体" pitchFamily="2" charset="-122"/>
              </a:rPr>
              <a:t>地址</a:t>
            </a:r>
            <a:r>
              <a:rPr lang="zh-CN" altLang="en-US" sz="2400" b="1" dirty="0" smtClean="0">
                <a:effectLst>
                  <a:outerShdw blurRad="38100" dist="38100" dir="2700000" algn="tl">
                    <a:srgbClr val="C0C0C0"/>
                  </a:outerShdw>
                </a:effectLst>
                <a:latin typeface="Times New Roman" pitchFamily="18" charset="0"/>
                <a:ea typeface="宋体" pitchFamily="2" charset="-122"/>
              </a:rPr>
              <a:t>），</a:t>
            </a:r>
            <a:r>
              <a:rPr lang="zh-CN" altLang="en-US" sz="2400" b="1" dirty="0">
                <a:effectLst>
                  <a:outerShdw blurRad="38100" dist="38100" dir="2700000" algn="tl">
                    <a:srgbClr val="C0C0C0"/>
                  </a:outerShdw>
                </a:effectLst>
                <a:latin typeface="Times New Roman" pitchFamily="18" charset="0"/>
                <a:ea typeface="宋体" pitchFamily="2" charset="-122"/>
              </a:rPr>
              <a:t>最后</a:t>
            </a:r>
            <a:r>
              <a:rPr lang="zh-CN" altLang="en-US" sz="2400" b="1" dirty="0" smtClean="0">
                <a:effectLst>
                  <a:outerShdw blurRad="38100" dist="38100" dir="2700000" algn="tl">
                    <a:srgbClr val="C0C0C0"/>
                  </a:outerShdw>
                </a:effectLst>
                <a:latin typeface="Times New Roman" pitchFamily="18" charset="0"/>
                <a:ea typeface="宋体" pitchFamily="2" charset="-122"/>
              </a:rPr>
              <a:t>数据包又被封装于</a:t>
            </a:r>
            <a:r>
              <a:rPr lang="zh-CN" altLang="en-US" sz="2400" b="1" dirty="0" smtClean="0">
                <a:solidFill>
                  <a:srgbClr val="FF3399"/>
                </a:solidFill>
                <a:effectLst>
                  <a:outerShdw blurRad="38100" dist="38100" dir="2700000" algn="tl">
                    <a:srgbClr val="C0C0C0"/>
                  </a:outerShdw>
                </a:effectLst>
                <a:latin typeface="Times New Roman" pitchFamily="18" charset="0"/>
                <a:ea typeface="宋体" pitchFamily="2" charset="-122"/>
              </a:rPr>
              <a:t>数据帧</a:t>
            </a:r>
            <a:r>
              <a:rPr lang="zh-CN" altLang="en-US" sz="2400" b="1" dirty="0" smtClean="0">
                <a:effectLst>
                  <a:outerShdw blurRad="38100" dist="38100" dir="2700000" algn="tl">
                    <a:srgbClr val="C0C0C0"/>
                  </a:outerShdw>
                </a:effectLst>
                <a:latin typeface="Times New Roman" pitchFamily="18" charset="0"/>
                <a:ea typeface="宋体" pitchFamily="2" charset="-122"/>
              </a:rPr>
              <a:t>内（加上</a:t>
            </a:r>
            <a:r>
              <a:rPr lang="zh-CN" altLang="en-US" sz="2400" b="1" dirty="0" smtClean="0">
                <a:solidFill>
                  <a:srgbClr val="0000FF"/>
                </a:solidFill>
                <a:effectLst>
                  <a:outerShdw blurRad="38100" dist="38100" dir="2700000" algn="tl">
                    <a:srgbClr val="C0C0C0"/>
                  </a:outerShdw>
                </a:effectLst>
                <a:latin typeface="Times New Roman" pitchFamily="18" charset="0"/>
                <a:ea typeface="宋体" pitchFamily="2" charset="-122"/>
              </a:rPr>
              <a:t>源和目的</a:t>
            </a:r>
            <a:r>
              <a:rPr lang="en-US" altLang="zh-CN" sz="2400" b="1" dirty="0" smtClean="0">
                <a:solidFill>
                  <a:srgbClr val="0000FF"/>
                </a:solidFill>
                <a:effectLst>
                  <a:outerShdw blurRad="38100" dist="38100" dir="2700000" algn="tl">
                    <a:srgbClr val="C0C0C0"/>
                  </a:outerShdw>
                </a:effectLst>
                <a:latin typeface="Times New Roman" pitchFamily="18" charset="0"/>
                <a:ea typeface="宋体" pitchFamily="2" charset="-122"/>
              </a:rPr>
              <a:t>MAC</a:t>
            </a:r>
            <a:r>
              <a:rPr lang="zh-CN" altLang="en-US" sz="2400" b="1" dirty="0" smtClean="0">
                <a:solidFill>
                  <a:srgbClr val="0000FF"/>
                </a:solidFill>
                <a:effectLst>
                  <a:outerShdw blurRad="38100" dist="38100" dir="2700000" algn="tl">
                    <a:srgbClr val="C0C0C0"/>
                  </a:outerShdw>
                </a:effectLst>
                <a:latin typeface="Times New Roman" pitchFamily="18" charset="0"/>
                <a:ea typeface="宋体" pitchFamily="2" charset="-122"/>
              </a:rPr>
              <a:t>地址</a:t>
            </a:r>
            <a:r>
              <a:rPr lang="zh-CN" altLang="en-US" sz="2400" b="1" dirty="0" smtClean="0">
                <a:effectLst>
                  <a:outerShdw blurRad="38100" dist="38100" dir="2700000" algn="tl">
                    <a:srgbClr val="C0C0C0"/>
                  </a:outerShdw>
                </a:effectLst>
                <a:latin typeface="Times New Roman" pitchFamily="18" charset="0"/>
                <a:ea typeface="宋体" pitchFamily="2" charset="-122"/>
              </a:rPr>
              <a:t>）。</a:t>
            </a:r>
            <a:endParaRPr lang="zh-CN" altLang="en-US" sz="2400" b="1" i="1" u="sng" dirty="0" smtClean="0">
              <a:solidFill>
                <a:schemeClr val="accent2"/>
              </a:solidFill>
              <a:effectLst>
                <a:outerShdw blurRad="38100" dist="38100" dir="2700000" algn="tl">
                  <a:srgbClr val="C0C0C0"/>
                </a:outerShdw>
              </a:effectLst>
              <a:latin typeface="Times New Roman" pitchFamily="18" charset="0"/>
              <a:ea typeface="宋体" pitchFamily="2" charset="-122"/>
            </a:endParaRPr>
          </a:p>
        </p:txBody>
      </p:sp>
      <p:pic>
        <p:nvPicPr>
          <p:cNvPr id="296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000" y="2088000"/>
            <a:ext cx="5199062"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4" name="Text Box 6"/>
          <p:cNvSpPr txBox="1">
            <a:spLocks noChangeArrowheads="1"/>
          </p:cNvSpPr>
          <p:nvPr/>
        </p:nvSpPr>
        <p:spPr bwMode="auto">
          <a:xfrm>
            <a:off x="180000" y="5472000"/>
            <a:ext cx="4824000" cy="1120837"/>
          </a:xfrm>
          <a:prstGeom prst="rect">
            <a:avLst/>
          </a:prstGeom>
          <a:noFill/>
          <a:ln>
            <a:noFill/>
          </a:ln>
          <a:effectLst/>
          <a:extLst/>
        </p:spPr>
        <p:txBody>
          <a:bodyPr lIns="82124" tIns="41061" rIns="82124" bIns="41061">
            <a:spAutoFit/>
          </a:bodyPr>
          <a:lstStyle>
            <a:lvl1pPr defTabSz="814388">
              <a:defRPr sz="2400">
                <a:solidFill>
                  <a:schemeClr val="tx1"/>
                </a:solidFill>
                <a:latin typeface="Arial" charset="0"/>
              </a:defRPr>
            </a:lvl1pPr>
            <a:lvl2pPr defTabSz="814388">
              <a:defRPr sz="2400">
                <a:solidFill>
                  <a:schemeClr val="tx1"/>
                </a:solidFill>
                <a:latin typeface="Arial" charset="0"/>
              </a:defRPr>
            </a:lvl2pPr>
            <a:lvl3pPr defTabSz="814388">
              <a:defRPr sz="2400">
                <a:solidFill>
                  <a:schemeClr val="tx1"/>
                </a:solidFill>
                <a:latin typeface="Arial" charset="0"/>
              </a:defRPr>
            </a:lvl3pPr>
            <a:lvl4pPr defTabSz="814388">
              <a:defRPr sz="2400">
                <a:solidFill>
                  <a:schemeClr val="tx1"/>
                </a:solidFill>
                <a:latin typeface="Arial" charset="0"/>
              </a:defRPr>
            </a:lvl4pPr>
            <a:lvl5pPr defTabSz="814388">
              <a:defRPr sz="2400">
                <a:solidFill>
                  <a:schemeClr val="tx1"/>
                </a:solidFill>
                <a:latin typeface="Arial" charset="0"/>
              </a:defRPr>
            </a:lvl5pPr>
            <a:lvl6pPr algn="ctr" defTabSz="814388" eaLnBrk="0" fontAlgn="base" hangingPunct="0">
              <a:lnSpc>
                <a:spcPct val="90000"/>
              </a:lnSpc>
              <a:spcBef>
                <a:spcPct val="0"/>
              </a:spcBef>
              <a:spcAft>
                <a:spcPct val="0"/>
              </a:spcAft>
              <a:defRPr sz="2400">
                <a:solidFill>
                  <a:schemeClr val="tx1"/>
                </a:solidFill>
                <a:latin typeface="Arial" charset="0"/>
              </a:defRPr>
            </a:lvl6pPr>
            <a:lvl7pPr algn="ctr" defTabSz="814388" eaLnBrk="0" fontAlgn="base" hangingPunct="0">
              <a:lnSpc>
                <a:spcPct val="90000"/>
              </a:lnSpc>
              <a:spcBef>
                <a:spcPct val="0"/>
              </a:spcBef>
              <a:spcAft>
                <a:spcPct val="0"/>
              </a:spcAft>
              <a:defRPr sz="2400">
                <a:solidFill>
                  <a:schemeClr val="tx1"/>
                </a:solidFill>
                <a:latin typeface="Arial" charset="0"/>
              </a:defRPr>
            </a:lvl7pPr>
            <a:lvl8pPr algn="ctr" defTabSz="814388" eaLnBrk="0" fontAlgn="base" hangingPunct="0">
              <a:lnSpc>
                <a:spcPct val="90000"/>
              </a:lnSpc>
              <a:spcBef>
                <a:spcPct val="0"/>
              </a:spcBef>
              <a:spcAft>
                <a:spcPct val="0"/>
              </a:spcAft>
              <a:defRPr sz="2400">
                <a:solidFill>
                  <a:schemeClr val="tx1"/>
                </a:solidFill>
                <a:latin typeface="Arial" charset="0"/>
              </a:defRPr>
            </a:lvl8pPr>
            <a:lvl9pPr algn="ctr" defTabSz="814388" eaLnBrk="0" fontAlgn="base" hangingPunct="0">
              <a:lnSpc>
                <a:spcPct val="90000"/>
              </a:lnSpc>
              <a:spcBef>
                <a:spcPct val="0"/>
              </a:spcBef>
              <a:spcAft>
                <a:spcPct val="0"/>
              </a:spcAft>
              <a:defRPr sz="2400">
                <a:solidFill>
                  <a:schemeClr val="tx1"/>
                </a:solidFill>
                <a:latin typeface="Arial" charset="0"/>
              </a:defRPr>
            </a:lvl9pPr>
          </a:lstStyle>
          <a:p>
            <a:pPr algn="just">
              <a:lnSpc>
                <a:spcPct val="150000"/>
              </a:lnSpc>
              <a:spcBef>
                <a:spcPts val="0"/>
              </a:spcBef>
              <a:defRPr/>
            </a:pPr>
            <a:r>
              <a:rPr lang="zh-CN" altLang="en-US" b="1" i="1" u="sng" dirty="0" smtClean="0">
                <a:solidFill>
                  <a:srgbClr val="00252E"/>
                </a:solidFill>
                <a:effectLst>
                  <a:outerShdw blurRad="38100" dist="38100" dir="2700000" algn="tl">
                    <a:srgbClr val="C0C0C0"/>
                  </a:outerShdw>
                </a:effectLst>
                <a:latin typeface="Times New Roman" pitchFamily="18" charset="0"/>
                <a:ea typeface="宋体" pitchFamily="2" charset="-122"/>
              </a:rPr>
              <a:t>用套接字即可区别和跟踪</a:t>
            </a:r>
            <a:r>
              <a:rPr lang="en-US" altLang="zh-CN" b="1" i="1" u="sng" dirty="0" smtClean="0">
                <a:solidFill>
                  <a:srgbClr val="00252E"/>
                </a:solidFill>
                <a:effectLst>
                  <a:outerShdw blurRad="38100" dist="38100" dir="2700000" algn="tl">
                    <a:srgbClr val="C0C0C0"/>
                  </a:outerShdw>
                </a:effectLst>
                <a:latin typeface="Times New Roman" pitchFamily="18" charset="0"/>
                <a:ea typeface="宋体" pitchFamily="2" charset="-122"/>
              </a:rPr>
              <a:t>Internet</a:t>
            </a:r>
            <a:r>
              <a:rPr lang="zh-CN" altLang="en-US" b="1" i="1" u="sng" dirty="0" smtClean="0">
                <a:solidFill>
                  <a:srgbClr val="CC00FF"/>
                </a:solidFill>
                <a:effectLst>
                  <a:outerShdw blurRad="38100" dist="38100" dir="2700000" algn="tl">
                    <a:srgbClr val="C0C0C0"/>
                  </a:outerShdw>
                </a:effectLst>
                <a:latin typeface="Times New Roman" pitchFamily="18" charset="0"/>
                <a:ea typeface="宋体" pitchFamily="2" charset="-122"/>
              </a:rPr>
              <a:t>上成千上万同时发生</a:t>
            </a:r>
            <a:r>
              <a:rPr lang="zh-CN" altLang="en-US" b="1" i="1" u="sng" dirty="0" smtClean="0">
                <a:solidFill>
                  <a:srgbClr val="00252E"/>
                </a:solidFill>
                <a:effectLst>
                  <a:outerShdw blurRad="38100" dist="38100" dir="2700000" algn="tl">
                    <a:srgbClr val="C0C0C0"/>
                  </a:outerShdw>
                </a:effectLst>
                <a:latin typeface="Times New Roman" pitchFamily="18" charset="0"/>
                <a:ea typeface="宋体" pitchFamily="2" charset="-122"/>
              </a:rPr>
              <a:t>的连接会话！</a:t>
            </a:r>
          </a:p>
        </p:txBody>
      </p:sp>
      <p:sp>
        <p:nvSpPr>
          <p:cNvPr id="29703" name="Line 8"/>
          <p:cNvSpPr>
            <a:spLocks noChangeShapeType="1"/>
          </p:cNvSpPr>
          <p:nvPr/>
        </p:nvSpPr>
        <p:spPr bwMode="auto">
          <a:xfrm>
            <a:off x="6120000" y="2880000"/>
            <a:ext cx="2032000" cy="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zh-CN" altLang="en-US"/>
          </a:p>
        </p:txBody>
      </p:sp>
      <p:sp>
        <p:nvSpPr>
          <p:cNvPr id="29704" name="Line 9"/>
          <p:cNvSpPr>
            <a:spLocks noChangeShapeType="1"/>
          </p:cNvSpPr>
          <p:nvPr/>
        </p:nvSpPr>
        <p:spPr bwMode="auto">
          <a:xfrm>
            <a:off x="6084000" y="5580000"/>
            <a:ext cx="2032000" cy="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zh-CN" altLang="en-US"/>
          </a:p>
        </p:txBody>
      </p:sp>
      <p:grpSp>
        <p:nvGrpSpPr>
          <p:cNvPr id="2" name="Group 16"/>
          <p:cNvGrpSpPr>
            <a:grpSpLocks/>
          </p:cNvGrpSpPr>
          <p:nvPr/>
        </p:nvGrpSpPr>
        <p:grpSpPr bwMode="auto">
          <a:xfrm>
            <a:off x="7138988" y="4251325"/>
            <a:ext cx="1509712" cy="611188"/>
            <a:chOff x="4497" y="2678"/>
            <a:chExt cx="951" cy="385"/>
          </a:xfrm>
        </p:grpSpPr>
        <p:sp>
          <p:nvSpPr>
            <p:cNvPr id="29712" name="AutoShape 10"/>
            <p:cNvSpPr>
              <a:spLocks/>
            </p:cNvSpPr>
            <p:nvPr/>
          </p:nvSpPr>
          <p:spPr bwMode="auto">
            <a:xfrm rot="-5400000">
              <a:off x="4881" y="2496"/>
              <a:ext cx="183" cy="951"/>
            </a:xfrm>
            <a:prstGeom prst="rightBrace">
              <a:avLst>
                <a:gd name="adj1" fmla="val 43306"/>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zh-CN" altLang="en-US">
                <a:ea typeface="宋体" pitchFamily="2" charset="-122"/>
              </a:endParaRPr>
            </a:p>
          </p:txBody>
        </p:sp>
        <p:sp>
          <p:nvSpPr>
            <p:cNvPr id="29713" name="Text Box 11"/>
            <p:cNvSpPr txBox="1">
              <a:spLocks noChangeArrowheads="1"/>
            </p:cNvSpPr>
            <p:nvPr/>
          </p:nvSpPr>
          <p:spPr bwMode="auto">
            <a:xfrm>
              <a:off x="4509" y="2678"/>
              <a:ext cx="90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buChar char="»"/>
                <a:defRPr sz="2800">
                  <a:solidFill>
                    <a:schemeClr val="tx1"/>
                  </a:solidFill>
                  <a:latin typeface="Arial" charset="0"/>
                </a:defRPr>
              </a:lvl6pPr>
              <a:lvl7pPr marL="2971800" indent="-228600">
                <a:buChar char="»"/>
                <a:defRPr sz="2800">
                  <a:solidFill>
                    <a:schemeClr val="tx1"/>
                  </a:solidFill>
                  <a:latin typeface="Arial" charset="0"/>
                </a:defRPr>
              </a:lvl7pPr>
              <a:lvl8pPr marL="3429000" indent="-228600">
                <a:buChar char="»"/>
                <a:defRPr sz="2800">
                  <a:solidFill>
                    <a:schemeClr val="tx1"/>
                  </a:solidFill>
                  <a:latin typeface="Arial" charset="0"/>
                </a:defRPr>
              </a:lvl8pPr>
              <a:lvl9pPr marL="3886200" indent="-228600">
                <a:buChar char="»"/>
                <a:defRPr sz="2800">
                  <a:solidFill>
                    <a:schemeClr val="tx1"/>
                  </a:solidFill>
                  <a:latin typeface="Arial" charset="0"/>
                </a:defRPr>
              </a:lvl9pPr>
            </a:lstStyle>
            <a:p>
              <a:pPr defTabSz="814388">
                <a:spcBef>
                  <a:spcPct val="50000"/>
                </a:spcBef>
              </a:pPr>
              <a:r>
                <a:rPr lang="zh-CN" altLang="en-US" sz="2400" b="1">
                  <a:solidFill>
                    <a:srgbClr val="FF0000"/>
                  </a:solidFill>
                  <a:ea typeface="宋体" pitchFamily="2" charset="-122"/>
                </a:rPr>
                <a:t>数据段</a:t>
              </a:r>
            </a:p>
          </p:txBody>
        </p:sp>
      </p:grpSp>
      <p:grpSp>
        <p:nvGrpSpPr>
          <p:cNvPr id="3" name="Group 17"/>
          <p:cNvGrpSpPr>
            <a:grpSpLocks/>
          </p:cNvGrpSpPr>
          <p:nvPr/>
        </p:nvGrpSpPr>
        <p:grpSpPr bwMode="auto">
          <a:xfrm>
            <a:off x="5978525" y="4251325"/>
            <a:ext cx="2670175" cy="611188"/>
            <a:chOff x="3757" y="2678"/>
            <a:chExt cx="1682" cy="385"/>
          </a:xfrm>
        </p:grpSpPr>
        <p:sp>
          <p:nvSpPr>
            <p:cNvPr id="29710" name="AutoShape 12"/>
            <p:cNvSpPr>
              <a:spLocks/>
            </p:cNvSpPr>
            <p:nvPr/>
          </p:nvSpPr>
          <p:spPr bwMode="auto">
            <a:xfrm rot="-5400000">
              <a:off x="4506" y="2131"/>
              <a:ext cx="183" cy="1682"/>
            </a:xfrm>
            <a:prstGeom prst="rightBrace">
              <a:avLst>
                <a:gd name="adj1" fmla="val 76594"/>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zh-CN" altLang="en-US">
                <a:ea typeface="宋体" pitchFamily="2" charset="-122"/>
              </a:endParaRPr>
            </a:p>
          </p:txBody>
        </p:sp>
        <p:sp>
          <p:nvSpPr>
            <p:cNvPr id="29711" name="Text Box 13"/>
            <p:cNvSpPr txBox="1">
              <a:spLocks noChangeArrowheads="1"/>
            </p:cNvSpPr>
            <p:nvPr/>
          </p:nvSpPr>
          <p:spPr bwMode="auto">
            <a:xfrm>
              <a:off x="4147" y="2678"/>
              <a:ext cx="90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buChar char="»"/>
                <a:defRPr sz="2800">
                  <a:solidFill>
                    <a:schemeClr val="tx1"/>
                  </a:solidFill>
                  <a:latin typeface="Arial" charset="0"/>
                </a:defRPr>
              </a:lvl6pPr>
              <a:lvl7pPr marL="2971800" indent="-228600">
                <a:buChar char="»"/>
                <a:defRPr sz="2800">
                  <a:solidFill>
                    <a:schemeClr val="tx1"/>
                  </a:solidFill>
                  <a:latin typeface="Arial" charset="0"/>
                </a:defRPr>
              </a:lvl7pPr>
              <a:lvl8pPr marL="3429000" indent="-228600">
                <a:buChar char="»"/>
                <a:defRPr sz="2800">
                  <a:solidFill>
                    <a:schemeClr val="tx1"/>
                  </a:solidFill>
                  <a:latin typeface="Arial" charset="0"/>
                </a:defRPr>
              </a:lvl8pPr>
              <a:lvl9pPr marL="3886200" indent="-228600">
                <a:buChar char="»"/>
                <a:defRPr sz="2800">
                  <a:solidFill>
                    <a:schemeClr val="tx1"/>
                  </a:solidFill>
                  <a:latin typeface="Arial" charset="0"/>
                </a:defRPr>
              </a:lvl9pPr>
            </a:lstStyle>
            <a:p>
              <a:pPr defTabSz="814388">
                <a:spcBef>
                  <a:spcPct val="50000"/>
                </a:spcBef>
              </a:pPr>
              <a:r>
                <a:rPr lang="zh-CN" altLang="en-US" sz="2400" b="1">
                  <a:solidFill>
                    <a:srgbClr val="FF0000"/>
                  </a:solidFill>
                  <a:ea typeface="宋体" pitchFamily="2" charset="-122"/>
                </a:rPr>
                <a:t>数据包</a:t>
              </a:r>
            </a:p>
          </p:txBody>
        </p:sp>
      </p:grpSp>
      <p:grpSp>
        <p:nvGrpSpPr>
          <p:cNvPr id="4" name="Group 18"/>
          <p:cNvGrpSpPr>
            <a:grpSpLocks/>
          </p:cNvGrpSpPr>
          <p:nvPr/>
        </p:nvGrpSpPr>
        <p:grpSpPr bwMode="auto">
          <a:xfrm>
            <a:off x="4033838" y="4251325"/>
            <a:ext cx="5048250" cy="609600"/>
            <a:chOff x="2532" y="2678"/>
            <a:chExt cx="3180" cy="384"/>
          </a:xfrm>
        </p:grpSpPr>
        <p:sp>
          <p:nvSpPr>
            <p:cNvPr id="29708" name="AutoShape 14"/>
            <p:cNvSpPr>
              <a:spLocks/>
            </p:cNvSpPr>
            <p:nvPr/>
          </p:nvSpPr>
          <p:spPr bwMode="auto">
            <a:xfrm rot="-5400000">
              <a:off x="4031" y="1381"/>
              <a:ext cx="182" cy="3180"/>
            </a:xfrm>
            <a:prstGeom prst="rightBrace">
              <a:avLst>
                <a:gd name="adj1" fmla="val 145604"/>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zh-CN" altLang="en-US">
                <a:ea typeface="宋体" pitchFamily="2" charset="-122"/>
              </a:endParaRPr>
            </a:p>
          </p:txBody>
        </p:sp>
        <p:sp>
          <p:nvSpPr>
            <p:cNvPr id="29709" name="Text Box 15"/>
            <p:cNvSpPr txBox="1">
              <a:spLocks noChangeArrowheads="1"/>
            </p:cNvSpPr>
            <p:nvPr/>
          </p:nvSpPr>
          <p:spPr bwMode="auto">
            <a:xfrm>
              <a:off x="3669" y="2678"/>
              <a:ext cx="90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buChar char="»"/>
                <a:defRPr sz="2800">
                  <a:solidFill>
                    <a:schemeClr val="tx1"/>
                  </a:solidFill>
                  <a:latin typeface="Arial" charset="0"/>
                </a:defRPr>
              </a:lvl6pPr>
              <a:lvl7pPr marL="2971800" indent="-228600">
                <a:buChar char="»"/>
                <a:defRPr sz="2800">
                  <a:solidFill>
                    <a:schemeClr val="tx1"/>
                  </a:solidFill>
                  <a:latin typeface="Arial" charset="0"/>
                </a:defRPr>
              </a:lvl7pPr>
              <a:lvl8pPr marL="3429000" indent="-228600">
                <a:buChar char="»"/>
                <a:defRPr sz="2800">
                  <a:solidFill>
                    <a:schemeClr val="tx1"/>
                  </a:solidFill>
                  <a:latin typeface="Arial" charset="0"/>
                </a:defRPr>
              </a:lvl8pPr>
              <a:lvl9pPr marL="3886200" indent="-228600">
                <a:buChar char="»"/>
                <a:defRPr sz="2800">
                  <a:solidFill>
                    <a:schemeClr val="tx1"/>
                  </a:solidFill>
                  <a:latin typeface="Arial" charset="0"/>
                </a:defRPr>
              </a:lvl9pPr>
            </a:lstStyle>
            <a:p>
              <a:pPr defTabSz="814388">
                <a:spcBef>
                  <a:spcPct val="50000"/>
                </a:spcBef>
              </a:pPr>
              <a:r>
                <a:rPr lang="zh-CN" altLang="en-US" sz="2400" b="1">
                  <a:solidFill>
                    <a:srgbClr val="FF0000"/>
                  </a:solidFill>
                  <a:ea typeface="宋体" pitchFamily="2" charset="-122"/>
                </a:rPr>
                <a:t>数据帧</a:t>
              </a:r>
            </a:p>
          </p:txBody>
        </p:sp>
      </p:grpSp>
      <p:sp>
        <p:nvSpPr>
          <p:cNvPr id="19" name="Rectangle 3"/>
          <p:cNvSpPr txBox="1">
            <a:spLocks noChangeArrowheads="1"/>
          </p:cNvSpPr>
          <p:nvPr/>
        </p:nvSpPr>
        <p:spPr bwMode="auto">
          <a:xfrm>
            <a:off x="180000" y="2160000"/>
            <a:ext cx="3708000" cy="34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mn-lt"/>
              </a:defRPr>
            </a:lvl2pPr>
            <a:lvl3pPr marL="914400" algn="l" defTabSz="814388" rtl="0" eaLnBrk="0" fontAlgn="base" hangingPunct="0">
              <a:lnSpc>
                <a:spcPct val="95000"/>
              </a:lnSpc>
              <a:spcBef>
                <a:spcPct val="35000"/>
              </a:spcBef>
              <a:spcAft>
                <a:spcPct val="0"/>
              </a:spcAft>
              <a:buChar char="•"/>
              <a:defRPr sz="2800">
                <a:solidFill>
                  <a:schemeClr val="tx1"/>
                </a:solidFill>
                <a:latin typeface="+mn-lt"/>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mn-lt"/>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a:lstStyle>
          <a:p>
            <a:pPr marL="360000" indent="-360000" algn="just" eaLnBrk="1" hangingPunct="1">
              <a:lnSpc>
                <a:spcPct val="150000"/>
              </a:lnSpc>
              <a:spcBef>
                <a:spcPct val="0"/>
              </a:spcBef>
              <a:defRPr/>
            </a:pPr>
            <a:r>
              <a:rPr lang="zh-CN" altLang="en-US"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源</a:t>
            </a:r>
            <a:r>
              <a:rPr lang="en-US" altLang="zh-CN"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IP</a:t>
            </a:r>
            <a:r>
              <a:rPr lang="zh-CN" altLang="en-US"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地址</a:t>
            </a:r>
            <a:r>
              <a:rPr lang="zh-CN" altLang="en-US" sz="2400" b="1" u="sng" dirty="0" smtClean="0">
                <a:effectLst>
                  <a:outerShdw blurRad="38100" dist="38100" dir="2700000" algn="tl">
                    <a:srgbClr val="C0C0C0"/>
                  </a:outerShdw>
                </a:effectLst>
                <a:latin typeface="Times New Roman" pitchFamily="18" charset="0"/>
                <a:ea typeface="宋体" pitchFamily="2" charset="-122"/>
              </a:rPr>
              <a:t>和</a:t>
            </a:r>
            <a:r>
              <a:rPr lang="zh-CN" altLang="en-US"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目的</a:t>
            </a:r>
            <a:r>
              <a:rPr lang="en-US" altLang="zh-CN"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IP</a:t>
            </a:r>
            <a:r>
              <a:rPr lang="zh-CN" altLang="en-US"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地址</a:t>
            </a:r>
            <a:r>
              <a:rPr lang="zh-CN" altLang="en-US" sz="2400" b="1" u="sng" dirty="0" smtClean="0">
                <a:effectLst>
                  <a:outerShdw blurRad="38100" dist="38100" dir="2700000" algn="tl">
                    <a:srgbClr val="C0C0C0"/>
                  </a:outerShdw>
                </a:effectLst>
                <a:latin typeface="Times New Roman" pitchFamily="18" charset="0"/>
                <a:ea typeface="宋体" pitchFamily="2" charset="-122"/>
              </a:rPr>
              <a:t>以及</a:t>
            </a:r>
            <a:r>
              <a:rPr lang="zh-CN" altLang="en-US"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源端口号</a:t>
            </a:r>
            <a:r>
              <a:rPr lang="zh-CN" altLang="en-US" sz="2400" b="1" u="sng" dirty="0" smtClean="0">
                <a:effectLst>
                  <a:outerShdw blurRad="38100" dist="38100" dir="2700000" algn="tl">
                    <a:srgbClr val="C0C0C0"/>
                  </a:outerShdw>
                </a:effectLst>
                <a:latin typeface="Times New Roman" pitchFamily="18" charset="0"/>
                <a:ea typeface="宋体" pitchFamily="2" charset="-122"/>
              </a:rPr>
              <a:t>和</a:t>
            </a:r>
            <a:r>
              <a:rPr lang="zh-CN" altLang="en-US"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目的端口号</a:t>
            </a:r>
            <a:r>
              <a:rPr lang="zh-CN" altLang="en-US" sz="2400" b="1" u="sng" dirty="0" smtClean="0">
                <a:effectLst>
                  <a:outerShdw blurRad="38100" dist="38100" dir="2700000" algn="tl">
                    <a:srgbClr val="C0C0C0"/>
                  </a:outerShdw>
                </a:effectLst>
                <a:latin typeface="Times New Roman" pitchFamily="18" charset="0"/>
                <a:ea typeface="宋体" pitchFamily="2" charset="-122"/>
              </a:rPr>
              <a:t>的组合称为</a:t>
            </a:r>
            <a:r>
              <a:rPr lang="zh-CN" altLang="en-US"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套接字（</a:t>
            </a:r>
            <a:r>
              <a:rPr lang="en-US" altLang="zh-CN"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socket</a:t>
            </a:r>
            <a:r>
              <a:rPr lang="zh-CN" altLang="en-US"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a:t>
            </a:r>
            <a:r>
              <a:rPr lang="zh-CN" altLang="en-US" sz="2400" b="1" dirty="0" smtClean="0">
                <a:latin typeface="Times New Roman" pitchFamily="18" charset="0"/>
                <a:ea typeface="宋体" pitchFamily="2" charset="-122"/>
              </a:rPr>
              <a:t>套接字用于标识客户端及其请求的服务器和服务。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50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252000" y="360000"/>
            <a:ext cx="8640000" cy="6192000"/>
          </a:xfrm>
        </p:spPr>
        <p:txBody>
          <a:bodyPr>
            <a:spAutoFit/>
          </a:bodyPr>
          <a:lstStyle/>
          <a:p>
            <a:pPr marL="360000" indent="-360000" algn="just" eaLnBrk="1" hangingPunct="1">
              <a:lnSpc>
                <a:spcPts val="4000"/>
              </a:lnSpc>
              <a:spcBef>
                <a:spcPts val="0"/>
              </a:spcBef>
              <a:spcAft>
                <a:spcPts val="0"/>
              </a:spcAft>
            </a:pPr>
            <a:r>
              <a:rPr lang="en-US" altLang="zh-CN" sz="2400" b="1" dirty="0">
                <a:latin typeface="Times New Roman" pitchFamily="18" charset="0"/>
                <a:ea typeface="宋体" pitchFamily="2" charset="-122"/>
                <a:cs typeface="Arial" charset="0"/>
              </a:rPr>
              <a:t>Internet</a:t>
            </a:r>
            <a:r>
              <a:rPr lang="zh-CN" altLang="en-US" sz="2400" b="1" dirty="0" smtClean="0">
                <a:latin typeface="Times New Roman" pitchFamily="18" charset="0"/>
                <a:ea typeface="宋体" pitchFamily="2" charset="-122"/>
                <a:cs typeface="Arial" charset="0"/>
              </a:rPr>
              <a:t>中的</a:t>
            </a:r>
            <a:r>
              <a:rPr lang="zh-CN" altLang="en-US" sz="2400" b="1" dirty="0" smtClean="0">
                <a:solidFill>
                  <a:srgbClr val="0000FF"/>
                </a:solidFill>
                <a:latin typeface="Times New Roman" pitchFamily="18" charset="0"/>
                <a:ea typeface="宋体" pitchFamily="2" charset="-122"/>
                <a:cs typeface="Arial" charset="0"/>
              </a:rPr>
              <a:t>每一项服务</a:t>
            </a:r>
            <a:r>
              <a:rPr lang="zh-CN" altLang="en-US" sz="2400" b="1" dirty="0" smtClean="0">
                <a:latin typeface="Times New Roman" pitchFamily="18" charset="0"/>
                <a:ea typeface="宋体" pitchFamily="2" charset="-122"/>
                <a:cs typeface="Arial" charset="0"/>
              </a:rPr>
              <a:t>都有</a:t>
            </a:r>
            <a:r>
              <a:rPr lang="zh-CN" altLang="en-US" sz="2400" b="1" dirty="0" smtClean="0">
                <a:solidFill>
                  <a:srgbClr val="FF00FF"/>
                </a:solidFill>
                <a:latin typeface="Times New Roman" pitchFamily="18" charset="0"/>
                <a:ea typeface="宋体" pitchFamily="2" charset="-122"/>
                <a:cs typeface="Arial" charset="0"/>
              </a:rPr>
              <a:t>一个特定的端口号</a:t>
            </a:r>
            <a:r>
              <a:rPr lang="zh-CN" altLang="en-US" sz="2400" b="1" dirty="0" smtClean="0">
                <a:latin typeface="Times New Roman" pitchFamily="18" charset="0"/>
                <a:ea typeface="宋体" pitchFamily="2" charset="-122"/>
                <a:cs typeface="Arial" charset="0"/>
              </a:rPr>
              <a:t>（如</a:t>
            </a:r>
            <a:r>
              <a:rPr lang="en-US" altLang="zh-CN" sz="2400" b="1" dirty="0">
                <a:latin typeface="Times New Roman" pitchFamily="18" charset="0"/>
                <a:ea typeface="宋体" pitchFamily="2" charset="-122"/>
                <a:cs typeface="Arial" charset="0"/>
              </a:rPr>
              <a:t>Web</a:t>
            </a:r>
            <a:r>
              <a:rPr lang="zh-CN" altLang="en-US" sz="2400" b="1" dirty="0" smtClean="0">
                <a:latin typeface="Times New Roman" pitchFamily="18" charset="0"/>
                <a:ea typeface="宋体" pitchFamily="2" charset="-122"/>
                <a:cs typeface="Arial" charset="0"/>
              </a:rPr>
              <a:t>服务的默认端口为</a:t>
            </a:r>
            <a:r>
              <a:rPr lang="en-US" altLang="zh-CN" sz="2400" b="1" dirty="0" smtClean="0">
                <a:latin typeface="Times New Roman" pitchFamily="18" charset="0"/>
                <a:ea typeface="宋体" pitchFamily="2" charset="-122"/>
                <a:cs typeface="Arial" charset="0"/>
              </a:rPr>
              <a:t>80</a:t>
            </a:r>
            <a:r>
              <a:rPr lang="zh-CN" altLang="en-US" sz="2400" b="1" dirty="0">
                <a:latin typeface="Times New Roman" pitchFamily="18" charset="0"/>
                <a:ea typeface="宋体" pitchFamily="2" charset="-122"/>
                <a:cs typeface="Arial" charset="0"/>
              </a:rPr>
              <a:t>）</a:t>
            </a:r>
            <a:r>
              <a:rPr lang="zh-CN" altLang="en-US" sz="2400" b="1" dirty="0" smtClean="0">
                <a:latin typeface="Times New Roman" pitchFamily="18" charset="0"/>
                <a:ea typeface="宋体" pitchFamily="2" charset="-122"/>
                <a:cs typeface="Arial" charset="0"/>
              </a:rPr>
              <a:t>。用户主机根据自己</a:t>
            </a:r>
            <a:r>
              <a:rPr lang="zh-CN" altLang="en-US" sz="2400" b="1" dirty="0" smtClean="0">
                <a:solidFill>
                  <a:srgbClr val="0000FF"/>
                </a:solidFill>
                <a:latin typeface="Times New Roman" pitchFamily="18" charset="0"/>
                <a:ea typeface="宋体" pitchFamily="2" charset="-122"/>
                <a:cs typeface="Arial" charset="0"/>
              </a:rPr>
              <a:t>所需的服务</a:t>
            </a:r>
            <a:r>
              <a:rPr lang="zh-CN" altLang="en-US" sz="2400" b="1" dirty="0" smtClean="0">
                <a:latin typeface="Times New Roman" pitchFamily="18" charset="0"/>
                <a:ea typeface="宋体" pitchFamily="2" charset="-122"/>
                <a:cs typeface="Arial" charset="0"/>
              </a:rPr>
              <a:t>，将请求发送到</a:t>
            </a:r>
            <a:r>
              <a:rPr lang="zh-CN" altLang="en-US" sz="2400" b="1" dirty="0">
                <a:solidFill>
                  <a:srgbClr val="FF00FF"/>
                </a:solidFill>
                <a:latin typeface="Times New Roman" pitchFamily="18" charset="0"/>
                <a:ea typeface="宋体" pitchFamily="2" charset="-122"/>
                <a:cs typeface="Arial" charset="0"/>
              </a:rPr>
              <a:t>相</a:t>
            </a:r>
            <a:r>
              <a:rPr lang="zh-CN" altLang="en-US" sz="2400" b="1" dirty="0" smtClean="0">
                <a:solidFill>
                  <a:srgbClr val="FF00FF"/>
                </a:solidFill>
                <a:latin typeface="Times New Roman" pitchFamily="18" charset="0"/>
                <a:ea typeface="宋体" pitchFamily="2" charset="-122"/>
                <a:cs typeface="Arial" charset="0"/>
              </a:rPr>
              <a:t>应的端口</a:t>
            </a:r>
            <a:r>
              <a:rPr lang="zh-CN" altLang="en-US" sz="2400" b="1" dirty="0" smtClean="0">
                <a:latin typeface="Times New Roman" pitchFamily="18" charset="0"/>
                <a:ea typeface="宋体" pitchFamily="2" charset="-122"/>
                <a:cs typeface="Arial" charset="0"/>
              </a:rPr>
              <a:t>。</a:t>
            </a:r>
            <a:endParaRPr lang="en-US" altLang="zh-CN" sz="2400" b="1" dirty="0" smtClean="0">
              <a:latin typeface="Times New Roman" pitchFamily="18" charset="0"/>
              <a:ea typeface="宋体" pitchFamily="2" charset="-122"/>
              <a:cs typeface="Arial" charset="0"/>
            </a:endParaRPr>
          </a:p>
          <a:p>
            <a:pPr marL="360000" indent="-360000" algn="just" eaLnBrk="1" hangingPunct="1">
              <a:lnSpc>
                <a:spcPts val="4000"/>
              </a:lnSpc>
              <a:spcBef>
                <a:spcPts val="0"/>
              </a:spcBef>
              <a:spcAft>
                <a:spcPts val="0"/>
              </a:spcAft>
            </a:pPr>
            <a:r>
              <a:rPr lang="zh-CN" altLang="en-US" sz="2400" b="1" dirty="0" smtClean="0">
                <a:latin typeface="Times New Roman" pitchFamily="18" charset="0"/>
                <a:ea typeface="宋体" pitchFamily="2" charset="-122"/>
                <a:cs typeface="Arial" charset="0"/>
              </a:rPr>
              <a:t>负责分配和管理端口号的组织为</a:t>
            </a:r>
            <a:r>
              <a:rPr lang="zh-CN" altLang="en-US" sz="2400" b="1" dirty="0">
                <a:latin typeface="Times New Roman" pitchFamily="18" charset="0"/>
                <a:ea typeface="宋体" pitchFamily="2" charset="-122"/>
                <a:cs typeface="Arial" charset="0"/>
              </a:rPr>
              <a:t>：</a:t>
            </a:r>
            <a:r>
              <a:rPr lang="en-US" altLang="zh-CN" sz="2400" b="1" dirty="0" smtClean="0">
                <a:solidFill>
                  <a:srgbClr val="0000FF"/>
                </a:solidFill>
                <a:latin typeface="Times New Roman" pitchFamily="18" charset="0"/>
                <a:ea typeface="宋体" pitchFamily="2" charset="-122"/>
                <a:cs typeface="Arial" charset="0"/>
              </a:rPr>
              <a:t>Internet</a:t>
            </a:r>
            <a:r>
              <a:rPr lang="zh-CN" altLang="en-US" sz="2400" b="1" dirty="0" smtClean="0">
                <a:solidFill>
                  <a:srgbClr val="0000FF"/>
                </a:solidFill>
                <a:latin typeface="Times New Roman" pitchFamily="18" charset="0"/>
                <a:ea typeface="宋体" pitchFamily="2" charset="-122"/>
                <a:cs typeface="Arial" charset="0"/>
              </a:rPr>
              <a:t>名称与数字地址分配机构</a:t>
            </a:r>
            <a:r>
              <a:rPr lang="zh-CN" altLang="en-US" sz="2400" b="1" dirty="0" smtClean="0">
                <a:latin typeface="Times New Roman" pitchFamily="18" charset="0"/>
                <a:ea typeface="宋体" pitchFamily="2" charset="-122"/>
                <a:cs typeface="Arial" charset="0"/>
              </a:rPr>
              <a:t>（</a:t>
            </a:r>
            <a:r>
              <a:rPr lang="en-US" altLang="zh-CN" sz="2400" b="1" dirty="0" smtClean="0">
                <a:solidFill>
                  <a:srgbClr val="0000FF"/>
                </a:solidFill>
                <a:latin typeface="Times New Roman" pitchFamily="18" charset="0"/>
                <a:ea typeface="宋体" pitchFamily="2" charset="-122"/>
                <a:cs typeface="Arial" charset="0"/>
              </a:rPr>
              <a:t>ICANN</a:t>
            </a:r>
            <a:r>
              <a:rPr lang="zh-CN" altLang="en-US" sz="2400" b="1" dirty="0">
                <a:latin typeface="Times New Roman" pitchFamily="18" charset="0"/>
                <a:ea typeface="宋体" pitchFamily="2" charset="-122"/>
                <a:cs typeface="Arial" charset="0"/>
              </a:rPr>
              <a:t>）</a:t>
            </a:r>
            <a:r>
              <a:rPr lang="zh-CN" altLang="en-US" sz="2400" b="1" dirty="0" smtClean="0">
                <a:latin typeface="Times New Roman" pitchFamily="18" charset="0"/>
                <a:ea typeface="宋体" pitchFamily="2" charset="-122"/>
                <a:cs typeface="Arial" charset="0"/>
              </a:rPr>
              <a:t>。端口号分为三种类别，其范围介于</a:t>
            </a:r>
            <a:r>
              <a:rPr lang="en-US" altLang="zh-CN" sz="2400" b="1" dirty="0" smtClean="0">
                <a:solidFill>
                  <a:srgbClr val="FF00FF"/>
                </a:solidFill>
                <a:latin typeface="Times New Roman" pitchFamily="18" charset="0"/>
                <a:ea typeface="宋体" pitchFamily="2" charset="-122"/>
                <a:cs typeface="Arial" charset="0"/>
              </a:rPr>
              <a:t>1</a:t>
            </a:r>
            <a:r>
              <a:rPr lang="zh-CN" altLang="en-US" sz="2400" b="1" dirty="0" smtClean="0">
                <a:solidFill>
                  <a:srgbClr val="FF00FF"/>
                </a:solidFill>
                <a:latin typeface="Times New Roman" pitchFamily="18" charset="0"/>
                <a:ea typeface="宋体" pitchFamily="2" charset="-122"/>
                <a:cs typeface="Arial" charset="0"/>
              </a:rPr>
              <a:t>到</a:t>
            </a:r>
            <a:r>
              <a:rPr lang="en-US" altLang="zh-CN" sz="2400" b="1" dirty="0" smtClean="0">
                <a:solidFill>
                  <a:srgbClr val="FF00FF"/>
                </a:solidFill>
                <a:latin typeface="Times New Roman" pitchFamily="18" charset="0"/>
                <a:ea typeface="宋体" pitchFamily="2" charset="-122"/>
                <a:cs typeface="Arial" charset="0"/>
              </a:rPr>
              <a:t>65,535</a:t>
            </a:r>
            <a:r>
              <a:rPr lang="zh-CN" altLang="en-US" sz="2400" b="1" dirty="0" smtClean="0">
                <a:latin typeface="Times New Roman" pitchFamily="18" charset="0"/>
                <a:ea typeface="宋体" pitchFamily="2" charset="-122"/>
                <a:cs typeface="Arial" charset="0"/>
              </a:rPr>
              <a:t>之间（</a:t>
            </a:r>
            <a:r>
              <a:rPr lang="zh-CN" altLang="en-US" sz="2400" b="1" dirty="0" smtClean="0">
                <a:solidFill>
                  <a:srgbClr val="FF0000"/>
                </a:solidFill>
                <a:latin typeface="Times New Roman" pitchFamily="18" charset="0"/>
                <a:ea typeface="宋体" pitchFamily="2" charset="-122"/>
                <a:cs typeface="Arial" charset="0"/>
              </a:rPr>
              <a:t>数据段中端口号字段为</a:t>
            </a:r>
            <a:r>
              <a:rPr lang="en-US" altLang="zh-CN" sz="2400" b="1" dirty="0" smtClean="0">
                <a:solidFill>
                  <a:srgbClr val="FF0000"/>
                </a:solidFill>
                <a:latin typeface="Times New Roman" pitchFamily="18" charset="0"/>
                <a:ea typeface="宋体" pitchFamily="2" charset="-122"/>
                <a:cs typeface="Arial" charset="0"/>
              </a:rPr>
              <a:t>16</a:t>
            </a:r>
            <a:r>
              <a:rPr lang="zh-CN" altLang="en-US" sz="2400" b="1" dirty="0" smtClean="0">
                <a:solidFill>
                  <a:srgbClr val="FF0000"/>
                </a:solidFill>
                <a:latin typeface="Times New Roman" pitchFamily="18" charset="0"/>
                <a:ea typeface="宋体" pitchFamily="2" charset="-122"/>
                <a:cs typeface="Arial" charset="0"/>
              </a:rPr>
              <a:t>位，最大为</a:t>
            </a:r>
            <a:r>
              <a:rPr lang="en-US" altLang="zh-CN" sz="2400" b="1" dirty="0" smtClean="0">
                <a:solidFill>
                  <a:srgbClr val="FF0000"/>
                </a:solidFill>
                <a:latin typeface="Times New Roman" pitchFamily="18" charset="0"/>
                <a:ea typeface="宋体" pitchFamily="2" charset="-122"/>
                <a:cs typeface="Arial" charset="0"/>
              </a:rPr>
              <a:t>2</a:t>
            </a:r>
            <a:r>
              <a:rPr lang="en-US" altLang="zh-CN" sz="2400" b="1" baseline="30000" dirty="0" smtClean="0">
                <a:solidFill>
                  <a:srgbClr val="FF0000"/>
                </a:solidFill>
                <a:latin typeface="Times New Roman" pitchFamily="18" charset="0"/>
                <a:ea typeface="宋体" pitchFamily="2" charset="-122"/>
                <a:cs typeface="Arial" charset="0"/>
              </a:rPr>
              <a:t>16</a:t>
            </a:r>
            <a:r>
              <a:rPr lang="en-US" altLang="zh-CN" sz="2400" b="1" dirty="0" smtClean="0">
                <a:solidFill>
                  <a:srgbClr val="FF0000"/>
                </a:solidFill>
                <a:latin typeface="Times New Roman" pitchFamily="18" charset="0"/>
                <a:ea typeface="宋体" pitchFamily="2" charset="-122"/>
                <a:cs typeface="Arial" charset="0"/>
              </a:rPr>
              <a:t>-1</a:t>
            </a:r>
            <a:r>
              <a:rPr lang="zh-CN" altLang="en-US" sz="2400" b="1" dirty="0" smtClean="0">
                <a:latin typeface="Times New Roman" pitchFamily="18" charset="0"/>
                <a:ea typeface="宋体" pitchFamily="2" charset="-122"/>
                <a:cs typeface="Arial" charset="0"/>
              </a:rPr>
              <a:t>）。</a:t>
            </a:r>
          </a:p>
          <a:p>
            <a:pPr marL="360000" indent="-360000" algn="just" eaLnBrk="1" hangingPunct="1">
              <a:lnSpc>
                <a:spcPts val="4000"/>
              </a:lnSpc>
              <a:spcBef>
                <a:spcPts val="0"/>
              </a:spcBef>
              <a:spcAft>
                <a:spcPts val="0"/>
              </a:spcAft>
              <a:buSzPct val="85000"/>
              <a:buFont typeface="Wingdings" pitchFamily="2" charset="2"/>
              <a:buChar char="ü"/>
            </a:pPr>
            <a:r>
              <a:rPr lang="zh-CN" altLang="en-US" sz="2400" b="1" dirty="0" smtClean="0">
                <a:solidFill>
                  <a:srgbClr val="0000FF"/>
                </a:solidFill>
                <a:latin typeface="Times New Roman" pitchFamily="18" charset="0"/>
                <a:ea typeface="宋体" pitchFamily="2" charset="-122"/>
                <a:cs typeface="Arial" charset="0"/>
              </a:rPr>
              <a:t>公认端口：</a:t>
            </a:r>
            <a:r>
              <a:rPr lang="zh-CN" altLang="en-US" sz="2400" b="1" dirty="0" smtClean="0">
                <a:latin typeface="Times New Roman" pitchFamily="18" charset="0"/>
                <a:ea typeface="宋体" pitchFamily="2" charset="-122"/>
                <a:cs typeface="Arial" charset="0"/>
              </a:rPr>
              <a:t>与通用网络应用程序相关联的</a:t>
            </a:r>
            <a:r>
              <a:rPr lang="zh-CN" altLang="en-US" sz="2400" b="1" dirty="0" smtClean="0">
                <a:solidFill>
                  <a:srgbClr val="0000FF"/>
                </a:solidFill>
                <a:latin typeface="Times New Roman" pitchFamily="18" charset="0"/>
                <a:ea typeface="宋体" pitchFamily="2" charset="-122"/>
                <a:cs typeface="Arial" charset="0"/>
              </a:rPr>
              <a:t>目的端口</a:t>
            </a:r>
            <a:r>
              <a:rPr lang="zh-CN" altLang="en-US" sz="2400" b="1" dirty="0" smtClean="0">
                <a:latin typeface="Times New Roman" pitchFamily="18" charset="0"/>
                <a:ea typeface="宋体" pitchFamily="2" charset="-122"/>
                <a:cs typeface="Arial" charset="0"/>
              </a:rPr>
              <a:t>，范围为</a:t>
            </a:r>
            <a:r>
              <a:rPr lang="en-US" altLang="zh-CN" sz="2400" b="1" dirty="0" smtClean="0">
                <a:solidFill>
                  <a:srgbClr val="FF00FF"/>
                </a:solidFill>
                <a:latin typeface="Times New Roman" pitchFamily="18" charset="0"/>
                <a:ea typeface="宋体" pitchFamily="2" charset="-122"/>
                <a:cs typeface="Arial" charset="0"/>
              </a:rPr>
              <a:t>1</a:t>
            </a:r>
            <a:r>
              <a:rPr lang="zh-CN" altLang="en-US" sz="2400" b="1" dirty="0" smtClean="0">
                <a:solidFill>
                  <a:srgbClr val="FF00FF"/>
                </a:solidFill>
                <a:latin typeface="Times New Roman" pitchFamily="18" charset="0"/>
                <a:ea typeface="宋体" pitchFamily="2" charset="-122"/>
                <a:cs typeface="Arial" charset="0"/>
              </a:rPr>
              <a:t>到</a:t>
            </a:r>
            <a:r>
              <a:rPr lang="en-US" altLang="zh-CN" sz="2400" b="1" dirty="0" smtClean="0">
                <a:solidFill>
                  <a:srgbClr val="FF00FF"/>
                </a:solidFill>
                <a:latin typeface="Times New Roman" pitchFamily="18" charset="0"/>
                <a:ea typeface="宋体" pitchFamily="2" charset="-122"/>
                <a:cs typeface="Arial" charset="0"/>
              </a:rPr>
              <a:t>1023</a:t>
            </a:r>
            <a:r>
              <a:rPr lang="zh-CN" altLang="en-US" sz="2400" b="1" dirty="0" smtClean="0">
                <a:latin typeface="Times New Roman" pitchFamily="18" charset="0"/>
                <a:ea typeface="宋体" pitchFamily="2" charset="-122"/>
                <a:cs typeface="Arial" charset="0"/>
              </a:rPr>
              <a:t>。</a:t>
            </a:r>
            <a:r>
              <a:rPr lang="zh-CN" altLang="en-US" sz="2400" b="1" i="1" dirty="0" smtClean="0">
                <a:solidFill>
                  <a:srgbClr val="FF00FF"/>
                </a:solidFill>
                <a:latin typeface="Times New Roman" pitchFamily="18" charset="0"/>
                <a:ea typeface="宋体" pitchFamily="2" charset="-122"/>
                <a:cs typeface="Arial" charset="0"/>
              </a:rPr>
              <a:t>如：</a:t>
            </a:r>
            <a:r>
              <a:rPr lang="en-US" altLang="zh-CN" sz="2400" b="1" i="1" dirty="0" smtClean="0">
                <a:solidFill>
                  <a:srgbClr val="FF00FF"/>
                </a:solidFill>
                <a:latin typeface="Times New Roman" pitchFamily="18" charset="0"/>
                <a:ea typeface="宋体" pitchFamily="2" charset="-122"/>
                <a:cs typeface="Arial" charset="0"/>
              </a:rPr>
              <a:t>HTTP 80</a:t>
            </a:r>
            <a:r>
              <a:rPr lang="zh-CN" altLang="en-US" sz="2400" b="1" i="1" dirty="0" smtClean="0">
                <a:solidFill>
                  <a:srgbClr val="FF00FF"/>
                </a:solidFill>
                <a:latin typeface="Times New Roman" pitchFamily="18" charset="0"/>
                <a:ea typeface="宋体" pitchFamily="2" charset="-122"/>
                <a:cs typeface="Arial" charset="0"/>
              </a:rPr>
              <a:t>、</a:t>
            </a:r>
            <a:r>
              <a:rPr lang="en-US" altLang="zh-CN" sz="2400" b="1" i="1" dirty="0" smtClean="0">
                <a:solidFill>
                  <a:srgbClr val="FF00FF"/>
                </a:solidFill>
                <a:latin typeface="Times New Roman" pitchFamily="18" charset="0"/>
                <a:ea typeface="宋体" pitchFamily="2" charset="-122"/>
                <a:cs typeface="Arial" charset="0"/>
              </a:rPr>
              <a:t>FTP 21</a:t>
            </a:r>
            <a:r>
              <a:rPr lang="zh-CN" altLang="en-US" sz="2400" b="1" i="1" dirty="0" smtClean="0">
                <a:solidFill>
                  <a:srgbClr val="FF00FF"/>
                </a:solidFill>
                <a:latin typeface="Times New Roman" pitchFamily="18" charset="0"/>
                <a:ea typeface="宋体" pitchFamily="2" charset="-122"/>
                <a:cs typeface="Arial" charset="0"/>
              </a:rPr>
              <a:t>等</a:t>
            </a:r>
            <a:endParaRPr lang="en-US" altLang="zh-CN" sz="2400" b="1" i="1" dirty="0" smtClean="0">
              <a:solidFill>
                <a:srgbClr val="FF00FF"/>
              </a:solidFill>
              <a:latin typeface="Times New Roman" pitchFamily="18" charset="0"/>
              <a:ea typeface="宋体" pitchFamily="2" charset="-122"/>
              <a:cs typeface="Arial" charset="0"/>
            </a:endParaRPr>
          </a:p>
          <a:p>
            <a:pPr marL="360000" indent="-360000" algn="just" eaLnBrk="1" hangingPunct="1">
              <a:lnSpc>
                <a:spcPts val="4000"/>
              </a:lnSpc>
              <a:spcBef>
                <a:spcPts val="0"/>
              </a:spcBef>
              <a:spcAft>
                <a:spcPts val="0"/>
              </a:spcAft>
              <a:buSzPct val="85000"/>
              <a:buFont typeface="Wingdings" pitchFamily="2" charset="2"/>
              <a:buChar char="ü"/>
            </a:pPr>
            <a:r>
              <a:rPr lang="zh-CN" altLang="en-US" sz="2400" b="1" dirty="0" smtClean="0">
                <a:solidFill>
                  <a:srgbClr val="0000FF"/>
                </a:solidFill>
                <a:latin typeface="Times New Roman" pitchFamily="18" charset="0"/>
                <a:ea typeface="宋体" pitchFamily="2" charset="-122"/>
                <a:cs typeface="Arial" charset="0"/>
              </a:rPr>
              <a:t>注册端口：</a:t>
            </a:r>
            <a:r>
              <a:rPr lang="en-US" altLang="zh-CN" sz="2400" b="1" dirty="0" smtClean="0">
                <a:solidFill>
                  <a:srgbClr val="FF00FF"/>
                </a:solidFill>
                <a:latin typeface="Times New Roman" pitchFamily="18" charset="0"/>
                <a:ea typeface="宋体" pitchFamily="2" charset="-122"/>
                <a:cs typeface="Arial" charset="0"/>
              </a:rPr>
              <a:t>1024~49151</a:t>
            </a:r>
            <a:r>
              <a:rPr lang="zh-CN" altLang="en-US" sz="2400" b="1" dirty="0" smtClean="0">
                <a:latin typeface="Times New Roman" pitchFamily="18" charset="0"/>
                <a:ea typeface="宋体" pitchFamily="2" charset="-122"/>
                <a:cs typeface="Arial" charset="0"/>
              </a:rPr>
              <a:t>可作为</a:t>
            </a:r>
            <a:r>
              <a:rPr lang="zh-CN" altLang="en-US" sz="2400" b="1" dirty="0" smtClean="0">
                <a:solidFill>
                  <a:srgbClr val="0000FF"/>
                </a:solidFill>
                <a:latin typeface="Times New Roman" pitchFamily="18" charset="0"/>
                <a:ea typeface="宋体" pitchFamily="2" charset="-122"/>
                <a:cs typeface="Arial" charset="0"/>
              </a:rPr>
              <a:t>源端口</a:t>
            </a:r>
            <a:r>
              <a:rPr lang="zh-CN" altLang="en-US" sz="2400" b="1" dirty="0" smtClean="0">
                <a:latin typeface="Times New Roman" pitchFamily="18" charset="0"/>
                <a:ea typeface="宋体" pitchFamily="2" charset="-122"/>
                <a:cs typeface="Arial" charset="0"/>
              </a:rPr>
              <a:t>或</a:t>
            </a:r>
            <a:r>
              <a:rPr lang="zh-CN" altLang="en-US" sz="2400" b="1" dirty="0" smtClean="0">
                <a:solidFill>
                  <a:srgbClr val="0000FF"/>
                </a:solidFill>
                <a:latin typeface="Times New Roman" pitchFamily="18" charset="0"/>
                <a:ea typeface="宋体" pitchFamily="2" charset="-122"/>
                <a:cs typeface="Arial" charset="0"/>
              </a:rPr>
              <a:t>目的端口</a:t>
            </a:r>
            <a:r>
              <a:rPr lang="zh-CN" altLang="en-US" sz="2400" b="1" dirty="0" smtClean="0">
                <a:latin typeface="Times New Roman" pitchFamily="18" charset="0"/>
                <a:ea typeface="宋体" pitchFamily="2" charset="-122"/>
                <a:cs typeface="Arial" charset="0"/>
              </a:rPr>
              <a:t>使用。</a:t>
            </a:r>
            <a:r>
              <a:rPr lang="zh-CN" altLang="en-US" sz="2400" b="1" dirty="0">
                <a:latin typeface="Times New Roman" pitchFamily="18" charset="0"/>
                <a:ea typeface="宋体" pitchFamily="2" charset="-122"/>
                <a:cs typeface="Arial" charset="0"/>
              </a:rPr>
              <a:t>厂商</a:t>
            </a:r>
            <a:r>
              <a:rPr lang="zh-CN" altLang="en-US" sz="2400" b="1" dirty="0" smtClean="0">
                <a:latin typeface="Times New Roman" pitchFamily="18" charset="0"/>
                <a:ea typeface="宋体" pitchFamily="2" charset="-122"/>
                <a:cs typeface="Arial" charset="0"/>
              </a:rPr>
              <a:t>可使用这些端口注册</a:t>
            </a:r>
            <a:r>
              <a:rPr lang="zh-CN" altLang="en-US" sz="2400" b="1" dirty="0" smtClean="0">
                <a:solidFill>
                  <a:srgbClr val="FF00FF"/>
                </a:solidFill>
                <a:latin typeface="Times New Roman" pitchFamily="18" charset="0"/>
                <a:ea typeface="宋体" pitchFamily="2" charset="-122"/>
                <a:cs typeface="Arial" charset="0"/>
              </a:rPr>
              <a:t>各自的应用程序</a:t>
            </a:r>
            <a:r>
              <a:rPr lang="zh-CN" altLang="en-US" sz="2400" b="1" dirty="0" smtClean="0">
                <a:latin typeface="Times New Roman" pitchFamily="18" charset="0"/>
                <a:ea typeface="宋体" pitchFamily="2" charset="-122"/>
                <a:cs typeface="Arial" charset="0"/>
              </a:rPr>
              <a:t>。  </a:t>
            </a:r>
          </a:p>
          <a:p>
            <a:pPr marL="360000" indent="-360000" algn="just" eaLnBrk="1" hangingPunct="1">
              <a:lnSpc>
                <a:spcPts val="4000"/>
              </a:lnSpc>
              <a:spcBef>
                <a:spcPts val="0"/>
              </a:spcBef>
              <a:spcAft>
                <a:spcPts val="0"/>
              </a:spcAft>
              <a:buSzPct val="85000"/>
              <a:buFont typeface="Wingdings" pitchFamily="2" charset="2"/>
              <a:buChar char="ü"/>
            </a:pPr>
            <a:r>
              <a:rPr lang="zh-CN" altLang="en-US" sz="2400" b="1" dirty="0" smtClean="0">
                <a:solidFill>
                  <a:srgbClr val="0000FF"/>
                </a:solidFill>
                <a:latin typeface="Times New Roman" pitchFamily="18" charset="0"/>
                <a:ea typeface="宋体" pitchFamily="2" charset="-122"/>
                <a:cs typeface="Arial" charset="0"/>
              </a:rPr>
              <a:t>私有端口：</a:t>
            </a:r>
            <a:r>
              <a:rPr lang="en-US" altLang="zh-CN" sz="2400" b="1" dirty="0" smtClean="0">
                <a:solidFill>
                  <a:srgbClr val="FF00FF"/>
                </a:solidFill>
                <a:latin typeface="Times New Roman" pitchFamily="18" charset="0"/>
                <a:ea typeface="宋体" pitchFamily="2" charset="-122"/>
                <a:cs typeface="Arial" charset="0"/>
              </a:rPr>
              <a:t>49152~65535</a:t>
            </a:r>
            <a:r>
              <a:rPr lang="zh-CN" altLang="en-US" sz="2400" b="1" dirty="0" smtClean="0">
                <a:latin typeface="Times New Roman" pitchFamily="18" charset="0"/>
                <a:ea typeface="宋体" pitchFamily="2" charset="-122"/>
                <a:cs typeface="Arial" charset="0"/>
              </a:rPr>
              <a:t>通常作为</a:t>
            </a:r>
            <a:r>
              <a:rPr lang="zh-CN" altLang="en-US" sz="2400" b="1" dirty="0" smtClean="0">
                <a:solidFill>
                  <a:srgbClr val="0000FF"/>
                </a:solidFill>
                <a:latin typeface="Times New Roman" pitchFamily="18" charset="0"/>
                <a:ea typeface="宋体" pitchFamily="2" charset="-122"/>
                <a:cs typeface="Arial" charset="0"/>
              </a:rPr>
              <a:t>源端口</a:t>
            </a:r>
            <a:r>
              <a:rPr lang="zh-CN" altLang="en-US" sz="2400" b="1" dirty="0" smtClean="0">
                <a:latin typeface="Times New Roman" pitchFamily="18" charset="0"/>
                <a:ea typeface="宋体" pitchFamily="2" charset="-122"/>
                <a:cs typeface="Arial" charset="0"/>
              </a:rPr>
              <a:t>使用。任何应用程序均可使用这些端口。</a:t>
            </a:r>
            <a:endParaRPr lang="en-US" altLang="zh-CN" sz="2400" b="1" dirty="0" smtClean="0">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ctrTitle"/>
          </p:nvPr>
        </p:nvSpPr>
        <p:spPr>
          <a:xfrm>
            <a:off x="360000" y="2700000"/>
            <a:ext cx="5832000" cy="864000"/>
          </a:xfrm>
        </p:spPr>
        <p:txBody>
          <a:bodyPr/>
          <a:lstStyle/>
          <a:p>
            <a:pPr eaLnBrk="1" hangingPunct="1"/>
            <a:r>
              <a:rPr lang="en-US" altLang="zh-CN" sz="4000" b="1" dirty="0" smtClean="0">
                <a:latin typeface="Times New Roman" pitchFamily="18" charset="0"/>
                <a:ea typeface="宋体" pitchFamily="2" charset="-122"/>
                <a:cs typeface="Arial" charset="0"/>
              </a:rPr>
              <a:t>6.2   </a:t>
            </a:r>
            <a:r>
              <a:rPr lang="zh-CN" altLang="en-US" sz="4000" b="1" dirty="0" smtClean="0">
                <a:latin typeface="Times New Roman" pitchFamily="18" charset="0"/>
                <a:ea typeface="宋体" pitchFamily="2" charset="-122"/>
                <a:cs typeface="Arial" charset="0"/>
              </a:rPr>
              <a:t>应用程序协议和服务</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6.2.1   </a:t>
            </a:r>
            <a:r>
              <a:rPr lang="zh-CN" altLang="en-US" sz="3200" dirty="0" smtClean="0">
                <a:latin typeface="Times New Roman" pitchFamily="18" charset="0"/>
                <a:ea typeface="宋体" pitchFamily="2" charset="-122"/>
                <a:cs typeface="Arial" charset="0"/>
              </a:rPr>
              <a:t>域名服务（</a:t>
            </a:r>
            <a:r>
              <a:rPr lang="en-US" altLang="zh-CN" sz="3200" dirty="0" smtClean="0">
                <a:latin typeface="Times New Roman" pitchFamily="18" charset="0"/>
                <a:ea typeface="宋体" pitchFamily="2" charset="-122"/>
                <a:cs typeface="Arial" charset="0"/>
              </a:rPr>
              <a:t>DNS</a:t>
            </a:r>
            <a:r>
              <a:rPr lang="zh-CN" altLang="en-US" sz="3200" dirty="0" smtClean="0">
                <a:latin typeface="Times New Roman" pitchFamily="18" charset="0"/>
                <a:ea typeface="宋体" pitchFamily="2" charset="-122"/>
                <a:cs typeface="Arial" charset="0"/>
              </a:rPr>
              <a:t>）</a:t>
            </a:r>
          </a:p>
        </p:txBody>
      </p:sp>
      <p:pic>
        <p:nvPicPr>
          <p:cNvPr id="3277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000" y="2952000"/>
            <a:ext cx="4633607" cy="326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3"/>
          <p:cNvSpPr>
            <a:spLocks noGrp="1" noChangeArrowheads="1"/>
          </p:cNvSpPr>
          <p:nvPr>
            <p:ph idx="1"/>
          </p:nvPr>
        </p:nvSpPr>
        <p:spPr>
          <a:xfrm>
            <a:off x="252000" y="1152000"/>
            <a:ext cx="8640000" cy="2298915"/>
          </a:xfrm>
        </p:spPr>
        <p:txBody>
          <a:bodyPr>
            <a:spAutoFit/>
          </a:bodyPr>
          <a:lstStyle/>
          <a:p>
            <a:pPr marL="360000" indent="-360000" algn="just" eaLnBrk="1" hangingPunct="1">
              <a:lnSpc>
                <a:spcPct val="150000"/>
              </a:lnSpc>
              <a:spcBef>
                <a:spcPts val="0"/>
              </a:spcBef>
            </a:pPr>
            <a:r>
              <a:rPr lang="en-US" altLang="zh-CN" sz="2400" b="1" dirty="0" smtClean="0">
                <a:latin typeface="Times New Roman" pitchFamily="18" charset="0"/>
                <a:ea typeface="宋体" pitchFamily="2" charset="-122"/>
                <a:cs typeface="Arial" charset="0"/>
              </a:rPr>
              <a:t>DNS</a:t>
            </a:r>
            <a:r>
              <a:rPr lang="zh-CN" altLang="en-US" sz="2400" b="1" dirty="0" smtClean="0">
                <a:latin typeface="Times New Roman" pitchFamily="18" charset="0"/>
                <a:ea typeface="宋体" pitchFamily="2" charset="-122"/>
                <a:cs typeface="Arial" charset="0"/>
              </a:rPr>
              <a:t>：将</a:t>
            </a:r>
            <a:r>
              <a:rPr lang="zh-CN" altLang="en-US" sz="2400" b="1" dirty="0" smtClean="0">
                <a:solidFill>
                  <a:srgbClr val="0000FF"/>
                </a:solidFill>
                <a:latin typeface="Times New Roman" pitchFamily="18" charset="0"/>
                <a:ea typeface="宋体" pitchFamily="2" charset="-122"/>
                <a:cs typeface="Arial" charset="0"/>
              </a:rPr>
              <a:t>域名</a:t>
            </a:r>
            <a:r>
              <a:rPr lang="zh-CN" altLang="en-US" sz="2400" b="1" dirty="0" smtClean="0">
                <a:latin typeface="Times New Roman" pitchFamily="18" charset="0"/>
                <a:ea typeface="宋体" pitchFamily="2" charset="-122"/>
                <a:cs typeface="Arial" charset="0"/>
              </a:rPr>
              <a:t>与</a:t>
            </a:r>
            <a:r>
              <a:rPr lang="en-US" altLang="zh-CN" sz="2400" b="1" dirty="0" smtClean="0">
                <a:solidFill>
                  <a:srgbClr val="0000FF"/>
                </a:solidFill>
                <a:latin typeface="Times New Roman" pitchFamily="18" charset="0"/>
                <a:ea typeface="宋体" pitchFamily="2" charset="-122"/>
                <a:cs typeface="Arial" charset="0"/>
              </a:rPr>
              <a:t>IP</a:t>
            </a:r>
            <a:r>
              <a:rPr lang="zh-CN" altLang="en-US" sz="2400" b="1" dirty="0" smtClean="0">
                <a:solidFill>
                  <a:srgbClr val="0000FF"/>
                </a:solidFill>
                <a:latin typeface="Times New Roman" pitchFamily="18" charset="0"/>
                <a:ea typeface="宋体" pitchFamily="2" charset="-122"/>
                <a:cs typeface="Arial" charset="0"/>
              </a:rPr>
              <a:t>地址</a:t>
            </a:r>
            <a:r>
              <a:rPr lang="zh-CN" altLang="en-US" sz="2400" b="1" dirty="0" smtClean="0">
                <a:latin typeface="Times New Roman" pitchFamily="18" charset="0"/>
                <a:ea typeface="宋体" pitchFamily="2" charset="-122"/>
                <a:cs typeface="Arial" charset="0"/>
              </a:rPr>
              <a:t>相关联</a:t>
            </a:r>
          </a:p>
          <a:p>
            <a:pPr marL="360000" indent="-360000" algn="just" eaLnBrk="1" hangingPunct="1">
              <a:lnSpc>
                <a:spcPct val="150000"/>
              </a:lnSpc>
              <a:spcBef>
                <a:spcPts val="0"/>
              </a:spcBef>
              <a:buFont typeface="Wingdings" pitchFamily="2" charset="2"/>
              <a:buChar char="ü"/>
            </a:pPr>
            <a:r>
              <a:rPr lang="zh-CN" altLang="en-US" sz="2400" b="1" u="sng" dirty="0" smtClean="0">
                <a:solidFill>
                  <a:srgbClr val="FF00FF"/>
                </a:solidFill>
                <a:latin typeface="Times New Roman" pitchFamily="18" charset="0"/>
                <a:ea typeface="宋体" pitchFamily="2" charset="-122"/>
                <a:cs typeface="Arial" charset="0"/>
              </a:rPr>
              <a:t>将域名解析为</a:t>
            </a:r>
            <a:r>
              <a:rPr lang="en-US" altLang="zh-CN" sz="2400" b="1" u="sng" dirty="0" smtClean="0">
                <a:solidFill>
                  <a:srgbClr val="FF00FF"/>
                </a:solidFill>
                <a:latin typeface="Times New Roman" pitchFamily="18" charset="0"/>
                <a:ea typeface="宋体" pitchFamily="2" charset="-122"/>
                <a:cs typeface="Arial" charset="0"/>
              </a:rPr>
              <a:t>IP</a:t>
            </a:r>
            <a:r>
              <a:rPr lang="zh-CN" altLang="en-US" sz="2400" b="1" u="sng" dirty="0" smtClean="0">
                <a:solidFill>
                  <a:srgbClr val="FF00FF"/>
                </a:solidFill>
                <a:latin typeface="Times New Roman" pitchFamily="18" charset="0"/>
                <a:ea typeface="宋体" pitchFamily="2" charset="-122"/>
                <a:cs typeface="Arial" charset="0"/>
              </a:rPr>
              <a:t>地址</a:t>
            </a:r>
            <a:r>
              <a:rPr lang="zh-CN" altLang="en-US" sz="2400" b="1" dirty="0" smtClean="0">
                <a:latin typeface="Times New Roman" pitchFamily="18" charset="0"/>
                <a:ea typeface="宋体" pitchFamily="2" charset="-122"/>
                <a:cs typeface="Arial" charset="0"/>
              </a:rPr>
              <a:t>，以便</a:t>
            </a:r>
            <a:r>
              <a:rPr lang="zh-CN" altLang="en-US" sz="2400" b="1" dirty="0" smtClean="0">
                <a:solidFill>
                  <a:srgbClr val="0000FF"/>
                </a:solidFill>
                <a:latin typeface="Times New Roman" pitchFamily="18" charset="0"/>
                <a:ea typeface="宋体" pitchFamily="2" charset="-122"/>
                <a:cs typeface="Arial" charset="0"/>
              </a:rPr>
              <a:t>客户端</a:t>
            </a:r>
            <a:r>
              <a:rPr lang="zh-CN" altLang="en-US" sz="2400" b="1" dirty="0" smtClean="0">
                <a:latin typeface="Times New Roman" pitchFamily="18" charset="0"/>
                <a:ea typeface="宋体" pitchFamily="2" charset="-122"/>
                <a:cs typeface="Arial" charset="0"/>
              </a:rPr>
              <a:t>与</a:t>
            </a:r>
            <a:r>
              <a:rPr lang="zh-CN" altLang="en-US" sz="2400" b="1" dirty="0" smtClean="0">
                <a:solidFill>
                  <a:srgbClr val="0000FF"/>
                </a:solidFill>
                <a:latin typeface="Times New Roman" pitchFamily="18" charset="0"/>
                <a:ea typeface="宋体" pitchFamily="2" charset="-122"/>
                <a:cs typeface="Arial" charset="0"/>
              </a:rPr>
              <a:t>服务器</a:t>
            </a:r>
            <a:r>
              <a:rPr lang="zh-CN" altLang="en-US" sz="2400" b="1" dirty="0" smtClean="0">
                <a:solidFill>
                  <a:srgbClr val="00252E"/>
                </a:solidFill>
                <a:latin typeface="Times New Roman" pitchFamily="18" charset="0"/>
                <a:ea typeface="宋体" pitchFamily="2" charset="-122"/>
                <a:cs typeface="Arial" charset="0"/>
              </a:rPr>
              <a:t>建立</a:t>
            </a:r>
            <a:r>
              <a:rPr lang="zh-CN" altLang="en-US" sz="2400" b="1" dirty="0" smtClean="0">
                <a:latin typeface="Times New Roman" pitchFamily="18" charset="0"/>
                <a:ea typeface="宋体" pitchFamily="2" charset="-122"/>
                <a:cs typeface="Arial" charset="0"/>
              </a:rPr>
              <a:t>连接</a:t>
            </a:r>
            <a:r>
              <a:rPr lang="zh-CN" altLang="en-US" sz="2400" b="1" dirty="0">
                <a:latin typeface="Times New Roman" pitchFamily="18" charset="0"/>
                <a:ea typeface="宋体" pitchFamily="2" charset="-122"/>
                <a:cs typeface="Arial" charset="0"/>
              </a:rPr>
              <a:t>。域名</a:t>
            </a:r>
            <a:r>
              <a:rPr lang="zh-CN" altLang="en-US" sz="2400" b="1" dirty="0" smtClean="0">
                <a:latin typeface="Times New Roman" pitchFamily="18" charset="0"/>
                <a:ea typeface="宋体" pitchFamily="2" charset="-122"/>
                <a:cs typeface="Arial" charset="0"/>
              </a:rPr>
              <a:t>本身无法被访问</a:t>
            </a:r>
            <a:r>
              <a:rPr lang="zh-CN" altLang="en-US" sz="2400" b="1" dirty="0">
                <a:latin typeface="Times New Roman" pitchFamily="18" charset="0"/>
                <a:ea typeface="宋体" pitchFamily="2" charset="-122"/>
                <a:cs typeface="Arial" charset="0"/>
              </a:rPr>
              <a:t>，</a:t>
            </a:r>
            <a:r>
              <a:rPr lang="zh-CN" altLang="en-US" sz="2400" b="1" dirty="0" smtClean="0">
                <a:latin typeface="Times New Roman" pitchFamily="18" charset="0"/>
                <a:ea typeface="宋体" pitchFamily="2" charset="-122"/>
                <a:cs typeface="Arial" charset="0"/>
              </a:rPr>
              <a:t>只有</a:t>
            </a:r>
            <a:r>
              <a:rPr lang="en-US" altLang="zh-CN" sz="2400" b="1" dirty="0" smtClean="0">
                <a:latin typeface="Times New Roman" pitchFamily="18" charset="0"/>
                <a:ea typeface="宋体" pitchFamily="2" charset="-122"/>
                <a:cs typeface="Arial" charset="0"/>
              </a:rPr>
              <a:t>IP</a:t>
            </a:r>
            <a:r>
              <a:rPr lang="zh-CN" altLang="en-US" sz="2400" b="1" dirty="0" smtClean="0">
                <a:latin typeface="Times New Roman" pitchFamily="18" charset="0"/>
                <a:ea typeface="宋体" pitchFamily="2" charset="-122"/>
                <a:cs typeface="Arial" charset="0"/>
              </a:rPr>
              <a:t>地址才能被访问，</a:t>
            </a:r>
            <a:r>
              <a:rPr lang="zh-CN" altLang="en-US" sz="2400" b="1" dirty="0">
                <a:latin typeface="Times New Roman" pitchFamily="18" charset="0"/>
                <a:ea typeface="宋体" pitchFamily="2" charset="-122"/>
                <a:cs typeface="Arial" charset="0"/>
              </a:rPr>
              <a:t>域名</a:t>
            </a:r>
            <a:r>
              <a:rPr lang="zh-CN" altLang="en-US" sz="2400" b="1" dirty="0" smtClean="0">
                <a:latin typeface="Times New Roman" pitchFamily="18" charset="0"/>
                <a:ea typeface="宋体" pitchFamily="2" charset="-122"/>
                <a:cs typeface="Arial" charset="0"/>
              </a:rPr>
              <a:t>只是便于记忆而已。</a:t>
            </a:r>
          </a:p>
        </p:txBody>
      </p:sp>
      <p:sp>
        <p:nvSpPr>
          <p:cNvPr id="5" name="Rectangle 3"/>
          <p:cNvSpPr txBox="1">
            <a:spLocks noChangeArrowheads="1"/>
          </p:cNvSpPr>
          <p:nvPr/>
        </p:nvSpPr>
        <p:spPr bwMode="auto">
          <a:xfrm>
            <a:off x="252000" y="3420000"/>
            <a:ext cx="3960000" cy="28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mn-lt"/>
              </a:defRPr>
            </a:lvl2pPr>
            <a:lvl3pPr marL="914400" algn="l" defTabSz="814388" rtl="0" eaLnBrk="0" fontAlgn="base" hangingPunct="0">
              <a:lnSpc>
                <a:spcPct val="95000"/>
              </a:lnSpc>
              <a:spcBef>
                <a:spcPct val="35000"/>
              </a:spcBef>
              <a:spcAft>
                <a:spcPct val="0"/>
              </a:spcAft>
              <a:buChar char="•"/>
              <a:defRPr sz="2800">
                <a:solidFill>
                  <a:schemeClr val="tx1"/>
                </a:solidFill>
                <a:latin typeface="+mn-lt"/>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mn-lt"/>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a:lstStyle>
          <a:p>
            <a:pPr marL="360000" indent="-360000" algn="just">
              <a:lnSpc>
                <a:spcPct val="150000"/>
              </a:lnSpc>
              <a:spcBef>
                <a:spcPts val="0"/>
              </a:spcBef>
              <a:buFont typeface="Wingdings" pitchFamily="2" charset="2"/>
              <a:buChar char="ü"/>
            </a:pPr>
            <a:r>
              <a:rPr lang="en-US" altLang="zh-CN" sz="2400" b="1" dirty="0" smtClean="0">
                <a:latin typeface="Times New Roman" pitchFamily="18" charset="0"/>
                <a:ea typeface="宋体" pitchFamily="2" charset="-122"/>
                <a:cs typeface="Arial" charset="0"/>
              </a:rPr>
              <a:t>DNS</a:t>
            </a:r>
            <a:r>
              <a:rPr lang="zh-CN" altLang="en-US" sz="2400" b="1" dirty="0" smtClean="0">
                <a:latin typeface="Times New Roman" pitchFamily="18" charset="0"/>
                <a:ea typeface="宋体" pitchFamily="2" charset="-122"/>
                <a:cs typeface="Arial" charset="0"/>
              </a:rPr>
              <a:t>域名由</a:t>
            </a:r>
            <a:r>
              <a:rPr lang="en-US" altLang="zh-CN" sz="2400" b="1" dirty="0" smtClean="0">
                <a:latin typeface="Times New Roman" pitchFamily="18" charset="0"/>
                <a:ea typeface="宋体" pitchFamily="2" charset="-122"/>
                <a:cs typeface="Arial" charset="0"/>
              </a:rPr>
              <a:t>Internet</a:t>
            </a:r>
            <a:r>
              <a:rPr lang="zh-CN" altLang="en-US" sz="2400" b="1" dirty="0" smtClean="0">
                <a:latin typeface="Times New Roman" pitchFamily="18" charset="0"/>
                <a:ea typeface="宋体" pitchFamily="2" charset="-122"/>
                <a:cs typeface="Arial" charset="0"/>
              </a:rPr>
              <a:t>中的</a:t>
            </a:r>
            <a:r>
              <a:rPr lang="zh-CN" altLang="en-US" sz="2400" b="1" dirty="0" smtClean="0">
                <a:solidFill>
                  <a:srgbClr val="0000FF"/>
                </a:solidFill>
                <a:latin typeface="Times New Roman" pitchFamily="18" charset="0"/>
                <a:ea typeface="宋体" pitchFamily="2" charset="-122"/>
                <a:cs typeface="Arial" charset="0"/>
              </a:rPr>
              <a:t>上级域或组</a:t>
            </a:r>
            <a:r>
              <a:rPr lang="zh-CN" altLang="en-US" sz="2400" b="1" dirty="0" smtClean="0">
                <a:latin typeface="Times New Roman" pitchFamily="18" charset="0"/>
                <a:ea typeface="宋体" pitchFamily="2" charset="-122"/>
                <a:cs typeface="Arial" charset="0"/>
              </a:rPr>
              <a:t>来注册和</a:t>
            </a:r>
            <a:r>
              <a:rPr lang="zh-CN" altLang="en-US" sz="2400" b="1" dirty="0">
                <a:latin typeface="Times New Roman" pitchFamily="18" charset="0"/>
                <a:ea typeface="宋体" pitchFamily="2" charset="-122"/>
                <a:cs typeface="Arial" charset="0"/>
              </a:rPr>
              <a:t>管理</a:t>
            </a:r>
            <a:r>
              <a:rPr lang="zh-CN" altLang="en-US" sz="2400" b="1" dirty="0" smtClean="0">
                <a:latin typeface="Times New Roman" pitchFamily="18" charset="0"/>
                <a:ea typeface="宋体" pitchFamily="2" charset="-122"/>
                <a:cs typeface="Arial" charset="0"/>
              </a:rPr>
              <a:t/>
            </a:r>
            <a:br>
              <a:rPr lang="zh-CN" altLang="en-US" sz="2400" b="1" dirty="0" smtClean="0">
                <a:latin typeface="Times New Roman" pitchFamily="18" charset="0"/>
                <a:ea typeface="宋体" pitchFamily="2" charset="-122"/>
                <a:cs typeface="Arial" charset="0"/>
              </a:rPr>
            </a:br>
            <a:r>
              <a:rPr lang="zh-CN" altLang="en-US" sz="2400" b="1" dirty="0" smtClean="0">
                <a:latin typeface="Times New Roman" pitchFamily="18" charset="0"/>
                <a:ea typeface="宋体" pitchFamily="2" charset="-122"/>
                <a:cs typeface="Arial" charset="0"/>
              </a:rPr>
              <a:t>（如</a:t>
            </a:r>
            <a:r>
              <a:rPr lang="en-US" altLang="zh-CN" sz="2400" b="1" dirty="0" smtClean="0">
                <a:latin typeface="Times New Roman" pitchFamily="18" charset="0"/>
                <a:ea typeface="宋体" pitchFamily="2" charset="-122"/>
                <a:cs typeface="Arial" charset="0"/>
              </a:rPr>
              <a:t>ICANN</a:t>
            </a:r>
            <a:r>
              <a:rPr lang="zh-CN" altLang="en-US" sz="2400" b="1" dirty="0" smtClean="0">
                <a:latin typeface="Times New Roman" pitchFamily="18" charset="0"/>
                <a:ea typeface="宋体" pitchFamily="2" charset="-122"/>
                <a:cs typeface="Arial" charset="0"/>
              </a:rPr>
              <a:t>）。</a:t>
            </a:r>
            <a:endParaRPr lang="en-US" altLang="zh-CN" sz="2400" b="1" dirty="0" smtClean="0">
              <a:latin typeface="Times New Roman" pitchFamily="18" charset="0"/>
              <a:ea typeface="宋体" pitchFamily="2" charset="-122"/>
              <a:cs typeface="Arial" charset="0"/>
            </a:endParaRPr>
          </a:p>
          <a:p>
            <a:pPr marL="360000" indent="-360000" algn="just">
              <a:lnSpc>
                <a:spcPct val="150000"/>
              </a:lnSpc>
              <a:spcBef>
                <a:spcPts val="0"/>
              </a:spcBef>
              <a:buFont typeface="Wingdings" pitchFamily="2" charset="2"/>
              <a:buChar char="ü"/>
            </a:pPr>
            <a:r>
              <a:rPr lang="en-US" altLang="zh-CN" sz="2400" b="1" dirty="0" smtClean="0">
                <a:latin typeface="Times New Roman" pitchFamily="18" charset="0"/>
                <a:ea typeface="宋体" pitchFamily="2" charset="-122"/>
                <a:cs typeface="Arial" charset="0"/>
              </a:rPr>
              <a:t>Internet</a:t>
            </a:r>
            <a:r>
              <a:rPr lang="zh-CN" altLang="en-US" sz="2400" b="1" dirty="0" smtClean="0">
                <a:latin typeface="Times New Roman" pitchFamily="18" charset="0"/>
                <a:ea typeface="宋体" pitchFamily="2" charset="-122"/>
                <a:cs typeface="Arial" charset="0"/>
              </a:rPr>
              <a:t>中最常用的顶级</a:t>
            </a:r>
            <a:r>
              <a:rPr lang="en-US" altLang="zh-CN" sz="2400" b="1" dirty="0" smtClean="0">
                <a:latin typeface="Times New Roman" pitchFamily="18" charset="0"/>
                <a:ea typeface="宋体" pitchFamily="2" charset="-122"/>
                <a:cs typeface="Arial" charset="0"/>
              </a:rPr>
              <a:t/>
            </a:r>
            <a:br>
              <a:rPr lang="en-US" altLang="zh-CN" sz="2400" b="1" dirty="0" smtClean="0">
                <a:latin typeface="Times New Roman" pitchFamily="18" charset="0"/>
                <a:ea typeface="宋体" pitchFamily="2" charset="-122"/>
                <a:cs typeface="Arial" charset="0"/>
              </a:rPr>
            </a:br>
            <a:r>
              <a:rPr lang="zh-CN" altLang="en-US" sz="2400" b="1" dirty="0" smtClean="0">
                <a:latin typeface="Times New Roman" pitchFamily="18" charset="0"/>
                <a:ea typeface="宋体" pitchFamily="2" charset="-122"/>
                <a:cs typeface="Arial" charset="0"/>
              </a:rPr>
              <a:t>域是 </a:t>
            </a:r>
            <a:r>
              <a:rPr lang="en-US" altLang="zh-CN" sz="2400" b="1" dirty="0" smtClean="0">
                <a:latin typeface="Times New Roman" pitchFamily="18" charset="0"/>
                <a:ea typeface="宋体" pitchFamily="2" charset="-122"/>
                <a:cs typeface="Arial" charset="0"/>
              </a:rPr>
              <a:t>.com</a:t>
            </a:r>
            <a:r>
              <a:rPr lang="zh-CN" altLang="en-US" sz="2400" b="1" dirty="0" smtClean="0">
                <a:latin typeface="Times New Roman" pitchFamily="18" charset="0"/>
                <a:ea typeface="宋体" pitchFamily="2" charset="-122"/>
                <a:cs typeface="Arial" charset="0"/>
              </a:rPr>
              <a:t>、</a:t>
            </a:r>
            <a:r>
              <a:rPr lang="en-US" altLang="zh-CN" sz="2400" b="1" dirty="0" smtClean="0">
                <a:latin typeface="Times New Roman" pitchFamily="18" charset="0"/>
                <a:ea typeface="宋体" pitchFamily="2" charset="-122"/>
                <a:cs typeface="Arial" charset="0"/>
              </a:rPr>
              <a:t>.</a:t>
            </a:r>
            <a:r>
              <a:rPr lang="en-US" altLang="zh-CN" sz="2400" b="1" dirty="0" err="1" smtClean="0">
                <a:latin typeface="Times New Roman" pitchFamily="18" charset="0"/>
                <a:ea typeface="宋体" pitchFamily="2" charset="-122"/>
                <a:cs typeface="Arial" charset="0"/>
              </a:rPr>
              <a:t>edu</a:t>
            </a:r>
            <a:r>
              <a:rPr lang="zh-CN" altLang="en-US" sz="2400" b="1" dirty="0" smtClean="0">
                <a:latin typeface="Times New Roman" pitchFamily="18" charset="0"/>
                <a:ea typeface="宋体" pitchFamily="2" charset="-122"/>
                <a:cs typeface="Arial" charset="0"/>
              </a:rPr>
              <a:t>和 </a:t>
            </a:r>
            <a:r>
              <a:rPr lang="en-US" altLang="zh-CN" sz="2400" b="1" dirty="0" err="1" smtClean="0">
                <a:latin typeface="Times New Roman" pitchFamily="18" charset="0"/>
                <a:ea typeface="宋体" pitchFamily="2" charset="-122"/>
                <a:cs typeface="Arial" charset="0"/>
              </a:rPr>
              <a:t>.net</a:t>
            </a:r>
            <a:r>
              <a:rPr lang="zh-CN" altLang="en-US" sz="2400" b="1" dirty="0" smtClean="0">
                <a:latin typeface="Times New Roman" pitchFamily="18" charset="0"/>
                <a:ea typeface="宋体" pitchFamily="2" charset="-122"/>
                <a:cs typeface="Arial"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3420000"/>
            <a:ext cx="461962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4"/>
          <p:cNvSpPr txBox="1">
            <a:spLocks noChangeArrowheads="1"/>
          </p:cNvSpPr>
          <p:nvPr/>
        </p:nvSpPr>
        <p:spPr bwMode="auto">
          <a:xfrm>
            <a:off x="792000" y="4680000"/>
            <a:ext cx="2520000" cy="100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nSpc>
                <a:spcPct val="130000"/>
              </a:lnSpc>
            </a:pPr>
            <a:r>
              <a:rPr lang="zh-CN" altLang="en-US" b="1" dirty="0" smtClean="0">
                <a:solidFill>
                  <a:srgbClr val="FF0000"/>
                </a:solidFill>
                <a:latin typeface="Times New Roman" pitchFamily="18" charset="0"/>
                <a:ea typeface="宋体" pitchFamily="2" charset="-122"/>
              </a:rPr>
              <a:t>参见</a:t>
            </a:r>
            <a:r>
              <a:rPr lang="en-US" altLang="zh-CN" b="1" dirty="0" smtClean="0">
                <a:solidFill>
                  <a:srgbClr val="FF0000"/>
                </a:solidFill>
                <a:latin typeface="Times New Roman" pitchFamily="18" charset="0"/>
                <a:ea typeface="宋体" pitchFamily="2" charset="-122"/>
              </a:rPr>
              <a:t>4.03</a:t>
            </a:r>
            <a:r>
              <a:rPr lang="zh-CN" altLang="en-US" b="1" dirty="0" smtClean="0">
                <a:solidFill>
                  <a:srgbClr val="FF0000"/>
                </a:solidFill>
                <a:latin typeface="Times New Roman" pitchFamily="18" charset="0"/>
                <a:ea typeface="宋体" pitchFamily="2" charset="-122"/>
              </a:rPr>
              <a:t>版教材动画</a:t>
            </a:r>
            <a:r>
              <a:rPr lang="en-US" altLang="zh-CN" b="1" dirty="0">
                <a:solidFill>
                  <a:srgbClr val="FF0000"/>
                </a:solidFill>
                <a:latin typeface="Times New Roman" pitchFamily="18" charset="0"/>
                <a:ea typeface="宋体" pitchFamily="2" charset="-122"/>
              </a:rPr>
              <a:t>6.2.1.2</a:t>
            </a:r>
            <a:endParaRPr lang="zh-CN" altLang="en-US" b="1" dirty="0">
              <a:solidFill>
                <a:srgbClr val="FF0000"/>
              </a:solidFill>
              <a:latin typeface="Times New Roman" pitchFamily="18" charset="0"/>
              <a:ea typeface="宋体" pitchFamily="2" charset="-122"/>
            </a:endParaRPr>
          </a:p>
        </p:txBody>
      </p:sp>
      <p:sp>
        <p:nvSpPr>
          <p:cNvPr id="33797" name="Rectangle 3"/>
          <p:cNvSpPr>
            <a:spLocks noGrp="1" noChangeArrowheads="1"/>
          </p:cNvSpPr>
          <p:nvPr>
            <p:ph idx="1"/>
          </p:nvPr>
        </p:nvSpPr>
        <p:spPr>
          <a:xfrm>
            <a:off x="432000" y="1152000"/>
            <a:ext cx="8280000" cy="2304000"/>
          </a:xfrm>
        </p:spPr>
        <p:txBody>
          <a:bodyPr/>
          <a:lstStyle/>
          <a:p>
            <a:pPr marL="360000" indent="-360000" eaLnBrk="1" hangingPunct="1">
              <a:lnSpc>
                <a:spcPct val="150000"/>
              </a:lnSpc>
              <a:spcBef>
                <a:spcPts val="0"/>
              </a:spcBef>
              <a:spcAft>
                <a:spcPts val="0"/>
              </a:spcAft>
              <a:buFont typeface="Wingdings" panose="05000000000000000000" pitchFamily="2" charset="2"/>
              <a:buChar char="ü"/>
            </a:pPr>
            <a:r>
              <a:rPr lang="en-US" altLang="zh-CN" sz="2400" b="1" dirty="0" smtClean="0">
                <a:solidFill>
                  <a:srgbClr val="0000FF"/>
                </a:solidFill>
                <a:latin typeface="Times New Roman" pitchFamily="18" charset="0"/>
                <a:ea typeface="宋体" pitchFamily="2" charset="-122"/>
                <a:cs typeface="Arial" charset="0"/>
              </a:rPr>
              <a:t>DNS</a:t>
            </a:r>
            <a:r>
              <a:rPr lang="zh-CN" altLang="en-US" sz="2400" b="1" dirty="0" smtClean="0">
                <a:solidFill>
                  <a:srgbClr val="0000FF"/>
                </a:solidFill>
                <a:latin typeface="Times New Roman" pitchFamily="18" charset="0"/>
                <a:ea typeface="宋体" pitchFamily="2" charset="-122"/>
                <a:cs typeface="Arial" charset="0"/>
              </a:rPr>
              <a:t>服务器</a:t>
            </a:r>
            <a:r>
              <a:rPr lang="zh-CN" altLang="en-US" sz="2400" b="1" dirty="0" smtClean="0">
                <a:latin typeface="Times New Roman" pitchFamily="18" charset="0"/>
                <a:ea typeface="宋体" pitchFamily="2" charset="-122"/>
                <a:cs typeface="Arial" charset="0"/>
              </a:rPr>
              <a:t>中包含一张表，通过该表来确立</a:t>
            </a:r>
            <a:r>
              <a:rPr lang="zh-CN" altLang="en-US" sz="2400" b="1" dirty="0" smtClean="0">
                <a:solidFill>
                  <a:srgbClr val="0000FF"/>
                </a:solidFill>
                <a:latin typeface="Times New Roman" pitchFamily="18" charset="0"/>
                <a:ea typeface="宋体" pitchFamily="2" charset="-122"/>
                <a:cs typeface="Arial" charset="0"/>
              </a:rPr>
              <a:t>域内的主机名</a:t>
            </a:r>
            <a:r>
              <a:rPr lang="zh-CN" altLang="en-US" sz="2400" b="1" dirty="0" smtClean="0">
                <a:latin typeface="Times New Roman" pitchFamily="18" charset="0"/>
                <a:ea typeface="宋体" pitchFamily="2" charset="-122"/>
                <a:cs typeface="Arial" charset="0"/>
              </a:rPr>
              <a:t>（即</a:t>
            </a:r>
            <a:r>
              <a:rPr lang="zh-CN" altLang="en-US" sz="2400" b="1" dirty="0" smtClean="0">
                <a:solidFill>
                  <a:srgbClr val="0000FF"/>
                </a:solidFill>
                <a:latin typeface="Times New Roman" pitchFamily="18" charset="0"/>
                <a:ea typeface="宋体" pitchFamily="2" charset="-122"/>
                <a:cs typeface="Arial" charset="0"/>
              </a:rPr>
              <a:t>域名</a:t>
            </a:r>
            <a:r>
              <a:rPr lang="zh-CN" altLang="en-US" sz="2400" b="1" dirty="0" smtClean="0">
                <a:latin typeface="Times New Roman" pitchFamily="18" charset="0"/>
                <a:ea typeface="宋体" pitchFamily="2" charset="-122"/>
                <a:cs typeface="Arial" charset="0"/>
              </a:rPr>
              <a:t>）与</a:t>
            </a:r>
            <a:r>
              <a:rPr lang="zh-CN" altLang="en-US" sz="2400" b="1" dirty="0" smtClean="0">
                <a:solidFill>
                  <a:srgbClr val="FF00FF"/>
                </a:solidFill>
                <a:latin typeface="Times New Roman" pitchFamily="18" charset="0"/>
                <a:ea typeface="宋体" pitchFamily="2" charset="-122"/>
                <a:cs typeface="Arial" charset="0"/>
              </a:rPr>
              <a:t>相应的</a:t>
            </a:r>
            <a:r>
              <a:rPr lang="en-US" altLang="zh-CN" sz="2400" b="1" dirty="0" smtClean="0">
                <a:solidFill>
                  <a:srgbClr val="FF00FF"/>
                </a:solidFill>
                <a:latin typeface="Times New Roman" pitchFamily="18" charset="0"/>
                <a:ea typeface="宋体" pitchFamily="2" charset="-122"/>
                <a:cs typeface="Arial" charset="0"/>
              </a:rPr>
              <a:t>IP</a:t>
            </a:r>
            <a:r>
              <a:rPr lang="zh-CN" altLang="en-US" sz="2400" b="1" dirty="0" smtClean="0">
                <a:solidFill>
                  <a:srgbClr val="FF00FF"/>
                </a:solidFill>
                <a:latin typeface="Times New Roman" pitchFamily="18" charset="0"/>
                <a:ea typeface="宋体" pitchFamily="2" charset="-122"/>
                <a:cs typeface="Arial" charset="0"/>
              </a:rPr>
              <a:t>地址</a:t>
            </a:r>
            <a:r>
              <a:rPr lang="zh-CN" altLang="en-US" sz="2400" b="1" dirty="0" smtClean="0">
                <a:latin typeface="Times New Roman" pitchFamily="18" charset="0"/>
                <a:ea typeface="宋体" pitchFamily="2" charset="-122"/>
                <a:cs typeface="Arial" charset="0"/>
              </a:rPr>
              <a:t>的关联关系。</a:t>
            </a:r>
            <a:endParaRPr lang="en-US" altLang="zh-CN" sz="2400" b="1" dirty="0" smtClean="0">
              <a:latin typeface="Times New Roman" pitchFamily="18" charset="0"/>
              <a:ea typeface="宋体" pitchFamily="2" charset="-122"/>
              <a:cs typeface="Arial" charset="0"/>
            </a:endParaRPr>
          </a:p>
          <a:p>
            <a:pPr marL="360000" indent="-360000" eaLnBrk="1" hangingPunct="1">
              <a:lnSpc>
                <a:spcPct val="150000"/>
              </a:lnSpc>
              <a:spcBef>
                <a:spcPts val="0"/>
              </a:spcBef>
              <a:spcAft>
                <a:spcPts val="0"/>
              </a:spcAft>
              <a:buFont typeface="Wingdings" panose="05000000000000000000" pitchFamily="2" charset="2"/>
              <a:buChar char="ü"/>
            </a:pPr>
            <a:r>
              <a:rPr lang="fr-FR" altLang="zh-CN" sz="2400" b="1" dirty="0" smtClean="0">
                <a:latin typeface="Times New Roman" pitchFamily="18" charset="0"/>
                <a:ea typeface="宋体" pitchFamily="2" charset="-122"/>
                <a:cs typeface="Arial" charset="0"/>
              </a:rPr>
              <a:t>DNS</a:t>
            </a:r>
            <a:r>
              <a:rPr lang="zh-CN" altLang="fr-FR" sz="2400" b="1" dirty="0" smtClean="0">
                <a:latin typeface="Times New Roman" pitchFamily="18" charset="0"/>
                <a:ea typeface="宋体" pitchFamily="2" charset="-122"/>
                <a:cs typeface="Arial" charset="0"/>
              </a:rPr>
              <a:t>服务使用</a:t>
            </a:r>
            <a:r>
              <a:rPr lang="fr-FR" altLang="zh-CN" sz="2400" b="1" dirty="0" smtClean="0">
                <a:solidFill>
                  <a:srgbClr val="FF00FF"/>
                </a:solidFill>
                <a:latin typeface="Times New Roman" pitchFamily="18" charset="0"/>
                <a:ea typeface="宋体" pitchFamily="2" charset="-122"/>
                <a:cs typeface="Arial" charset="0"/>
              </a:rPr>
              <a:t>53</a:t>
            </a:r>
            <a:r>
              <a:rPr lang="zh-CN" altLang="fr-FR" sz="2400" b="1" dirty="0" smtClean="0">
                <a:solidFill>
                  <a:srgbClr val="FF00FF"/>
                </a:solidFill>
                <a:latin typeface="Times New Roman" pitchFamily="18" charset="0"/>
                <a:ea typeface="宋体" pitchFamily="2" charset="-122"/>
                <a:cs typeface="Arial" charset="0"/>
              </a:rPr>
              <a:t>端口</a:t>
            </a:r>
            <a:r>
              <a:rPr lang="zh-CN" altLang="fr-FR" sz="2400" b="1" dirty="0" smtClean="0">
                <a:latin typeface="Times New Roman" pitchFamily="18" charset="0"/>
                <a:ea typeface="宋体" pitchFamily="2" charset="-122"/>
                <a:cs typeface="Arial" charset="0"/>
              </a:rPr>
              <a:t>。</a:t>
            </a:r>
          </a:p>
          <a:p>
            <a:pPr marL="360000" indent="-360000" eaLnBrk="1" hangingPunct="1">
              <a:lnSpc>
                <a:spcPct val="150000"/>
              </a:lnSpc>
              <a:spcBef>
                <a:spcPts val="0"/>
              </a:spcBef>
              <a:spcAft>
                <a:spcPts val="0"/>
              </a:spcAft>
              <a:buFont typeface="Wingdings" panose="05000000000000000000" pitchFamily="2" charset="2"/>
              <a:buChar char="ü"/>
            </a:pPr>
            <a:r>
              <a:rPr lang="zh-CN" altLang="en-US" sz="2400" b="1" dirty="0" smtClean="0">
                <a:latin typeface="Times New Roman" pitchFamily="18" charset="0"/>
                <a:ea typeface="宋体" pitchFamily="2" charset="-122"/>
                <a:cs typeface="Arial" charset="0"/>
              </a:rPr>
              <a:t>客户端软件</a:t>
            </a:r>
            <a:r>
              <a:rPr lang="zh-CN" altLang="en-US" sz="2400" b="1" dirty="0" smtClean="0">
                <a:solidFill>
                  <a:srgbClr val="FF00FF"/>
                </a:solidFill>
                <a:latin typeface="Times New Roman" pitchFamily="18" charset="0"/>
                <a:ea typeface="宋体" pitchFamily="2" charset="-122"/>
                <a:cs typeface="Arial" charset="0"/>
              </a:rPr>
              <a:t>以透明的方式</a:t>
            </a:r>
            <a:r>
              <a:rPr lang="zh-CN" altLang="en-US" sz="2400" b="1" dirty="0" smtClean="0">
                <a:latin typeface="Times New Roman" pitchFamily="18" charset="0"/>
                <a:ea typeface="宋体" pitchFamily="2" charset="-122"/>
                <a:cs typeface="Arial" charset="0"/>
              </a:rPr>
              <a:t>从</a:t>
            </a:r>
            <a:r>
              <a:rPr lang="en-US" altLang="zh-CN" sz="2400" b="1" dirty="0" smtClean="0">
                <a:solidFill>
                  <a:srgbClr val="0000FF"/>
                </a:solidFill>
                <a:latin typeface="Times New Roman" pitchFamily="18" charset="0"/>
                <a:ea typeface="宋体" pitchFamily="2" charset="-122"/>
                <a:cs typeface="Arial" charset="0"/>
              </a:rPr>
              <a:t>DNS</a:t>
            </a:r>
            <a:r>
              <a:rPr lang="zh-CN" altLang="en-US" sz="2400" b="1" dirty="0" smtClean="0">
                <a:solidFill>
                  <a:srgbClr val="0000FF"/>
                </a:solidFill>
                <a:latin typeface="Times New Roman" pitchFamily="18" charset="0"/>
                <a:ea typeface="宋体" pitchFamily="2" charset="-122"/>
                <a:cs typeface="Arial" charset="0"/>
              </a:rPr>
              <a:t>服务器</a:t>
            </a:r>
            <a:r>
              <a:rPr lang="zh-CN" altLang="en-US" sz="2400" b="1" dirty="0" smtClean="0">
                <a:latin typeface="Times New Roman" pitchFamily="18" charset="0"/>
                <a:ea typeface="宋体" pitchFamily="2" charset="-122"/>
                <a:cs typeface="Arial" charset="0"/>
              </a:rPr>
              <a:t>获取</a:t>
            </a:r>
            <a:r>
              <a:rPr lang="en-US" altLang="zh-CN" sz="2400" b="1" dirty="0" smtClean="0">
                <a:latin typeface="Times New Roman" pitchFamily="18" charset="0"/>
                <a:ea typeface="宋体" pitchFamily="2" charset="-122"/>
                <a:cs typeface="Arial" charset="0"/>
              </a:rPr>
              <a:t>IP</a:t>
            </a:r>
            <a:r>
              <a:rPr lang="zh-CN" altLang="en-US" sz="2400" b="1" dirty="0" smtClean="0">
                <a:latin typeface="Times New Roman" pitchFamily="18" charset="0"/>
                <a:ea typeface="宋体" pitchFamily="2" charset="-122"/>
                <a:cs typeface="Arial" charset="0"/>
              </a:rPr>
              <a:t>地址。</a:t>
            </a:r>
            <a:endParaRPr lang="en-US" altLang="zh-CN" sz="2400" b="1" dirty="0" smtClean="0">
              <a:solidFill>
                <a:srgbClr val="0000FF"/>
              </a:solidFill>
              <a:latin typeface="Times New Roman" pitchFamily="18" charset="0"/>
              <a:ea typeface="宋体" pitchFamily="2" charset="-122"/>
              <a:cs typeface="Arial" charset="0"/>
            </a:endParaRPr>
          </a:p>
        </p:txBody>
      </p:sp>
      <p:sp>
        <p:nvSpPr>
          <p:cNvPr id="3" name="矩形 2"/>
          <p:cNvSpPr/>
          <p:nvPr/>
        </p:nvSpPr>
        <p:spPr>
          <a:xfrm>
            <a:off x="792000" y="3420000"/>
            <a:ext cx="4320000" cy="1152000"/>
          </a:xfrm>
          <a:prstGeom prst="rect">
            <a:avLst/>
          </a:prstGeom>
        </p:spPr>
        <p:txBody>
          <a:bodyPr>
            <a:spAutoFit/>
          </a:bodyPr>
          <a:lstStyle/>
          <a:p>
            <a:pPr algn="just">
              <a:lnSpc>
                <a:spcPct val="150000"/>
              </a:lnSpc>
              <a:spcBef>
                <a:spcPts val="0"/>
              </a:spcBef>
              <a:spcAft>
                <a:spcPts val="0"/>
              </a:spcAft>
            </a:pPr>
            <a:r>
              <a:rPr lang="zh-CN" altLang="en-US" b="1" dirty="0">
                <a:solidFill>
                  <a:srgbClr val="0000FF"/>
                </a:solidFill>
                <a:latin typeface="Times New Roman" pitchFamily="18" charset="0"/>
                <a:ea typeface="宋体" pitchFamily="2" charset="-122"/>
                <a:cs typeface="Arial" charset="0"/>
              </a:rPr>
              <a:t>透明：用域名访问网站时自动</a:t>
            </a:r>
            <a:br>
              <a:rPr lang="zh-CN" altLang="en-US" b="1" dirty="0">
                <a:solidFill>
                  <a:srgbClr val="0000FF"/>
                </a:solidFill>
                <a:latin typeface="Times New Roman" pitchFamily="18" charset="0"/>
                <a:ea typeface="宋体" pitchFamily="2" charset="-122"/>
                <a:cs typeface="Arial" charset="0"/>
              </a:rPr>
            </a:br>
            <a:r>
              <a:rPr lang="zh-CN" altLang="en-US" b="1" dirty="0">
                <a:solidFill>
                  <a:srgbClr val="0000FF"/>
                </a:solidFill>
                <a:latin typeface="Times New Roman" pitchFamily="18" charset="0"/>
                <a:ea typeface="宋体" pitchFamily="2" charset="-122"/>
                <a:cs typeface="Arial" charset="0"/>
              </a:rPr>
              <a:t>完成解析，用户毫无察觉。</a:t>
            </a:r>
            <a:endParaRPr lang="en-US" altLang="zh-CN" b="1" dirty="0">
              <a:solidFill>
                <a:srgbClr val="0000FF"/>
              </a:solidFill>
              <a:latin typeface="Times New Roman" pitchFamily="18" charset="0"/>
              <a:ea typeface="宋体" pitchFamily="2" charset="-122"/>
              <a:cs typeface="Arial" charset="0"/>
            </a:endParaRPr>
          </a:p>
        </p:txBody>
      </p:sp>
      <p:sp>
        <p:nvSpPr>
          <p:cNvPr id="8"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6.2.1   </a:t>
            </a:r>
            <a:r>
              <a:rPr lang="zh-CN" altLang="en-US" sz="3200" dirty="0" smtClean="0">
                <a:latin typeface="Times New Roman" pitchFamily="18" charset="0"/>
                <a:ea typeface="宋体" pitchFamily="2" charset="-122"/>
                <a:cs typeface="Arial" charset="0"/>
              </a:rPr>
              <a:t>域名服务（</a:t>
            </a:r>
            <a:r>
              <a:rPr lang="en-US" altLang="zh-CN" sz="3200" dirty="0" smtClean="0">
                <a:latin typeface="Times New Roman" pitchFamily="18" charset="0"/>
                <a:ea typeface="宋体" pitchFamily="2" charset="-122"/>
                <a:cs typeface="Arial" charset="0"/>
              </a:rPr>
              <a:t>DNS</a:t>
            </a:r>
            <a:r>
              <a:rPr lang="zh-CN" altLang="en-US" sz="3200" dirty="0" smtClean="0">
                <a:latin typeface="Times New Roman" pitchFamily="18" charset="0"/>
                <a:ea typeface="宋体" pitchFamily="2" charset="-122"/>
                <a:cs typeface="Arial"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6.2.2   Web</a:t>
            </a:r>
            <a:r>
              <a:rPr lang="zh-CN" altLang="en-US" sz="3200" dirty="0" smtClean="0">
                <a:latin typeface="Times New Roman" pitchFamily="18" charset="0"/>
                <a:ea typeface="宋体" pitchFamily="2" charset="-122"/>
                <a:cs typeface="Arial" charset="0"/>
              </a:rPr>
              <a:t>客户端和服务器</a:t>
            </a:r>
            <a:endParaRPr lang="en-US" altLang="zh-CN" sz="3200" dirty="0" smtClean="0">
              <a:latin typeface="Times New Roman" pitchFamily="18" charset="0"/>
              <a:ea typeface="宋体" pitchFamily="2" charset="-122"/>
              <a:cs typeface="Arial" charset="0"/>
            </a:endParaRPr>
          </a:p>
        </p:txBody>
      </p:sp>
      <p:sp>
        <p:nvSpPr>
          <p:cNvPr id="36867" name="Rectangle 3"/>
          <p:cNvSpPr>
            <a:spLocks noGrp="1" noChangeArrowheads="1"/>
          </p:cNvSpPr>
          <p:nvPr>
            <p:ph idx="1"/>
          </p:nvPr>
        </p:nvSpPr>
        <p:spPr>
          <a:xfrm>
            <a:off x="288000" y="1152000"/>
            <a:ext cx="8568000" cy="5068904"/>
          </a:xfrm>
        </p:spPr>
        <p:txBody>
          <a:bodyPr>
            <a:spAutoFit/>
          </a:bodyPr>
          <a:lstStyle/>
          <a:p>
            <a:pPr marL="360000" indent="-360000" algn="just">
              <a:lnSpc>
                <a:spcPct val="150000"/>
              </a:lnSpc>
              <a:spcBef>
                <a:spcPts val="0"/>
              </a:spcBef>
              <a:spcAft>
                <a:spcPts val="0"/>
              </a:spcAft>
            </a:pPr>
            <a:r>
              <a:rPr lang="en-US" altLang="zh-CN" sz="2400" b="1" dirty="0" smtClean="0">
                <a:latin typeface="Times New Roman" pitchFamily="18" charset="0"/>
                <a:ea typeface="宋体" pitchFamily="2" charset="-122"/>
                <a:cs typeface="Arial" charset="0"/>
              </a:rPr>
              <a:t>Web</a:t>
            </a:r>
            <a:r>
              <a:rPr lang="zh-CN" altLang="en-US" sz="2400" b="1" dirty="0" smtClean="0">
                <a:latin typeface="Times New Roman" pitchFamily="18" charset="0"/>
                <a:ea typeface="宋体" pitchFamily="2" charset="-122"/>
                <a:cs typeface="Arial" charset="0"/>
              </a:rPr>
              <a:t>服务：在</a:t>
            </a:r>
            <a:r>
              <a:rPr lang="en-US" altLang="zh-CN" sz="2400" b="1" dirty="0" smtClean="0">
                <a:solidFill>
                  <a:srgbClr val="0000FF"/>
                </a:solidFill>
                <a:latin typeface="Times New Roman" pitchFamily="18" charset="0"/>
                <a:ea typeface="宋体" pitchFamily="2" charset="-122"/>
                <a:cs typeface="Arial" charset="0"/>
              </a:rPr>
              <a:t>Web</a:t>
            </a:r>
            <a:r>
              <a:rPr lang="zh-CN" altLang="en-US" sz="2400" b="1" dirty="0" smtClean="0">
                <a:solidFill>
                  <a:srgbClr val="0000FF"/>
                </a:solidFill>
                <a:latin typeface="Times New Roman" pitchFamily="18" charset="0"/>
                <a:ea typeface="宋体" pitchFamily="2" charset="-122"/>
                <a:cs typeface="Arial" charset="0"/>
              </a:rPr>
              <a:t>客户端</a:t>
            </a:r>
            <a:r>
              <a:rPr lang="zh-CN" altLang="en-US" sz="2400" b="1" dirty="0" smtClean="0">
                <a:latin typeface="Times New Roman" pitchFamily="18" charset="0"/>
                <a:ea typeface="宋体" pitchFamily="2" charset="-122"/>
                <a:cs typeface="Arial" charset="0"/>
              </a:rPr>
              <a:t>和</a:t>
            </a:r>
            <a:r>
              <a:rPr lang="zh-CN" altLang="en-US" sz="2400" b="1" dirty="0" smtClean="0">
                <a:solidFill>
                  <a:srgbClr val="0000FF"/>
                </a:solidFill>
                <a:latin typeface="Times New Roman" pitchFamily="18" charset="0"/>
                <a:ea typeface="宋体" pitchFamily="2" charset="-122"/>
                <a:cs typeface="Arial" charset="0"/>
              </a:rPr>
              <a:t>服务器</a:t>
            </a:r>
            <a:r>
              <a:rPr lang="zh-CN" altLang="en-US" sz="2400" b="1" dirty="0" smtClean="0">
                <a:latin typeface="Times New Roman" pitchFamily="18" charset="0"/>
                <a:ea typeface="宋体" pitchFamily="2" charset="-122"/>
                <a:cs typeface="Arial" charset="0"/>
              </a:rPr>
              <a:t>之间传输信息的服务。</a:t>
            </a:r>
            <a:endParaRPr lang="en-US" altLang="zh-CN" sz="2400" b="1" dirty="0" smtClean="0">
              <a:latin typeface="Times New Roman" pitchFamily="18" charset="0"/>
              <a:ea typeface="宋体" pitchFamily="2" charset="-122"/>
              <a:cs typeface="Arial" charset="0"/>
            </a:endParaRPr>
          </a:p>
          <a:p>
            <a:pPr marL="360000" indent="-360000" algn="just">
              <a:lnSpc>
                <a:spcPct val="150000"/>
              </a:lnSpc>
              <a:spcBef>
                <a:spcPts val="0"/>
              </a:spcBef>
              <a:spcAft>
                <a:spcPts val="0"/>
              </a:spcAft>
              <a:buFont typeface="Wingdings" pitchFamily="2" charset="2"/>
              <a:buChar char="ü"/>
            </a:pPr>
            <a:r>
              <a:rPr lang="zh-CN" altLang="en-US" sz="2400" b="1" dirty="0" smtClean="0">
                <a:latin typeface="Times New Roman" pitchFamily="18" charset="0"/>
                <a:ea typeface="宋体" pitchFamily="2" charset="-122"/>
                <a:cs typeface="Arial" charset="0"/>
              </a:rPr>
              <a:t>客户端向服务器发送</a:t>
            </a:r>
            <a:r>
              <a:rPr lang="en-US" altLang="zh-CN" sz="2400" b="1" dirty="0" smtClean="0">
                <a:latin typeface="Times New Roman" pitchFamily="18" charset="0"/>
                <a:ea typeface="宋体" pitchFamily="2" charset="-122"/>
                <a:cs typeface="Arial" charset="0"/>
              </a:rPr>
              <a:t>Web</a:t>
            </a:r>
            <a:r>
              <a:rPr lang="zh-CN" altLang="en-US" sz="2400" b="1" dirty="0" smtClean="0">
                <a:latin typeface="Times New Roman" pitchFamily="18" charset="0"/>
                <a:ea typeface="宋体" pitchFamily="2" charset="-122"/>
                <a:cs typeface="Arial" charset="0"/>
              </a:rPr>
              <a:t>服务请求时，使用的是</a:t>
            </a:r>
            <a:r>
              <a:rPr lang="zh-CN" altLang="en-US" sz="2400" b="1" dirty="0" smtClean="0">
                <a:solidFill>
                  <a:srgbClr val="0000FF"/>
                </a:solidFill>
                <a:latin typeface="Times New Roman" pitchFamily="18" charset="0"/>
                <a:ea typeface="宋体" pitchFamily="2" charset="-122"/>
                <a:cs typeface="Arial" charset="0"/>
              </a:rPr>
              <a:t>超文本传输协议（</a:t>
            </a:r>
            <a:r>
              <a:rPr lang="en-US" altLang="zh-CN" sz="2400" b="1" dirty="0" smtClean="0">
                <a:solidFill>
                  <a:srgbClr val="0000FF"/>
                </a:solidFill>
                <a:latin typeface="Times New Roman" pitchFamily="18" charset="0"/>
                <a:ea typeface="宋体" pitchFamily="2" charset="-122"/>
                <a:cs typeface="Arial" charset="0"/>
              </a:rPr>
              <a:t>HTTP</a:t>
            </a:r>
            <a:r>
              <a:rPr lang="zh-CN" altLang="en-US" sz="2400" b="1" dirty="0">
                <a:solidFill>
                  <a:srgbClr val="0000FF"/>
                </a:solidFill>
                <a:latin typeface="Times New Roman" pitchFamily="18" charset="0"/>
                <a:ea typeface="宋体" pitchFamily="2" charset="-122"/>
                <a:cs typeface="Arial" charset="0"/>
              </a:rPr>
              <a:t>）</a:t>
            </a:r>
            <a:r>
              <a:rPr lang="zh-CN" altLang="en-US" sz="2400" b="1" dirty="0" smtClean="0">
                <a:latin typeface="Times New Roman" pitchFamily="18" charset="0"/>
                <a:ea typeface="宋体" pitchFamily="2" charset="-122"/>
                <a:cs typeface="Arial" charset="0"/>
              </a:rPr>
              <a:t>。</a:t>
            </a:r>
            <a:endParaRPr lang="en-US" altLang="zh-CN" sz="2400" b="1" dirty="0" smtClean="0">
              <a:solidFill>
                <a:srgbClr val="CC00FF"/>
              </a:solidFill>
              <a:latin typeface="Times New Roman" pitchFamily="18" charset="0"/>
              <a:ea typeface="宋体" pitchFamily="2" charset="-122"/>
              <a:cs typeface="Arial" charset="0"/>
            </a:endParaRPr>
          </a:p>
          <a:p>
            <a:pPr marL="360000" indent="-360000" algn="just">
              <a:lnSpc>
                <a:spcPct val="150000"/>
              </a:lnSpc>
              <a:spcBef>
                <a:spcPts val="0"/>
              </a:spcBef>
              <a:spcAft>
                <a:spcPts val="0"/>
              </a:spcAft>
              <a:buFont typeface="Wingdings" pitchFamily="2" charset="2"/>
              <a:buChar char="ü"/>
            </a:pPr>
            <a:endParaRPr lang="en-US" altLang="zh-CN" sz="2400" b="1" dirty="0" smtClean="0">
              <a:latin typeface="Times New Roman" pitchFamily="18" charset="0"/>
              <a:ea typeface="宋体" pitchFamily="2" charset="-122"/>
              <a:cs typeface="Arial" charset="0"/>
            </a:endParaRPr>
          </a:p>
          <a:p>
            <a:pPr marL="360000" indent="-360000" algn="just">
              <a:lnSpc>
                <a:spcPct val="150000"/>
              </a:lnSpc>
              <a:spcBef>
                <a:spcPts val="0"/>
              </a:spcBef>
              <a:spcAft>
                <a:spcPts val="0"/>
              </a:spcAft>
              <a:buFont typeface="Wingdings" pitchFamily="2" charset="2"/>
              <a:buChar char="ü"/>
            </a:pPr>
            <a:endParaRPr lang="en-US" altLang="zh-CN" sz="2400" b="1" dirty="0" smtClean="0">
              <a:latin typeface="Times New Roman" pitchFamily="18" charset="0"/>
              <a:ea typeface="宋体" pitchFamily="2" charset="-122"/>
              <a:cs typeface="Arial" charset="0"/>
            </a:endParaRPr>
          </a:p>
          <a:p>
            <a:pPr marL="360000" indent="-360000" algn="just">
              <a:lnSpc>
                <a:spcPct val="150000"/>
              </a:lnSpc>
              <a:spcBef>
                <a:spcPts val="0"/>
              </a:spcBef>
              <a:spcAft>
                <a:spcPts val="0"/>
              </a:spcAft>
              <a:buFont typeface="Wingdings" pitchFamily="2" charset="2"/>
              <a:buChar char="ü"/>
            </a:pPr>
            <a:r>
              <a:rPr lang="zh-CN" altLang="en-US" sz="2400" b="1" dirty="0" smtClean="0">
                <a:latin typeface="Times New Roman" pitchFamily="18" charset="0"/>
                <a:ea typeface="宋体" pitchFamily="2" charset="-122"/>
                <a:cs typeface="Arial" charset="0"/>
              </a:rPr>
              <a:t>服务器收到客户端对其</a:t>
            </a:r>
            <a:r>
              <a:rPr lang="zh-CN" altLang="en-US" sz="2400" b="1" dirty="0" smtClean="0">
                <a:solidFill>
                  <a:srgbClr val="FF00FF"/>
                </a:solidFill>
                <a:latin typeface="Times New Roman" pitchFamily="18" charset="0"/>
                <a:ea typeface="宋体" pitchFamily="2" charset="-122"/>
                <a:cs typeface="Arial" charset="0"/>
              </a:rPr>
              <a:t>端口</a:t>
            </a:r>
            <a:r>
              <a:rPr lang="en-US" altLang="zh-CN" sz="2400" b="1" dirty="0" smtClean="0">
                <a:solidFill>
                  <a:srgbClr val="FF00FF"/>
                </a:solidFill>
                <a:latin typeface="Times New Roman" pitchFamily="18" charset="0"/>
                <a:ea typeface="宋体" pitchFamily="2" charset="-122"/>
                <a:cs typeface="Arial" charset="0"/>
              </a:rPr>
              <a:t>80</a:t>
            </a:r>
            <a:r>
              <a:rPr lang="zh-CN" altLang="en-US" sz="2400" b="1" dirty="0" smtClean="0">
                <a:solidFill>
                  <a:srgbClr val="FF0000"/>
                </a:solidFill>
                <a:latin typeface="Times New Roman" pitchFamily="18" charset="0"/>
                <a:ea typeface="宋体" pitchFamily="2" charset="-122"/>
                <a:cs typeface="Arial" charset="0"/>
              </a:rPr>
              <a:t>（默认值，端口号可修改）</a:t>
            </a:r>
            <a:r>
              <a:rPr lang="zh-CN" altLang="en-US" sz="2400" b="1" dirty="0" smtClean="0">
                <a:latin typeface="Times New Roman" pitchFamily="18" charset="0"/>
                <a:ea typeface="宋体" pitchFamily="2" charset="-122"/>
                <a:cs typeface="Arial" charset="0"/>
              </a:rPr>
              <a:t>的请求后做出响应，向客户端发送网页。网页内容需要用专门的</a:t>
            </a:r>
            <a:r>
              <a:rPr lang="zh-CN" altLang="en-US" sz="2400" b="1" dirty="0" smtClean="0">
                <a:solidFill>
                  <a:srgbClr val="0000FF"/>
                </a:solidFill>
                <a:latin typeface="Times New Roman" pitchFamily="18" charset="0"/>
                <a:ea typeface="宋体" pitchFamily="2" charset="-122"/>
                <a:cs typeface="Arial" charset="0"/>
              </a:rPr>
              <a:t>标记语言</a:t>
            </a:r>
            <a:r>
              <a:rPr lang="zh-CN" altLang="en-US" sz="2400" b="1" dirty="0" smtClean="0">
                <a:latin typeface="Times New Roman" pitchFamily="18" charset="0"/>
                <a:ea typeface="宋体" pitchFamily="2" charset="-122"/>
                <a:cs typeface="Arial" charset="0"/>
              </a:rPr>
              <a:t>进行编码，</a:t>
            </a:r>
            <a:r>
              <a:rPr lang="en-US" altLang="zh-CN" sz="2400" b="1" dirty="0" smtClean="0">
                <a:solidFill>
                  <a:srgbClr val="0000FF"/>
                </a:solidFill>
                <a:latin typeface="Times New Roman" pitchFamily="18" charset="0"/>
                <a:ea typeface="宋体" pitchFamily="2" charset="-122"/>
                <a:cs typeface="Arial" charset="0"/>
              </a:rPr>
              <a:t>HTML</a:t>
            </a:r>
            <a:r>
              <a:rPr lang="zh-CN" altLang="en-US" sz="2400" b="1" dirty="0" smtClean="0">
                <a:solidFill>
                  <a:srgbClr val="0000FF"/>
                </a:solidFill>
                <a:latin typeface="Times New Roman" pitchFamily="18" charset="0"/>
                <a:ea typeface="宋体" pitchFamily="2" charset="-122"/>
                <a:cs typeface="Arial" charset="0"/>
              </a:rPr>
              <a:t>（超文本标记语言</a:t>
            </a:r>
            <a:r>
              <a:rPr lang="zh-CN" altLang="en-US" sz="2400" b="1" dirty="0">
                <a:solidFill>
                  <a:srgbClr val="0000FF"/>
                </a:solidFill>
                <a:latin typeface="Times New Roman" pitchFamily="18" charset="0"/>
                <a:ea typeface="宋体" pitchFamily="2" charset="-122"/>
                <a:cs typeface="Arial" charset="0"/>
              </a:rPr>
              <a:t>）</a:t>
            </a:r>
            <a:r>
              <a:rPr lang="zh-CN" altLang="en-US" sz="2400" b="1" dirty="0" smtClean="0">
                <a:latin typeface="Times New Roman" pitchFamily="18" charset="0"/>
                <a:ea typeface="宋体" pitchFamily="2" charset="-122"/>
                <a:cs typeface="Arial" charset="0"/>
              </a:rPr>
              <a:t>是最常用的一种，也有</a:t>
            </a:r>
            <a:r>
              <a:rPr lang="en-US" altLang="zh-CN" sz="2400" b="1" dirty="0" smtClean="0">
                <a:solidFill>
                  <a:srgbClr val="FF0000"/>
                </a:solidFill>
                <a:latin typeface="Times New Roman" pitchFamily="18" charset="0"/>
                <a:ea typeface="宋体" pitchFamily="2" charset="-122"/>
                <a:cs typeface="Arial" charset="0"/>
              </a:rPr>
              <a:t>XML</a:t>
            </a:r>
            <a:r>
              <a:rPr lang="zh-CN" altLang="en-US" sz="2400" b="1" dirty="0" smtClean="0">
                <a:latin typeface="Times New Roman" pitchFamily="18" charset="0"/>
                <a:ea typeface="宋体" pitchFamily="2" charset="-122"/>
                <a:cs typeface="Arial" charset="0"/>
              </a:rPr>
              <a:t>和</a:t>
            </a:r>
            <a:r>
              <a:rPr lang="en-US" altLang="zh-CN" sz="2400" b="1" dirty="0" smtClean="0">
                <a:solidFill>
                  <a:srgbClr val="FF0000"/>
                </a:solidFill>
                <a:latin typeface="Times New Roman" pitchFamily="18" charset="0"/>
                <a:ea typeface="宋体" pitchFamily="2" charset="-122"/>
                <a:cs typeface="Arial" charset="0"/>
              </a:rPr>
              <a:t>XHTML</a:t>
            </a:r>
            <a:r>
              <a:rPr lang="zh-CN" altLang="en-US" sz="2400" b="1" dirty="0" smtClean="0">
                <a:latin typeface="Times New Roman" pitchFamily="18" charset="0"/>
                <a:ea typeface="宋体" pitchFamily="2" charset="-122"/>
                <a:cs typeface="Arial" charset="0"/>
              </a:rPr>
              <a:t>等其它标记语言。</a:t>
            </a:r>
          </a:p>
        </p:txBody>
      </p:sp>
      <p:sp>
        <p:nvSpPr>
          <p:cNvPr id="30728" name="Rectangle 8"/>
          <p:cNvSpPr>
            <a:spLocks noChangeArrowheads="1"/>
          </p:cNvSpPr>
          <p:nvPr/>
        </p:nvSpPr>
        <p:spPr bwMode="auto">
          <a:xfrm>
            <a:off x="2088000" y="3420000"/>
            <a:ext cx="5328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p>
            <a:pPr defTabSz="814388">
              <a:lnSpc>
                <a:spcPct val="100000"/>
              </a:lnSpc>
            </a:pPr>
            <a:r>
              <a:rPr lang="en-US" altLang="zh-CN" sz="2800" b="1" i="1" dirty="0">
                <a:solidFill>
                  <a:srgbClr val="CC00FF"/>
                </a:solidFill>
                <a:latin typeface="华文新魏" panose="02010800040101010101" pitchFamily="2" charset="-122"/>
                <a:ea typeface="华文新魏" panose="02010800040101010101" pitchFamily="2" charset="-122"/>
              </a:rPr>
              <a:t>http://xxx:nnn(</a:t>
            </a:r>
            <a:r>
              <a:rPr lang="zh-CN" altLang="en-US" sz="2800" b="1" i="1" dirty="0">
                <a:solidFill>
                  <a:srgbClr val="CC00FF"/>
                </a:solidFill>
                <a:latin typeface="华文新魏" panose="02010800040101010101" pitchFamily="2" charset="-122"/>
                <a:ea typeface="华文新魏" panose="02010800040101010101" pitchFamily="2" charset="-122"/>
              </a:rPr>
              <a:t>非</a:t>
            </a:r>
            <a:r>
              <a:rPr lang="en-US" altLang="zh-CN" sz="2800" b="1" i="1" dirty="0">
                <a:solidFill>
                  <a:srgbClr val="CC00FF"/>
                </a:solidFill>
                <a:latin typeface="华文新魏" panose="02010800040101010101" pitchFamily="2" charset="-122"/>
                <a:ea typeface="华文新魏" panose="02010800040101010101" pitchFamily="2" charset="-122"/>
              </a:rPr>
              <a:t>80</a:t>
            </a:r>
            <a:r>
              <a:rPr lang="zh-CN" altLang="en-US" sz="2800" b="1" i="1" dirty="0">
                <a:solidFill>
                  <a:srgbClr val="CC00FF"/>
                </a:solidFill>
                <a:latin typeface="华文新魏" panose="02010800040101010101" pitchFamily="2" charset="-122"/>
                <a:ea typeface="华文新魏" panose="02010800040101010101" pitchFamily="2" charset="-122"/>
              </a:rPr>
              <a:t>端口号要写</a:t>
            </a:r>
            <a:r>
              <a:rPr lang="en-US" altLang="zh-CN" sz="2800" b="1" i="1" dirty="0">
                <a:solidFill>
                  <a:srgbClr val="CC00FF"/>
                </a:solidFill>
                <a:latin typeface="华文新魏" panose="02010800040101010101" pitchFamily="2" charset="-122"/>
                <a:ea typeface="华文新魏" panose="02010800040101010101" pitchFamily="2" charset="-122"/>
              </a:rPr>
              <a:t>)</a:t>
            </a:r>
            <a:endParaRPr lang="zh-CN" altLang="en-US" sz="2800" b="1" i="1" dirty="0">
              <a:solidFill>
                <a:srgbClr val="CC00FF"/>
              </a:solidFill>
              <a:latin typeface="华文新魏" panose="02010800040101010101" pitchFamily="2" charset="-122"/>
              <a:ea typeface="华文新魏" panose="02010800040101010101" pitchFamily="2" charset="-122"/>
            </a:endParaRPr>
          </a:p>
        </p:txBody>
      </p:sp>
      <p:sp>
        <p:nvSpPr>
          <p:cNvPr id="30729" name="Rectangle 9"/>
          <p:cNvSpPr>
            <a:spLocks noChangeArrowheads="1"/>
          </p:cNvSpPr>
          <p:nvPr/>
        </p:nvSpPr>
        <p:spPr bwMode="auto">
          <a:xfrm>
            <a:off x="2087999" y="2880000"/>
            <a:ext cx="5328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p>
            <a:pPr defTabSz="814388">
              <a:lnSpc>
                <a:spcPct val="100000"/>
              </a:lnSpc>
            </a:pPr>
            <a:r>
              <a:rPr lang="en-US" altLang="zh-CN" sz="2800" b="1" i="1" dirty="0">
                <a:solidFill>
                  <a:srgbClr val="CC00FF"/>
                </a:solidFill>
                <a:latin typeface="华文新魏" panose="02010800040101010101" pitchFamily="2" charset="-122"/>
                <a:ea typeface="华文新魏" panose="02010800040101010101" pitchFamily="2" charset="-122"/>
              </a:rPr>
              <a:t>http://xxx(</a:t>
            </a:r>
            <a:r>
              <a:rPr lang="zh-CN" altLang="en-US" sz="2800" b="1" i="1" dirty="0">
                <a:solidFill>
                  <a:srgbClr val="CC00FF"/>
                </a:solidFill>
                <a:latin typeface="华文新魏" panose="02010800040101010101" pitchFamily="2" charset="-122"/>
                <a:ea typeface="华文新魏" panose="02010800040101010101" pitchFamily="2" charset="-122"/>
              </a:rPr>
              <a:t>默认端口号</a:t>
            </a:r>
            <a:r>
              <a:rPr lang="en-US" altLang="zh-CN" sz="2800" b="1" i="1" dirty="0">
                <a:solidFill>
                  <a:srgbClr val="CC00FF"/>
                </a:solidFill>
                <a:latin typeface="华文新魏" panose="02010800040101010101" pitchFamily="2" charset="-122"/>
                <a:ea typeface="华文新魏" panose="02010800040101010101" pitchFamily="2" charset="-122"/>
              </a:rPr>
              <a:t>80</a:t>
            </a:r>
            <a:r>
              <a:rPr lang="zh-CN" altLang="en-US" sz="2800" b="1" i="1" dirty="0">
                <a:solidFill>
                  <a:srgbClr val="CC00FF"/>
                </a:solidFill>
                <a:latin typeface="华文新魏" panose="02010800040101010101" pitchFamily="2" charset="-122"/>
                <a:ea typeface="华文新魏" panose="02010800040101010101" pitchFamily="2" charset="-122"/>
              </a:rPr>
              <a:t>可不写</a:t>
            </a:r>
            <a:r>
              <a:rPr lang="en-US" altLang="zh-CN" sz="2800" b="1" i="1" dirty="0">
                <a:solidFill>
                  <a:srgbClr val="CC00FF"/>
                </a:solidFill>
                <a:latin typeface="华文新魏" panose="02010800040101010101" pitchFamily="2" charset="-122"/>
                <a:ea typeface="华文新魏" panose="02010800040101010101" pitchFamily="2" charset="-122"/>
              </a:rPr>
              <a:t>)</a:t>
            </a:r>
            <a:endParaRPr lang="zh-CN" altLang="en-US" sz="2800" b="1" i="1" dirty="0">
              <a:solidFill>
                <a:srgbClr val="CC00FF"/>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29"/>
                                        </p:tgtEl>
                                        <p:attrNameLst>
                                          <p:attrName>style.visibility</p:attrName>
                                        </p:attrNameLst>
                                      </p:cBhvr>
                                      <p:to>
                                        <p:strVal val="visible"/>
                                      </p:to>
                                    </p:set>
                                    <p:anim calcmode="lin" valueType="num">
                                      <p:cBhvr additive="base">
                                        <p:cTn id="7" dur="500" fill="hold"/>
                                        <p:tgtEl>
                                          <p:spTgt spid="30729"/>
                                        </p:tgtEl>
                                        <p:attrNameLst>
                                          <p:attrName>ppt_x</p:attrName>
                                        </p:attrNameLst>
                                      </p:cBhvr>
                                      <p:tavLst>
                                        <p:tav tm="0">
                                          <p:val>
                                            <p:strVal val="1+#ppt_w/2"/>
                                          </p:val>
                                        </p:tav>
                                        <p:tav tm="100000">
                                          <p:val>
                                            <p:strVal val="#ppt_x"/>
                                          </p:val>
                                        </p:tav>
                                      </p:tavLst>
                                    </p:anim>
                                    <p:anim calcmode="lin" valueType="num">
                                      <p:cBhvr additive="base">
                                        <p:cTn id="8" dur="500" fill="hold"/>
                                        <p:tgtEl>
                                          <p:spTgt spid="307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728"/>
                                        </p:tgtEl>
                                        <p:attrNameLst>
                                          <p:attrName>style.visibility</p:attrName>
                                        </p:attrNameLst>
                                      </p:cBhvr>
                                      <p:to>
                                        <p:strVal val="visible"/>
                                      </p:to>
                                    </p:set>
                                    <p:anim calcmode="lin" valueType="num">
                                      <p:cBhvr additive="base">
                                        <p:cTn id="11" dur="500" fill="hold"/>
                                        <p:tgtEl>
                                          <p:spTgt spid="30728"/>
                                        </p:tgtEl>
                                        <p:attrNameLst>
                                          <p:attrName>ppt_x</p:attrName>
                                        </p:attrNameLst>
                                      </p:cBhvr>
                                      <p:tavLst>
                                        <p:tav tm="0">
                                          <p:val>
                                            <p:strVal val="1+#ppt_w/2"/>
                                          </p:val>
                                        </p:tav>
                                        <p:tav tm="100000">
                                          <p:val>
                                            <p:strVal val="#ppt_x"/>
                                          </p:val>
                                        </p:tav>
                                      </p:tavLst>
                                    </p:anim>
                                    <p:anim calcmode="lin" valueType="num">
                                      <p:cBhvr additive="base">
                                        <p:cTn id="12" dur="500" fill="hold"/>
                                        <p:tgtEl>
                                          <p:spTgt spid="307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p:bldP spid="307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32000" y="1152000"/>
            <a:ext cx="8280000" cy="2929857"/>
          </a:xfrm>
        </p:spPr>
        <p:txBody>
          <a:bodyPr>
            <a:spAutoFit/>
          </a:bodyPr>
          <a:lstStyle/>
          <a:p>
            <a:pPr marL="360000" indent="-360000" algn="just">
              <a:lnSpc>
                <a:spcPct val="150000"/>
              </a:lnSpc>
              <a:spcBef>
                <a:spcPts val="0"/>
              </a:spcBef>
              <a:buFont typeface="Wingdings" pitchFamily="2" charset="2"/>
              <a:buChar char="ü"/>
            </a:pPr>
            <a:r>
              <a:rPr lang="en-US" altLang="zh-CN" sz="2400" b="1" dirty="0" smtClean="0">
                <a:latin typeface="Times New Roman" pitchFamily="18" charset="0"/>
                <a:ea typeface="宋体" pitchFamily="2" charset="-122"/>
                <a:cs typeface="Arial" charset="0"/>
              </a:rPr>
              <a:t>HTTP</a:t>
            </a:r>
            <a:r>
              <a:rPr lang="zh-CN" altLang="en-US" sz="2400" b="1" dirty="0" smtClean="0">
                <a:latin typeface="Times New Roman" pitchFamily="18" charset="0"/>
                <a:ea typeface="宋体" pitchFamily="2" charset="-122"/>
                <a:cs typeface="Arial" charset="0"/>
              </a:rPr>
              <a:t>并非是一种安全的协议。对</a:t>
            </a:r>
            <a:r>
              <a:rPr lang="zh-CN" altLang="en-US" sz="2400" b="1" dirty="0" smtClean="0">
                <a:solidFill>
                  <a:srgbClr val="0000FF"/>
                </a:solidFill>
                <a:latin typeface="Times New Roman" pitchFamily="18" charset="0"/>
                <a:ea typeface="宋体" pitchFamily="2" charset="-122"/>
                <a:cs typeface="Arial" charset="0"/>
              </a:rPr>
              <a:t>安全</a:t>
            </a:r>
            <a:r>
              <a:rPr lang="en-US" altLang="zh-CN" sz="2400" b="1" dirty="0" smtClean="0">
                <a:solidFill>
                  <a:srgbClr val="0000FF"/>
                </a:solidFill>
                <a:latin typeface="Times New Roman" pitchFamily="18" charset="0"/>
                <a:ea typeface="宋体" pitchFamily="2" charset="-122"/>
                <a:cs typeface="Arial" charset="0"/>
              </a:rPr>
              <a:t>HTTP</a:t>
            </a:r>
            <a:r>
              <a:rPr lang="zh-CN" altLang="en-US" sz="2400" b="1" dirty="0" smtClean="0">
                <a:solidFill>
                  <a:srgbClr val="0000FF"/>
                </a:solidFill>
                <a:latin typeface="Times New Roman" pitchFamily="18" charset="0"/>
                <a:ea typeface="宋体" pitchFamily="2" charset="-122"/>
                <a:cs typeface="Arial" charset="0"/>
              </a:rPr>
              <a:t>服务</a:t>
            </a:r>
            <a:r>
              <a:rPr lang="zh-CN" altLang="en-US" sz="2400" b="1" dirty="0" smtClean="0">
                <a:latin typeface="Times New Roman" pitchFamily="18" charset="0"/>
                <a:ea typeface="宋体" pitchFamily="2" charset="-122"/>
                <a:cs typeface="Arial" charset="0"/>
              </a:rPr>
              <a:t>的请求将发送到</a:t>
            </a:r>
            <a:r>
              <a:rPr lang="zh-CN" altLang="en-US" sz="2400" b="1" dirty="0" smtClean="0">
                <a:solidFill>
                  <a:srgbClr val="FF00FF"/>
                </a:solidFill>
                <a:latin typeface="Times New Roman" pitchFamily="18" charset="0"/>
                <a:ea typeface="宋体" pitchFamily="2" charset="-122"/>
                <a:cs typeface="Arial" charset="0"/>
              </a:rPr>
              <a:t>端口</a:t>
            </a:r>
            <a:r>
              <a:rPr lang="en-US" altLang="zh-CN" sz="2400" b="1" dirty="0" smtClean="0">
                <a:solidFill>
                  <a:srgbClr val="FF00FF"/>
                </a:solidFill>
                <a:latin typeface="Times New Roman" pitchFamily="18" charset="0"/>
                <a:ea typeface="宋体" pitchFamily="2" charset="-122"/>
                <a:cs typeface="Arial" charset="0"/>
              </a:rPr>
              <a:t>443</a:t>
            </a:r>
            <a:r>
              <a:rPr lang="zh-CN" altLang="en-US" sz="2400" b="1" dirty="0" smtClean="0">
                <a:latin typeface="Times New Roman" pitchFamily="18" charset="0"/>
                <a:ea typeface="宋体" pitchFamily="2" charset="-122"/>
                <a:cs typeface="Arial" charset="0"/>
              </a:rPr>
              <a:t>，此类请求需使用</a:t>
            </a:r>
            <a:r>
              <a:rPr lang="en-US" altLang="zh-CN" sz="2400" b="1" dirty="0" smtClean="0">
                <a:solidFill>
                  <a:srgbClr val="FF00FF"/>
                </a:solidFill>
                <a:latin typeface="Times New Roman" pitchFamily="18" charset="0"/>
                <a:ea typeface="宋体" pitchFamily="2" charset="-122"/>
                <a:cs typeface="Arial" charset="0"/>
              </a:rPr>
              <a:t>https://</a:t>
            </a:r>
            <a:r>
              <a:rPr lang="zh-CN" altLang="en-US" sz="2400" b="1" dirty="0" smtClean="0">
                <a:latin typeface="Times New Roman" pitchFamily="18" charset="0"/>
                <a:ea typeface="宋体" pitchFamily="2" charset="-122"/>
                <a:cs typeface="Arial" charset="0"/>
              </a:rPr>
              <a:t>开头的网址，多用于网上银行、加密用户服务等场合。</a:t>
            </a:r>
            <a:endParaRPr lang="en-US" altLang="zh-CN" sz="2400" b="1" dirty="0">
              <a:latin typeface="Times New Roman" pitchFamily="18" charset="0"/>
              <a:ea typeface="宋体" pitchFamily="2" charset="-122"/>
              <a:cs typeface="Arial" charset="0"/>
            </a:endParaRPr>
          </a:p>
          <a:p>
            <a:pPr marL="357188" indent="-357188" algn="just">
              <a:lnSpc>
                <a:spcPct val="150000"/>
              </a:lnSpc>
              <a:spcBef>
                <a:spcPts val="600"/>
              </a:spcBef>
              <a:buFont typeface="Wingdings" pitchFamily="2" charset="2"/>
              <a:buChar char="ü"/>
            </a:pPr>
            <a:r>
              <a:rPr lang="en-US" altLang="zh-CN" sz="2400" b="1" dirty="0" smtClean="0">
                <a:latin typeface="Times New Roman" pitchFamily="18" charset="0"/>
                <a:ea typeface="宋体" pitchFamily="2" charset="-122"/>
                <a:cs typeface="Arial" charset="0"/>
              </a:rPr>
              <a:t>HTTPS </a:t>
            </a:r>
            <a:r>
              <a:rPr lang="zh-CN" altLang="en-US" sz="2400" b="1" dirty="0" smtClean="0">
                <a:latin typeface="Times New Roman" pitchFamily="18" charset="0"/>
                <a:ea typeface="宋体" pitchFamily="2" charset="-122"/>
                <a:cs typeface="Arial" charset="0"/>
              </a:rPr>
              <a:t>协议的安全基础是 </a:t>
            </a:r>
            <a:r>
              <a:rPr lang="en-US" altLang="zh-CN" sz="2400" b="1" dirty="0" smtClean="0">
                <a:solidFill>
                  <a:srgbClr val="0000FF"/>
                </a:solidFill>
                <a:latin typeface="Times New Roman" pitchFamily="18" charset="0"/>
                <a:ea typeface="宋体" pitchFamily="2" charset="-122"/>
                <a:cs typeface="Arial" charset="0"/>
              </a:rPr>
              <a:t>SSL</a:t>
            </a:r>
            <a:r>
              <a:rPr lang="zh-CN" altLang="en-US" sz="2400" b="1" dirty="0" smtClean="0">
                <a:solidFill>
                  <a:srgbClr val="0000FF"/>
                </a:solidFill>
                <a:latin typeface="Times New Roman" pitchFamily="18" charset="0"/>
                <a:ea typeface="宋体" pitchFamily="2" charset="-122"/>
                <a:cs typeface="Arial" charset="0"/>
              </a:rPr>
              <a:t>（</a:t>
            </a:r>
            <a:r>
              <a:rPr lang="en-US" altLang="zh-CN" sz="2400" b="1" dirty="0" smtClean="0">
                <a:solidFill>
                  <a:srgbClr val="0000FF"/>
                </a:solidFill>
                <a:latin typeface="Times New Roman" pitchFamily="18" charset="0"/>
                <a:ea typeface="宋体" pitchFamily="2" charset="-122"/>
                <a:cs typeface="Arial" charset="0"/>
              </a:rPr>
              <a:t>Secure  Socket  Layer</a:t>
            </a:r>
            <a:r>
              <a:rPr lang="zh-CN" altLang="en-US" sz="2400" b="1" dirty="0" smtClean="0">
                <a:solidFill>
                  <a:srgbClr val="0000FF"/>
                </a:solidFill>
                <a:latin typeface="Times New Roman" pitchFamily="18" charset="0"/>
                <a:ea typeface="宋体" pitchFamily="2" charset="-122"/>
                <a:cs typeface="Arial" charset="0"/>
              </a:rPr>
              <a:t>，安全套接层）</a:t>
            </a:r>
            <a:r>
              <a:rPr lang="zh-CN" altLang="en-US" sz="2400" b="1" dirty="0" smtClean="0">
                <a:latin typeface="Times New Roman" pitchFamily="18" charset="0"/>
                <a:ea typeface="宋体" pitchFamily="2" charset="-122"/>
                <a:cs typeface="Arial" charset="0"/>
              </a:rPr>
              <a:t>。</a:t>
            </a:r>
            <a:endParaRPr lang="en-US" altLang="zh-CN" sz="2400" b="1" dirty="0" smtClean="0">
              <a:latin typeface="Times New Roman" pitchFamily="18" charset="0"/>
              <a:ea typeface="宋体" pitchFamily="2" charset="-122"/>
              <a:cs typeface="Arial" charset="0"/>
            </a:endParaRPr>
          </a:p>
        </p:txBody>
      </p:sp>
      <p:sp>
        <p:nvSpPr>
          <p:cNvPr id="5"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6.2.2   Web</a:t>
            </a:r>
            <a:r>
              <a:rPr lang="zh-CN" altLang="en-US" sz="3200" dirty="0" smtClean="0">
                <a:latin typeface="Times New Roman" pitchFamily="18" charset="0"/>
                <a:ea typeface="宋体" pitchFamily="2" charset="-122"/>
                <a:cs typeface="Arial" charset="0"/>
              </a:rPr>
              <a:t>客户端和服务器</a:t>
            </a:r>
            <a:endParaRPr lang="en-US" altLang="zh-CN" sz="3200" dirty="0" smtClean="0">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3"/>
          <p:cNvSpPr>
            <a:spLocks noGrp="1" noChangeArrowheads="1"/>
          </p:cNvSpPr>
          <p:nvPr>
            <p:ph idx="1"/>
          </p:nvPr>
        </p:nvSpPr>
        <p:spPr>
          <a:xfrm>
            <a:off x="432000" y="1152000"/>
            <a:ext cx="8280000" cy="5068904"/>
          </a:xfrm>
        </p:spPr>
        <p:txBody>
          <a:bodyPr>
            <a:spAutoFit/>
          </a:bodyPr>
          <a:lstStyle/>
          <a:p>
            <a:pPr marL="360000" indent="-360000" algn="just" eaLnBrk="1" hangingPunct="1">
              <a:lnSpc>
                <a:spcPct val="150000"/>
              </a:lnSpc>
              <a:spcBef>
                <a:spcPct val="0"/>
              </a:spcBef>
            </a:pPr>
            <a:r>
              <a:rPr lang="en-US" altLang="zh-CN" sz="2400" b="1" dirty="0" smtClean="0">
                <a:latin typeface="Times New Roman" pitchFamily="18" charset="0"/>
                <a:ea typeface="宋体" pitchFamily="2" charset="-122"/>
                <a:cs typeface="Arial" charset="0"/>
              </a:rPr>
              <a:t>FTP</a:t>
            </a:r>
            <a:r>
              <a:rPr lang="zh-CN" altLang="en-US" sz="2400" b="1" dirty="0" smtClean="0">
                <a:latin typeface="Times New Roman" pitchFamily="18" charset="0"/>
                <a:ea typeface="宋体" pitchFamily="2" charset="-122"/>
                <a:cs typeface="Arial" charset="0"/>
              </a:rPr>
              <a:t>服务</a:t>
            </a:r>
          </a:p>
          <a:p>
            <a:pPr marL="360000" indent="-360000" algn="just" eaLnBrk="1" hangingPunct="1">
              <a:lnSpc>
                <a:spcPct val="150000"/>
              </a:lnSpc>
              <a:spcBef>
                <a:spcPct val="0"/>
              </a:spcBef>
              <a:buSzPct val="85000"/>
              <a:buFont typeface="Wingdings" pitchFamily="2" charset="2"/>
              <a:buChar char="ü"/>
            </a:pPr>
            <a:r>
              <a:rPr lang="zh-CN" altLang="en-US" sz="2400" b="1" dirty="0" smtClean="0">
                <a:latin typeface="Times New Roman" pitchFamily="18" charset="0"/>
                <a:ea typeface="宋体" pitchFamily="2" charset="-122"/>
                <a:cs typeface="Arial" charset="0"/>
              </a:rPr>
              <a:t>用于</a:t>
            </a:r>
            <a:r>
              <a:rPr lang="zh-CN" altLang="en-US" sz="2400" b="1" dirty="0" smtClean="0">
                <a:solidFill>
                  <a:srgbClr val="0000FF"/>
                </a:solidFill>
                <a:latin typeface="Times New Roman" pitchFamily="18" charset="0"/>
                <a:ea typeface="宋体" pitchFamily="2" charset="-122"/>
                <a:cs typeface="Arial" charset="0"/>
              </a:rPr>
              <a:t>客户端</a:t>
            </a:r>
            <a:r>
              <a:rPr lang="zh-CN" altLang="en-US" sz="2400" b="1" dirty="0" smtClean="0">
                <a:latin typeface="Times New Roman" pitchFamily="18" charset="0"/>
                <a:ea typeface="宋体" pitchFamily="2" charset="-122"/>
                <a:cs typeface="Arial" charset="0"/>
              </a:rPr>
              <a:t>和</a:t>
            </a:r>
            <a:r>
              <a:rPr lang="zh-CN" altLang="en-US" sz="2400" b="1" dirty="0" smtClean="0">
                <a:solidFill>
                  <a:srgbClr val="0000FF"/>
                </a:solidFill>
                <a:latin typeface="Times New Roman" pitchFamily="18" charset="0"/>
                <a:ea typeface="宋体" pitchFamily="2" charset="-122"/>
                <a:cs typeface="Arial" charset="0"/>
              </a:rPr>
              <a:t>服务器</a:t>
            </a:r>
            <a:r>
              <a:rPr lang="zh-CN" altLang="en-US" sz="2400" b="1" dirty="0" smtClean="0">
                <a:latin typeface="Times New Roman" pitchFamily="18" charset="0"/>
                <a:ea typeface="宋体" pitchFamily="2" charset="-122"/>
                <a:cs typeface="Arial" charset="0"/>
              </a:rPr>
              <a:t>之间的</a:t>
            </a:r>
            <a:r>
              <a:rPr lang="zh-CN" altLang="en-US" sz="2400" b="1" dirty="0" smtClean="0">
                <a:solidFill>
                  <a:srgbClr val="FF00FF"/>
                </a:solidFill>
                <a:latin typeface="Times New Roman" pitchFamily="18" charset="0"/>
                <a:ea typeface="宋体" pitchFamily="2" charset="-122"/>
                <a:cs typeface="Arial" charset="0"/>
              </a:rPr>
              <a:t>文件上传</a:t>
            </a:r>
            <a:r>
              <a:rPr lang="zh-CN" altLang="en-US" sz="2400" b="1" dirty="0" smtClean="0">
                <a:latin typeface="Times New Roman" pitchFamily="18" charset="0"/>
                <a:ea typeface="宋体" pitchFamily="2" charset="-122"/>
                <a:cs typeface="Arial" charset="0"/>
              </a:rPr>
              <a:t>、</a:t>
            </a:r>
            <a:r>
              <a:rPr lang="zh-CN" altLang="en-US" sz="2400" b="1" dirty="0" smtClean="0">
                <a:solidFill>
                  <a:srgbClr val="FF00FF"/>
                </a:solidFill>
                <a:latin typeface="Times New Roman" pitchFamily="18" charset="0"/>
                <a:ea typeface="宋体" pitchFamily="2" charset="-122"/>
                <a:cs typeface="Arial" charset="0"/>
              </a:rPr>
              <a:t>下载</a:t>
            </a:r>
            <a:r>
              <a:rPr lang="zh-CN" altLang="en-US" sz="2400" b="1" dirty="0" smtClean="0">
                <a:latin typeface="Times New Roman" pitchFamily="18" charset="0"/>
                <a:ea typeface="宋体" pitchFamily="2" charset="-122"/>
                <a:cs typeface="Arial" charset="0"/>
              </a:rPr>
              <a:t>及</a:t>
            </a:r>
            <a:r>
              <a:rPr lang="zh-CN" altLang="en-US" sz="2400" b="1" dirty="0" smtClean="0">
                <a:solidFill>
                  <a:srgbClr val="FF00FF"/>
                </a:solidFill>
                <a:latin typeface="Times New Roman" pitchFamily="18" charset="0"/>
                <a:ea typeface="宋体" pitchFamily="2" charset="-122"/>
                <a:cs typeface="Arial" charset="0"/>
              </a:rPr>
              <a:t>远程管理</a:t>
            </a:r>
            <a:r>
              <a:rPr lang="zh-CN" altLang="en-US" sz="2400" b="1" dirty="0" smtClean="0">
                <a:latin typeface="Times New Roman" pitchFamily="18" charset="0"/>
                <a:ea typeface="宋体" pitchFamily="2" charset="-122"/>
                <a:cs typeface="Arial" charset="0"/>
              </a:rPr>
              <a:t>。</a:t>
            </a:r>
            <a:endParaRPr lang="en-US" altLang="zh-CN" sz="2400" b="1" dirty="0" smtClean="0">
              <a:latin typeface="Times New Roman" pitchFamily="18" charset="0"/>
              <a:ea typeface="宋体" pitchFamily="2" charset="-122"/>
              <a:cs typeface="Arial" charset="0"/>
            </a:endParaRPr>
          </a:p>
          <a:p>
            <a:pPr marL="360000" indent="-360000" algn="just" eaLnBrk="1" hangingPunct="1">
              <a:lnSpc>
                <a:spcPct val="150000"/>
              </a:lnSpc>
              <a:spcBef>
                <a:spcPct val="0"/>
              </a:spcBef>
              <a:buSzPct val="85000"/>
              <a:buFont typeface="Wingdings" pitchFamily="2" charset="2"/>
              <a:buChar char="ü"/>
            </a:pPr>
            <a:r>
              <a:rPr lang="zh-CN" altLang="en-US" sz="2400" b="1" dirty="0" smtClean="0">
                <a:latin typeface="Times New Roman" pitchFamily="18" charset="0"/>
                <a:ea typeface="宋体" pitchFamily="2" charset="-122"/>
                <a:cs typeface="Arial" charset="0"/>
              </a:rPr>
              <a:t>客户端和服务器之间</a:t>
            </a:r>
            <a:r>
              <a:rPr lang="zh-CN" altLang="en-US" sz="2400" b="1" dirty="0" smtClean="0">
                <a:solidFill>
                  <a:srgbClr val="FF00FF"/>
                </a:solidFill>
                <a:latin typeface="Times New Roman" pitchFamily="18" charset="0"/>
                <a:ea typeface="宋体" pitchFamily="2" charset="-122"/>
                <a:cs typeface="Arial" charset="0"/>
              </a:rPr>
              <a:t>使用两个不同的端口</a:t>
            </a:r>
            <a:r>
              <a:rPr lang="zh-CN" altLang="en-US" sz="2400" b="1" dirty="0" smtClean="0">
                <a:latin typeface="Times New Roman" pitchFamily="18" charset="0"/>
                <a:ea typeface="宋体" pitchFamily="2" charset="-122"/>
                <a:cs typeface="Arial" charset="0"/>
              </a:rPr>
              <a:t>进行通信：</a:t>
            </a:r>
            <a:r>
              <a:rPr lang="en-US" altLang="zh-CN" sz="2400" b="1" dirty="0" smtClean="0">
                <a:latin typeface="Times New Roman" pitchFamily="18" charset="0"/>
                <a:ea typeface="宋体" pitchFamily="2" charset="-122"/>
                <a:cs typeface="Arial" charset="0"/>
              </a:rPr>
              <a:t> </a:t>
            </a:r>
          </a:p>
          <a:p>
            <a:pPr marL="360000" indent="0" algn="just" eaLnBrk="1" hangingPunct="1">
              <a:lnSpc>
                <a:spcPct val="150000"/>
              </a:lnSpc>
              <a:spcBef>
                <a:spcPct val="0"/>
              </a:spcBef>
              <a:buSzPct val="70000"/>
              <a:buNone/>
            </a:pPr>
            <a:r>
              <a:rPr lang="zh-CN" altLang="en-US" sz="2400" b="1" dirty="0" smtClean="0">
                <a:solidFill>
                  <a:srgbClr val="FF00FF"/>
                </a:solidFill>
                <a:latin typeface="Times New Roman" pitchFamily="18" charset="0"/>
                <a:ea typeface="宋体" pitchFamily="2" charset="-122"/>
                <a:cs typeface="Arial" charset="0"/>
              </a:rPr>
              <a:t>建立连接</a:t>
            </a:r>
            <a:r>
              <a:rPr lang="zh-CN" altLang="en-US" sz="2400" b="1" dirty="0" smtClean="0">
                <a:latin typeface="Times New Roman" pitchFamily="18" charset="0"/>
                <a:ea typeface="宋体" pitchFamily="2" charset="-122"/>
                <a:cs typeface="Arial" charset="0"/>
              </a:rPr>
              <a:t>及</a:t>
            </a:r>
            <a:r>
              <a:rPr lang="zh-CN" altLang="en-US" sz="2400" b="1" dirty="0" smtClean="0">
                <a:solidFill>
                  <a:srgbClr val="FF00FF"/>
                </a:solidFill>
                <a:latin typeface="Times New Roman" pitchFamily="18" charset="0"/>
                <a:ea typeface="宋体" pitchFamily="2" charset="-122"/>
                <a:cs typeface="Arial" charset="0"/>
              </a:rPr>
              <a:t>发送控制命令</a:t>
            </a:r>
            <a:r>
              <a:rPr lang="zh-CN" altLang="en-US" sz="2400" b="1" dirty="0" smtClean="0">
                <a:latin typeface="Times New Roman" pitchFamily="18" charset="0"/>
                <a:ea typeface="宋体" pitchFamily="2" charset="-122"/>
                <a:cs typeface="Arial" charset="0"/>
              </a:rPr>
              <a:t>时默认使用</a:t>
            </a:r>
            <a:r>
              <a:rPr lang="en-US" altLang="zh-CN" sz="2400" b="1" dirty="0" smtClean="0">
                <a:solidFill>
                  <a:srgbClr val="0000FF"/>
                </a:solidFill>
                <a:latin typeface="Times New Roman" pitchFamily="18" charset="0"/>
                <a:ea typeface="宋体" pitchFamily="2" charset="-122"/>
                <a:cs typeface="Arial" charset="0"/>
              </a:rPr>
              <a:t>21</a:t>
            </a:r>
            <a:r>
              <a:rPr lang="zh-CN" altLang="en-US" sz="2400" b="1" dirty="0" smtClean="0">
                <a:solidFill>
                  <a:srgbClr val="0000FF"/>
                </a:solidFill>
                <a:latin typeface="Times New Roman" pitchFamily="18" charset="0"/>
                <a:ea typeface="宋体" pitchFamily="2" charset="-122"/>
                <a:cs typeface="Arial" charset="0"/>
              </a:rPr>
              <a:t>端口</a:t>
            </a:r>
            <a:r>
              <a:rPr lang="zh-CN" altLang="en-US" sz="2400" b="1" dirty="0" smtClean="0">
                <a:latin typeface="Times New Roman" pitchFamily="18" charset="0"/>
                <a:ea typeface="宋体" pitchFamily="2" charset="-122"/>
                <a:cs typeface="Arial" charset="0"/>
              </a:rPr>
              <a:t>。</a:t>
            </a:r>
          </a:p>
          <a:p>
            <a:pPr marL="360000" indent="0" algn="just" eaLnBrk="1" hangingPunct="1">
              <a:lnSpc>
                <a:spcPct val="150000"/>
              </a:lnSpc>
              <a:spcBef>
                <a:spcPct val="0"/>
              </a:spcBef>
              <a:buSzPct val="70000"/>
              <a:buNone/>
            </a:pPr>
            <a:r>
              <a:rPr lang="zh-CN" altLang="en-US" sz="2400" b="1" dirty="0" smtClean="0">
                <a:latin typeface="Times New Roman" pitchFamily="18" charset="0"/>
                <a:ea typeface="宋体" pitchFamily="2" charset="-122"/>
                <a:cs typeface="Arial" charset="0"/>
              </a:rPr>
              <a:t>传输数据时默认使用</a:t>
            </a:r>
            <a:r>
              <a:rPr lang="en-US" altLang="zh-CN" sz="2400" b="1" dirty="0" smtClean="0">
                <a:solidFill>
                  <a:srgbClr val="0000FF"/>
                </a:solidFill>
                <a:latin typeface="Times New Roman" pitchFamily="18" charset="0"/>
                <a:ea typeface="宋体" pitchFamily="2" charset="-122"/>
                <a:cs typeface="Arial" charset="0"/>
              </a:rPr>
              <a:t>20</a:t>
            </a:r>
            <a:r>
              <a:rPr lang="zh-CN" altLang="en-US" sz="2400" b="1" dirty="0" smtClean="0">
                <a:solidFill>
                  <a:srgbClr val="0000FF"/>
                </a:solidFill>
                <a:latin typeface="Times New Roman" pitchFamily="18" charset="0"/>
                <a:ea typeface="宋体" pitchFamily="2" charset="-122"/>
                <a:cs typeface="Arial" charset="0"/>
              </a:rPr>
              <a:t>端口</a:t>
            </a:r>
            <a:r>
              <a:rPr lang="zh-CN" altLang="en-US" sz="2400" b="1" dirty="0" smtClean="0">
                <a:latin typeface="Times New Roman" pitchFamily="18" charset="0"/>
                <a:ea typeface="宋体" pitchFamily="2" charset="-122"/>
                <a:cs typeface="Arial" charset="0"/>
              </a:rPr>
              <a:t>。</a:t>
            </a:r>
          </a:p>
          <a:p>
            <a:pPr marL="360000" indent="-360000" algn="just" eaLnBrk="1" hangingPunct="1">
              <a:lnSpc>
                <a:spcPct val="150000"/>
              </a:lnSpc>
              <a:spcBef>
                <a:spcPct val="0"/>
              </a:spcBef>
              <a:buSzPct val="85000"/>
              <a:buFont typeface="Wingdings" panose="05000000000000000000" pitchFamily="2" charset="2"/>
              <a:buChar char="ü"/>
            </a:pPr>
            <a:r>
              <a:rPr lang="zh-CN" altLang="en-US" sz="2400" b="1" dirty="0" smtClean="0">
                <a:solidFill>
                  <a:srgbClr val="FF0000"/>
                </a:solidFill>
                <a:latin typeface="Times New Roman" pitchFamily="18" charset="0"/>
                <a:ea typeface="宋体" pitchFamily="2" charset="-122"/>
                <a:cs typeface="Arial" charset="0"/>
              </a:rPr>
              <a:t>端口号可修改。</a:t>
            </a:r>
            <a:r>
              <a:rPr lang="zh-CN" altLang="en-US" sz="2400" b="1" dirty="0" smtClean="0">
                <a:latin typeface="Times New Roman" pitchFamily="18" charset="0"/>
                <a:ea typeface="宋体" pitchFamily="2" charset="-122"/>
                <a:cs typeface="Arial" charset="0"/>
              </a:rPr>
              <a:t>例如：本课程</a:t>
            </a:r>
            <a:r>
              <a:rPr lang="en-US" altLang="zh-CN" sz="2400" b="1" dirty="0" smtClean="0">
                <a:latin typeface="Times New Roman" pitchFamily="18" charset="0"/>
                <a:ea typeface="宋体" pitchFamily="2" charset="-122"/>
                <a:cs typeface="Arial" charset="0"/>
              </a:rPr>
              <a:t>FTP</a:t>
            </a:r>
            <a:r>
              <a:rPr lang="zh-CN" altLang="en-US" sz="2400" b="1" dirty="0" smtClean="0">
                <a:latin typeface="Times New Roman" pitchFamily="18" charset="0"/>
                <a:ea typeface="宋体" pitchFamily="2" charset="-122"/>
                <a:cs typeface="Arial" charset="0"/>
              </a:rPr>
              <a:t>的端口号为</a:t>
            </a:r>
            <a:r>
              <a:rPr lang="en-US" altLang="zh-CN" sz="2400" b="1" dirty="0" smtClean="0">
                <a:latin typeface="Times New Roman" pitchFamily="18" charset="0"/>
                <a:ea typeface="宋体" pitchFamily="2" charset="-122"/>
                <a:cs typeface="Arial" charset="0"/>
              </a:rPr>
              <a:t>111</a:t>
            </a:r>
            <a:r>
              <a:rPr lang="zh-CN" altLang="en-US" sz="2400" b="1" dirty="0" smtClean="0">
                <a:latin typeface="Times New Roman" pitchFamily="18" charset="0"/>
                <a:ea typeface="宋体" pitchFamily="2" charset="-122"/>
                <a:cs typeface="Arial" charset="0"/>
              </a:rPr>
              <a:t>，这是</a:t>
            </a:r>
            <a:r>
              <a:rPr lang="zh-CN" altLang="en-US" sz="2400" b="1" dirty="0" smtClean="0">
                <a:solidFill>
                  <a:srgbClr val="FF00FF"/>
                </a:solidFill>
                <a:latin typeface="Times New Roman" pitchFamily="18" charset="0"/>
                <a:ea typeface="宋体" pitchFamily="2" charset="-122"/>
                <a:cs typeface="Arial" charset="0"/>
              </a:rPr>
              <a:t>建立连接</a:t>
            </a:r>
            <a:r>
              <a:rPr lang="zh-CN" altLang="en-US" sz="2400" b="1" dirty="0">
                <a:latin typeface="Times New Roman" pitchFamily="18" charset="0"/>
                <a:ea typeface="宋体" pitchFamily="2" charset="-122"/>
                <a:cs typeface="Arial" charset="0"/>
              </a:rPr>
              <a:t>以</a:t>
            </a:r>
            <a:r>
              <a:rPr lang="zh-CN" altLang="en-US" sz="2400" b="1" dirty="0" smtClean="0">
                <a:latin typeface="Times New Roman" pitchFamily="18" charset="0"/>
                <a:ea typeface="宋体" pitchFamily="2" charset="-122"/>
                <a:cs typeface="Arial" charset="0"/>
              </a:rPr>
              <a:t>及</a:t>
            </a:r>
            <a:r>
              <a:rPr lang="zh-CN" altLang="en-US" sz="2400" b="1" dirty="0" smtClean="0">
                <a:solidFill>
                  <a:srgbClr val="FF00FF"/>
                </a:solidFill>
                <a:latin typeface="Times New Roman" pitchFamily="18" charset="0"/>
                <a:ea typeface="宋体" pitchFamily="2" charset="-122"/>
                <a:cs typeface="Arial" charset="0"/>
              </a:rPr>
              <a:t>发送控制命令</a:t>
            </a:r>
            <a:r>
              <a:rPr lang="zh-CN" altLang="en-US" sz="2400" b="1" dirty="0" smtClean="0">
                <a:latin typeface="Times New Roman" pitchFamily="18" charset="0"/>
                <a:ea typeface="宋体" pitchFamily="2" charset="-122"/>
                <a:cs typeface="Arial" charset="0"/>
              </a:rPr>
              <a:t>时的端口号，而</a:t>
            </a:r>
            <a:r>
              <a:rPr lang="zh-CN" altLang="en-US" sz="2400" b="1" dirty="0" smtClean="0">
                <a:solidFill>
                  <a:srgbClr val="FF00FF"/>
                </a:solidFill>
                <a:latin typeface="Times New Roman" pitchFamily="18" charset="0"/>
                <a:ea typeface="宋体" pitchFamily="2" charset="-122"/>
                <a:cs typeface="Arial" charset="0"/>
              </a:rPr>
              <a:t>传输数据</a:t>
            </a:r>
            <a:r>
              <a:rPr lang="zh-CN" altLang="en-US" sz="2400" b="1" dirty="0" smtClean="0">
                <a:latin typeface="Times New Roman" pitchFamily="18" charset="0"/>
                <a:ea typeface="宋体" pitchFamily="2" charset="-122"/>
                <a:cs typeface="Arial" charset="0"/>
              </a:rPr>
              <a:t>的端口号则可由</a:t>
            </a:r>
            <a:r>
              <a:rPr lang="en-US" altLang="zh-CN" sz="2400" b="1" dirty="0" smtClean="0">
                <a:latin typeface="Times New Roman" pitchFamily="18" charset="0"/>
                <a:ea typeface="宋体" pitchFamily="2" charset="-122"/>
                <a:cs typeface="Arial" charset="0"/>
              </a:rPr>
              <a:t>FTP</a:t>
            </a:r>
            <a:r>
              <a:rPr lang="zh-CN" altLang="en-US" sz="2400" b="1" dirty="0" smtClean="0">
                <a:latin typeface="Times New Roman" pitchFamily="18" charset="0"/>
                <a:ea typeface="宋体" pitchFamily="2" charset="-122"/>
                <a:cs typeface="Arial" charset="0"/>
              </a:rPr>
              <a:t>软件来</a:t>
            </a:r>
            <a:r>
              <a:rPr lang="zh-CN" altLang="en-US" sz="2400" b="1" dirty="0">
                <a:latin typeface="Times New Roman" pitchFamily="18" charset="0"/>
                <a:ea typeface="宋体" pitchFamily="2" charset="-122"/>
                <a:cs typeface="Arial" charset="0"/>
              </a:rPr>
              <a:t>设置</a:t>
            </a:r>
            <a:r>
              <a:rPr lang="zh-CN" altLang="en-US" sz="2400" b="1" dirty="0" smtClean="0">
                <a:latin typeface="Times New Roman" pitchFamily="18" charset="0"/>
                <a:ea typeface="宋体" pitchFamily="2" charset="-122"/>
                <a:cs typeface="Arial" charset="0"/>
              </a:rPr>
              <a:t>。</a:t>
            </a:r>
            <a:endParaRPr lang="zh-CN" altLang="en-US" sz="2400" b="1" dirty="0" smtClean="0">
              <a:solidFill>
                <a:schemeClr val="bg1"/>
              </a:solidFill>
              <a:latin typeface="Times New Roman" pitchFamily="18" charset="0"/>
              <a:ea typeface="宋体" pitchFamily="2" charset="-122"/>
              <a:cs typeface="Arial" charset="0"/>
            </a:endParaRPr>
          </a:p>
          <a:p>
            <a:pPr marL="360000" indent="-360000" algn="just" eaLnBrk="1" hangingPunct="1">
              <a:lnSpc>
                <a:spcPct val="150000"/>
              </a:lnSpc>
              <a:spcBef>
                <a:spcPct val="0"/>
              </a:spcBef>
              <a:buSzPct val="85000"/>
              <a:buFont typeface="Wingdings" panose="05000000000000000000" pitchFamily="2" charset="2"/>
              <a:buChar char="ü"/>
            </a:pPr>
            <a:r>
              <a:rPr lang="zh-CN" altLang="en-US" sz="2400" b="1" dirty="0" smtClean="0">
                <a:latin typeface="Times New Roman" pitchFamily="18" charset="0"/>
                <a:ea typeface="宋体" pitchFamily="2" charset="-122"/>
                <a:cs typeface="Arial" charset="0"/>
              </a:rPr>
              <a:t>计算机操作系统和</a:t>
            </a:r>
            <a:r>
              <a:rPr lang="en-US" altLang="zh-CN" sz="2400" b="1" dirty="0" smtClean="0">
                <a:latin typeface="Times New Roman" pitchFamily="18" charset="0"/>
                <a:ea typeface="宋体" pitchFamily="2" charset="-122"/>
                <a:cs typeface="Arial" charset="0"/>
              </a:rPr>
              <a:t>Web</a:t>
            </a:r>
            <a:r>
              <a:rPr lang="zh-CN" altLang="en-US" sz="2400" b="1" dirty="0" smtClean="0">
                <a:latin typeface="Times New Roman" pitchFamily="18" charset="0"/>
                <a:ea typeface="宋体" pitchFamily="2" charset="-122"/>
                <a:cs typeface="Arial" charset="0"/>
              </a:rPr>
              <a:t>浏览器都内置了</a:t>
            </a:r>
            <a:r>
              <a:rPr lang="en-US" altLang="zh-CN" sz="2400" b="1" dirty="0" smtClean="0">
                <a:latin typeface="Times New Roman" pitchFamily="18" charset="0"/>
                <a:ea typeface="宋体" pitchFamily="2" charset="-122"/>
                <a:cs typeface="Arial" charset="0"/>
              </a:rPr>
              <a:t>FTP</a:t>
            </a:r>
            <a:r>
              <a:rPr lang="zh-CN" altLang="en-US" sz="2400" b="1" dirty="0" smtClean="0">
                <a:latin typeface="Times New Roman" pitchFamily="18" charset="0"/>
                <a:ea typeface="宋体" pitchFamily="2" charset="-122"/>
                <a:cs typeface="Arial" charset="0"/>
              </a:rPr>
              <a:t>客户端软件。</a:t>
            </a:r>
          </a:p>
        </p:txBody>
      </p:sp>
      <p:sp>
        <p:nvSpPr>
          <p:cNvPr id="40962"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6.2.3   FTP</a:t>
            </a:r>
            <a:r>
              <a:rPr lang="zh-CN" altLang="en-US" sz="3200" dirty="0" smtClean="0">
                <a:latin typeface="Times New Roman" pitchFamily="18" charset="0"/>
                <a:ea typeface="宋体" pitchFamily="2" charset="-122"/>
                <a:cs typeface="Arial" charset="0"/>
              </a:rPr>
              <a:t>客户端和服务器</a:t>
            </a:r>
            <a:endParaRPr lang="en-US" altLang="zh-CN" sz="3200" dirty="0" smtClean="0">
              <a:latin typeface="Times New Roman" pitchFamily="18" charset="0"/>
              <a:ea typeface="宋体" pitchFamily="2" charset="-122"/>
              <a:cs typeface="Arial" charset="0"/>
            </a:endParaRPr>
          </a:p>
        </p:txBody>
      </p:sp>
      <p:sp>
        <p:nvSpPr>
          <p:cNvPr id="2" name="文本框 1"/>
          <p:cNvSpPr txBox="1"/>
          <p:nvPr/>
        </p:nvSpPr>
        <p:spPr>
          <a:xfrm>
            <a:off x="6058408" y="338328"/>
            <a:ext cx="2985580" cy="424732"/>
          </a:xfrm>
          <a:prstGeom prst="rect">
            <a:avLst/>
          </a:prstGeom>
          <a:noFill/>
        </p:spPr>
        <p:txBody>
          <a:bodyPr wrap="square" rtlCol="0">
            <a:spAutoFit/>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68000" y="3816000"/>
            <a:ext cx="5040000" cy="275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87"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6.2.4   </a:t>
            </a:r>
            <a:r>
              <a:rPr lang="zh-CN" altLang="en-US" sz="3200" dirty="0" smtClean="0">
                <a:latin typeface="Times New Roman" pitchFamily="18" charset="0"/>
                <a:ea typeface="宋体" pitchFamily="2" charset="-122"/>
                <a:cs typeface="Arial" charset="0"/>
              </a:rPr>
              <a:t>电子邮件客户端和服务器</a:t>
            </a:r>
          </a:p>
        </p:txBody>
      </p:sp>
      <p:sp>
        <p:nvSpPr>
          <p:cNvPr id="41988" name="Rectangle 3"/>
          <p:cNvSpPr>
            <a:spLocks noGrp="1" noChangeArrowheads="1"/>
          </p:cNvSpPr>
          <p:nvPr>
            <p:ph idx="1"/>
          </p:nvPr>
        </p:nvSpPr>
        <p:spPr>
          <a:xfrm>
            <a:off x="360000" y="1152000"/>
            <a:ext cx="8424000" cy="2647729"/>
          </a:xfrm>
        </p:spPr>
        <p:txBody>
          <a:bodyPr>
            <a:spAutoFit/>
          </a:bodyPr>
          <a:lstStyle/>
          <a:p>
            <a:pPr marL="360000" indent="-360000" algn="just">
              <a:lnSpc>
                <a:spcPts val="4000"/>
              </a:lnSpc>
              <a:spcBef>
                <a:spcPct val="0"/>
              </a:spcBef>
            </a:pPr>
            <a:r>
              <a:rPr lang="en-US" altLang="zh-CN" sz="2400" b="1" dirty="0" smtClean="0">
                <a:latin typeface="Times New Roman" pitchFamily="18" charset="0"/>
                <a:ea typeface="宋体" pitchFamily="2" charset="-122"/>
                <a:cs typeface="Arial" charset="0"/>
              </a:rPr>
              <a:t>Email</a:t>
            </a:r>
            <a:r>
              <a:rPr lang="zh-CN" altLang="en-US" sz="2400" b="1" dirty="0" smtClean="0">
                <a:latin typeface="Times New Roman" pitchFamily="18" charset="0"/>
                <a:ea typeface="宋体" pitchFamily="2" charset="-122"/>
                <a:cs typeface="Arial" charset="0"/>
              </a:rPr>
              <a:t>服务</a:t>
            </a:r>
          </a:p>
          <a:p>
            <a:pPr marL="360000" indent="-360000" algn="just">
              <a:lnSpc>
                <a:spcPts val="4000"/>
              </a:lnSpc>
              <a:spcBef>
                <a:spcPct val="0"/>
              </a:spcBef>
              <a:buFont typeface="Wingdings" pitchFamily="2" charset="2"/>
              <a:buChar char="ü"/>
            </a:pPr>
            <a:r>
              <a:rPr lang="zh-CN" altLang="en-US" sz="2400" b="1" dirty="0" smtClean="0">
                <a:latin typeface="Times New Roman" pitchFamily="18" charset="0"/>
                <a:ea typeface="宋体" pitchFamily="2" charset="-122"/>
                <a:cs typeface="Arial" charset="0"/>
              </a:rPr>
              <a:t>为</a:t>
            </a:r>
            <a:r>
              <a:rPr lang="zh-CN" altLang="zh-CN" sz="2400" b="1" dirty="0" smtClean="0">
                <a:latin typeface="Times New Roman" pitchFamily="18" charset="0"/>
                <a:ea typeface="宋体" pitchFamily="2" charset="-122"/>
                <a:cs typeface="Arial" charset="0"/>
              </a:rPr>
              <a:t>用户</a:t>
            </a:r>
            <a:r>
              <a:rPr lang="zh-CN" altLang="en-US" sz="2400" b="1" dirty="0" smtClean="0">
                <a:latin typeface="Times New Roman" pitchFamily="18" charset="0"/>
                <a:ea typeface="宋体" pitchFamily="2" charset="-122"/>
                <a:cs typeface="Arial" charset="0"/>
              </a:rPr>
              <a:t>提供</a:t>
            </a:r>
            <a:r>
              <a:rPr lang="zh-CN" altLang="zh-CN" sz="2400" b="1" dirty="0" smtClean="0">
                <a:solidFill>
                  <a:srgbClr val="FF00FF"/>
                </a:solidFill>
                <a:latin typeface="Times New Roman" pitchFamily="18" charset="0"/>
                <a:ea typeface="宋体" pitchFamily="2" charset="-122"/>
                <a:cs typeface="Arial" charset="0"/>
              </a:rPr>
              <a:t>发送</a:t>
            </a:r>
            <a:r>
              <a:rPr lang="zh-CN" altLang="zh-CN" sz="2400" b="1" dirty="0" smtClean="0">
                <a:latin typeface="Times New Roman" pitchFamily="18" charset="0"/>
                <a:ea typeface="宋体" pitchFamily="2" charset="-122"/>
                <a:cs typeface="Arial" charset="0"/>
              </a:rPr>
              <a:t>、</a:t>
            </a:r>
            <a:r>
              <a:rPr lang="zh-CN" altLang="zh-CN" sz="2400" b="1" dirty="0" smtClean="0">
                <a:solidFill>
                  <a:srgbClr val="FF00FF"/>
                </a:solidFill>
                <a:latin typeface="Times New Roman" pitchFamily="18" charset="0"/>
                <a:ea typeface="宋体" pitchFamily="2" charset="-122"/>
                <a:cs typeface="Arial" charset="0"/>
              </a:rPr>
              <a:t>接收</a:t>
            </a:r>
            <a:r>
              <a:rPr lang="zh-CN" altLang="zh-CN" sz="2400" b="1" dirty="0" smtClean="0">
                <a:latin typeface="Times New Roman" pitchFamily="18" charset="0"/>
                <a:ea typeface="宋体" pitchFamily="2" charset="-122"/>
                <a:cs typeface="Arial" charset="0"/>
              </a:rPr>
              <a:t>和</a:t>
            </a:r>
            <a:r>
              <a:rPr lang="zh-CN" altLang="zh-CN" sz="2400" b="1" dirty="0" smtClean="0">
                <a:solidFill>
                  <a:srgbClr val="FF00FF"/>
                </a:solidFill>
                <a:latin typeface="Times New Roman" pitchFamily="18" charset="0"/>
                <a:ea typeface="宋体" pitchFamily="2" charset="-122"/>
                <a:cs typeface="Arial" charset="0"/>
              </a:rPr>
              <a:t>存储邮件</a:t>
            </a:r>
            <a:r>
              <a:rPr lang="zh-CN" altLang="zh-CN" sz="2400" b="1" dirty="0" smtClean="0">
                <a:latin typeface="Times New Roman" pitchFamily="18" charset="0"/>
                <a:ea typeface="宋体" pitchFamily="2" charset="-122"/>
                <a:cs typeface="Arial" charset="0"/>
              </a:rPr>
              <a:t>的服务。</a:t>
            </a:r>
            <a:r>
              <a:rPr lang="zh-CN" altLang="en-US" sz="2400" b="1" dirty="0" smtClean="0">
                <a:latin typeface="Times New Roman" pitchFamily="18" charset="0"/>
                <a:ea typeface="宋体" pitchFamily="2" charset="-122"/>
                <a:cs typeface="Arial" charset="0"/>
              </a:rPr>
              <a:t>E</a:t>
            </a:r>
            <a:r>
              <a:rPr lang="en-US" altLang="zh-CN" sz="2400" b="1" dirty="0" smtClean="0">
                <a:latin typeface="Times New Roman" pitchFamily="18" charset="0"/>
                <a:ea typeface="宋体" pitchFamily="2" charset="-122"/>
                <a:cs typeface="Arial" charset="0"/>
              </a:rPr>
              <a:t>mail</a:t>
            </a:r>
            <a:r>
              <a:rPr lang="zh-CN" altLang="zh-CN" sz="2400" b="1" dirty="0" smtClean="0">
                <a:latin typeface="Times New Roman" pitchFamily="18" charset="0"/>
                <a:ea typeface="宋体" pitchFamily="2" charset="-122"/>
                <a:cs typeface="Arial" charset="0"/>
              </a:rPr>
              <a:t>服务器</a:t>
            </a:r>
            <a:r>
              <a:rPr lang="zh-CN" altLang="en-US" sz="2400" b="1" dirty="0" smtClean="0">
                <a:latin typeface="Times New Roman" pitchFamily="18" charset="0"/>
                <a:ea typeface="宋体" pitchFamily="2" charset="-122"/>
                <a:cs typeface="Arial" charset="0"/>
              </a:rPr>
              <a:t>上</a:t>
            </a:r>
            <a:r>
              <a:rPr lang="zh-CN" altLang="zh-CN" sz="2400" b="1" dirty="0" smtClean="0">
                <a:latin typeface="Times New Roman" pitchFamily="18" charset="0"/>
                <a:ea typeface="宋体" pitchFamily="2" charset="-122"/>
                <a:cs typeface="Arial" charset="0"/>
              </a:rPr>
              <a:t>运行的</a:t>
            </a:r>
            <a:r>
              <a:rPr lang="zh-CN" altLang="en-US" sz="2400" b="1" dirty="0" smtClean="0">
                <a:latin typeface="Times New Roman" pitchFamily="18" charset="0"/>
                <a:ea typeface="宋体" pitchFamily="2" charset="-122"/>
                <a:cs typeface="Arial" charset="0"/>
              </a:rPr>
              <a:t>服务器</a:t>
            </a:r>
            <a:r>
              <a:rPr lang="zh-CN" altLang="zh-CN" sz="2400" b="1" dirty="0" smtClean="0">
                <a:latin typeface="Times New Roman" pitchFamily="18" charset="0"/>
                <a:ea typeface="宋体" pitchFamily="2" charset="-122"/>
                <a:cs typeface="Arial" charset="0"/>
              </a:rPr>
              <a:t>软件可以让</a:t>
            </a:r>
            <a:r>
              <a:rPr lang="zh-CN" altLang="en-US" sz="2400" b="1" dirty="0">
                <a:solidFill>
                  <a:srgbClr val="0000FF"/>
                </a:solidFill>
                <a:latin typeface="Times New Roman" pitchFamily="18" charset="0"/>
                <a:ea typeface="宋体" pitchFamily="2" charset="-122"/>
                <a:cs typeface="Arial" charset="0"/>
              </a:rPr>
              <a:t>E</a:t>
            </a:r>
            <a:r>
              <a:rPr lang="en-US" altLang="zh-CN" sz="2400" b="1" dirty="0">
                <a:solidFill>
                  <a:srgbClr val="0000FF"/>
                </a:solidFill>
                <a:latin typeface="Times New Roman" pitchFamily="18" charset="0"/>
                <a:ea typeface="宋体" pitchFamily="2" charset="-122"/>
                <a:cs typeface="Arial" charset="0"/>
              </a:rPr>
              <a:t>mail</a:t>
            </a:r>
            <a:r>
              <a:rPr lang="zh-CN" altLang="zh-CN" sz="2400" b="1" dirty="0" smtClean="0">
                <a:solidFill>
                  <a:srgbClr val="0000FF"/>
                </a:solidFill>
                <a:latin typeface="Times New Roman" pitchFamily="18" charset="0"/>
                <a:ea typeface="宋体" pitchFamily="2" charset="-122"/>
                <a:cs typeface="Arial" charset="0"/>
              </a:rPr>
              <a:t>服务器</a:t>
            </a:r>
            <a:r>
              <a:rPr lang="zh-CN" altLang="zh-CN" sz="2400" b="1" dirty="0" smtClean="0">
                <a:latin typeface="Times New Roman" pitchFamily="18" charset="0"/>
                <a:ea typeface="宋体" pitchFamily="2" charset="-122"/>
                <a:cs typeface="Arial" charset="0"/>
              </a:rPr>
              <a:t>与</a:t>
            </a:r>
            <a:r>
              <a:rPr lang="zh-CN" altLang="zh-CN" sz="2400" b="1" dirty="0" smtClean="0">
                <a:solidFill>
                  <a:srgbClr val="0000FF"/>
                </a:solidFill>
                <a:latin typeface="Times New Roman" pitchFamily="18" charset="0"/>
                <a:ea typeface="宋体" pitchFamily="2" charset="-122"/>
                <a:cs typeface="Arial" charset="0"/>
              </a:rPr>
              <a:t>客户端</a:t>
            </a:r>
            <a:r>
              <a:rPr lang="zh-CN" altLang="en-US" sz="2400" b="1" dirty="0" smtClean="0">
                <a:latin typeface="Times New Roman" pitchFamily="18" charset="0"/>
                <a:ea typeface="宋体" pitchFamily="2" charset="-122"/>
                <a:cs typeface="Arial" charset="0"/>
              </a:rPr>
              <a:t>、或与</a:t>
            </a:r>
            <a:r>
              <a:rPr lang="zh-CN" altLang="zh-CN" sz="2400" b="1" dirty="0" smtClean="0">
                <a:solidFill>
                  <a:srgbClr val="0000FF"/>
                </a:solidFill>
                <a:latin typeface="Times New Roman" pitchFamily="18" charset="0"/>
                <a:ea typeface="宋体" pitchFamily="2" charset="-122"/>
                <a:cs typeface="Arial" charset="0"/>
              </a:rPr>
              <a:t>其它</a:t>
            </a:r>
            <a:r>
              <a:rPr lang="zh-CN" altLang="en-US" sz="2400" b="1" dirty="0">
                <a:solidFill>
                  <a:srgbClr val="0000FF"/>
                </a:solidFill>
                <a:latin typeface="Times New Roman" pitchFamily="18" charset="0"/>
                <a:ea typeface="宋体" pitchFamily="2" charset="-122"/>
                <a:cs typeface="Arial" charset="0"/>
              </a:rPr>
              <a:t>E</a:t>
            </a:r>
            <a:r>
              <a:rPr lang="en-US" altLang="zh-CN" sz="2400" b="1" dirty="0">
                <a:solidFill>
                  <a:srgbClr val="0000FF"/>
                </a:solidFill>
                <a:latin typeface="Times New Roman" pitchFamily="18" charset="0"/>
                <a:ea typeface="宋体" pitchFamily="2" charset="-122"/>
                <a:cs typeface="Arial" charset="0"/>
              </a:rPr>
              <a:t>mail</a:t>
            </a:r>
            <a:r>
              <a:rPr lang="zh-CN" altLang="zh-CN" sz="2400" b="1" dirty="0" smtClean="0">
                <a:solidFill>
                  <a:srgbClr val="0000FF"/>
                </a:solidFill>
                <a:latin typeface="Times New Roman" pitchFamily="18" charset="0"/>
                <a:ea typeface="宋体" pitchFamily="2" charset="-122"/>
                <a:cs typeface="Arial" charset="0"/>
              </a:rPr>
              <a:t>服务器</a:t>
            </a:r>
            <a:r>
              <a:rPr lang="zh-CN" altLang="zh-CN" sz="2400" b="1" dirty="0" smtClean="0">
                <a:latin typeface="Times New Roman" pitchFamily="18" charset="0"/>
                <a:ea typeface="宋体" pitchFamily="2" charset="-122"/>
                <a:cs typeface="Arial" charset="0"/>
              </a:rPr>
              <a:t>进行交互。</a:t>
            </a:r>
          </a:p>
          <a:p>
            <a:pPr marL="360000" indent="-360000" algn="just">
              <a:lnSpc>
                <a:spcPts val="4000"/>
              </a:lnSpc>
              <a:spcBef>
                <a:spcPct val="0"/>
              </a:spcBef>
              <a:buFont typeface="Wingdings" pitchFamily="2" charset="2"/>
              <a:buChar char="ü"/>
            </a:pPr>
            <a:r>
              <a:rPr lang="zh-CN" altLang="zh-CN" sz="2400" b="1" dirty="0" smtClean="0">
                <a:latin typeface="Times New Roman" pitchFamily="18" charset="0"/>
                <a:ea typeface="宋体" pitchFamily="2" charset="-122"/>
                <a:cs typeface="Arial" charset="0"/>
              </a:rPr>
              <a:t>使用</a:t>
            </a:r>
            <a:r>
              <a:rPr lang="zh-CN" altLang="en-US" sz="2400" b="1" dirty="0" smtClean="0">
                <a:solidFill>
                  <a:srgbClr val="FF0000"/>
                </a:solidFill>
                <a:latin typeface="Times New Roman" pitchFamily="18" charset="0"/>
                <a:ea typeface="宋体" pitchFamily="2" charset="-122"/>
                <a:cs typeface="Arial" charset="0"/>
              </a:rPr>
              <a:t>用户</a:t>
            </a:r>
            <a:r>
              <a:rPr lang="zh-CN" altLang="zh-CN" sz="2400" b="1" dirty="0" smtClean="0">
                <a:solidFill>
                  <a:srgbClr val="FF0000"/>
                </a:solidFill>
                <a:latin typeface="Times New Roman" pitchFamily="18" charset="0"/>
                <a:ea typeface="宋体" pitchFamily="2" charset="-122"/>
                <a:cs typeface="Arial" charset="0"/>
              </a:rPr>
              <a:t>@</a:t>
            </a:r>
            <a:r>
              <a:rPr lang="zh-CN" altLang="en-US" sz="2400" b="1" dirty="0" smtClean="0">
                <a:solidFill>
                  <a:srgbClr val="FF0000"/>
                </a:solidFill>
                <a:latin typeface="Times New Roman" pitchFamily="18" charset="0"/>
                <a:ea typeface="宋体" pitchFamily="2" charset="-122"/>
                <a:cs typeface="Arial" charset="0"/>
              </a:rPr>
              <a:t>公司</a:t>
            </a:r>
            <a:r>
              <a:rPr lang="zh-CN" altLang="zh-CN" sz="2400" b="1" dirty="0" smtClean="0">
                <a:solidFill>
                  <a:srgbClr val="FF0000"/>
                </a:solidFill>
                <a:latin typeface="Times New Roman" pitchFamily="18" charset="0"/>
                <a:ea typeface="宋体" pitchFamily="2" charset="-122"/>
                <a:cs typeface="Arial" charset="0"/>
              </a:rPr>
              <a:t>.</a:t>
            </a:r>
            <a:r>
              <a:rPr lang="zh-CN" altLang="en-US" sz="2400" b="1" dirty="0" smtClean="0">
                <a:solidFill>
                  <a:srgbClr val="FF0000"/>
                </a:solidFill>
                <a:latin typeface="Times New Roman" pitchFamily="18" charset="0"/>
                <a:ea typeface="宋体" pitchFamily="2" charset="-122"/>
                <a:cs typeface="Arial" charset="0"/>
              </a:rPr>
              <a:t>域</a:t>
            </a:r>
            <a:r>
              <a:rPr lang="zh-CN" altLang="zh-CN" sz="2400" b="1" dirty="0" smtClean="0">
                <a:latin typeface="Times New Roman" pitchFamily="18" charset="0"/>
                <a:ea typeface="宋体" pitchFamily="2" charset="-122"/>
                <a:cs typeface="Arial" charset="0"/>
              </a:rPr>
              <a:t>的格式</a:t>
            </a:r>
            <a:r>
              <a:rPr lang="zh-CN" altLang="en-US" sz="2400" b="1" dirty="0" smtClean="0">
                <a:latin typeface="Times New Roman" pitchFamily="18" charset="0"/>
                <a:ea typeface="宋体" pitchFamily="2" charset="-122"/>
                <a:cs typeface="Arial" charset="0"/>
              </a:rPr>
              <a:t>设</a:t>
            </a:r>
            <a:r>
              <a:rPr lang="zh-CN" altLang="zh-CN" sz="2400" b="1" dirty="0" smtClean="0">
                <a:latin typeface="Times New Roman" pitchFamily="18" charset="0"/>
                <a:ea typeface="宋体" pitchFamily="2" charset="-122"/>
                <a:cs typeface="Arial" charset="0"/>
              </a:rPr>
              <a:t>定</a:t>
            </a:r>
            <a:r>
              <a:rPr lang="zh-CN" altLang="en-US" sz="2400" b="1" dirty="0" smtClean="0">
                <a:latin typeface="Times New Roman" pitchFamily="18" charset="0"/>
                <a:ea typeface="宋体" pitchFamily="2" charset="-122"/>
                <a:cs typeface="Arial" charset="0"/>
              </a:rPr>
              <a:t>信箱地址</a:t>
            </a:r>
            <a:r>
              <a:rPr lang="zh-CN" altLang="zh-CN" sz="2400" b="1" dirty="0" smtClean="0">
                <a:latin typeface="Times New Roman" pitchFamily="18" charset="0"/>
                <a:ea typeface="宋体" pitchFamily="2" charset="-122"/>
                <a:cs typeface="Arial" charset="0"/>
              </a:rPr>
              <a:t>。</a:t>
            </a:r>
            <a:endParaRPr lang="en-US" altLang="zh-CN" sz="2400" b="1" dirty="0" smtClean="0">
              <a:latin typeface="Times New Roman" pitchFamily="18" charset="0"/>
              <a:ea typeface="宋体" pitchFamily="2" charset="-122"/>
              <a:cs typeface="Arial" charset="0"/>
            </a:endParaRPr>
          </a:p>
        </p:txBody>
      </p:sp>
      <p:sp>
        <p:nvSpPr>
          <p:cNvPr id="5" name="Rectangle 3"/>
          <p:cNvSpPr txBox="1">
            <a:spLocks noChangeArrowheads="1"/>
          </p:cNvSpPr>
          <p:nvPr/>
        </p:nvSpPr>
        <p:spPr bwMode="auto">
          <a:xfrm>
            <a:off x="360000" y="3816000"/>
            <a:ext cx="3744000" cy="258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mn-lt"/>
              </a:defRPr>
            </a:lvl2pPr>
            <a:lvl3pPr marL="914400" algn="l" defTabSz="814388" rtl="0" eaLnBrk="0" fontAlgn="base" hangingPunct="0">
              <a:lnSpc>
                <a:spcPct val="95000"/>
              </a:lnSpc>
              <a:spcBef>
                <a:spcPct val="35000"/>
              </a:spcBef>
              <a:spcAft>
                <a:spcPct val="0"/>
              </a:spcAft>
              <a:buChar char="•"/>
              <a:defRPr sz="2800">
                <a:solidFill>
                  <a:schemeClr val="tx1"/>
                </a:solidFill>
                <a:latin typeface="+mn-lt"/>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mn-lt"/>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a:lstStyle>
          <a:p>
            <a:pPr marL="360000" indent="-360000" algn="just">
              <a:lnSpc>
                <a:spcPts val="4000"/>
              </a:lnSpc>
              <a:spcBef>
                <a:spcPct val="0"/>
              </a:spcBef>
              <a:buFont typeface="Wingdings" pitchFamily="2" charset="2"/>
              <a:buChar char="ü"/>
            </a:pPr>
            <a:r>
              <a:rPr lang="zh-CN" altLang="zh-CN" sz="2400" b="1" dirty="0" smtClean="0">
                <a:latin typeface="Times New Roman" pitchFamily="18" charset="0"/>
                <a:ea typeface="宋体" pitchFamily="2" charset="-122"/>
                <a:cs typeface="Arial" charset="0"/>
              </a:rPr>
              <a:t>使用</a:t>
            </a:r>
            <a:r>
              <a:rPr lang="zh-CN" altLang="zh-CN" sz="2400" b="1" dirty="0" smtClean="0">
                <a:solidFill>
                  <a:srgbClr val="0000FF"/>
                </a:solidFill>
                <a:latin typeface="Times New Roman" pitchFamily="18" charset="0"/>
                <a:ea typeface="宋体" pitchFamily="2" charset="-122"/>
                <a:cs typeface="Arial" charset="0"/>
              </a:rPr>
              <a:t>简单邮件传输协议</a:t>
            </a:r>
            <a:r>
              <a:rPr lang="zh-CN" altLang="en-US" sz="2400" b="1" dirty="0" smtClean="0">
                <a:solidFill>
                  <a:srgbClr val="0000FF"/>
                </a:solidFill>
                <a:latin typeface="Times New Roman" pitchFamily="18" charset="0"/>
                <a:ea typeface="宋体" pitchFamily="2" charset="-122"/>
                <a:cs typeface="Arial" charset="0"/>
              </a:rPr>
              <a:t>（</a:t>
            </a:r>
            <a:r>
              <a:rPr lang="zh-CN" altLang="zh-CN" sz="2400" b="1" dirty="0" smtClean="0">
                <a:solidFill>
                  <a:srgbClr val="0000FF"/>
                </a:solidFill>
                <a:latin typeface="Times New Roman" pitchFamily="18" charset="0"/>
                <a:ea typeface="宋体" pitchFamily="2" charset="-122"/>
                <a:cs typeface="Arial" charset="0"/>
              </a:rPr>
              <a:t>SMTP</a:t>
            </a:r>
            <a:r>
              <a:rPr lang="zh-CN" altLang="en-US" sz="2400" b="1" dirty="0" smtClean="0">
                <a:solidFill>
                  <a:srgbClr val="0000FF"/>
                </a:solidFill>
                <a:latin typeface="Times New Roman" pitchFamily="18" charset="0"/>
                <a:ea typeface="宋体" pitchFamily="2" charset="-122"/>
                <a:cs typeface="Arial" charset="0"/>
              </a:rPr>
              <a:t>）</a:t>
            </a:r>
            <a:r>
              <a:rPr lang="zh-CN" altLang="zh-CN" sz="2400" b="1" dirty="0" smtClean="0">
                <a:latin typeface="Times New Roman" pitchFamily="18" charset="0"/>
                <a:ea typeface="宋体" pitchFamily="2" charset="-122"/>
                <a:cs typeface="Arial" charset="0"/>
              </a:rPr>
              <a:t>发送邮件，使用</a:t>
            </a:r>
            <a:r>
              <a:rPr lang="zh-CN" altLang="zh-CN" sz="2400" b="1" dirty="0" smtClean="0">
                <a:solidFill>
                  <a:srgbClr val="0000FF"/>
                </a:solidFill>
                <a:latin typeface="Times New Roman" pitchFamily="18" charset="0"/>
                <a:ea typeface="宋体" pitchFamily="2" charset="-122"/>
                <a:cs typeface="Arial" charset="0"/>
              </a:rPr>
              <a:t>邮局协议</a:t>
            </a:r>
            <a:r>
              <a:rPr lang="zh-CN" altLang="en-US" sz="2400" b="1" dirty="0" smtClean="0">
                <a:solidFill>
                  <a:srgbClr val="0000FF"/>
                </a:solidFill>
                <a:latin typeface="Times New Roman" pitchFamily="18" charset="0"/>
                <a:ea typeface="宋体" pitchFamily="2" charset="-122"/>
                <a:cs typeface="Arial" charset="0"/>
              </a:rPr>
              <a:t>（</a:t>
            </a:r>
            <a:r>
              <a:rPr lang="zh-CN" altLang="zh-CN" sz="2400" b="1" dirty="0" smtClean="0">
                <a:solidFill>
                  <a:srgbClr val="0000FF"/>
                </a:solidFill>
                <a:latin typeface="Times New Roman" pitchFamily="18" charset="0"/>
                <a:ea typeface="宋体" pitchFamily="2" charset="-122"/>
                <a:cs typeface="Arial" charset="0"/>
              </a:rPr>
              <a:t>POP3</a:t>
            </a:r>
            <a:r>
              <a:rPr lang="zh-CN" altLang="en-US" sz="2400" b="1" dirty="0" smtClean="0">
                <a:solidFill>
                  <a:srgbClr val="0000FF"/>
                </a:solidFill>
                <a:latin typeface="Times New Roman" pitchFamily="18" charset="0"/>
                <a:ea typeface="宋体" pitchFamily="2" charset="-122"/>
                <a:cs typeface="Arial" charset="0"/>
              </a:rPr>
              <a:t>）</a:t>
            </a:r>
            <a:r>
              <a:rPr lang="zh-CN" altLang="zh-CN" sz="2400" b="1" dirty="0" smtClean="0">
                <a:latin typeface="Times New Roman" pitchFamily="18" charset="0"/>
                <a:ea typeface="宋体" pitchFamily="2" charset="-122"/>
                <a:cs typeface="Arial" charset="0"/>
              </a:rPr>
              <a:t>或</a:t>
            </a:r>
            <a:r>
              <a:rPr lang="zh-CN" altLang="zh-CN" sz="2400" b="1" dirty="0" smtClean="0">
                <a:solidFill>
                  <a:srgbClr val="0000FF"/>
                </a:solidFill>
                <a:latin typeface="Times New Roman" pitchFamily="18" charset="0"/>
                <a:ea typeface="宋体" pitchFamily="2" charset="-122"/>
                <a:cs typeface="Arial" charset="0"/>
              </a:rPr>
              <a:t>Internet邮件访问协议</a:t>
            </a:r>
            <a:r>
              <a:rPr lang="zh-CN" altLang="en-US" sz="2400" b="1" dirty="0" smtClean="0">
                <a:solidFill>
                  <a:srgbClr val="0000FF"/>
                </a:solidFill>
                <a:latin typeface="Times New Roman" pitchFamily="18" charset="0"/>
                <a:ea typeface="宋体" pitchFamily="2" charset="-122"/>
                <a:cs typeface="Arial" charset="0"/>
              </a:rPr>
              <a:t>（</a:t>
            </a:r>
            <a:r>
              <a:rPr lang="zh-CN" altLang="zh-CN" sz="2400" b="1" dirty="0" smtClean="0">
                <a:solidFill>
                  <a:srgbClr val="0000FF"/>
                </a:solidFill>
                <a:latin typeface="Times New Roman" pitchFamily="18" charset="0"/>
                <a:ea typeface="宋体" pitchFamily="2" charset="-122"/>
                <a:cs typeface="Arial" charset="0"/>
              </a:rPr>
              <a:t>IMAP4</a:t>
            </a:r>
            <a:r>
              <a:rPr lang="zh-CN" altLang="en-US" sz="2400" b="1" dirty="0" smtClean="0">
                <a:solidFill>
                  <a:srgbClr val="0000FF"/>
                </a:solidFill>
                <a:latin typeface="Times New Roman" pitchFamily="18" charset="0"/>
                <a:ea typeface="宋体" pitchFamily="2" charset="-122"/>
                <a:cs typeface="Arial" charset="0"/>
              </a:rPr>
              <a:t>）</a:t>
            </a:r>
            <a:r>
              <a:rPr lang="zh-CN" altLang="en-US" sz="2400" b="1" dirty="0" smtClean="0">
                <a:latin typeface="Times New Roman" pitchFamily="18" charset="0"/>
                <a:ea typeface="宋体" pitchFamily="2" charset="-122"/>
                <a:cs typeface="Arial" charset="0"/>
              </a:rPr>
              <a:t>收取</a:t>
            </a:r>
            <a:r>
              <a:rPr lang="zh-CN" altLang="zh-CN" sz="2400" b="1" dirty="0" smtClean="0">
                <a:latin typeface="Times New Roman" pitchFamily="18" charset="0"/>
                <a:ea typeface="宋体" pitchFamily="2" charset="-122"/>
                <a:cs typeface="Arial" charset="0"/>
              </a:rPr>
              <a:t>邮件。</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60000" y="1152000"/>
            <a:ext cx="8280000" cy="432000"/>
          </a:xfrm>
        </p:spPr>
        <p:txBody>
          <a:bodyPr/>
          <a:lstStyle/>
          <a:p>
            <a:pPr marL="360000" indent="-360000">
              <a:lnSpc>
                <a:spcPct val="100000"/>
              </a:lnSpc>
              <a:spcBef>
                <a:spcPts val="0"/>
              </a:spcBef>
            </a:pPr>
            <a:r>
              <a:rPr lang="en-US" altLang="zh-CN" sz="2400" b="1" dirty="0" smtClean="0">
                <a:latin typeface="Times New Roman" pitchFamily="18" charset="0"/>
                <a:ea typeface="宋体" pitchFamily="2" charset="-122"/>
                <a:cs typeface="Arial" charset="0"/>
              </a:rPr>
              <a:t>Email</a:t>
            </a:r>
            <a:r>
              <a:rPr lang="zh-CN" altLang="en-US" sz="2400" b="1" dirty="0" smtClean="0">
                <a:latin typeface="Times New Roman" pitchFamily="18" charset="0"/>
                <a:ea typeface="宋体" pitchFamily="2" charset="-122"/>
                <a:cs typeface="Arial" charset="0"/>
              </a:rPr>
              <a:t>客户端和服务器端的通信方式</a:t>
            </a:r>
            <a:endParaRPr lang="en-US" altLang="zh-CN" sz="2400" b="1" dirty="0" smtClean="0">
              <a:latin typeface="Times New Roman" pitchFamily="18" charset="0"/>
              <a:ea typeface="宋体" pitchFamily="2" charset="-122"/>
              <a:cs typeface="Arial" charset="0"/>
            </a:endParaRPr>
          </a:p>
        </p:txBody>
      </p:sp>
      <p:pic>
        <p:nvPicPr>
          <p:cNvPr id="440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00" y="1800000"/>
            <a:ext cx="7920000" cy="474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6.2.4   </a:t>
            </a:r>
            <a:r>
              <a:rPr lang="zh-CN" altLang="en-US" sz="3200" dirty="0" smtClean="0">
                <a:latin typeface="Times New Roman" pitchFamily="18" charset="0"/>
                <a:ea typeface="宋体" pitchFamily="2" charset="-122"/>
                <a:cs typeface="Arial" charset="0"/>
              </a:rPr>
              <a:t>电子邮件客户端和服务器</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a:xfrm>
            <a:off x="180000" y="2520000"/>
            <a:ext cx="6480000" cy="698477"/>
          </a:xfrm>
        </p:spPr>
        <p:txBody>
          <a:bodyPr>
            <a:spAutoFit/>
          </a:bodyPr>
          <a:lstStyle/>
          <a:p>
            <a:pPr eaLnBrk="1" hangingPunct="1">
              <a:lnSpc>
                <a:spcPct val="100000"/>
              </a:lnSpc>
            </a:pPr>
            <a:r>
              <a:rPr lang="en-US" altLang="zh-CN" sz="4000" b="1" dirty="0" smtClean="0">
                <a:latin typeface="Times New Roman" pitchFamily="18" charset="0"/>
                <a:ea typeface="宋体" pitchFamily="2" charset="-122"/>
                <a:cs typeface="Arial" charset="0"/>
              </a:rPr>
              <a:t>6.1  </a:t>
            </a:r>
            <a:r>
              <a:rPr lang="zh-CN" altLang="en-US" sz="4000" b="1" dirty="0" smtClean="0">
                <a:latin typeface="Times New Roman" pitchFamily="18" charset="0"/>
                <a:ea typeface="宋体" pitchFamily="2" charset="-122"/>
                <a:cs typeface="Arial" charset="0"/>
              </a:rPr>
              <a:t>客户端</a:t>
            </a:r>
            <a:r>
              <a:rPr lang="en-US" altLang="zh-CN" sz="4000" b="1" dirty="0" smtClean="0">
                <a:latin typeface="Times New Roman" pitchFamily="18" charset="0"/>
                <a:ea typeface="宋体" pitchFamily="2" charset="-122"/>
                <a:cs typeface="Arial" charset="0"/>
              </a:rPr>
              <a:t>/</a:t>
            </a:r>
            <a:r>
              <a:rPr lang="zh-CN" altLang="en-US" sz="4000" b="1" dirty="0" smtClean="0">
                <a:latin typeface="Times New Roman" pitchFamily="18" charset="0"/>
                <a:ea typeface="宋体" pitchFamily="2" charset="-122"/>
                <a:cs typeface="Arial" charset="0"/>
              </a:rPr>
              <a:t>服务器及其交互</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3"/>
          <p:cNvSpPr>
            <a:spLocks noGrp="1" noChangeArrowheads="1"/>
          </p:cNvSpPr>
          <p:nvPr>
            <p:ph idx="4294967295"/>
          </p:nvPr>
        </p:nvSpPr>
        <p:spPr>
          <a:xfrm>
            <a:off x="288000" y="288000"/>
            <a:ext cx="8568000" cy="6330788"/>
          </a:xfrm>
          <a:solidFill>
            <a:schemeClr val="bg1"/>
          </a:solidFill>
        </p:spPr>
        <p:txBody>
          <a:bodyPr>
            <a:spAutoFit/>
          </a:bodyPr>
          <a:lstStyle/>
          <a:p>
            <a:pPr marL="360000" indent="-360000" algn="just" eaLnBrk="1" hangingPunct="1">
              <a:lnSpc>
                <a:spcPct val="150000"/>
              </a:lnSpc>
              <a:spcBef>
                <a:spcPts val="600"/>
              </a:spcBef>
              <a:spcAft>
                <a:spcPts val="0"/>
              </a:spcAft>
              <a:defRPr/>
            </a:pPr>
            <a:r>
              <a:rPr lang="zh-CN" altLang="zh-CN" sz="2400" b="1" dirty="0" smtClean="0">
                <a:solidFill>
                  <a:srgbClr val="0000FF"/>
                </a:solidFill>
                <a:latin typeface="Times New Roman" pitchFamily="18" charset="0"/>
                <a:ea typeface="宋体" pitchFamily="2" charset="-122"/>
              </a:rPr>
              <a:t>简单邮件传输协议</a:t>
            </a:r>
            <a:r>
              <a:rPr lang="zh-CN" altLang="en-US" sz="2400" b="1" dirty="0" smtClean="0">
                <a:solidFill>
                  <a:srgbClr val="0000FF"/>
                </a:solidFill>
                <a:latin typeface="Times New Roman" pitchFamily="18" charset="0"/>
                <a:ea typeface="宋体" pitchFamily="2" charset="-122"/>
              </a:rPr>
              <a:t>（</a:t>
            </a:r>
            <a:r>
              <a:rPr lang="zh-CN" altLang="zh-CN" sz="2400" b="1" dirty="0" smtClean="0">
                <a:solidFill>
                  <a:srgbClr val="0000FF"/>
                </a:solidFill>
                <a:latin typeface="Times New Roman" pitchFamily="18" charset="0"/>
                <a:ea typeface="宋体" pitchFamily="2" charset="-122"/>
              </a:rPr>
              <a:t>SMTP</a:t>
            </a:r>
            <a:r>
              <a:rPr lang="zh-CN" altLang="en-US" sz="2400" b="1" dirty="0" smtClean="0">
                <a:solidFill>
                  <a:srgbClr val="00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：E</a:t>
            </a:r>
            <a:r>
              <a:rPr lang="en-US" altLang="zh-CN" sz="2400" b="1" dirty="0" smtClean="0">
                <a:latin typeface="Times New Roman" pitchFamily="18" charset="0"/>
                <a:ea typeface="宋体" pitchFamily="2" charset="-122"/>
              </a:rPr>
              <a:t>mail</a:t>
            </a:r>
            <a:r>
              <a:rPr lang="zh-CN" altLang="zh-CN" sz="2400" b="1" dirty="0" smtClean="0">
                <a:latin typeface="Times New Roman" pitchFamily="18" charset="0"/>
                <a:ea typeface="宋体" pitchFamily="2" charset="-122"/>
              </a:rPr>
              <a:t>客户端使用SMTP向其</a:t>
            </a:r>
            <a:r>
              <a:rPr lang="zh-CN" altLang="en-US" sz="2400" b="1" dirty="0" smtClean="0">
                <a:latin typeface="Times New Roman" pitchFamily="18" charset="0"/>
                <a:ea typeface="宋体" pitchFamily="2" charset="-122"/>
              </a:rPr>
              <a:t>E</a:t>
            </a:r>
            <a:r>
              <a:rPr lang="en-US" altLang="zh-CN" sz="2400" b="1" dirty="0" smtClean="0">
                <a:latin typeface="Times New Roman" pitchFamily="18" charset="0"/>
                <a:ea typeface="宋体" pitchFamily="2" charset="-122"/>
              </a:rPr>
              <a:t>mail</a:t>
            </a:r>
            <a:r>
              <a:rPr lang="zh-CN" altLang="zh-CN" sz="2400" b="1" dirty="0" smtClean="0">
                <a:latin typeface="Times New Roman" pitchFamily="18" charset="0"/>
                <a:ea typeface="宋体" pitchFamily="2" charset="-122"/>
              </a:rPr>
              <a:t>服务器</a:t>
            </a:r>
            <a:r>
              <a:rPr lang="zh-CN" altLang="zh-CN" sz="2400" b="1" dirty="0" smtClean="0">
                <a:solidFill>
                  <a:srgbClr val="FF00FF"/>
                </a:solidFill>
                <a:latin typeface="Times New Roman" pitchFamily="18" charset="0"/>
                <a:ea typeface="宋体" pitchFamily="2" charset="-122"/>
              </a:rPr>
              <a:t>发送邮件</a:t>
            </a:r>
            <a:r>
              <a:rPr lang="zh-CN" altLang="en-US" sz="2400" b="1" dirty="0" smtClean="0">
                <a:latin typeface="Times New Roman" pitchFamily="18" charset="0"/>
                <a:ea typeface="宋体" pitchFamily="2" charset="-122"/>
              </a:rPr>
              <a:t>；在</a:t>
            </a:r>
            <a:r>
              <a:rPr lang="en-US" altLang="zh-CN" sz="2400" b="1" dirty="0" smtClean="0">
                <a:latin typeface="Times New Roman" pitchFamily="18" charset="0"/>
                <a:ea typeface="宋体" pitchFamily="2" charset="-122"/>
              </a:rPr>
              <a:t>Email</a:t>
            </a:r>
            <a:r>
              <a:rPr lang="zh-CN" altLang="en-US" sz="2400" b="1" dirty="0" smtClean="0">
                <a:latin typeface="Times New Roman" pitchFamily="18" charset="0"/>
                <a:ea typeface="宋体" pitchFamily="2" charset="-122"/>
              </a:rPr>
              <a:t>服务器之间传送邮件时，也使用</a:t>
            </a:r>
            <a:r>
              <a:rPr lang="en-US" altLang="zh-CN" sz="2400" b="1" dirty="0" smtClean="0">
                <a:latin typeface="Times New Roman" pitchFamily="18" charset="0"/>
                <a:ea typeface="宋体" pitchFamily="2" charset="-122"/>
              </a:rPr>
              <a:t>SMTP</a:t>
            </a:r>
            <a:r>
              <a:rPr lang="zh-CN" altLang="zh-CN" sz="2400" b="1" dirty="0" smtClean="0">
                <a:latin typeface="Times New Roman" pitchFamily="18" charset="0"/>
                <a:ea typeface="宋体" pitchFamily="2" charset="-122"/>
              </a:rPr>
              <a:t>。SMTP请求将发送到</a:t>
            </a:r>
            <a:r>
              <a:rPr lang="zh-CN" altLang="zh-CN" sz="2400" b="1" dirty="0" smtClean="0">
                <a:solidFill>
                  <a:srgbClr val="FF00FF"/>
                </a:solidFill>
                <a:latin typeface="Times New Roman" pitchFamily="18" charset="0"/>
                <a:ea typeface="宋体" pitchFamily="2" charset="-122"/>
              </a:rPr>
              <a:t>端口25</a:t>
            </a:r>
            <a:r>
              <a:rPr lang="zh-CN" altLang="zh-CN" sz="2400" b="1" dirty="0" smtClean="0">
                <a:latin typeface="Times New Roman" pitchFamily="18" charset="0"/>
                <a:ea typeface="宋体" pitchFamily="2" charset="-122"/>
              </a:rPr>
              <a:t>。</a:t>
            </a:r>
            <a:endParaRPr lang="zh-CN" altLang="en-US" sz="2400" b="1" dirty="0" smtClean="0">
              <a:latin typeface="Times New Roman" pitchFamily="18" charset="0"/>
              <a:ea typeface="宋体" pitchFamily="2" charset="-122"/>
            </a:endParaRPr>
          </a:p>
          <a:p>
            <a:pPr marL="360000" indent="-360000" algn="just" eaLnBrk="1" hangingPunct="1">
              <a:lnSpc>
                <a:spcPct val="150000"/>
              </a:lnSpc>
              <a:spcBef>
                <a:spcPts val="600"/>
              </a:spcBef>
              <a:spcAft>
                <a:spcPts val="0"/>
              </a:spcAft>
              <a:defRPr/>
            </a:pPr>
            <a:r>
              <a:rPr lang="zh-CN" altLang="en-US" sz="2400" b="1" dirty="0" smtClean="0">
                <a:solidFill>
                  <a:srgbClr val="0000FF"/>
                </a:solidFill>
                <a:latin typeface="Times New Roman" pitchFamily="18" charset="0"/>
                <a:ea typeface="宋体" pitchFamily="2" charset="-122"/>
              </a:rPr>
              <a:t>邮局协议（</a:t>
            </a:r>
            <a:r>
              <a:rPr lang="en-US" altLang="zh-CN" sz="2400" b="1" dirty="0" smtClean="0">
                <a:solidFill>
                  <a:srgbClr val="0000FF"/>
                </a:solidFill>
                <a:latin typeface="Times New Roman" pitchFamily="18" charset="0"/>
                <a:ea typeface="宋体" pitchFamily="2" charset="-122"/>
              </a:rPr>
              <a:t>POP3</a:t>
            </a:r>
            <a:r>
              <a:rPr lang="zh-CN" altLang="en-US" sz="2400" b="1" dirty="0" smtClean="0">
                <a:solidFill>
                  <a:srgbClr val="00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：使用</a:t>
            </a:r>
            <a:r>
              <a:rPr lang="en-US" altLang="zh-CN" sz="2400" b="1" dirty="0" smtClean="0">
                <a:latin typeface="Times New Roman" pitchFamily="18" charset="0"/>
                <a:ea typeface="宋体" pitchFamily="2" charset="-122"/>
              </a:rPr>
              <a:t>POP</a:t>
            </a:r>
            <a:r>
              <a:rPr lang="zh-CN" altLang="en-US" sz="2400" b="1" dirty="0" smtClean="0">
                <a:latin typeface="Times New Roman" pitchFamily="18" charset="0"/>
                <a:ea typeface="宋体" pitchFamily="2" charset="-122"/>
              </a:rPr>
              <a:t>协议的</a:t>
            </a:r>
            <a:r>
              <a:rPr lang="en-US" altLang="zh-CN" sz="2400" b="1" dirty="0">
                <a:latin typeface="Times New Roman" pitchFamily="18" charset="0"/>
                <a:ea typeface="宋体" pitchFamily="2" charset="-122"/>
              </a:rPr>
              <a:t>Email</a:t>
            </a:r>
            <a:r>
              <a:rPr lang="zh-CN" altLang="en-US" sz="2400" b="1" dirty="0" smtClean="0">
                <a:latin typeface="Times New Roman" pitchFamily="18" charset="0"/>
                <a:ea typeface="宋体" pitchFamily="2" charset="-122"/>
              </a:rPr>
              <a:t>服务器负责</a:t>
            </a:r>
            <a:r>
              <a:rPr lang="zh-CN" altLang="en-US" sz="2400" b="1" dirty="0" smtClean="0">
                <a:solidFill>
                  <a:srgbClr val="FF00FF"/>
                </a:solidFill>
                <a:latin typeface="Times New Roman" pitchFamily="18" charset="0"/>
                <a:ea typeface="宋体" pitchFamily="2" charset="-122"/>
              </a:rPr>
              <a:t>接收和存储</a:t>
            </a:r>
            <a:r>
              <a:rPr lang="zh-CN" altLang="en-US" sz="2400" b="1" dirty="0" smtClean="0">
                <a:latin typeface="Times New Roman" pitchFamily="18" charset="0"/>
                <a:ea typeface="宋体" pitchFamily="2" charset="-122"/>
              </a:rPr>
              <a:t>其用户的邮件。当用户连接到</a:t>
            </a:r>
            <a:r>
              <a:rPr lang="en-US" altLang="zh-CN" sz="2400" b="1" dirty="0" smtClean="0">
                <a:latin typeface="Times New Roman" pitchFamily="18" charset="0"/>
                <a:ea typeface="宋体" pitchFamily="2" charset="-122"/>
              </a:rPr>
              <a:t>Email</a:t>
            </a:r>
            <a:r>
              <a:rPr lang="zh-CN" altLang="en-US" sz="2400" b="1" dirty="0" smtClean="0">
                <a:latin typeface="Times New Roman" pitchFamily="18" charset="0"/>
                <a:ea typeface="宋体" pitchFamily="2" charset="-122"/>
              </a:rPr>
              <a:t>服务器时，邮件将下载到客户端中。</a:t>
            </a:r>
            <a:r>
              <a:rPr lang="zh-CN" altLang="en-US" sz="2400" b="1" dirty="0" smtClean="0">
                <a:solidFill>
                  <a:srgbClr val="FF0000"/>
                </a:solidFill>
                <a:latin typeface="Times New Roman" pitchFamily="18" charset="0"/>
                <a:ea typeface="宋体" pitchFamily="2" charset="-122"/>
              </a:rPr>
              <a:t>在默认情况下，客户端访问邮件后，服务器将不再保留该邮件</a:t>
            </a:r>
            <a:r>
              <a:rPr lang="zh-CN" altLang="en-US" sz="2400" b="1" dirty="0" smtClean="0">
                <a:latin typeface="Times New Roman" pitchFamily="18" charset="0"/>
                <a:ea typeface="宋体" pitchFamily="2" charset="-122"/>
              </a:rPr>
              <a:t>。</a:t>
            </a:r>
            <a:r>
              <a:rPr lang="en-US" altLang="zh-CN" sz="2400" b="1" dirty="0" smtClean="0">
                <a:latin typeface="Times New Roman" pitchFamily="18" charset="0"/>
                <a:ea typeface="宋体" pitchFamily="2" charset="-122"/>
              </a:rPr>
              <a:t>POP3</a:t>
            </a:r>
            <a:r>
              <a:rPr lang="zh-CN" altLang="en-US" sz="2400" b="1" dirty="0" smtClean="0">
                <a:latin typeface="Times New Roman" pitchFamily="18" charset="0"/>
                <a:ea typeface="宋体" pitchFamily="2" charset="-122"/>
              </a:rPr>
              <a:t>使用</a:t>
            </a:r>
            <a:r>
              <a:rPr lang="zh-CN" altLang="en-US" sz="2400" b="1" dirty="0" smtClean="0">
                <a:solidFill>
                  <a:srgbClr val="FF00FF"/>
                </a:solidFill>
                <a:latin typeface="Times New Roman" pitchFamily="18" charset="0"/>
                <a:ea typeface="宋体" pitchFamily="2" charset="-122"/>
              </a:rPr>
              <a:t>端口</a:t>
            </a:r>
            <a:r>
              <a:rPr lang="en-US" altLang="zh-CN" sz="2400" b="1" dirty="0" smtClean="0">
                <a:solidFill>
                  <a:srgbClr val="FF00FF"/>
                </a:solidFill>
                <a:latin typeface="Times New Roman" pitchFamily="18" charset="0"/>
                <a:ea typeface="宋体" pitchFamily="2" charset="-122"/>
              </a:rPr>
              <a:t>110</a:t>
            </a:r>
            <a:r>
              <a:rPr lang="zh-CN" altLang="en-US" sz="2400" b="1" dirty="0" smtClean="0">
                <a:latin typeface="Times New Roman" pitchFamily="18" charset="0"/>
                <a:ea typeface="宋体" pitchFamily="2" charset="-122"/>
              </a:rPr>
              <a:t>。</a:t>
            </a:r>
            <a:endParaRPr lang="en-US" altLang="zh-CN" sz="2400" b="1" dirty="0" smtClean="0">
              <a:solidFill>
                <a:srgbClr val="CC00FF"/>
              </a:solidFill>
              <a:latin typeface="Times New Roman" pitchFamily="18" charset="0"/>
              <a:ea typeface="宋体" pitchFamily="2" charset="-122"/>
            </a:endParaRPr>
          </a:p>
          <a:p>
            <a:pPr marL="360000" indent="-360000" algn="just" eaLnBrk="1" hangingPunct="1">
              <a:lnSpc>
                <a:spcPct val="150000"/>
              </a:lnSpc>
              <a:spcBef>
                <a:spcPts val="600"/>
              </a:spcBef>
              <a:spcAft>
                <a:spcPts val="0"/>
              </a:spcAft>
              <a:defRPr/>
            </a:pPr>
            <a:r>
              <a:rPr lang="en-US" altLang="zh-CN" sz="2400" b="1" dirty="0" smtClean="0">
                <a:solidFill>
                  <a:srgbClr val="0000FF"/>
                </a:solidFill>
                <a:latin typeface="Times New Roman" pitchFamily="18" charset="0"/>
                <a:ea typeface="宋体" pitchFamily="2" charset="-122"/>
              </a:rPr>
              <a:t>Internet</a:t>
            </a:r>
            <a:r>
              <a:rPr lang="zh-CN" altLang="en-US" sz="2400" b="1" dirty="0" smtClean="0">
                <a:solidFill>
                  <a:srgbClr val="0000FF"/>
                </a:solidFill>
                <a:latin typeface="Times New Roman" pitchFamily="18" charset="0"/>
                <a:ea typeface="宋体" pitchFamily="2" charset="-122"/>
              </a:rPr>
              <a:t>邮件访问协议（</a:t>
            </a:r>
            <a:r>
              <a:rPr lang="en-US" altLang="zh-CN" sz="2400" b="1" dirty="0" smtClean="0">
                <a:solidFill>
                  <a:srgbClr val="0000FF"/>
                </a:solidFill>
                <a:latin typeface="Times New Roman" pitchFamily="18" charset="0"/>
                <a:ea typeface="宋体" pitchFamily="2" charset="-122"/>
              </a:rPr>
              <a:t>IMAP4</a:t>
            </a:r>
            <a:r>
              <a:rPr lang="zh-CN" altLang="en-US" sz="2400" b="1" dirty="0" smtClean="0">
                <a:solidFill>
                  <a:srgbClr val="00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：使用</a:t>
            </a:r>
            <a:r>
              <a:rPr lang="en-US" altLang="zh-CN" sz="2400" b="1" dirty="0" smtClean="0">
                <a:latin typeface="Times New Roman" pitchFamily="18" charset="0"/>
                <a:ea typeface="宋体" pitchFamily="2" charset="-122"/>
              </a:rPr>
              <a:t>IMAP</a:t>
            </a:r>
            <a:r>
              <a:rPr lang="zh-CN" altLang="en-US" sz="2400" b="1" dirty="0" smtClean="0">
                <a:latin typeface="Times New Roman" pitchFamily="18" charset="0"/>
                <a:ea typeface="宋体" pitchFamily="2" charset="-122"/>
              </a:rPr>
              <a:t>协议的</a:t>
            </a:r>
            <a:r>
              <a:rPr lang="en-US" altLang="zh-CN" sz="2400" b="1" dirty="0">
                <a:latin typeface="Times New Roman" pitchFamily="18" charset="0"/>
                <a:ea typeface="宋体" pitchFamily="2" charset="-122"/>
              </a:rPr>
              <a:t>Email</a:t>
            </a:r>
            <a:r>
              <a:rPr lang="zh-CN" altLang="en-US" sz="2400" b="1" dirty="0" smtClean="0">
                <a:latin typeface="Times New Roman" pitchFamily="18" charset="0"/>
                <a:ea typeface="宋体" pitchFamily="2" charset="-122"/>
              </a:rPr>
              <a:t>服务器会</a:t>
            </a:r>
            <a:r>
              <a:rPr lang="zh-CN" altLang="en-US" sz="2400" b="1" dirty="0" smtClean="0">
                <a:solidFill>
                  <a:srgbClr val="FF00FF"/>
                </a:solidFill>
                <a:latin typeface="Times New Roman" pitchFamily="18" charset="0"/>
                <a:ea typeface="宋体" pitchFamily="2" charset="-122"/>
              </a:rPr>
              <a:t>接收和存储</a:t>
            </a:r>
            <a:r>
              <a:rPr lang="zh-CN" altLang="en-US" sz="2400" b="1" dirty="0" smtClean="0">
                <a:latin typeface="Times New Roman" pitchFamily="18" charset="0"/>
                <a:ea typeface="宋体" pitchFamily="2" charset="-122"/>
              </a:rPr>
              <a:t>其用户的邮件。</a:t>
            </a:r>
            <a:r>
              <a:rPr lang="zh-CN" altLang="en-US" sz="2400" b="1" dirty="0" smtClean="0">
                <a:solidFill>
                  <a:srgbClr val="FF0000"/>
                </a:solidFill>
                <a:latin typeface="Times New Roman" pitchFamily="18" charset="0"/>
                <a:ea typeface="宋体" pitchFamily="2" charset="-122"/>
              </a:rPr>
              <a:t>它会将邮件一直保存在信箱中，直至用户主动删除这些邮件。</a:t>
            </a:r>
            <a:r>
              <a:rPr lang="en-US" altLang="zh-CN" sz="2400" b="1" dirty="0" smtClean="0">
                <a:latin typeface="Times New Roman" pitchFamily="18" charset="0"/>
                <a:ea typeface="宋体" pitchFamily="2" charset="-122"/>
              </a:rPr>
              <a:t>IMAP</a:t>
            </a:r>
            <a:r>
              <a:rPr lang="zh-CN" altLang="en-US" sz="2400" b="1" dirty="0" smtClean="0">
                <a:latin typeface="Times New Roman" pitchFamily="18" charset="0"/>
                <a:ea typeface="宋体" pitchFamily="2" charset="-122"/>
              </a:rPr>
              <a:t>的最新版本是</a:t>
            </a:r>
            <a:r>
              <a:rPr lang="en-US" altLang="zh-CN" sz="2400" b="1" dirty="0" smtClean="0">
                <a:latin typeface="Times New Roman" pitchFamily="18" charset="0"/>
                <a:ea typeface="宋体" pitchFamily="2" charset="-122"/>
              </a:rPr>
              <a:t>IMAP4</a:t>
            </a:r>
            <a:r>
              <a:rPr lang="zh-CN" altLang="en-US" sz="2400" b="1" dirty="0">
                <a:latin typeface="Times New Roman" pitchFamily="18" charset="0"/>
                <a:ea typeface="宋体" pitchFamily="2" charset="-122"/>
              </a:rPr>
              <a:t>，</a:t>
            </a:r>
            <a:r>
              <a:rPr lang="en-US" altLang="zh-CN" sz="2400" b="1" dirty="0" smtClean="0">
                <a:latin typeface="Times New Roman" pitchFamily="18" charset="0"/>
                <a:ea typeface="宋体" pitchFamily="2" charset="-122"/>
              </a:rPr>
              <a:t>IMAP4</a:t>
            </a:r>
            <a:r>
              <a:rPr lang="zh-CN" altLang="en-US" sz="2400" b="1" dirty="0">
                <a:latin typeface="Times New Roman" pitchFamily="18" charset="0"/>
                <a:ea typeface="宋体" pitchFamily="2" charset="-122"/>
              </a:rPr>
              <a:t>使用</a:t>
            </a:r>
            <a:r>
              <a:rPr lang="zh-CN" altLang="en-US" sz="2400" b="1" dirty="0" smtClean="0">
                <a:solidFill>
                  <a:srgbClr val="FF00FF"/>
                </a:solidFill>
                <a:latin typeface="Times New Roman" pitchFamily="18" charset="0"/>
                <a:ea typeface="宋体" pitchFamily="2" charset="-122"/>
              </a:rPr>
              <a:t>端口</a:t>
            </a:r>
            <a:r>
              <a:rPr lang="en-US" altLang="zh-CN" sz="2400" b="1" dirty="0" smtClean="0">
                <a:solidFill>
                  <a:srgbClr val="FF00FF"/>
                </a:solidFill>
                <a:latin typeface="Times New Roman" pitchFamily="18" charset="0"/>
                <a:ea typeface="宋体" pitchFamily="2" charset="-122"/>
              </a:rPr>
              <a:t>143</a:t>
            </a:r>
            <a:r>
              <a:rPr lang="zh-CN" altLang="en-US" sz="2400" b="1" dirty="0" smtClean="0">
                <a:latin typeface="Times New Roman" pitchFamily="18" charset="0"/>
                <a:ea typeface="宋体" pitchFamily="2" charset="-122"/>
              </a:rPr>
              <a:t>。</a:t>
            </a:r>
            <a:endParaRPr lang="en-US" altLang="zh-SG" sz="2400" b="1" dirty="0" smtClean="0">
              <a:solidFill>
                <a:srgbClr val="CC00FF"/>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0" y="0"/>
            <a:ext cx="9144000" cy="4383088"/>
            <a:chOff x="0" y="0"/>
            <a:chExt cx="5760" cy="2761"/>
          </a:xfrm>
        </p:grpSpPr>
        <p:grpSp>
          <p:nvGrpSpPr>
            <p:cNvPr id="69635" name="Group 3"/>
            <p:cNvGrpSpPr>
              <a:grpSpLocks/>
            </p:cNvGrpSpPr>
            <p:nvPr/>
          </p:nvGrpSpPr>
          <p:grpSpPr bwMode="auto">
            <a:xfrm>
              <a:off x="1727" y="1485"/>
              <a:ext cx="2400" cy="1276"/>
              <a:chOff x="3272" y="1316"/>
              <a:chExt cx="1889" cy="1002"/>
            </a:xfrm>
          </p:grpSpPr>
          <p:sp>
            <p:nvSpPr>
              <p:cNvPr id="69637" name="AutoShape 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8" name="Rectangle 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
            <p:nvSpPr>
              <p:cNvPr id="69639" name="Freeform 6"/>
              <p:cNvSpPr>
                <a:spLocks/>
              </p:cNvSpPr>
              <p:nvPr/>
            </p:nvSpPr>
            <p:spPr bwMode="auto">
              <a:xfrm>
                <a:off x="4304" y="1971"/>
                <a:ext cx="249" cy="343"/>
              </a:xfrm>
              <a:custGeom>
                <a:avLst/>
                <a:gdLst>
                  <a:gd name="T0" fmla="*/ 1558834 w 58"/>
                  <a:gd name="T1" fmla="*/ 640377 h 80"/>
                  <a:gd name="T2" fmla="*/ 1127446 w 58"/>
                  <a:gd name="T3" fmla="*/ 534604 h 80"/>
                  <a:gd name="T4" fmla="*/ 562895 w 58"/>
                  <a:gd name="T5" fmla="*/ 1067793 h 80"/>
                  <a:gd name="T6" fmla="*/ 1127446 w 58"/>
                  <a:gd name="T7" fmla="*/ 1596644 h 80"/>
                  <a:gd name="T8" fmla="*/ 1558834 w 58"/>
                  <a:gd name="T9" fmla="*/ 1490871 h 80"/>
                  <a:gd name="T10" fmla="*/ 1558834 w 58"/>
                  <a:gd name="T11" fmla="*/ 2050145 h 80"/>
                  <a:gd name="T12" fmla="*/ 1102602 w 58"/>
                  <a:gd name="T13" fmla="*/ 2131248 h 80"/>
                  <a:gd name="T14" fmla="*/ 0 w 58"/>
                  <a:gd name="T15" fmla="*/ 1067793 h 80"/>
                  <a:gd name="T16" fmla="*/ 1102602 w 58"/>
                  <a:gd name="T17" fmla="*/ 0 h 80"/>
                  <a:gd name="T18" fmla="*/ 1558834 w 58"/>
                  <a:gd name="T19" fmla="*/ 81102 h 80"/>
                  <a:gd name="T20" fmla="*/ 1558834 w 58"/>
                  <a:gd name="T21" fmla="*/ 64037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0" name="Freeform 7"/>
              <p:cNvSpPr>
                <a:spLocks/>
              </p:cNvSpPr>
              <p:nvPr/>
            </p:nvSpPr>
            <p:spPr bwMode="auto">
              <a:xfrm>
                <a:off x="3443" y="1971"/>
                <a:ext cx="249" cy="343"/>
              </a:xfrm>
              <a:custGeom>
                <a:avLst/>
                <a:gdLst>
                  <a:gd name="T0" fmla="*/ 1558834 w 58"/>
                  <a:gd name="T1" fmla="*/ 640377 h 80"/>
                  <a:gd name="T2" fmla="*/ 1127446 w 58"/>
                  <a:gd name="T3" fmla="*/ 534604 h 80"/>
                  <a:gd name="T4" fmla="*/ 562895 w 58"/>
                  <a:gd name="T5" fmla="*/ 1067793 h 80"/>
                  <a:gd name="T6" fmla="*/ 1127446 w 58"/>
                  <a:gd name="T7" fmla="*/ 1596644 h 80"/>
                  <a:gd name="T8" fmla="*/ 1558834 w 58"/>
                  <a:gd name="T9" fmla="*/ 1490871 h 80"/>
                  <a:gd name="T10" fmla="*/ 1558834 w 58"/>
                  <a:gd name="T11" fmla="*/ 2050145 h 80"/>
                  <a:gd name="T12" fmla="*/ 1076191 w 58"/>
                  <a:gd name="T13" fmla="*/ 2131248 h 80"/>
                  <a:gd name="T14" fmla="*/ 0 w 58"/>
                  <a:gd name="T15" fmla="*/ 1067793 h 80"/>
                  <a:gd name="T16" fmla="*/ 1076191 w 58"/>
                  <a:gd name="T17" fmla="*/ 0 h 80"/>
                  <a:gd name="T18" fmla="*/ 1558834 w 58"/>
                  <a:gd name="T19" fmla="*/ 81102 h 80"/>
                  <a:gd name="T20" fmla="*/ 1558834 w 58"/>
                  <a:gd name="T21" fmla="*/ 64037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1" name="Freeform 8"/>
              <p:cNvSpPr>
                <a:spLocks noEditPoints="1"/>
              </p:cNvSpPr>
              <p:nvPr/>
            </p:nvSpPr>
            <p:spPr bwMode="auto">
              <a:xfrm>
                <a:off x="4643" y="1971"/>
                <a:ext cx="342" cy="343"/>
              </a:xfrm>
              <a:custGeom>
                <a:avLst/>
                <a:gdLst>
                  <a:gd name="T0" fmla="*/ 2087517 w 80"/>
                  <a:gd name="T1" fmla="*/ 1067793 h 80"/>
                  <a:gd name="T2" fmla="*/ 1043720 w 80"/>
                  <a:gd name="T3" fmla="*/ 2131248 h 80"/>
                  <a:gd name="T4" fmla="*/ 0 w 80"/>
                  <a:gd name="T5" fmla="*/ 1067793 h 80"/>
                  <a:gd name="T6" fmla="*/ 1043720 w 80"/>
                  <a:gd name="T7" fmla="*/ 0 h 80"/>
                  <a:gd name="T8" fmla="*/ 2087517 w 80"/>
                  <a:gd name="T9" fmla="*/ 1067793 h 80"/>
                  <a:gd name="T10" fmla="*/ 1043720 w 80"/>
                  <a:gd name="T11" fmla="*/ 534604 h 80"/>
                  <a:gd name="T12" fmla="*/ 525406 w 80"/>
                  <a:gd name="T13" fmla="*/ 1067793 h 80"/>
                  <a:gd name="T14" fmla="*/ 1043720 w 80"/>
                  <a:gd name="T15" fmla="*/ 1596644 h 80"/>
                  <a:gd name="T16" fmla="*/ 1562089 w 80"/>
                  <a:gd name="T17" fmla="*/ 1067793 h 80"/>
                  <a:gd name="T18" fmla="*/ 1043720 w 80"/>
                  <a:gd name="T19" fmla="*/ 534604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2" name="Freeform 9"/>
              <p:cNvSpPr>
                <a:spLocks/>
              </p:cNvSpPr>
              <p:nvPr/>
            </p:nvSpPr>
            <p:spPr bwMode="auto">
              <a:xfrm>
                <a:off x="4000" y="1971"/>
                <a:ext cx="223" cy="343"/>
              </a:xfrm>
              <a:custGeom>
                <a:avLst/>
                <a:gdLst>
                  <a:gd name="T0" fmla="*/ 1256138 w 52"/>
                  <a:gd name="T1" fmla="*/ 502838 h 80"/>
                  <a:gd name="T2" fmla="*/ 853044 w 52"/>
                  <a:gd name="T3" fmla="*/ 453502 h 80"/>
                  <a:gd name="T4" fmla="*/ 535046 w 52"/>
                  <a:gd name="T5" fmla="*/ 614369 h 80"/>
                  <a:gd name="T6" fmla="*/ 771499 w 52"/>
                  <a:gd name="T7" fmla="*/ 801244 h 80"/>
                  <a:gd name="T8" fmla="*/ 908180 w 52"/>
                  <a:gd name="T9" fmla="*/ 850584 h 80"/>
                  <a:gd name="T10" fmla="*/ 1386747 w 52"/>
                  <a:gd name="T11" fmla="*/ 1441530 h 80"/>
                  <a:gd name="T12" fmla="*/ 559726 w 52"/>
                  <a:gd name="T13" fmla="*/ 2131248 h 80"/>
                  <a:gd name="T14" fmla="*/ 0 w 52"/>
                  <a:gd name="T15" fmla="*/ 2050145 h 80"/>
                  <a:gd name="T16" fmla="*/ 0 w 52"/>
                  <a:gd name="T17" fmla="*/ 1596644 h 80"/>
                  <a:gd name="T18" fmla="*/ 478567 w 52"/>
                  <a:gd name="T19" fmla="*/ 1677750 h 80"/>
                  <a:gd name="T20" fmla="*/ 853044 w 52"/>
                  <a:gd name="T21" fmla="*/ 1490871 h 80"/>
                  <a:gd name="T22" fmla="*/ 616591 w 52"/>
                  <a:gd name="T23" fmla="*/ 1279343 h 80"/>
                  <a:gd name="T24" fmla="*/ 503268 w 52"/>
                  <a:gd name="T25" fmla="*/ 1254673 h 80"/>
                  <a:gd name="T26" fmla="*/ 0 w 52"/>
                  <a:gd name="T27" fmla="*/ 640377 h 80"/>
                  <a:gd name="T28" fmla="*/ 747131 w 52"/>
                  <a:gd name="T29" fmla="*/ 0 h 80"/>
                  <a:gd name="T30" fmla="*/ 1256138 w 52"/>
                  <a:gd name="T31" fmla="*/ 81102 h 80"/>
                  <a:gd name="T32" fmla="*/ 1256138 w 52"/>
                  <a:gd name="T33" fmla="*/ 502838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3" name="Freeform 10"/>
              <p:cNvSpPr>
                <a:spLocks/>
              </p:cNvSpPr>
              <p:nvPr/>
            </p:nvSpPr>
            <p:spPr bwMode="auto">
              <a:xfrm>
                <a:off x="3272" y="1586"/>
                <a:ext cx="81" cy="167"/>
              </a:xfrm>
              <a:custGeom>
                <a:avLst/>
                <a:gdLst>
                  <a:gd name="T0" fmla="*/ 485876 w 19"/>
                  <a:gd name="T1" fmla="*/ 264918 h 39"/>
                  <a:gd name="T2" fmla="*/ 257623 w 19"/>
                  <a:gd name="T3" fmla="*/ 0 h 39"/>
                  <a:gd name="T4" fmla="*/ 0 w 19"/>
                  <a:gd name="T5" fmla="*/ 264918 h 39"/>
                  <a:gd name="T6" fmla="*/ 0 w 19"/>
                  <a:gd name="T7" fmla="*/ 789088 h 39"/>
                  <a:gd name="T8" fmla="*/ 257623 w 19"/>
                  <a:gd name="T9" fmla="*/ 1029491 h 39"/>
                  <a:gd name="T10" fmla="*/ 485876 w 19"/>
                  <a:gd name="T11" fmla="*/ 789088 h 39"/>
                  <a:gd name="T12" fmla="*/ 485876 w 19"/>
                  <a:gd name="T13" fmla="*/ 264918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4" name="Freeform 11"/>
              <p:cNvSpPr>
                <a:spLocks/>
              </p:cNvSpPr>
              <p:nvPr/>
            </p:nvSpPr>
            <p:spPr bwMode="auto">
              <a:xfrm>
                <a:off x="3499" y="1474"/>
                <a:ext cx="81" cy="279"/>
              </a:xfrm>
              <a:custGeom>
                <a:avLst/>
                <a:gdLst>
                  <a:gd name="T0" fmla="*/ 485876 w 19"/>
                  <a:gd name="T1" fmla="*/ 243417 h 65"/>
                  <a:gd name="T2" fmla="*/ 228254 w 19"/>
                  <a:gd name="T3" fmla="*/ 0 h 65"/>
                  <a:gd name="T4" fmla="*/ 0 w 19"/>
                  <a:gd name="T5" fmla="*/ 243417 h 65"/>
                  <a:gd name="T6" fmla="*/ 0 w 19"/>
                  <a:gd name="T7" fmla="*/ 1500647 h 65"/>
                  <a:gd name="T8" fmla="*/ 228254 w 19"/>
                  <a:gd name="T9" fmla="*/ 1745407 h 65"/>
                  <a:gd name="T10" fmla="*/ 485876 w 19"/>
                  <a:gd name="T11" fmla="*/ 1500647 h 65"/>
                  <a:gd name="T12" fmla="*/ 485876 w 19"/>
                  <a:gd name="T13" fmla="*/ 243417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5" name="Freeform 12"/>
              <p:cNvSpPr>
                <a:spLocks/>
              </p:cNvSpPr>
              <p:nvPr/>
            </p:nvSpPr>
            <p:spPr bwMode="auto">
              <a:xfrm>
                <a:off x="3722" y="1320"/>
                <a:ext cx="81" cy="514"/>
              </a:xfrm>
              <a:custGeom>
                <a:avLst/>
                <a:gdLst>
                  <a:gd name="T0" fmla="*/ 485876 w 19"/>
                  <a:gd name="T1" fmla="*/ 240710 h 120"/>
                  <a:gd name="T2" fmla="*/ 257623 w 19"/>
                  <a:gd name="T3" fmla="*/ 0 h 120"/>
                  <a:gd name="T4" fmla="*/ 0 w 19"/>
                  <a:gd name="T5" fmla="*/ 240710 h 120"/>
                  <a:gd name="T6" fmla="*/ 0 w 19"/>
                  <a:gd name="T7" fmla="*/ 2934246 h 120"/>
                  <a:gd name="T8" fmla="*/ 257623 w 19"/>
                  <a:gd name="T9" fmla="*/ 3174884 h 120"/>
                  <a:gd name="T10" fmla="*/ 485876 w 19"/>
                  <a:gd name="T11" fmla="*/ 2934246 h 120"/>
                  <a:gd name="T12" fmla="*/ 485876 w 19"/>
                  <a:gd name="T13" fmla="*/ 240710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6" name="Freeform 13"/>
              <p:cNvSpPr>
                <a:spLocks/>
              </p:cNvSpPr>
              <p:nvPr/>
            </p:nvSpPr>
            <p:spPr bwMode="auto">
              <a:xfrm>
                <a:off x="3949" y="1474"/>
                <a:ext cx="81" cy="279"/>
              </a:xfrm>
              <a:custGeom>
                <a:avLst/>
                <a:gdLst>
                  <a:gd name="T0" fmla="*/ 485876 w 19"/>
                  <a:gd name="T1" fmla="*/ 243417 h 65"/>
                  <a:gd name="T2" fmla="*/ 228254 w 19"/>
                  <a:gd name="T3" fmla="*/ 0 h 65"/>
                  <a:gd name="T4" fmla="*/ 0 w 19"/>
                  <a:gd name="T5" fmla="*/ 243417 h 65"/>
                  <a:gd name="T6" fmla="*/ 0 w 19"/>
                  <a:gd name="T7" fmla="*/ 1500647 h 65"/>
                  <a:gd name="T8" fmla="*/ 228254 w 19"/>
                  <a:gd name="T9" fmla="*/ 1745407 h 65"/>
                  <a:gd name="T10" fmla="*/ 485876 w 19"/>
                  <a:gd name="T11" fmla="*/ 1500647 h 65"/>
                  <a:gd name="T12" fmla="*/ 485876 w 19"/>
                  <a:gd name="T13" fmla="*/ 243417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7" name="Freeform 14"/>
              <p:cNvSpPr>
                <a:spLocks/>
              </p:cNvSpPr>
              <p:nvPr/>
            </p:nvSpPr>
            <p:spPr bwMode="auto">
              <a:xfrm>
                <a:off x="4171" y="1586"/>
                <a:ext cx="86" cy="167"/>
              </a:xfrm>
              <a:custGeom>
                <a:avLst/>
                <a:gdLst>
                  <a:gd name="T0" fmla="*/ 543903 w 20"/>
                  <a:gd name="T1" fmla="*/ 264918 h 39"/>
                  <a:gd name="T2" fmla="*/ 271842 w 20"/>
                  <a:gd name="T3" fmla="*/ 0 h 39"/>
                  <a:gd name="T4" fmla="*/ 0 w 20"/>
                  <a:gd name="T5" fmla="*/ 264918 h 39"/>
                  <a:gd name="T6" fmla="*/ 0 w 20"/>
                  <a:gd name="T7" fmla="*/ 789088 h 39"/>
                  <a:gd name="T8" fmla="*/ 271842 w 20"/>
                  <a:gd name="T9" fmla="*/ 1029491 h 39"/>
                  <a:gd name="T10" fmla="*/ 543903 w 20"/>
                  <a:gd name="T11" fmla="*/ 789088 h 39"/>
                  <a:gd name="T12" fmla="*/ 543903 w 20"/>
                  <a:gd name="T13" fmla="*/ 264918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8" name="Freeform 15"/>
              <p:cNvSpPr>
                <a:spLocks/>
              </p:cNvSpPr>
              <p:nvPr/>
            </p:nvSpPr>
            <p:spPr bwMode="auto">
              <a:xfrm>
                <a:off x="4398" y="1474"/>
                <a:ext cx="82" cy="279"/>
              </a:xfrm>
              <a:custGeom>
                <a:avLst/>
                <a:gdLst>
                  <a:gd name="T0" fmla="*/ 530152 w 19"/>
                  <a:gd name="T1" fmla="*/ 243417 h 65"/>
                  <a:gd name="T2" fmla="*/ 278627 w 19"/>
                  <a:gd name="T3" fmla="*/ 0 h 65"/>
                  <a:gd name="T4" fmla="*/ 0 w 19"/>
                  <a:gd name="T5" fmla="*/ 243417 h 65"/>
                  <a:gd name="T6" fmla="*/ 0 w 19"/>
                  <a:gd name="T7" fmla="*/ 1500647 h 65"/>
                  <a:gd name="T8" fmla="*/ 278627 w 19"/>
                  <a:gd name="T9" fmla="*/ 1745407 h 65"/>
                  <a:gd name="T10" fmla="*/ 530152 w 19"/>
                  <a:gd name="T11" fmla="*/ 1500647 h 65"/>
                  <a:gd name="T12" fmla="*/ 530152 w 19"/>
                  <a:gd name="T13" fmla="*/ 243417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9" name="Freeform 16"/>
              <p:cNvSpPr>
                <a:spLocks/>
              </p:cNvSpPr>
              <p:nvPr/>
            </p:nvSpPr>
            <p:spPr bwMode="auto">
              <a:xfrm>
                <a:off x="4625" y="1320"/>
                <a:ext cx="82" cy="514"/>
              </a:xfrm>
              <a:custGeom>
                <a:avLst/>
                <a:gdLst>
                  <a:gd name="T0" fmla="*/ 530152 w 19"/>
                  <a:gd name="T1" fmla="*/ 240710 h 120"/>
                  <a:gd name="T2" fmla="*/ 251524 w 19"/>
                  <a:gd name="T3" fmla="*/ 0 h 120"/>
                  <a:gd name="T4" fmla="*/ 0 w 19"/>
                  <a:gd name="T5" fmla="*/ 240710 h 120"/>
                  <a:gd name="T6" fmla="*/ 0 w 19"/>
                  <a:gd name="T7" fmla="*/ 2934246 h 120"/>
                  <a:gd name="T8" fmla="*/ 251524 w 19"/>
                  <a:gd name="T9" fmla="*/ 3174884 h 120"/>
                  <a:gd name="T10" fmla="*/ 530152 w 19"/>
                  <a:gd name="T11" fmla="*/ 2934246 h 120"/>
                  <a:gd name="T12" fmla="*/ 530152 w 19"/>
                  <a:gd name="T13" fmla="*/ 240710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50" name="Freeform 17"/>
              <p:cNvSpPr>
                <a:spLocks/>
              </p:cNvSpPr>
              <p:nvPr/>
            </p:nvSpPr>
            <p:spPr bwMode="auto">
              <a:xfrm>
                <a:off x="4848" y="1474"/>
                <a:ext cx="82" cy="279"/>
              </a:xfrm>
              <a:custGeom>
                <a:avLst/>
                <a:gdLst>
                  <a:gd name="T0" fmla="*/ 530152 w 19"/>
                  <a:gd name="T1" fmla="*/ 243417 h 65"/>
                  <a:gd name="T2" fmla="*/ 278627 w 19"/>
                  <a:gd name="T3" fmla="*/ 0 h 65"/>
                  <a:gd name="T4" fmla="*/ 0 w 19"/>
                  <a:gd name="T5" fmla="*/ 243417 h 65"/>
                  <a:gd name="T6" fmla="*/ 0 w 19"/>
                  <a:gd name="T7" fmla="*/ 1500647 h 65"/>
                  <a:gd name="T8" fmla="*/ 278627 w 19"/>
                  <a:gd name="T9" fmla="*/ 1745407 h 65"/>
                  <a:gd name="T10" fmla="*/ 530152 w 19"/>
                  <a:gd name="T11" fmla="*/ 1500647 h 65"/>
                  <a:gd name="T12" fmla="*/ 530152 w 19"/>
                  <a:gd name="T13" fmla="*/ 243417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51" name="Freeform 18"/>
              <p:cNvSpPr>
                <a:spLocks/>
              </p:cNvSpPr>
              <p:nvPr/>
            </p:nvSpPr>
            <p:spPr bwMode="auto">
              <a:xfrm>
                <a:off x="5075" y="1586"/>
                <a:ext cx="82" cy="167"/>
              </a:xfrm>
              <a:custGeom>
                <a:avLst/>
                <a:gdLst>
                  <a:gd name="T0" fmla="*/ 530152 w 19"/>
                  <a:gd name="T1" fmla="*/ 264918 h 39"/>
                  <a:gd name="T2" fmla="*/ 251524 w 19"/>
                  <a:gd name="T3" fmla="*/ 0 h 39"/>
                  <a:gd name="T4" fmla="*/ 0 w 19"/>
                  <a:gd name="T5" fmla="*/ 264918 h 39"/>
                  <a:gd name="T6" fmla="*/ 0 w 19"/>
                  <a:gd name="T7" fmla="*/ 789088 h 39"/>
                  <a:gd name="T8" fmla="*/ 251524 w 19"/>
                  <a:gd name="T9" fmla="*/ 1029491 h 39"/>
                  <a:gd name="T10" fmla="*/ 530152 w 19"/>
                  <a:gd name="T11" fmla="*/ 789088 h 39"/>
                  <a:gd name="T12" fmla="*/ 530152 w 19"/>
                  <a:gd name="T13" fmla="*/ 264918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9636" name="Rectangle 19"/>
            <p:cNvSpPr>
              <a:spLocks noChangeArrowheads="1"/>
            </p:cNvSpPr>
            <p:nvPr/>
          </p:nvSpPr>
          <p:spPr bwMode="auto">
            <a:xfrm>
              <a:off x="0" y="0"/>
              <a:ext cx="5760" cy="43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endParaRPr lang="zh-CN" altLang="en-US">
                <a:ea typeface="宋体" pitchFamily="2" charset="-122"/>
              </a:endParaRPr>
            </a:p>
          </p:txBody>
        </p:sp>
      </p:gr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6.1.1   </a:t>
            </a:r>
            <a:r>
              <a:rPr lang="zh-CN" altLang="en-US" sz="3200" dirty="0" smtClean="0">
                <a:latin typeface="Times New Roman" pitchFamily="18" charset="0"/>
                <a:ea typeface="宋体" pitchFamily="2" charset="-122"/>
                <a:cs typeface="Arial" charset="0"/>
              </a:rPr>
              <a:t>客户端和服务器的关系</a:t>
            </a:r>
            <a:endParaRPr lang="en-US" altLang="zh-CN" sz="3200" dirty="0" smtClean="0">
              <a:latin typeface="Times New Roman" pitchFamily="18" charset="0"/>
              <a:ea typeface="宋体" pitchFamily="2" charset="-122"/>
              <a:cs typeface="Arial" charset="0"/>
            </a:endParaRPr>
          </a:p>
        </p:txBody>
      </p:sp>
      <p:sp>
        <p:nvSpPr>
          <p:cNvPr id="12291" name="Rectangle 3"/>
          <p:cNvSpPr>
            <a:spLocks noGrp="1" noChangeArrowheads="1"/>
          </p:cNvSpPr>
          <p:nvPr>
            <p:ph idx="1"/>
          </p:nvPr>
        </p:nvSpPr>
        <p:spPr>
          <a:xfrm>
            <a:off x="432000" y="1152000"/>
            <a:ext cx="8280000" cy="4114797"/>
          </a:xfrm>
        </p:spPr>
        <p:txBody>
          <a:bodyPr>
            <a:spAutoFit/>
          </a:bodyPr>
          <a:lstStyle/>
          <a:p>
            <a:pPr marL="360000" indent="-360000" algn="just">
              <a:lnSpc>
                <a:spcPct val="150000"/>
              </a:lnSpc>
              <a:spcBef>
                <a:spcPts val="600"/>
              </a:spcBef>
              <a:spcAft>
                <a:spcPts val="0"/>
              </a:spcAft>
              <a:defRPr/>
            </a:pPr>
            <a:r>
              <a:rPr lang="zh-CN" altLang="en-US" sz="2400" b="1" dirty="0" smtClean="0">
                <a:latin typeface="Times New Roman" pitchFamily="18" charset="0"/>
                <a:ea typeface="宋体" pitchFamily="2" charset="-122"/>
              </a:rPr>
              <a:t>大多数常用的</a:t>
            </a:r>
            <a:r>
              <a:rPr lang="en-US" altLang="zh-CN" sz="2400" b="1" dirty="0" smtClean="0">
                <a:solidFill>
                  <a:srgbClr val="0000FF"/>
                </a:solidFill>
                <a:latin typeface="Times New Roman" pitchFamily="18" charset="0"/>
                <a:ea typeface="宋体" pitchFamily="2" charset="-122"/>
              </a:rPr>
              <a:t>Internet</a:t>
            </a:r>
            <a:r>
              <a:rPr lang="zh-CN" altLang="en-US" sz="2400" b="1" dirty="0" smtClean="0">
                <a:solidFill>
                  <a:srgbClr val="0000FF"/>
                </a:solidFill>
                <a:latin typeface="Times New Roman" pitchFamily="18" charset="0"/>
                <a:ea typeface="宋体" pitchFamily="2" charset="-122"/>
              </a:rPr>
              <a:t>应用程序</a:t>
            </a:r>
            <a:r>
              <a:rPr lang="zh-CN" altLang="en-US" sz="2400" b="1" dirty="0" smtClean="0">
                <a:latin typeface="Times New Roman" pitchFamily="18" charset="0"/>
                <a:ea typeface="宋体" pitchFamily="2" charset="-122"/>
              </a:rPr>
              <a:t>都依赖于</a:t>
            </a:r>
            <a:r>
              <a:rPr lang="zh-CN" altLang="en-US" sz="2400" b="1" dirty="0" smtClean="0">
                <a:solidFill>
                  <a:srgbClr val="FF00FF"/>
                </a:solidFill>
                <a:latin typeface="Times New Roman" pitchFamily="18" charset="0"/>
                <a:ea typeface="宋体" pitchFamily="2" charset="-122"/>
              </a:rPr>
              <a:t>服务器</a:t>
            </a:r>
            <a:r>
              <a:rPr lang="zh-CN" altLang="en-US" sz="2400" b="1" dirty="0" smtClean="0">
                <a:latin typeface="Times New Roman" pitchFamily="18" charset="0"/>
                <a:ea typeface="宋体" pitchFamily="2" charset="-122"/>
              </a:rPr>
              <a:t>和</a:t>
            </a:r>
            <a:r>
              <a:rPr lang="zh-CN" altLang="en-US" sz="2400" b="1" dirty="0" smtClean="0">
                <a:solidFill>
                  <a:srgbClr val="FF00FF"/>
                </a:solidFill>
                <a:latin typeface="Times New Roman" pitchFamily="18" charset="0"/>
                <a:ea typeface="宋体" pitchFamily="2" charset="-122"/>
              </a:rPr>
              <a:t>客户端</a:t>
            </a:r>
            <a:r>
              <a:rPr lang="zh-CN" altLang="en-US" sz="2400" b="1" dirty="0" smtClean="0">
                <a:latin typeface="Times New Roman" pitchFamily="18" charset="0"/>
                <a:ea typeface="宋体" pitchFamily="2" charset="-122"/>
              </a:rPr>
              <a:t>之间的交互。服务器和客户端的种类繁多，其交互方式也复杂多样。</a:t>
            </a:r>
          </a:p>
          <a:p>
            <a:pPr marL="360000" indent="-360000" algn="just">
              <a:lnSpc>
                <a:spcPct val="150000"/>
              </a:lnSpc>
              <a:spcBef>
                <a:spcPts val="600"/>
              </a:spcBef>
              <a:spcAft>
                <a:spcPts val="0"/>
              </a:spcAft>
              <a:defRPr/>
            </a:pPr>
            <a:r>
              <a:rPr lang="zh-CN" altLang="en-US" sz="2400" b="1" dirty="0" smtClean="0">
                <a:solidFill>
                  <a:srgbClr val="0000FF"/>
                </a:solidFill>
                <a:latin typeface="Times New Roman" pitchFamily="18" charset="0"/>
                <a:ea typeface="宋体" pitchFamily="2" charset="-122"/>
              </a:rPr>
              <a:t>服务器</a:t>
            </a:r>
            <a:r>
              <a:rPr lang="zh-CN" altLang="en-US" sz="2400" b="1" dirty="0" smtClean="0">
                <a:latin typeface="Times New Roman" pitchFamily="18" charset="0"/>
                <a:ea typeface="宋体" pitchFamily="2" charset="-122"/>
              </a:rPr>
              <a:t>安装了</a:t>
            </a:r>
            <a:r>
              <a:rPr lang="zh-CN" altLang="en-US" sz="2400" b="1" dirty="0" smtClean="0">
                <a:solidFill>
                  <a:srgbClr val="FF00FF"/>
                </a:solidFill>
                <a:latin typeface="Times New Roman" pitchFamily="18" charset="0"/>
                <a:ea typeface="宋体" pitchFamily="2" charset="-122"/>
              </a:rPr>
              <a:t>特殊的</a:t>
            </a:r>
            <a:r>
              <a:rPr lang="zh-CN" altLang="en-US" sz="2400" b="1" u="sng" dirty="0" smtClean="0">
                <a:solidFill>
                  <a:srgbClr val="FF00FF"/>
                </a:solidFill>
                <a:effectLst>
                  <a:outerShdw blurRad="38100" dist="38100" dir="2700000" algn="tl">
                    <a:srgbClr val="C0C0C0"/>
                  </a:outerShdw>
                </a:effectLst>
                <a:latin typeface="Times New Roman" pitchFamily="18" charset="0"/>
                <a:ea typeface="宋体" pitchFamily="2" charset="-122"/>
              </a:rPr>
              <a:t>软件程序</a:t>
            </a:r>
            <a:r>
              <a:rPr lang="zh-CN" altLang="en-US" sz="2400" b="1" dirty="0" smtClean="0">
                <a:latin typeface="Times New Roman" pitchFamily="18" charset="0"/>
                <a:ea typeface="宋体" pitchFamily="2" charset="-122"/>
              </a:rPr>
              <a:t>，它可以为网络上的其它主机</a:t>
            </a:r>
            <a:r>
              <a:rPr lang="zh-CN" altLang="en-US" sz="2400" b="1" dirty="0" smtClean="0">
                <a:solidFill>
                  <a:srgbClr val="FF00FF"/>
                </a:solidFill>
                <a:latin typeface="Times New Roman" pitchFamily="18" charset="0"/>
                <a:ea typeface="宋体" pitchFamily="2" charset="-122"/>
              </a:rPr>
              <a:t>提供信息或服务</a:t>
            </a:r>
            <a:r>
              <a:rPr lang="zh-CN" altLang="en-US" sz="2400" b="1" dirty="0" smtClean="0">
                <a:latin typeface="Times New Roman" pitchFamily="18" charset="0"/>
                <a:ea typeface="宋体" pitchFamily="2" charset="-122"/>
              </a:rPr>
              <a:t>。例如</a:t>
            </a:r>
            <a:r>
              <a:rPr lang="zh-CN" altLang="zh-CN" sz="2400" b="1" dirty="0" smtClean="0">
                <a:solidFill>
                  <a:srgbClr val="0000FF"/>
                </a:solidFill>
                <a:latin typeface="Times New Roman" pitchFamily="18" charset="0"/>
                <a:ea typeface="宋体" pitchFamily="2" charset="-122"/>
              </a:rPr>
              <a:t>Web服务器</a:t>
            </a:r>
            <a:r>
              <a:rPr lang="zh-CN" altLang="en-US" sz="2400" b="1" dirty="0" smtClean="0">
                <a:latin typeface="Times New Roman" pitchFamily="18" charset="0"/>
                <a:ea typeface="宋体" pitchFamily="2" charset="-122"/>
              </a:rPr>
              <a:t>就</a:t>
            </a:r>
            <a:r>
              <a:rPr lang="zh-CN" altLang="zh-CN" sz="2400" b="1" dirty="0" smtClean="0">
                <a:latin typeface="Times New Roman" pitchFamily="18" charset="0"/>
                <a:ea typeface="宋体" pitchFamily="2" charset="-122"/>
              </a:rPr>
              <a:t>是典型的</a:t>
            </a:r>
            <a:r>
              <a:rPr lang="zh-CN" altLang="en-US" sz="2400" b="1" dirty="0" smtClean="0">
                <a:latin typeface="Times New Roman" pitchFamily="18" charset="0"/>
                <a:ea typeface="宋体" pitchFamily="2" charset="-122"/>
              </a:rPr>
              <a:t>服务器</a:t>
            </a:r>
            <a:r>
              <a:rPr lang="zh-CN" altLang="zh-CN"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a:p>
            <a:pPr marL="360000" indent="-360000" algn="just">
              <a:lnSpc>
                <a:spcPct val="150000"/>
              </a:lnSpc>
              <a:spcBef>
                <a:spcPts val="600"/>
              </a:spcBef>
              <a:spcAft>
                <a:spcPts val="0"/>
              </a:spcAft>
              <a:defRPr/>
            </a:pPr>
            <a:r>
              <a:rPr lang="zh-CN" altLang="en-US" sz="2400" b="1" dirty="0" smtClean="0">
                <a:latin typeface="Times New Roman" pitchFamily="18" charset="0"/>
                <a:ea typeface="宋体" pitchFamily="2" charset="-122"/>
              </a:rPr>
              <a:t>确保</a:t>
            </a:r>
            <a:r>
              <a:rPr lang="en-US" altLang="zh-CN" sz="2400" b="1" dirty="0" smtClean="0">
                <a:latin typeface="Times New Roman" pitchFamily="18" charset="0"/>
                <a:ea typeface="宋体" pitchFamily="2" charset="-122"/>
              </a:rPr>
              <a:t>Internet</a:t>
            </a:r>
            <a:r>
              <a:rPr lang="zh-CN" altLang="en-US" sz="2400" b="1" dirty="0" smtClean="0">
                <a:latin typeface="Times New Roman" pitchFamily="18" charset="0"/>
                <a:ea typeface="宋体" pitchFamily="2" charset="-122"/>
              </a:rPr>
              <a:t>上</a:t>
            </a:r>
            <a:r>
              <a:rPr lang="zh-CN" altLang="en-US" sz="2400" b="1" dirty="0">
                <a:latin typeface="Times New Roman" pitchFamily="18" charset="0"/>
                <a:ea typeface="宋体" pitchFamily="2" charset="-122"/>
              </a:rPr>
              <a:t>各</a:t>
            </a:r>
            <a:r>
              <a:rPr lang="zh-CN" altLang="en-US" sz="2400" b="1" dirty="0" smtClean="0">
                <a:latin typeface="Times New Roman" pitchFamily="18" charset="0"/>
                <a:ea typeface="宋体" pitchFamily="2" charset="-122"/>
              </a:rPr>
              <a:t>种服务能够正常进行的关键是</a:t>
            </a:r>
            <a:r>
              <a:rPr lang="zh-CN" altLang="en-US" sz="2400" b="1" dirty="0">
                <a:latin typeface="Times New Roman" pitchFamily="18" charset="0"/>
                <a:ea typeface="宋体" pitchFamily="2" charset="-122"/>
              </a:rPr>
              <a:t>：</a:t>
            </a:r>
            <a:r>
              <a:rPr lang="zh-CN" altLang="en-US" sz="2400" b="1" dirty="0" smtClean="0">
                <a:latin typeface="Times New Roman" pitchFamily="18" charset="0"/>
                <a:ea typeface="宋体" pitchFamily="2" charset="-122"/>
              </a:rPr>
              <a:t>服务器和客户端</a:t>
            </a:r>
            <a:r>
              <a:rPr lang="zh-CN" altLang="en-US" sz="2400" b="1" u="sng" dirty="0" smtClean="0">
                <a:solidFill>
                  <a:schemeClr val="accent2"/>
                </a:solidFill>
                <a:effectLst>
                  <a:outerShdw blurRad="38100" dist="38100" dir="2700000" algn="tl">
                    <a:srgbClr val="C0C0C0"/>
                  </a:outerShdw>
                </a:effectLst>
                <a:latin typeface="Times New Roman" pitchFamily="18" charset="0"/>
                <a:ea typeface="宋体" pitchFamily="2" charset="-122"/>
              </a:rPr>
              <a:t>必须都遵循统一的标准和协议</a:t>
            </a:r>
            <a:r>
              <a:rPr lang="zh-CN" altLang="en-US" sz="2400" b="1" dirty="0" smtClean="0">
                <a:latin typeface="Times New Roman" pitchFamily="18" charset="0"/>
                <a:ea typeface="宋体" pitchFamily="2" charset="-122"/>
              </a:rPr>
              <a:t>。</a:t>
            </a:r>
          </a:p>
        </p:txBody>
      </p:sp>
      <p:sp>
        <p:nvSpPr>
          <p:cNvPr id="11268" name="Rectangle 8"/>
          <p:cNvSpPr>
            <a:spLocks noChangeArrowheads="1"/>
          </p:cNvSpPr>
          <p:nvPr/>
        </p:nvSpPr>
        <p:spPr bwMode="auto">
          <a:xfrm>
            <a:off x="2052000" y="5400000"/>
            <a:ext cx="5040000" cy="45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lnSpc>
                <a:spcPct val="100000"/>
              </a:lnSpc>
            </a:pPr>
            <a:r>
              <a:rPr lang="zh-CN" altLang="en-US" b="1" i="1" dirty="0" smtClean="0">
                <a:solidFill>
                  <a:srgbClr val="6600CC"/>
                </a:solidFill>
                <a:latin typeface="Times New Roman" pitchFamily="18" charset="0"/>
                <a:ea typeface="宋体" pitchFamily="2" charset="-122"/>
              </a:rPr>
              <a:t>参见</a:t>
            </a:r>
            <a:r>
              <a:rPr lang="en-US" altLang="zh-CN" b="1" i="1" dirty="0" smtClean="0">
                <a:solidFill>
                  <a:srgbClr val="6600CC"/>
                </a:solidFill>
                <a:latin typeface="Times New Roman" pitchFamily="18" charset="0"/>
                <a:ea typeface="宋体" pitchFamily="2" charset="-122"/>
              </a:rPr>
              <a:t>4.03</a:t>
            </a:r>
            <a:r>
              <a:rPr lang="zh-CN" altLang="en-US" b="1" i="1" dirty="0" smtClean="0">
                <a:solidFill>
                  <a:srgbClr val="6600CC"/>
                </a:solidFill>
                <a:latin typeface="Times New Roman" pitchFamily="18" charset="0"/>
                <a:ea typeface="宋体" pitchFamily="2" charset="-122"/>
              </a:rPr>
              <a:t>版 </a:t>
            </a:r>
            <a:r>
              <a:rPr lang="en-US" altLang="zh-CN" b="1" i="1" dirty="0" smtClean="0">
                <a:solidFill>
                  <a:srgbClr val="6600CC"/>
                </a:solidFill>
                <a:latin typeface="Times New Roman" pitchFamily="18" charset="0"/>
                <a:ea typeface="宋体" pitchFamily="2" charset="-122"/>
              </a:rPr>
              <a:t>6.1.1</a:t>
            </a:r>
            <a:r>
              <a:rPr lang="en-US" altLang="zh-CN" b="1" i="1" dirty="0">
                <a:solidFill>
                  <a:srgbClr val="6600CC"/>
                </a:solidFill>
                <a:latin typeface="Times New Roman" pitchFamily="18" charset="0"/>
                <a:ea typeface="宋体" pitchFamily="2" charset="-122"/>
              </a:rPr>
              <a:t>.</a:t>
            </a:r>
            <a:r>
              <a:rPr lang="en-US" altLang="zh-CN" b="1" i="1" dirty="0" smtClean="0">
                <a:solidFill>
                  <a:srgbClr val="6600CC"/>
                </a:solidFill>
                <a:latin typeface="Times New Roman" pitchFamily="18" charset="0"/>
                <a:ea typeface="宋体" pitchFamily="2" charset="-122"/>
              </a:rPr>
              <a:t>1 </a:t>
            </a:r>
            <a:r>
              <a:rPr lang="zh-CN" altLang="en-US" b="1" i="1" dirty="0" smtClean="0">
                <a:solidFill>
                  <a:srgbClr val="6600CC"/>
                </a:solidFill>
                <a:latin typeface="Times New Roman" pitchFamily="18" charset="0"/>
                <a:ea typeface="宋体" pitchFamily="2" charset="-122"/>
              </a:rPr>
              <a:t>客户端和服务器</a:t>
            </a:r>
            <a:endParaRPr lang="zh-CN" altLang="en-US" b="1" i="1" dirty="0">
              <a:solidFill>
                <a:srgbClr val="6600CC"/>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000" y="3420000"/>
            <a:ext cx="5269649" cy="30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4"/>
          <p:cNvSpPr txBox="1">
            <a:spLocks noChangeArrowheads="1"/>
          </p:cNvSpPr>
          <p:nvPr/>
        </p:nvSpPr>
        <p:spPr bwMode="auto">
          <a:xfrm>
            <a:off x="5112000" y="6012000"/>
            <a:ext cx="3960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nSpc>
                <a:spcPct val="100000"/>
              </a:lnSpc>
            </a:pPr>
            <a:r>
              <a:rPr lang="zh-CN" altLang="en-US" b="1" dirty="0" smtClean="0">
                <a:latin typeface="Times New Roman" pitchFamily="18" charset="0"/>
                <a:ea typeface="宋体" pitchFamily="2" charset="-122"/>
              </a:rPr>
              <a:t>参见</a:t>
            </a:r>
            <a:r>
              <a:rPr lang="en-US" altLang="zh-CN" b="1" dirty="0" smtClean="0">
                <a:latin typeface="Times New Roman" pitchFamily="18" charset="0"/>
                <a:ea typeface="宋体" pitchFamily="2" charset="-122"/>
              </a:rPr>
              <a:t>4.03</a:t>
            </a:r>
            <a:r>
              <a:rPr lang="zh-CN" altLang="en-US" b="1" dirty="0" smtClean="0">
                <a:latin typeface="Times New Roman" pitchFamily="18" charset="0"/>
                <a:ea typeface="宋体" pitchFamily="2" charset="-122"/>
              </a:rPr>
              <a:t>版教材动画</a:t>
            </a:r>
            <a:r>
              <a:rPr lang="en-US" altLang="zh-CN" b="1" dirty="0">
                <a:latin typeface="Times New Roman" pitchFamily="18" charset="0"/>
                <a:ea typeface="宋体" pitchFamily="2" charset="-122"/>
              </a:rPr>
              <a:t>6.1.1.2</a:t>
            </a:r>
            <a:endParaRPr lang="zh-CN" altLang="en-US" b="1" dirty="0">
              <a:latin typeface="Times New Roman" pitchFamily="18" charset="0"/>
              <a:ea typeface="宋体" pitchFamily="2" charset="-122"/>
            </a:endParaRPr>
          </a:p>
        </p:txBody>
      </p:sp>
      <p:sp>
        <p:nvSpPr>
          <p:cNvPr id="124931" name="Rectangle 3"/>
          <p:cNvSpPr>
            <a:spLocks noGrp="1" noChangeArrowheads="1"/>
          </p:cNvSpPr>
          <p:nvPr>
            <p:ph idx="4294967295"/>
          </p:nvPr>
        </p:nvSpPr>
        <p:spPr>
          <a:xfrm>
            <a:off x="288000" y="1152000"/>
            <a:ext cx="8568000" cy="2340000"/>
          </a:xfrm>
        </p:spPr>
        <p:txBody>
          <a:bodyPr/>
          <a:lstStyle/>
          <a:p>
            <a:pPr marL="360000" indent="-360000" algn="just" eaLnBrk="1" hangingPunct="1">
              <a:lnSpc>
                <a:spcPct val="150000"/>
              </a:lnSpc>
              <a:spcBef>
                <a:spcPts val="600"/>
              </a:spcBef>
              <a:spcAft>
                <a:spcPts val="0"/>
              </a:spcAft>
              <a:defRPr/>
            </a:pPr>
            <a:r>
              <a:rPr lang="zh-CN" altLang="en-US" sz="2400" b="1" dirty="0" smtClean="0">
                <a:solidFill>
                  <a:srgbClr val="0000FF"/>
                </a:solidFill>
                <a:latin typeface="Times New Roman" pitchFamily="18" charset="0"/>
                <a:ea typeface="宋体" pitchFamily="2" charset="-122"/>
              </a:rPr>
              <a:t>客户端</a:t>
            </a:r>
            <a:r>
              <a:rPr lang="zh-CN" altLang="en-US" sz="2400" b="1" dirty="0" smtClean="0">
                <a:latin typeface="Times New Roman" pitchFamily="18" charset="0"/>
                <a:ea typeface="宋体" pitchFamily="2" charset="-122"/>
              </a:rPr>
              <a:t>安装了</a:t>
            </a:r>
            <a:r>
              <a:rPr lang="zh-CN" altLang="en-US" sz="2400" b="1" dirty="0" smtClean="0">
                <a:solidFill>
                  <a:srgbClr val="FF00FF"/>
                </a:solidFill>
                <a:latin typeface="Times New Roman" pitchFamily="18" charset="0"/>
                <a:ea typeface="宋体" pitchFamily="2" charset="-122"/>
              </a:rPr>
              <a:t>特殊的</a:t>
            </a:r>
            <a:r>
              <a:rPr lang="zh-CN" altLang="en-US" sz="2400" b="1" u="sng" dirty="0" smtClean="0">
                <a:solidFill>
                  <a:srgbClr val="FF00FF"/>
                </a:solidFill>
                <a:effectLst>
                  <a:outerShdw blurRad="38100" dist="38100" dir="2700000" algn="tl">
                    <a:srgbClr val="C0C0C0"/>
                  </a:outerShdw>
                </a:effectLst>
                <a:latin typeface="Times New Roman" pitchFamily="18" charset="0"/>
                <a:ea typeface="宋体" pitchFamily="2" charset="-122"/>
              </a:rPr>
              <a:t>软件程序</a:t>
            </a:r>
            <a:r>
              <a:rPr lang="zh-CN" altLang="en-US" sz="2400" b="1" dirty="0" smtClean="0">
                <a:latin typeface="Times New Roman" pitchFamily="18" charset="0"/>
                <a:ea typeface="宋体" pitchFamily="2" charset="-122"/>
              </a:rPr>
              <a:t>，它可以向服务器</a:t>
            </a:r>
            <a:r>
              <a:rPr lang="zh-CN" altLang="en-US" sz="2400" b="1" dirty="0" smtClean="0">
                <a:solidFill>
                  <a:srgbClr val="FF00FF"/>
                </a:solidFill>
                <a:latin typeface="Times New Roman" pitchFamily="18" charset="0"/>
                <a:ea typeface="宋体" pitchFamily="2" charset="-122"/>
              </a:rPr>
              <a:t>请求</a:t>
            </a:r>
            <a:r>
              <a:rPr lang="zh-CN" altLang="en-US" sz="2400" b="1" dirty="0">
                <a:solidFill>
                  <a:srgbClr val="FF00FF"/>
                </a:solidFill>
                <a:latin typeface="Times New Roman" pitchFamily="18" charset="0"/>
                <a:ea typeface="宋体" pitchFamily="2" charset="-122"/>
              </a:rPr>
              <a:t>并</a:t>
            </a:r>
            <a:r>
              <a:rPr lang="zh-CN" altLang="en-US" sz="2400" b="1" dirty="0" smtClean="0">
                <a:solidFill>
                  <a:srgbClr val="FF00FF"/>
                </a:solidFill>
                <a:latin typeface="Times New Roman" pitchFamily="18" charset="0"/>
                <a:ea typeface="宋体" pitchFamily="2" charset="-122"/>
              </a:rPr>
              <a:t>显示所获取信息</a:t>
            </a:r>
            <a:r>
              <a:rPr lang="zh-CN" altLang="en-US" sz="2400" b="1" dirty="0" smtClean="0">
                <a:latin typeface="Times New Roman" pitchFamily="18" charset="0"/>
                <a:ea typeface="宋体" pitchFamily="2" charset="-122"/>
              </a:rPr>
              <a:t>。</a:t>
            </a:r>
            <a:r>
              <a:rPr lang="en-US" altLang="zh-CN" sz="2400" b="1" dirty="0" smtClean="0">
                <a:solidFill>
                  <a:srgbClr val="0000FF"/>
                </a:solidFill>
                <a:latin typeface="Times New Roman" pitchFamily="18" charset="0"/>
                <a:ea typeface="宋体" pitchFamily="2" charset="-122"/>
              </a:rPr>
              <a:t>Web</a:t>
            </a:r>
            <a:r>
              <a:rPr lang="zh-CN" altLang="en-US" sz="2400" b="1" dirty="0" smtClean="0">
                <a:solidFill>
                  <a:srgbClr val="0000FF"/>
                </a:solidFill>
                <a:latin typeface="Times New Roman" pitchFamily="18" charset="0"/>
                <a:ea typeface="宋体" pitchFamily="2" charset="-122"/>
              </a:rPr>
              <a:t>浏览器</a:t>
            </a:r>
            <a:r>
              <a:rPr lang="zh-CN" altLang="en-US" sz="2400" b="1" dirty="0" smtClean="0">
                <a:latin typeface="Times New Roman" pitchFamily="18" charset="0"/>
                <a:ea typeface="宋体" pitchFamily="2" charset="-122"/>
              </a:rPr>
              <a:t>是典型的客户端。</a:t>
            </a:r>
          </a:p>
          <a:p>
            <a:pPr marL="360000" indent="-360000"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客户端</a:t>
            </a:r>
            <a:r>
              <a:rPr lang="en-US" altLang="zh-CN" sz="2400" b="1" dirty="0" smtClean="0">
                <a:latin typeface="Times New Roman" pitchFamily="18" charset="0"/>
                <a:ea typeface="宋体" pitchFamily="2" charset="-122"/>
              </a:rPr>
              <a:t>/</a:t>
            </a:r>
            <a:r>
              <a:rPr lang="zh-CN" altLang="en-US" sz="2400" b="1" dirty="0" smtClean="0">
                <a:latin typeface="Times New Roman" pitchFamily="18" charset="0"/>
                <a:ea typeface="宋体" pitchFamily="2" charset="-122"/>
              </a:rPr>
              <a:t>服务器系统的关键特征：</a:t>
            </a:r>
            <a:r>
              <a:rPr lang="zh-CN" altLang="en-US" sz="2400" b="1" dirty="0" smtClean="0">
                <a:solidFill>
                  <a:schemeClr val="accent2"/>
                </a:solidFill>
                <a:latin typeface="Times New Roman" pitchFamily="18" charset="0"/>
                <a:ea typeface="宋体" pitchFamily="2" charset="-122"/>
              </a:rPr>
              <a:t>客户端向服务器发出请求；</a:t>
            </a:r>
            <a:r>
              <a:rPr lang="zh-CN" altLang="en-US" sz="2400" b="1" dirty="0" smtClean="0">
                <a:solidFill>
                  <a:srgbClr val="FF00FF"/>
                </a:solidFill>
                <a:latin typeface="Times New Roman" pitchFamily="18" charset="0"/>
                <a:ea typeface="宋体" pitchFamily="2" charset="-122"/>
              </a:rPr>
              <a:t>服务器执行某种</a:t>
            </a:r>
            <a:r>
              <a:rPr lang="zh-CN" altLang="en-US" sz="2400" b="1" dirty="0">
                <a:solidFill>
                  <a:srgbClr val="FF00FF"/>
                </a:solidFill>
                <a:latin typeface="Times New Roman" pitchFamily="18" charset="0"/>
                <a:ea typeface="宋体" pitchFamily="2" charset="-122"/>
              </a:rPr>
              <a:t>操作</a:t>
            </a:r>
            <a:r>
              <a:rPr lang="zh-CN" altLang="en-US" sz="2400" b="1" dirty="0" smtClean="0">
                <a:solidFill>
                  <a:srgbClr val="FF00FF"/>
                </a:solidFill>
                <a:latin typeface="Times New Roman" pitchFamily="18" charset="0"/>
                <a:ea typeface="宋体" pitchFamily="2" charset="-122"/>
              </a:rPr>
              <a:t>做出响应（如将信息发送回客户端）。</a:t>
            </a:r>
          </a:p>
        </p:txBody>
      </p:sp>
      <p:sp>
        <p:nvSpPr>
          <p:cNvPr id="8" name="Rectangle 3"/>
          <p:cNvSpPr txBox="1">
            <a:spLocks noChangeArrowheads="1"/>
          </p:cNvSpPr>
          <p:nvPr/>
        </p:nvSpPr>
        <p:spPr bwMode="auto">
          <a:xfrm>
            <a:off x="288000" y="3528000"/>
            <a:ext cx="432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mn-lt"/>
              </a:defRPr>
            </a:lvl2pPr>
            <a:lvl3pPr marL="914400" algn="l" defTabSz="814388" rtl="0" eaLnBrk="0" fontAlgn="base" hangingPunct="0">
              <a:lnSpc>
                <a:spcPct val="95000"/>
              </a:lnSpc>
              <a:spcBef>
                <a:spcPct val="35000"/>
              </a:spcBef>
              <a:spcAft>
                <a:spcPct val="0"/>
              </a:spcAft>
              <a:buChar char="•"/>
              <a:defRPr sz="2800">
                <a:solidFill>
                  <a:schemeClr val="tx1"/>
                </a:solidFill>
                <a:latin typeface="+mn-lt"/>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mn-lt"/>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a:lstStyle>
          <a:p>
            <a:pPr marL="360000" indent="-360000" algn="just">
              <a:lnSpc>
                <a:spcPct val="150000"/>
              </a:lnSpc>
              <a:spcBef>
                <a:spcPts val="600"/>
              </a:spcBef>
              <a:spcAft>
                <a:spcPts val="0"/>
              </a:spcAft>
              <a:defRPr/>
            </a:pPr>
            <a:r>
              <a:rPr lang="en-US" altLang="zh-CN" sz="2400" b="1" dirty="0" smtClean="0">
                <a:solidFill>
                  <a:srgbClr val="0000FF"/>
                </a:solidFill>
                <a:latin typeface="Times New Roman" pitchFamily="18" charset="0"/>
                <a:ea typeface="宋体" pitchFamily="2" charset="-122"/>
              </a:rPr>
              <a:t>Web</a:t>
            </a:r>
            <a:r>
              <a:rPr lang="zh-CN" altLang="en-US" sz="2400" b="1" dirty="0" smtClean="0">
                <a:solidFill>
                  <a:srgbClr val="0000FF"/>
                </a:solidFill>
                <a:latin typeface="Times New Roman" pitchFamily="18" charset="0"/>
                <a:ea typeface="宋体" pitchFamily="2" charset="-122"/>
              </a:rPr>
              <a:t>浏览器</a:t>
            </a:r>
            <a:r>
              <a:rPr lang="zh-CN" altLang="en-US" sz="2400" b="1" dirty="0" smtClean="0">
                <a:latin typeface="Times New Roman" pitchFamily="18" charset="0"/>
                <a:ea typeface="宋体" pitchFamily="2" charset="-122"/>
              </a:rPr>
              <a:t>和</a:t>
            </a:r>
            <a:r>
              <a:rPr lang="en-US" altLang="zh-CN" sz="2400" b="1" dirty="0" smtClean="0">
                <a:solidFill>
                  <a:srgbClr val="0000FF"/>
                </a:solidFill>
                <a:latin typeface="Times New Roman" pitchFamily="18" charset="0"/>
                <a:ea typeface="宋体" pitchFamily="2" charset="-122"/>
              </a:rPr>
              <a:t>Web</a:t>
            </a:r>
            <a:r>
              <a:rPr lang="zh-CN" altLang="en-US" sz="2400" b="1" dirty="0" smtClean="0">
                <a:solidFill>
                  <a:srgbClr val="0000FF"/>
                </a:solidFill>
                <a:latin typeface="Times New Roman" pitchFamily="18" charset="0"/>
                <a:ea typeface="宋体" pitchFamily="2" charset="-122"/>
              </a:rPr>
              <a:t>服务器</a:t>
            </a:r>
            <a:r>
              <a:rPr lang="zh-CN" altLang="en-US" sz="2400" b="1" dirty="0" smtClean="0">
                <a:latin typeface="Times New Roman" pitchFamily="18" charset="0"/>
                <a:ea typeface="宋体" pitchFamily="2" charset="-122"/>
              </a:rPr>
              <a:t>的组合是最常用的客户端</a:t>
            </a:r>
            <a:r>
              <a:rPr lang="en-US" altLang="zh-CN" sz="2400" b="1" dirty="0" smtClean="0">
                <a:latin typeface="Times New Roman" pitchFamily="18" charset="0"/>
                <a:ea typeface="宋体" pitchFamily="2" charset="-122"/>
              </a:rPr>
              <a:t>/</a:t>
            </a:r>
            <a:r>
              <a:rPr lang="zh-CN" altLang="en-US" sz="2400" b="1" dirty="0" smtClean="0">
                <a:latin typeface="Times New Roman" pitchFamily="18" charset="0"/>
                <a:ea typeface="宋体" pitchFamily="2" charset="-122"/>
              </a:rPr>
              <a:t>服务器系统实例。</a:t>
            </a:r>
            <a:endParaRPr lang="zh-CN" altLang="en-US" sz="2400" b="1" dirty="0" smtClean="0">
              <a:solidFill>
                <a:srgbClr val="FF0000"/>
              </a:solidFill>
              <a:latin typeface="Times New Roman" pitchFamily="18" charset="0"/>
              <a:ea typeface="宋体" pitchFamily="2" charset="-122"/>
              <a:sym typeface="Wingdings" pitchFamily="2" charset="2"/>
            </a:endParaRPr>
          </a:p>
        </p:txBody>
      </p:sp>
      <p:sp>
        <p:nvSpPr>
          <p:cNvPr id="7" name="Rectangle 2"/>
          <p:cNvSpPr txBox="1">
            <a:spLocks noChangeArrowheads="1"/>
          </p:cNvSpPr>
          <p:nvPr/>
        </p:nvSpPr>
        <p:spPr>
          <a:xfrm>
            <a:off x="360000" y="504634"/>
            <a:ext cx="7920000" cy="575366"/>
          </a:xfrm>
          <a:prstGeom prst="rect">
            <a:avLst/>
          </a:prstGeom>
        </p:spPr>
        <p:txBody>
          <a:bodyPr>
            <a:spAutoFit/>
          </a:bodyPr>
          <a:lstStyle>
            <a:lvl1pPr algn="l" defTabSz="814388" rtl="0" eaLnBrk="0" fontAlgn="base" hangingPunct="0">
              <a:lnSpc>
                <a:spcPct val="90000"/>
              </a:lnSpc>
              <a:spcBef>
                <a:spcPct val="0"/>
              </a:spcBef>
              <a:spcAft>
                <a:spcPct val="0"/>
              </a:spcAft>
              <a:defRPr sz="40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4000" b="1">
                <a:solidFill>
                  <a:schemeClr val="tx2"/>
                </a:solidFill>
                <a:latin typeface="Arial" charset="0"/>
              </a:defRPr>
            </a:lvl2pPr>
            <a:lvl3pPr algn="l" defTabSz="814388" rtl="0" eaLnBrk="0" fontAlgn="base" hangingPunct="0">
              <a:lnSpc>
                <a:spcPct val="90000"/>
              </a:lnSpc>
              <a:spcBef>
                <a:spcPct val="0"/>
              </a:spcBef>
              <a:spcAft>
                <a:spcPct val="0"/>
              </a:spcAft>
              <a:defRPr sz="4000" b="1">
                <a:solidFill>
                  <a:schemeClr val="tx2"/>
                </a:solidFill>
                <a:latin typeface="Arial" charset="0"/>
              </a:defRPr>
            </a:lvl3pPr>
            <a:lvl4pPr algn="l" defTabSz="814388" rtl="0" eaLnBrk="0" fontAlgn="base" hangingPunct="0">
              <a:lnSpc>
                <a:spcPct val="90000"/>
              </a:lnSpc>
              <a:spcBef>
                <a:spcPct val="0"/>
              </a:spcBef>
              <a:spcAft>
                <a:spcPct val="0"/>
              </a:spcAft>
              <a:defRPr sz="4000" b="1">
                <a:solidFill>
                  <a:schemeClr val="tx2"/>
                </a:solidFill>
                <a:latin typeface="Arial" charset="0"/>
              </a:defRPr>
            </a:lvl4pPr>
            <a:lvl5pPr algn="l" defTabSz="814388" rtl="0" eaLnBrk="0" fontAlgn="base" hangingPunct="0">
              <a:lnSpc>
                <a:spcPct val="90000"/>
              </a:lnSpc>
              <a:spcBef>
                <a:spcPct val="0"/>
              </a:spcBef>
              <a:spcAft>
                <a:spcPct val="0"/>
              </a:spcAft>
              <a:defRPr sz="40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smtClean="0">
                <a:latin typeface="Times New Roman" pitchFamily="18" charset="0"/>
                <a:ea typeface="宋体" pitchFamily="2" charset="-122"/>
                <a:cs typeface="Arial" charset="0"/>
              </a:rPr>
              <a:t>6.1.1   </a:t>
            </a:r>
            <a:r>
              <a:rPr lang="zh-CN" altLang="en-US" sz="3200" smtClean="0">
                <a:latin typeface="Times New Roman" pitchFamily="18" charset="0"/>
                <a:ea typeface="宋体" pitchFamily="2" charset="-122"/>
                <a:cs typeface="Arial" charset="0"/>
              </a:rPr>
              <a:t>客户端和服务器的关系</a:t>
            </a:r>
            <a:endParaRPr lang="en-US" altLang="zh-CN" sz="3200" dirty="0" smtClean="0">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360000" y="1152000"/>
            <a:ext cx="8280000" cy="636922"/>
          </a:xfrm>
        </p:spPr>
        <p:txBody>
          <a:bodyPr>
            <a:spAutoFit/>
          </a:bodyPr>
          <a:lstStyle/>
          <a:p>
            <a:pPr marL="360000" indent="-360000">
              <a:lnSpc>
                <a:spcPct val="150000"/>
              </a:lnSpc>
              <a:spcBef>
                <a:spcPts val="0"/>
              </a:spcBef>
            </a:pPr>
            <a:r>
              <a:rPr lang="zh-CN" altLang="en-US" sz="2400" b="1" dirty="0" smtClean="0">
                <a:latin typeface="Times New Roman" pitchFamily="18" charset="0"/>
                <a:ea typeface="宋体" pitchFamily="2" charset="-122"/>
                <a:cs typeface="Arial" charset="0"/>
              </a:rPr>
              <a:t>常用网络服务简介</a:t>
            </a:r>
            <a:endParaRPr lang="en-US" altLang="zh-CN" sz="2400" b="1" dirty="0" smtClean="0">
              <a:latin typeface="Times New Roman" pitchFamily="18" charset="0"/>
              <a:ea typeface="宋体" pitchFamily="2" charset="-122"/>
              <a:cs typeface="Arial" charset="0"/>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1908000"/>
            <a:ext cx="66167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0" y="4022725"/>
            <a:ext cx="9398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31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00" y="2520000"/>
            <a:ext cx="5231887"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320" name="Text Box 9"/>
          <p:cNvSpPr txBox="1">
            <a:spLocks noChangeArrowheads="1"/>
          </p:cNvSpPr>
          <p:nvPr/>
        </p:nvSpPr>
        <p:spPr bwMode="auto">
          <a:xfrm>
            <a:off x="6912000" y="2700000"/>
            <a:ext cx="203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buChar char="»"/>
              <a:defRPr sz="2800">
                <a:solidFill>
                  <a:schemeClr val="tx1"/>
                </a:solidFill>
                <a:latin typeface="Arial" charset="0"/>
              </a:defRPr>
            </a:lvl6pPr>
            <a:lvl7pPr marL="2971800" indent="-228600">
              <a:buChar char="»"/>
              <a:defRPr sz="2800">
                <a:solidFill>
                  <a:schemeClr val="tx1"/>
                </a:solidFill>
                <a:latin typeface="Arial" charset="0"/>
              </a:defRPr>
            </a:lvl7pPr>
            <a:lvl8pPr marL="3429000" indent="-228600">
              <a:buChar char="»"/>
              <a:defRPr sz="2800">
                <a:solidFill>
                  <a:schemeClr val="tx1"/>
                </a:solidFill>
                <a:latin typeface="Arial" charset="0"/>
              </a:defRPr>
            </a:lvl8pPr>
            <a:lvl9pPr marL="3886200" indent="-228600">
              <a:buChar char="»"/>
              <a:defRPr sz="2800">
                <a:solidFill>
                  <a:schemeClr val="tx1"/>
                </a:solidFill>
                <a:latin typeface="Arial" charset="0"/>
              </a:defRPr>
            </a:lvl9pPr>
          </a:lstStyle>
          <a:p>
            <a:pPr defTabSz="814388">
              <a:lnSpc>
                <a:spcPct val="100000"/>
              </a:lnSpc>
              <a:spcBef>
                <a:spcPct val="50000"/>
              </a:spcBef>
            </a:pPr>
            <a:r>
              <a:rPr lang="zh-CN" altLang="en-US" sz="2400" b="1" dirty="0">
                <a:solidFill>
                  <a:srgbClr val="0000FF"/>
                </a:solidFill>
                <a:latin typeface="Times New Roman" pitchFamily="18" charset="0"/>
                <a:ea typeface="宋体" pitchFamily="2" charset="-122"/>
              </a:rPr>
              <a:t>域名</a:t>
            </a:r>
            <a:r>
              <a:rPr lang="en-US" altLang="zh-CN" sz="2400" b="1" dirty="0">
                <a:solidFill>
                  <a:srgbClr val="0000FF"/>
                </a:solidFill>
                <a:latin typeface="Times New Roman" pitchFamily="18" charset="0"/>
                <a:ea typeface="宋体" pitchFamily="2" charset="-122"/>
                <a:sym typeface="Wingdings" pitchFamily="2" charset="2"/>
              </a:rPr>
              <a:t>IP</a:t>
            </a:r>
            <a:endParaRPr lang="en-US" altLang="zh-CN" sz="2400" b="1" dirty="0">
              <a:solidFill>
                <a:srgbClr val="0000FF"/>
              </a:solidFill>
              <a:latin typeface="Times New Roman" pitchFamily="18" charset="0"/>
              <a:ea typeface="宋体" pitchFamily="2" charset="-122"/>
            </a:endParaRPr>
          </a:p>
        </p:txBody>
      </p:sp>
      <p:sp>
        <p:nvSpPr>
          <p:cNvPr id="9"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6.1.1   </a:t>
            </a:r>
            <a:r>
              <a:rPr lang="zh-CN" altLang="en-US" sz="3200" dirty="0" smtClean="0">
                <a:latin typeface="Times New Roman" pitchFamily="18" charset="0"/>
                <a:ea typeface="宋体" pitchFamily="2" charset="-122"/>
                <a:cs typeface="Arial" charset="0"/>
              </a:rPr>
              <a:t>客户端和服务器的关系</a:t>
            </a:r>
            <a:endParaRPr lang="en-US" altLang="zh-CN" sz="3200" dirty="0" smtClean="0">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000" y="1908000"/>
            <a:ext cx="66167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34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016375"/>
            <a:ext cx="93027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34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000" y="2376000"/>
            <a:ext cx="5220000"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3"/>
          <p:cNvSpPr>
            <a:spLocks noGrp="1" noChangeArrowheads="1"/>
          </p:cNvSpPr>
          <p:nvPr>
            <p:ph idx="1"/>
          </p:nvPr>
        </p:nvSpPr>
        <p:spPr>
          <a:xfrm>
            <a:off x="360000" y="1152000"/>
            <a:ext cx="8280000" cy="636922"/>
          </a:xfrm>
        </p:spPr>
        <p:txBody>
          <a:bodyPr>
            <a:spAutoFit/>
          </a:bodyPr>
          <a:lstStyle/>
          <a:p>
            <a:pPr marL="360000" indent="-360000">
              <a:lnSpc>
                <a:spcPct val="150000"/>
              </a:lnSpc>
              <a:spcBef>
                <a:spcPts val="0"/>
              </a:spcBef>
            </a:pPr>
            <a:r>
              <a:rPr lang="zh-CN" altLang="en-US" sz="2400" b="1" dirty="0" smtClean="0">
                <a:latin typeface="Times New Roman" pitchFamily="18" charset="0"/>
                <a:ea typeface="宋体" pitchFamily="2" charset="-122"/>
                <a:cs typeface="Arial" charset="0"/>
              </a:rPr>
              <a:t>常用网络服务简介</a:t>
            </a:r>
            <a:endParaRPr lang="en-US" altLang="zh-CN" sz="2400" b="1" dirty="0" smtClean="0">
              <a:latin typeface="Times New Roman" pitchFamily="18" charset="0"/>
              <a:ea typeface="宋体" pitchFamily="2" charset="-122"/>
              <a:cs typeface="Arial" charset="0"/>
            </a:endParaRPr>
          </a:p>
        </p:txBody>
      </p:sp>
      <p:sp>
        <p:nvSpPr>
          <p:cNvPr id="10"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6.1.1   </a:t>
            </a:r>
            <a:r>
              <a:rPr lang="zh-CN" altLang="en-US" sz="3200" dirty="0" smtClean="0">
                <a:latin typeface="Times New Roman" pitchFamily="18" charset="0"/>
                <a:ea typeface="宋体" pitchFamily="2" charset="-122"/>
                <a:cs typeface="Arial" charset="0"/>
              </a:rPr>
              <a:t>客户端和服务器的关系</a:t>
            </a:r>
            <a:endParaRPr lang="en-US" altLang="zh-CN" sz="3200" dirty="0" smtClean="0">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000" y="1908000"/>
            <a:ext cx="66167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8725" y="4016375"/>
            <a:ext cx="8985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000" y="2340000"/>
            <a:ext cx="5207846" cy="13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3"/>
          <p:cNvSpPr>
            <a:spLocks noGrp="1" noChangeArrowheads="1"/>
          </p:cNvSpPr>
          <p:nvPr>
            <p:ph idx="1"/>
          </p:nvPr>
        </p:nvSpPr>
        <p:spPr>
          <a:xfrm>
            <a:off x="360000" y="1152000"/>
            <a:ext cx="8280000" cy="636922"/>
          </a:xfrm>
        </p:spPr>
        <p:txBody>
          <a:bodyPr>
            <a:spAutoFit/>
          </a:bodyPr>
          <a:lstStyle/>
          <a:p>
            <a:pPr marL="360000" indent="-360000">
              <a:lnSpc>
                <a:spcPct val="150000"/>
              </a:lnSpc>
              <a:spcBef>
                <a:spcPts val="0"/>
              </a:spcBef>
            </a:pPr>
            <a:r>
              <a:rPr lang="zh-CN" altLang="en-US" sz="2400" b="1" dirty="0" smtClean="0">
                <a:latin typeface="Times New Roman" pitchFamily="18" charset="0"/>
                <a:ea typeface="宋体" pitchFamily="2" charset="-122"/>
                <a:cs typeface="Arial" charset="0"/>
              </a:rPr>
              <a:t>常用网络服务简介</a:t>
            </a:r>
            <a:endParaRPr lang="en-US" altLang="zh-CN" sz="2400" b="1" dirty="0" smtClean="0">
              <a:latin typeface="Times New Roman" pitchFamily="18" charset="0"/>
              <a:ea typeface="宋体" pitchFamily="2" charset="-122"/>
              <a:cs typeface="Arial" charset="0"/>
            </a:endParaRPr>
          </a:p>
        </p:txBody>
      </p:sp>
      <p:sp>
        <p:nvSpPr>
          <p:cNvPr id="12"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6.1.1   </a:t>
            </a:r>
            <a:r>
              <a:rPr lang="zh-CN" altLang="en-US" sz="3200" dirty="0" smtClean="0">
                <a:latin typeface="Times New Roman" pitchFamily="18" charset="0"/>
                <a:ea typeface="宋体" pitchFamily="2" charset="-122"/>
                <a:cs typeface="Arial" charset="0"/>
              </a:rPr>
              <a:t>客户端和服务器的关系</a:t>
            </a:r>
            <a:endParaRPr lang="en-US" altLang="zh-CN" sz="3200" dirty="0" smtClean="0">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1908000"/>
            <a:ext cx="66167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4013200"/>
            <a:ext cx="9001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9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000" y="2700000"/>
            <a:ext cx="5309175"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3"/>
          <p:cNvSpPr>
            <a:spLocks noGrp="1" noChangeArrowheads="1"/>
          </p:cNvSpPr>
          <p:nvPr>
            <p:ph idx="1"/>
          </p:nvPr>
        </p:nvSpPr>
        <p:spPr>
          <a:xfrm>
            <a:off x="360000" y="1152000"/>
            <a:ext cx="8280000" cy="636922"/>
          </a:xfrm>
        </p:spPr>
        <p:txBody>
          <a:bodyPr>
            <a:spAutoFit/>
          </a:bodyPr>
          <a:lstStyle/>
          <a:p>
            <a:pPr marL="360000" indent="-360000">
              <a:lnSpc>
                <a:spcPct val="150000"/>
              </a:lnSpc>
              <a:spcBef>
                <a:spcPts val="0"/>
              </a:spcBef>
            </a:pPr>
            <a:r>
              <a:rPr lang="zh-CN" altLang="en-US" sz="2400" b="1" dirty="0" smtClean="0">
                <a:latin typeface="Times New Roman" pitchFamily="18" charset="0"/>
                <a:ea typeface="宋体" pitchFamily="2" charset="-122"/>
                <a:cs typeface="Arial" charset="0"/>
              </a:rPr>
              <a:t>常用网络服务简介</a:t>
            </a:r>
            <a:endParaRPr lang="en-US" altLang="zh-CN" sz="2400" b="1" dirty="0" smtClean="0">
              <a:latin typeface="Times New Roman" pitchFamily="18" charset="0"/>
              <a:ea typeface="宋体" pitchFamily="2" charset="-122"/>
              <a:cs typeface="Arial" charset="0"/>
            </a:endParaRPr>
          </a:p>
        </p:txBody>
      </p:sp>
      <p:sp>
        <p:nvSpPr>
          <p:cNvPr id="10" name="Rectangle 2"/>
          <p:cNvSpPr>
            <a:spLocks noGrp="1" noChangeArrowheads="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cs typeface="Arial" charset="0"/>
              </a:rPr>
              <a:t>6.1.1   </a:t>
            </a:r>
            <a:r>
              <a:rPr lang="zh-CN" altLang="en-US" sz="3200" dirty="0" smtClean="0">
                <a:latin typeface="Times New Roman" pitchFamily="18" charset="0"/>
                <a:ea typeface="宋体" pitchFamily="2" charset="-122"/>
                <a:cs typeface="Arial" charset="0"/>
              </a:rPr>
              <a:t>客户端和服务器的关系</a:t>
            </a:r>
            <a:endParaRPr lang="en-US" altLang="zh-CN" sz="3200" dirty="0" smtClean="0">
              <a:latin typeface="Times New Roman" pitchFamily="18" charset="0"/>
              <a:ea typeface="宋体" pitchFamily="2" charset="-122"/>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Title/Bullet_Cisco White Temp">
  <a:themeElements>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Title/Bullet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Ciscopresentationwhite.10.3.06</Template>
  <TotalTime>14864</TotalTime>
  <Pages>28</Pages>
  <Words>2641</Words>
  <Application>Microsoft Office PowerPoint</Application>
  <PresentationFormat>全屏显示(4:3)</PresentationFormat>
  <Paragraphs>210</Paragraphs>
  <Slides>31</Slides>
  <Notes>21</Notes>
  <HiddenSlides>0</HiddenSlides>
  <MMClips>0</MMClips>
  <ScaleCrop>false</ScaleCrop>
  <HeadingPairs>
    <vt:vector size="4" baseType="variant">
      <vt:variant>
        <vt:lpstr>主题</vt:lpstr>
      </vt:variant>
      <vt:variant>
        <vt:i4>3</vt:i4>
      </vt:variant>
      <vt:variant>
        <vt:lpstr>幻灯片标题</vt:lpstr>
      </vt:variant>
      <vt:variant>
        <vt:i4>31</vt:i4>
      </vt:variant>
    </vt:vector>
  </HeadingPairs>
  <TitlesOfParts>
    <vt:vector size="34" baseType="lpstr">
      <vt:lpstr>PPT-TMPLT-WHT_C</vt:lpstr>
      <vt:lpstr>2006_Title/Bullet_Cisco White Temp</vt:lpstr>
      <vt:lpstr>2006_Segue/Q&amp;A_Cisco White Temp</vt:lpstr>
      <vt:lpstr>第6章   网络服务</vt:lpstr>
      <vt:lpstr>内容索引</vt:lpstr>
      <vt:lpstr>6.1  客户端/服务器及其交互</vt:lpstr>
      <vt:lpstr>6.1.1   客户端和服务器的关系</vt:lpstr>
      <vt:lpstr>PowerPoint 演示文稿</vt:lpstr>
      <vt:lpstr>6.1.1   客户端和服务器的关系</vt:lpstr>
      <vt:lpstr>6.1.1   客户端和服务器的关系</vt:lpstr>
      <vt:lpstr>6.1.1   客户端和服务器的关系</vt:lpstr>
      <vt:lpstr>6.1.1   客户端和服务器的关系</vt:lpstr>
      <vt:lpstr>6.1.1   客户端和服务器的关系</vt:lpstr>
      <vt:lpstr>6.1.1   客户端和服务器的关系</vt:lpstr>
      <vt:lpstr>6.1.2   协议在客户端服务器通信中的作用</vt:lpstr>
      <vt:lpstr>6.1.3   TCP和UDP传输协议</vt:lpstr>
      <vt:lpstr>6.1.3   TCP和UDP传输协议</vt:lpstr>
      <vt:lpstr>6.1.3   TCP和UDP传输协议</vt:lpstr>
      <vt:lpstr>PowerPoint 演示文稿</vt:lpstr>
      <vt:lpstr>小结：IP与TCP/UDP的关系</vt:lpstr>
      <vt:lpstr>PowerPoint 演示文稿</vt:lpstr>
      <vt:lpstr>PowerPoint 演示文稿</vt:lpstr>
      <vt:lpstr>PowerPoint 演示文稿</vt:lpstr>
      <vt:lpstr>PowerPoint 演示文稿</vt:lpstr>
      <vt:lpstr>6.2   应用程序协议和服务</vt:lpstr>
      <vt:lpstr>6.2.1   域名服务（DNS）</vt:lpstr>
      <vt:lpstr>6.2.1   域名服务（DNS）</vt:lpstr>
      <vt:lpstr>6.2.2   Web客户端和服务器</vt:lpstr>
      <vt:lpstr>6.2.2   Web客户端和服务器</vt:lpstr>
      <vt:lpstr>6.2.3   FTP客户端和服务器</vt:lpstr>
      <vt:lpstr>6.2.4   电子邮件客户端和服务器</vt:lpstr>
      <vt:lpstr>6.2.4   电子邮件客户端和服务器</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Services</dc:title>
  <dc:creator>王炼</dc:creator>
  <cp:lastModifiedBy>CHC</cp:lastModifiedBy>
  <cp:revision>876</cp:revision>
  <cp:lastPrinted>1999-01-27T00:54:54Z</cp:lastPrinted>
  <dcterms:created xsi:type="dcterms:W3CDTF">2002-08-27T12:04:17Z</dcterms:created>
  <dcterms:modified xsi:type="dcterms:W3CDTF">2024-03-20T11:12:59Z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enita Bangloy">
    <vt:lpwstr>12.21.01 - Copyright date changed to 2002</vt:lpwstr>
  </property>
  <property fmtid="{D5CDD505-2E9C-101B-9397-08002B2CF9AE}" pid="3" name="Jenita ">
    <vt:lpwstr>12.21.01 - Line tool now defaults to 3 points size and black color. Previous version created white line which is not visible</vt:lpwstr>
  </property>
  <property fmtid="{D5CDD505-2E9C-101B-9397-08002B2CF9AE}" pid="4" name="JBangloy">
    <vt:lpwstr>12.21.01 - All remaining Helvetica changed to Arial</vt:lpwstr>
  </property>
</Properties>
</file>