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6" r:id="rId2"/>
    <p:sldId id="316" r:id="rId3"/>
    <p:sldId id="312" r:id="rId4"/>
    <p:sldId id="597" r:id="rId5"/>
    <p:sldId id="602" r:id="rId6"/>
    <p:sldId id="598" r:id="rId7"/>
    <p:sldId id="599" r:id="rId8"/>
    <p:sldId id="321" r:id="rId9"/>
    <p:sldId id="600" r:id="rId10"/>
    <p:sldId id="603" r:id="rId11"/>
    <p:sldId id="539" r:id="rId12"/>
    <p:sldId id="540" r:id="rId13"/>
    <p:sldId id="541" r:id="rId14"/>
    <p:sldId id="542" r:id="rId15"/>
    <p:sldId id="558" r:id="rId16"/>
    <p:sldId id="601" r:id="rId17"/>
    <p:sldId id="604" r:id="rId18"/>
    <p:sldId id="544" r:id="rId19"/>
    <p:sldId id="546" r:id="rId20"/>
    <p:sldId id="559" r:id="rId21"/>
    <p:sldId id="547" r:id="rId22"/>
    <p:sldId id="605" r:id="rId23"/>
    <p:sldId id="495" r:id="rId24"/>
    <p:sldId id="560" r:id="rId25"/>
    <p:sldId id="561" r:id="rId26"/>
    <p:sldId id="329" r:id="rId27"/>
    <p:sldId id="548" r:id="rId28"/>
    <p:sldId id="606" r:id="rId29"/>
    <p:sldId id="607" r:id="rId30"/>
    <p:sldId id="409" r:id="rId31"/>
    <p:sldId id="608" r:id="rId32"/>
    <p:sldId id="410" r:id="rId33"/>
    <p:sldId id="609" r:id="rId34"/>
    <p:sldId id="512" r:id="rId35"/>
    <p:sldId id="610" r:id="rId36"/>
    <p:sldId id="556" r:id="rId37"/>
    <p:sldId id="557" r:id="rId38"/>
    <p:sldId id="303" r:id="rId3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D28"/>
    <a:srgbClr val="0000FF"/>
    <a:srgbClr val="FF3399"/>
    <a:srgbClr val="FF00FF"/>
    <a:srgbClr val="006600"/>
    <a:srgbClr val="4ADAD7"/>
    <a:srgbClr val="435153"/>
    <a:srgbClr val="8A8A8A"/>
    <a:srgbClr val="6B6B6B"/>
    <a:srgbClr val="264D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 autoAdjust="0"/>
    <p:restoredTop sz="91704" autoAdjust="0"/>
  </p:normalViewPr>
  <p:slideViewPr>
    <p:cSldViewPr snapToGrid="0">
      <p:cViewPr>
        <p:scale>
          <a:sx n="80" d="100"/>
          <a:sy n="80" d="100"/>
        </p:scale>
        <p:origin x="-1527" y="-183"/>
      </p:cViewPr>
      <p:guideLst>
        <p:guide orient="horz" pos="2150"/>
        <p:guide pos="2850"/>
      </p:guideLst>
    </p:cSldViewPr>
  </p:slideViewPr>
  <p:outlineViewPr>
    <p:cViewPr>
      <p:scale>
        <a:sx n="33" d="100"/>
        <a:sy n="33" d="100"/>
      </p:scale>
      <p:origin x="0" y="14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32" y="-84"/>
      </p:cViewPr>
      <p:guideLst>
        <p:guide orient="horz" pos="291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3/20/2024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147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2.1.3.1 Cisco </a:t>
            </a:r>
            <a:r>
              <a:rPr lang="en-US" altLang="zh-CN" dirty="0" err="1" smtClean="0">
                <a:ea typeface="SimHei"/>
              </a:rPr>
              <a:t>IOS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操作模式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2.1.3.2 </a:t>
            </a:r>
            <a:r>
              <a:rPr lang="zh-CN" altLang="en-US" dirty="0" smtClean="0">
                <a:ea typeface="SimHei"/>
              </a:rPr>
              <a:t>主要命令模式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2.1.3.3 </a:t>
            </a:r>
            <a:r>
              <a:rPr lang="zh-CN" altLang="en-US" dirty="0" smtClean="0">
                <a:ea typeface="SimHei"/>
              </a:rPr>
              <a:t>配置命令模式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2.1.3.4 </a:t>
            </a:r>
            <a:r>
              <a:rPr lang="zh-CN" altLang="en-US" dirty="0" smtClean="0">
                <a:ea typeface="SimHei"/>
              </a:rPr>
              <a:t>在 </a:t>
            </a:r>
            <a:r>
              <a:rPr lang="en-US" altLang="zh-CN" dirty="0" err="1" smtClean="0">
                <a:ea typeface="SimHei"/>
              </a:rPr>
              <a:t>IOS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模式之间导航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2.1.3.4 </a:t>
            </a:r>
            <a:r>
              <a:rPr lang="zh-CN" altLang="en-US" dirty="0" smtClean="0">
                <a:ea typeface="SimHei"/>
              </a:rPr>
              <a:t>在 </a:t>
            </a:r>
            <a:r>
              <a:rPr lang="en-US" altLang="zh-CN" dirty="0" err="1" smtClean="0">
                <a:ea typeface="SimHei"/>
              </a:rPr>
              <a:t>IOS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模式之间导航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2.1.3.4 </a:t>
            </a:r>
            <a:r>
              <a:rPr lang="zh-CN" altLang="en-US" dirty="0" smtClean="0">
                <a:ea typeface="SimHei"/>
              </a:rPr>
              <a:t>在 </a:t>
            </a:r>
            <a:r>
              <a:rPr lang="en-US" altLang="zh-CN" dirty="0" err="1" smtClean="0">
                <a:ea typeface="SimHei"/>
              </a:rPr>
              <a:t>IOS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模式之间导航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2.1.4.1 </a:t>
            </a:r>
            <a:r>
              <a:rPr lang="zh-CN" altLang="en-US" dirty="0" smtClean="0">
                <a:ea typeface="SimHei"/>
              </a:rPr>
              <a:t>基本 </a:t>
            </a:r>
            <a:r>
              <a:rPr lang="en-US" altLang="zh-CN" dirty="0" err="1" smtClean="0">
                <a:ea typeface="SimHei"/>
              </a:rPr>
              <a:t>IOS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命令结构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2.1.4.3 </a:t>
            </a:r>
            <a:r>
              <a:rPr lang="en-US" altLang="zh-CN" dirty="0" err="1" smtClean="0">
                <a:ea typeface="SimHei"/>
              </a:rPr>
              <a:t>IOS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帮助功能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2.1.4.3 </a:t>
            </a:r>
            <a:r>
              <a:rPr lang="en-US" altLang="zh-CN" dirty="0" err="1" smtClean="0">
                <a:ea typeface="SimHei"/>
              </a:rPr>
              <a:t>IOS</a:t>
            </a:r>
            <a:r>
              <a:rPr lang="en-US" altLang="zh-CN" dirty="0" smtClean="0">
                <a:ea typeface="SimHei"/>
              </a:rPr>
              <a:t> </a:t>
            </a:r>
            <a:r>
              <a:rPr lang="zh-CN" altLang="en-US" dirty="0" smtClean="0">
                <a:ea typeface="SimHei"/>
              </a:rPr>
              <a:t>帮助功能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2.1.4.4 </a:t>
            </a:r>
            <a:r>
              <a:rPr lang="zh-CN" altLang="en-US" dirty="0" smtClean="0">
                <a:ea typeface="SimHei"/>
              </a:rPr>
              <a:t>热键和快捷方式</a:t>
            </a:r>
          </a:p>
          <a:p>
            <a:r>
              <a:rPr lang="en-US" altLang="zh-CN" sz="1200" baseline="0" dirty="0" smtClean="0">
                <a:ea typeface="SimHei"/>
              </a:rPr>
              <a:t>2.1.4.5 </a:t>
            </a:r>
            <a:r>
              <a:rPr lang="zh-CN" altLang="en-US" sz="1200" baseline="0" dirty="0" smtClean="0">
                <a:ea typeface="SimHei"/>
              </a:rPr>
              <a:t>视频演示 </a:t>
            </a:r>
            <a:r>
              <a:rPr lang="en-US" altLang="zh-CN" sz="1200" baseline="0" dirty="0" smtClean="0">
                <a:ea typeface="SimHei"/>
              </a:rPr>
              <a:t>– </a:t>
            </a:r>
            <a:r>
              <a:rPr lang="zh-CN" altLang="en-US" sz="1200" baseline="0" dirty="0" smtClean="0">
                <a:ea typeface="SimHei"/>
              </a:rPr>
              <a:t>热键和快捷方式</a:t>
            </a:r>
          </a:p>
          <a:p>
            <a:r>
              <a:rPr lang="en-US" altLang="zh-CN" sz="1200" baseline="0" dirty="0" smtClean="0">
                <a:ea typeface="SimHei"/>
              </a:rPr>
              <a:t>2.1.4.6 Packet Tracer - </a:t>
            </a:r>
            <a:r>
              <a:rPr lang="zh-CN" altLang="en-US" sz="1200" baseline="0" dirty="0" smtClean="0">
                <a:ea typeface="SimHei"/>
              </a:rPr>
              <a:t>导航 </a:t>
            </a:r>
            <a:r>
              <a:rPr lang="en-US" altLang="zh-CN" sz="1200" baseline="0" dirty="0" err="1" smtClean="0">
                <a:ea typeface="SimHei"/>
              </a:rPr>
              <a:t>IOS</a:t>
            </a:r>
            <a:endParaRPr lang="zh-CN" altLang="en-US" sz="1200" baseline="0" dirty="0" smtClean="0">
              <a:ea typeface="SimHei"/>
            </a:endParaRPr>
          </a:p>
          <a:p>
            <a:r>
              <a:rPr lang="en-US" altLang="zh-CN" sz="1200" baseline="0" dirty="0" smtClean="0">
                <a:ea typeface="SimHei"/>
              </a:rPr>
              <a:t>2.1.4.7 </a:t>
            </a:r>
            <a:r>
              <a:rPr lang="zh-CN" altLang="en-US" sz="1200" baseline="0" dirty="0" smtClean="0">
                <a:ea typeface="SimHei"/>
              </a:rPr>
              <a:t>实验 </a:t>
            </a:r>
            <a:r>
              <a:rPr lang="en-US" altLang="zh-CN" sz="1200" baseline="0" dirty="0" smtClean="0">
                <a:ea typeface="SimHei"/>
              </a:rPr>
              <a:t>- </a:t>
            </a:r>
            <a:r>
              <a:rPr lang="zh-CN" altLang="en-US" sz="1200" baseline="0" dirty="0" smtClean="0">
                <a:ea typeface="SimHei"/>
              </a:rPr>
              <a:t>使用 </a:t>
            </a:r>
            <a:r>
              <a:rPr lang="en-US" altLang="zh-CN" sz="1200" baseline="0" dirty="0" err="1" smtClean="0">
                <a:ea typeface="SimHei"/>
              </a:rPr>
              <a:t>Tera</a:t>
            </a:r>
            <a:r>
              <a:rPr lang="en-US" altLang="zh-CN" sz="1200" baseline="0" dirty="0" smtClean="0">
                <a:ea typeface="SimHei"/>
              </a:rPr>
              <a:t> Term </a:t>
            </a:r>
            <a:r>
              <a:rPr lang="zh-CN" altLang="en-US" sz="1200" baseline="0" dirty="0" smtClean="0">
                <a:ea typeface="SimHei"/>
              </a:rPr>
              <a:t>建立控制台会话</a:t>
            </a:r>
            <a:endParaRPr lang="zh-CN" altLang="en-US" sz="1200" dirty="0" smtClean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2.2.1.2 </a:t>
            </a:r>
            <a:r>
              <a:rPr lang="zh-CN" altLang="en-US" sz="1200" dirty="0" smtClean="0">
                <a:ea typeface="SimHei"/>
              </a:rPr>
              <a:t>配置主机名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a typeface="SimHei"/>
              </a:rPr>
              <a:t>2.2.2.2 </a:t>
            </a:r>
            <a:r>
              <a:rPr lang="zh-CN" altLang="en-US" sz="1200" smtClean="0">
                <a:ea typeface="SimHei"/>
              </a:rPr>
              <a:t>配置密码</a:t>
            </a:r>
            <a:endParaRPr lang="en-US" altLang="zh-CN" sz="1200" smtClean="0">
              <a:ea typeface="SimHei"/>
            </a:endParaRPr>
          </a:p>
          <a:p>
            <a:r>
              <a:rPr lang="zh-CN" altLang="en-US" smtClean="0">
                <a:ea typeface="SimHei"/>
              </a:rPr>
              <a:t>也可使用较老版本的 </a:t>
            </a:r>
            <a:r>
              <a:rPr lang="en-US" altLang="zh-CN" smtClean="0">
                <a:ea typeface="SimHei"/>
              </a:rPr>
              <a:t>enable password </a:t>
            </a:r>
            <a:r>
              <a:rPr lang="zh-CN" altLang="en-US" smtClean="0">
                <a:ea typeface="SimHei"/>
              </a:rPr>
              <a:t>命令，但建议使用</a:t>
            </a:r>
            <a:r>
              <a:rPr lang="en-US" altLang="zh-CN" smtClean="0">
                <a:ea typeface="SimHei"/>
              </a:rPr>
              <a:t>enable secret </a:t>
            </a:r>
            <a:r>
              <a:rPr lang="zh-CN" altLang="en-US" smtClean="0">
                <a:ea typeface="SimHei"/>
              </a:rPr>
              <a:t>命令。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ea typeface="SimHei"/>
              </a:rPr>
              <a:t>2.2.2.2 </a:t>
            </a:r>
            <a:r>
              <a:rPr lang="zh-CN" altLang="en-US" sz="1200" dirty="0" smtClean="0">
                <a:ea typeface="SimHei"/>
              </a:rPr>
              <a:t>配置密码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2.2.2.3 </a:t>
            </a:r>
            <a:r>
              <a:rPr lang="zh-CN" altLang="en-US" dirty="0" smtClean="0">
                <a:ea typeface="SimHei"/>
              </a:rPr>
              <a:t>加密密码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26</a:t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2.2.2.4 </a:t>
            </a:r>
            <a:r>
              <a:rPr lang="zh-CN" altLang="en-US" dirty="0" smtClean="0">
                <a:ea typeface="SimHei"/>
              </a:rPr>
              <a:t>标语消息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2.2.2.5 </a:t>
            </a:r>
            <a:r>
              <a:rPr lang="zh-CN" altLang="en-US" b="0" dirty="0" smtClean="0">
                <a:ea typeface="SimHei"/>
              </a:rPr>
              <a:t>语法检查器 </a:t>
            </a:r>
            <a:r>
              <a:rPr lang="en-US" altLang="zh-CN" b="0" dirty="0" smtClean="0">
                <a:ea typeface="SimHei"/>
              </a:rPr>
              <a:t>- </a:t>
            </a:r>
            <a:r>
              <a:rPr lang="zh-CN" altLang="en-US" b="0" dirty="0" smtClean="0">
                <a:ea typeface="SimHei"/>
              </a:rPr>
              <a:t>限制对交换机</a:t>
            </a:r>
            <a:r>
              <a:rPr lang="zh-CN" altLang="en-US" b="0" smtClean="0">
                <a:ea typeface="SimHei"/>
              </a:rPr>
              <a:t>的访问</a:t>
            </a:r>
            <a:endParaRPr lang="en-US" altLang="zh-CN" b="0" smtClean="0">
              <a:ea typeface="SimHe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smtClean="0">
                <a:ea typeface="SimHei"/>
              </a:rPr>
              <a:t>MOTD</a:t>
            </a:r>
            <a:r>
              <a:rPr lang="zh-CN" altLang="en-US" b="0" smtClean="0">
                <a:ea typeface="SimHei"/>
              </a:rPr>
              <a:t>－</a:t>
            </a:r>
            <a:r>
              <a:rPr lang="en-US" altLang="zh-CN" b="0" smtClean="0">
                <a:ea typeface="SimHei"/>
              </a:rPr>
              <a:t>Message</a:t>
            </a:r>
            <a:r>
              <a:rPr lang="en-US" altLang="zh-CN" b="0" baseline="0" smtClean="0">
                <a:ea typeface="SimHei"/>
              </a:rPr>
              <a:t> Of The Day</a:t>
            </a:r>
            <a:endParaRPr lang="zh-CN" altLang="en-US" b="0" dirty="0" smtClean="0">
              <a:ea typeface="SimHei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27</a:t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2.2.2.4 </a:t>
            </a:r>
            <a:r>
              <a:rPr lang="zh-CN" altLang="en-US" dirty="0" smtClean="0">
                <a:ea typeface="SimHei"/>
              </a:rPr>
              <a:t>标语消息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2.2.2.5 </a:t>
            </a:r>
            <a:r>
              <a:rPr lang="zh-CN" altLang="en-US" b="0" dirty="0" smtClean="0">
                <a:ea typeface="SimHei"/>
              </a:rPr>
              <a:t>语法检查器 </a:t>
            </a:r>
            <a:r>
              <a:rPr lang="en-US" altLang="zh-CN" b="0" dirty="0" smtClean="0">
                <a:ea typeface="SimHei"/>
              </a:rPr>
              <a:t>- </a:t>
            </a:r>
            <a:r>
              <a:rPr lang="zh-CN" altLang="en-US" b="0" dirty="0" smtClean="0">
                <a:ea typeface="SimHei"/>
              </a:rPr>
              <a:t>限制对交换机</a:t>
            </a:r>
            <a:r>
              <a:rPr lang="zh-CN" altLang="en-US" b="0" smtClean="0">
                <a:ea typeface="SimHei"/>
              </a:rPr>
              <a:t>的访问</a:t>
            </a:r>
            <a:endParaRPr lang="en-US" altLang="zh-CN" b="0" smtClean="0">
              <a:ea typeface="SimHe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smtClean="0">
                <a:ea typeface="SimHei"/>
              </a:rPr>
              <a:t>MOTD</a:t>
            </a:r>
            <a:r>
              <a:rPr lang="zh-CN" altLang="en-US" b="0" smtClean="0">
                <a:ea typeface="SimHei"/>
              </a:rPr>
              <a:t>－</a:t>
            </a:r>
            <a:r>
              <a:rPr lang="en-US" altLang="zh-CN" b="0" smtClean="0">
                <a:ea typeface="SimHei"/>
              </a:rPr>
              <a:t>Message</a:t>
            </a:r>
            <a:r>
              <a:rPr lang="en-US" altLang="zh-CN" b="0" baseline="0" smtClean="0">
                <a:ea typeface="SimHei"/>
              </a:rPr>
              <a:t> Of The Day</a:t>
            </a:r>
            <a:endParaRPr lang="zh-CN" altLang="en-US" b="0" dirty="0" smtClean="0">
              <a:ea typeface="SimHei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28</a:t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29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2.2.3.1 </a:t>
            </a:r>
            <a:r>
              <a:rPr lang="zh-CN" altLang="en-US" dirty="0" smtClean="0">
                <a:ea typeface="SimHei"/>
              </a:rPr>
              <a:t>保存运行配置文件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30</a:t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2.2.3.1 </a:t>
            </a:r>
            <a:r>
              <a:rPr lang="zh-CN" altLang="en-US" dirty="0" smtClean="0">
                <a:ea typeface="SimHei"/>
              </a:rPr>
              <a:t>保存运行配置文件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31</a:t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2.2.3.2 </a:t>
            </a:r>
            <a:r>
              <a:rPr lang="zh-CN" altLang="en-US" dirty="0" smtClean="0">
                <a:ea typeface="SimHei"/>
              </a:rPr>
              <a:t>视频教程：更改运行配置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32</a:t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33</a:t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2.3.2.3 </a:t>
            </a:r>
            <a:r>
              <a:rPr lang="zh-CN" altLang="en-US" dirty="0" smtClean="0">
                <a:ea typeface="SimHei"/>
              </a:rPr>
              <a:t>交换机虚拟接口配置</a:t>
            </a:r>
          </a:p>
          <a:p>
            <a:r>
              <a:rPr lang="en-US" altLang="zh-CN" dirty="0" smtClean="0">
                <a:ea typeface="SimHei"/>
              </a:rPr>
              <a:t>2.3.2.4 </a:t>
            </a:r>
            <a:r>
              <a:rPr lang="zh-CN" altLang="en-US" dirty="0" smtClean="0">
                <a:ea typeface="SimHei"/>
              </a:rPr>
              <a:t>语法检查器 </a:t>
            </a:r>
            <a:r>
              <a:rPr lang="en-US" altLang="zh-CN" dirty="0" smtClean="0">
                <a:ea typeface="SimHei"/>
              </a:rPr>
              <a:t>- </a:t>
            </a:r>
            <a:r>
              <a:rPr lang="zh-CN" altLang="en-US" dirty="0" smtClean="0">
                <a:ea typeface="SimHei"/>
              </a:rPr>
              <a:t>配置交换机虚拟接口</a:t>
            </a:r>
          </a:p>
          <a:p>
            <a:r>
              <a:rPr lang="en-US" altLang="zh-CN" dirty="0" smtClean="0">
                <a:ea typeface="SimHei"/>
              </a:rPr>
              <a:t>2.3.2.5 Packet Tracer - </a:t>
            </a:r>
            <a:r>
              <a:rPr lang="zh-CN" altLang="en-US" dirty="0" smtClean="0">
                <a:ea typeface="SimHei"/>
              </a:rPr>
              <a:t>实施基本连接</a:t>
            </a:r>
          </a:p>
          <a:p>
            <a:r>
              <a:rPr lang="zh-CN" altLang="en-US" smtClean="0"/>
              <a:t>注意：分配给 </a:t>
            </a:r>
            <a:r>
              <a:rPr lang="en-US" altLang="zh-CN" smtClean="0"/>
              <a:t>SVI </a:t>
            </a:r>
            <a:r>
              <a:rPr lang="zh-CN" altLang="en-US" smtClean="0"/>
              <a:t>的 </a:t>
            </a:r>
            <a:r>
              <a:rPr lang="en-US" altLang="zh-CN" smtClean="0"/>
              <a:t>IP </a:t>
            </a:r>
            <a:r>
              <a:rPr lang="zh-CN" altLang="en-US" smtClean="0"/>
              <a:t>地址仅用于远程访问交换机。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层交换机无需使用 </a:t>
            </a:r>
            <a:r>
              <a:rPr lang="en-US" altLang="zh-CN" smtClean="0"/>
              <a:t>IP </a:t>
            </a:r>
            <a:r>
              <a:rPr lang="zh-CN" altLang="en-US" smtClean="0"/>
              <a:t>地址来执行其转发帧的操作。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34</a:t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35</a:t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2.3.3.1 </a:t>
            </a:r>
            <a:r>
              <a:rPr lang="zh-CN" altLang="en-US" dirty="0" smtClean="0">
                <a:ea typeface="SimHei"/>
              </a:rPr>
              <a:t>接口编址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36</a:t>
            </a:fld>
            <a:endParaRPr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2.3.3.2 </a:t>
            </a:r>
            <a:r>
              <a:rPr lang="zh-CN" altLang="en-US" dirty="0" smtClean="0">
                <a:ea typeface="SimHei"/>
              </a:rPr>
              <a:t>端到端连接测试</a:t>
            </a:r>
          </a:p>
          <a:p>
            <a:r>
              <a:rPr lang="en-US" altLang="zh-CN" dirty="0" smtClean="0">
                <a:ea typeface="SimHei"/>
              </a:rPr>
              <a:t>2.3.3.3 </a:t>
            </a:r>
            <a:r>
              <a:rPr lang="zh-CN" altLang="en-US" dirty="0" smtClean="0">
                <a:ea typeface="SimHei"/>
              </a:rPr>
              <a:t>实验 </a:t>
            </a:r>
            <a:r>
              <a:rPr lang="en-US" altLang="zh-CN" dirty="0" smtClean="0">
                <a:ea typeface="SimHei"/>
              </a:rPr>
              <a:t>- </a:t>
            </a:r>
            <a:r>
              <a:rPr lang="zh-CN" altLang="en-US" dirty="0" smtClean="0">
                <a:ea typeface="SimHei"/>
              </a:rPr>
              <a:t>建立简单网络</a:t>
            </a:r>
          </a:p>
          <a:p>
            <a:r>
              <a:rPr lang="en-US" altLang="zh-CN" dirty="0" smtClean="0">
                <a:ea typeface="SimHei"/>
              </a:rPr>
              <a:t>2.3.3.4 </a:t>
            </a:r>
            <a:r>
              <a:rPr lang="zh-CN" altLang="en-US" dirty="0" smtClean="0">
                <a:ea typeface="SimHei"/>
              </a:rPr>
              <a:t>实验 </a:t>
            </a:r>
            <a:r>
              <a:rPr lang="en-US" altLang="zh-CN" dirty="0" smtClean="0">
                <a:ea typeface="SimHei"/>
              </a:rPr>
              <a:t>- </a:t>
            </a:r>
            <a:r>
              <a:rPr lang="zh-CN" altLang="en-US" dirty="0" smtClean="0">
                <a:ea typeface="SimHei"/>
              </a:rPr>
              <a:t>配置交换机管理地址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37</a:t>
            </a:fld>
            <a:endParaRPr 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38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2.1.1.1 </a:t>
            </a:r>
            <a:r>
              <a:rPr lang="zh-CN" altLang="en-US" dirty="0" smtClean="0">
                <a:ea typeface="SimHei"/>
              </a:rPr>
              <a:t>操作系统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2.1.1.1 </a:t>
            </a:r>
            <a:r>
              <a:rPr lang="zh-CN" altLang="en-US" dirty="0" smtClean="0">
                <a:ea typeface="SimHei"/>
              </a:rPr>
              <a:t>操作系统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2.1.1.1 </a:t>
            </a:r>
            <a:r>
              <a:rPr lang="zh-CN" altLang="en-US" dirty="0" smtClean="0">
                <a:ea typeface="SimHei"/>
              </a:rPr>
              <a:t>操作系统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SimHei"/>
              </a:rPr>
              <a:t>2.1.2.1 </a:t>
            </a:r>
            <a:r>
              <a:rPr lang="zh-CN" altLang="en-US" smtClean="0">
                <a:ea typeface="SimHei"/>
              </a:rPr>
              <a:t>访问方法</a:t>
            </a:r>
            <a:endParaRPr lang="en-US" altLang="zh-CN" smtClean="0">
              <a:ea typeface="SimHei"/>
            </a:endParaRPr>
          </a:p>
          <a:p>
            <a:r>
              <a:rPr lang="zh-CN" altLang="en-US" smtClean="0">
                <a:ea typeface="SimHei"/>
              </a:rPr>
              <a:t>不常用的</a:t>
            </a:r>
            <a:r>
              <a:rPr lang="en-US" altLang="zh-CN" smtClean="0">
                <a:ea typeface="SimHei"/>
              </a:rPr>
              <a:t>AUX</a:t>
            </a:r>
            <a:r>
              <a:rPr lang="zh-CN" altLang="en-US" smtClean="0">
                <a:ea typeface="SimHei"/>
              </a:rPr>
              <a:t>端口访问方法省略不讲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2.1.2.2 </a:t>
            </a:r>
            <a:r>
              <a:rPr lang="zh-CN" altLang="en-US" sz="1200" dirty="0" smtClean="0">
                <a:ea typeface="SimHei"/>
              </a:rPr>
              <a:t>终端仿真程序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noProof="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noProof="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noProof="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kern="1200" baseline="0" noProof="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kern="1200" baseline="0" noProof="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kern="1200" baseline="0" noProof="0" dirty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44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第 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</a:rPr>
              <a:t>2 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</a:rPr>
              <a:t>章   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和终端设备的配置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0000" y="4500000"/>
            <a:ext cx="2520000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网络简介 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</a:rPr>
              <a:t>7.02 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版</a:t>
            </a:r>
            <a:endParaRPr lang="zh-CN" altLang="en-US" sz="2400" b="1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432000"/>
            <a:ext cx="79200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2.2   IOS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导航</a:t>
            </a:r>
            <a:endParaRPr lang="zh-CN" altLang="en-US" sz="36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00" y="1152000"/>
            <a:ext cx="3456000" cy="507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952000" y="1728000"/>
            <a:ext cx="2592000" cy="108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2952000" y="3420000"/>
            <a:ext cx="2592000" cy="54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46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0000" y="2880000"/>
            <a:ext cx="8059146" cy="3321332"/>
            <a:chOff x="456743" y="2985554"/>
            <a:chExt cx="8059146" cy="3321332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43" y="2985554"/>
              <a:ext cx="7969250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Rectangle 52"/>
            <p:cNvSpPr/>
            <p:nvPr/>
          </p:nvSpPr>
          <p:spPr>
            <a:xfrm>
              <a:off x="5805031" y="4607979"/>
              <a:ext cx="549275" cy="363538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200" b="1">
                <a:solidFill>
                  <a:srgbClr val="000000"/>
                </a:solidFill>
              </a:endParaRPr>
            </a:p>
          </p:txBody>
        </p:sp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5029199" y="5757554"/>
              <a:ext cx="21267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rgbClr val="000000"/>
                  </a:solidFill>
                  <a:ea typeface="SimHei"/>
                </a:rPr>
                <a:t>控制台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 smtClean="0">
                  <a:solidFill>
                    <a:srgbClr val="000000"/>
                  </a:solidFill>
                  <a:ea typeface="SimHei"/>
                </a:rPr>
                <a:t>USB Type-B (mini-B </a:t>
              </a:r>
              <a:r>
                <a:rPr lang="zh-CN" altLang="en-US" sz="1400" b="1" dirty="0" smtClean="0">
                  <a:solidFill>
                    <a:srgbClr val="000000"/>
                  </a:solidFill>
                  <a:ea typeface="SimHei"/>
                </a:rPr>
                <a:t>型</a:t>
              </a:r>
              <a:r>
                <a:rPr lang="en-US" altLang="zh-CN" sz="1400" b="1" dirty="0" smtClean="0">
                  <a:solidFill>
                    <a:srgbClr val="000000"/>
                  </a:solidFill>
                  <a:ea typeface="SimHei"/>
                </a:rPr>
                <a:t>)</a:t>
              </a:r>
              <a:endParaRPr lang="zh-CN" altLang="en-US" sz="1400" b="1" dirty="0">
                <a:solidFill>
                  <a:srgbClr val="000000"/>
                </a:solidFill>
                <a:ea typeface="SimHei"/>
              </a:endParaRPr>
            </a:p>
          </p:txBody>
        </p:sp>
        <p:cxnSp>
          <p:nvCxnSpPr>
            <p:cNvPr id="31" name="Straight Arrow Connector 54"/>
            <p:cNvCxnSpPr>
              <a:stCxn id="30" idx="0"/>
              <a:endCxn id="29" idx="2"/>
            </p:cNvCxnSpPr>
            <p:nvPr/>
          </p:nvCxnSpPr>
          <p:spPr>
            <a:xfrm flipH="1" flipV="1">
              <a:off x="6079669" y="4971517"/>
              <a:ext cx="12927" cy="78603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55"/>
            <p:cNvSpPr/>
            <p:nvPr/>
          </p:nvSpPr>
          <p:spPr>
            <a:xfrm>
              <a:off x="6514643" y="4495267"/>
              <a:ext cx="455613" cy="434975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200" b="1">
                <a:solidFill>
                  <a:srgbClr val="000000"/>
                </a:solidFill>
              </a:endParaRPr>
            </a:p>
          </p:txBody>
        </p:sp>
        <p:sp>
          <p:nvSpPr>
            <p:cNvPr id="33" name="TextBox 44"/>
            <p:cNvSpPr txBox="1">
              <a:spLocks noChangeArrowheads="1"/>
            </p:cNvSpPr>
            <p:nvPr/>
          </p:nvSpPr>
          <p:spPr bwMode="auto">
            <a:xfrm>
              <a:off x="6235243" y="5289017"/>
              <a:ext cx="101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rgbClr val="000000"/>
                  </a:solidFill>
                  <a:ea typeface="SimHei"/>
                </a:rPr>
                <a:t>控制台 </a:t>
              </a:r>
              <a:r>
                <a:rPr lang="en-US" altLang="zh-CN" sz="1400" b="1" dirty="0" err="1" smtClean="0">
                  <a:solidFill>
                    <a:srgbClr val="000000"/>
                  </a:solidFill>
                  <a:ea typeface="SimHei"/>
                </a:rPr>
                <a:t>RJ45</a:t>
              </a:r>
              <a:endParaRPr lang="en-US" altLang="zh-CN" sz="1400" b="1" dirty="0">
                <a:solidFill>
                  <a:srgbClr val="000000"/>
                </a:solidFill>
                <a:ea typeface="SimHei"/>
              </a:endParaRPr>
            </a:p>
          </p:txBody>
        </p:sp>
        <p:cxnSp>
          <p:nvCxnSpPr>
            <p:cNvPr id="34" name="Straight Arrow Connector 57"/>
            <p:cNvCxnSpPr>
              <a:stCxn id="33" idx="0"/>
              <a:endCxn id="32" idx="2"/>
            </p:cNvCxnSpPr>
            <p:nvPr/>
          </p:nvCxnSpPr>
          <p:spPr>
            <a:xfrm flipV="1">
              <a:off x="6743243" y="4930242"/>
              <a:ext cx="0" cy="35877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900743" y="5469554"/>
              <a:ext cx="147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 smtClean="0">
                  <a:solidFill>
                    <a:srgbClr val="FF0000"/>
                  </a:solidFill>
                </a:rPr>
                <a:t>连接反转线</a:t>
              </a:r>
              <a:endParaRPr lang="zh-CN" alt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44743" y="5937554"/>
              <a:ext cx="147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 smtClean="0">
                  <a:solidFill>
                    <a:srgbClr val="FF0000"/>
                  </a:solidFill>
                  <a:latin typeface="Times New Roman" pitchFamily="18" charset="0"/>
                </a:rPr>
                <a:t>连接</a:t>
              </a:r>
              <a:r>
                <a:rPr lang="en-US" altLang="zh-CN" b="1" i="1" dirty="0" smtClean="0">
                  <a:solidFill>
                    <a:srgbClr val="FF0000"/>
                  </a:solidFill>
                  <a:latin typeface="Times New Roman" pitchFamily="18" charset="0"/>
                </a:rPr>
                <a:t>USB</a:t>
              </a:r>
              <a:r>
                <a:rPr lang="zh-CN" altLang="en-US" b="1" i="1" dirty="0" smtClean="0">
                  <a:solidFill>
                    <a:srgbClr val="FF0000"/>
                  </a:solidFill>
                  <a:latin typeface="Times New Roman" pitchFamily="18" charset="0"/>
                </a:rPr>
                <a:t>线</a:t>
              </a:r>
              <a:endParaRPr lang="zh-CN" altLang="en-US" b="1" i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6"/>
          <p:cNvSpPr txBox="1">
            <a:spLocks noChangeArrowheads="1"/>
          </p:cNvSpPr>
          <p:nvPr/>
        </p:nvSpPr>
        <p:spPr>
          <a:xfrm>
            <a:off x="180000" y="432000"/>
            <a:ext cx="8640000" cy="2308324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对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网络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设备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进行配置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时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，首先</a:t>
            </a:r>
            <a:r>
              <a:rPr lang="zh-CN" altLang="en-US" sz="2400" b="1" dirty="0">
                <a:solidFill>
                  <a:srgbClr val="FF3399"/>
                </a:solidFill>
                <a:latin typeface="Times New Roman" pitchFamily="18" charset="0"/>
                <a:ea typeface="宋体" charset="0"/>
              </a:rPr>
              <a:t>要在</a:t>
            </a:r>
            <a:r>
              <a:rPr lang="en-US" altLang="zh-CN" sz="2400" b="1" dirty="0">
                <a:solidFill>
                  <a:srgbClr val="FF3399"/>
                </a:solidFill>
                <a:latin typeface="Times New Roman" pitchFamily="18" charset="0"/>
                <a:ea typeface="宋体" charset="0"/>
              </a:rPr>
              <a:t>PC</a:t>
            </a:r>
            <a:r>
              <a:rPr lang="zh-CN" altLang="en-US" sz="2400" b="1" dirty="0">
                <a:solidFill>
                  <a:srgbClr val="FF3399"/>
                </a:solidFill>
                <a:latin typeface="Times New Roman" pitchFamily="18" charset="0"/>
                <a:ea typeface="宋体" charset="0"/>
              </a:rPr>
              <a:t>机和设备之间建立连接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在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PC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机上运行终端仿真程序（如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Putty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等），打开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CLI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连接登录到设备后，需要在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IOS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的各种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命令模式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之间切换。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Cisco IOS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的命令模式为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  <a:ea typeface="宋体" charset="0"/>
              </a:rPr>
              <a:t>分层结构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交换机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路由器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类似。</a:t>
            </a:r>
            <a:endParaRPr lang="zh-CN" altLang="ja-JP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2.2.1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主要命令模式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000" y="1152000"/>
            <a:ext cx="8640000" cy="3503523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0" indent="-360000" algn="just">
              <a:lnSpc>
                <a:spcPts val="3800"/>
              </a:lnSpc>
              <a:spcBef>
                <a:spcPts val="0"/>
              </a:spcBef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Cisco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IOS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管理系统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的两种模式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</a:t>
            </a:r>
          </a:p>
          <a:p>
            <a:pPr marL="360000" lvl="0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用户EXEC模式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：该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模式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功能有限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，仅可执行某些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基本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操作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。它只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允许执行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数量有限的监控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命令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不允许执行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任何改变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设备配置的命令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。用户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EXEC模式采用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&gt;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提示符。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特权EXEC模式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：要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执行配置命令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必须使用特权模式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。某些权限较高的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配置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模式（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全局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配置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），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只能通过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特权EXEC模式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访问。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特权EXEC模式采用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 #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提示符。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79" y="4608000"/>
            <a:ext cx="8470103" cy="17849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588000" y="4595536"/>
            <a:ext cx="2232000" cy="162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2.2.2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配置模式和子配置模式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8000" y="1152000"/>
            <a:ext cx="8928000" cy="5298886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全局配置模式（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需先进入特权模式，才能进入全局配置模式！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配置设备时，需使用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configure terminal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命令进入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全局配置模式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标识符：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设备名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后加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（config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，如 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Switch（config</a:t>
            </a:r>
            <a:r>
              <a:rPr lang="zh-CN" alt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ea typeface="宋体" pitchFamily="2" charset="-122"/>
              </a:rPr>
              <a:t>#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在此模式下进行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CLI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配置，将改变设备的运行状态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在此模式下，还可以进入不同的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配置子模式</a:t>
            </a:r>
          </a:p>
          <a:p>
            <a:pPr marL="360000" indent="-360000" algn="just">
              <a:lnSpc>
                <a:spcPts val="4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全局配置模式下，包括两个常见的配置子模式：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线路配置模式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：用于配置控制台、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SSH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Telnet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访问。示例：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Switch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err="1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config</a:t>
            </a:r>
            <a:r>
              <a:rPr lang="en-US" altLang="zh-CN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-line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#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 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接口配置模式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：用于配置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交换机端口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路由器接口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。示例：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Switch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err="1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config</a:t>
            </a:r>
            <a:r>
              <a:rPr lang="en-US" altLang="zh-CN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-if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#</a:t>
            </a:r>
            <a:endParaRPr lang="zh-CN" sz="2400" b="1" dirty="0">
              <a:solidFill>
                <a:srgbClr val="FF3399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2.2.4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IOS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模式之间导航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0"/>
          <a:stretch>
            <a:fillRect/>
          </a:stretch>
        </p:blipFill>
        <p:spPr bwMode="auto">
          <a:xfrm>
            <a:off x="1548000" y="2448000"/>
            <a:ext cx="6176927" cy="37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2000" y="1152000"/>
            <a:ext cx="8640000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60000" lvl="0" indent="-360000" algn="just">
              <a:lnSpc>
                <a:spcPct val="150000"/>
              </a:lnSpc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enable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用户EXEC模式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切换到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特权EXEC模式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  <a:p>
            <a:pPr marL="360000" lvl="0" indent="-360000" algn="just">
              <a:lnSpc>
                <a:spcPct val="150000"/>
              </a:lnSpc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disable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命令由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特权EXEC模式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返回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用户EXEC模式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4176000"/>
            <a:ext cx="43624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36000" y="432000"/>
            <a:ext cx="8928000" cy="36830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288000" lvl="0" indent="-288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特权模式下，使用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configure terminal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命令，进入全局配置模式。</a:t>
            </a:r>
          </a:p>
          <a:p>
            <a:pPr marL="288000" lvl="0" indent="-288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line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配置命令，后跟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线路类型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编号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，进入线路配置子模式。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Router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config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-line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）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#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或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Switch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config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-line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）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#</a:t>
            </a:r>
            <a:endParaRPr lang="zh-CN" altLang="en-US" sz="2400" b="1" dirty="0" smtClean="0">
              <a:solidFill>
                <a:srgbClr val="FF00FF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288000" lvl="0" indent="-288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interface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配置命令，后跟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接口类型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编号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，进入接口配置子模式。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Router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config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-if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）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#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Switch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config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-if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）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#</a:t>
            </a:r>
            <a:endParaRPr lang="zh-CN" altLang="en-US" sz="2400" b="1" dirty="0" smtClean="0">
              <a:solidFill>
                <a:srgbClr val="FF00FF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288000" lvl="0" indent="-288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exit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命令，返回上一级模式。</a:t>
            </a:r>
          </a:p>
          <a:p>
            <a:pPr marL="288000" lvl="0" indent="-288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输入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end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命令或组合键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Ctrl+Z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，直接从配置模式切换到特权模式。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0" y="4248000"/>
            <a:ext cx="43243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IOS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模式之间导航（总结）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20000" y="1440000"/>
            <a:ext cx="2612571" cy="950026"/>
          </a:xfrm>
          <a:prstGeom prst="wedgeRoundRectCallout">
            <a:avLst>
              <a:gd name="adj1" fmla="val -20378"/>
              <a:gd name="adj2" fmla="val 496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用户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EXEC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模式</a:t>
            </a:r>
            <a:endParaRPr lang="en-US"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提示符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Switch&gt;</a:t>
            </a:r>
          </a:p>
          <a:p>
            <a:pPr algn="ctr"/>
            <a:endParaRPr lang="zh-CN" altLang="en-US" dirty="0" smtClean="0">
              <a:solidFill>
                <a:schemeClr val="bg2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760000" y="1440000"/>
            <a:ext cx="2612571" cy="950026"/>
          </a:xfrm>
          <a:prstGeom prst="wedgeRoundRectCallout">
            <a:avLst>
              <a:gd name="adj1" fmla="val -20378"/>
              <a:gd name="adj2" fmla="val 496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特权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EXEC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模式</a:t>
            </a:r>
            <a:endParaRPr lang="en-US"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提示符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Switch#</a:t>
            </a:r>
          </a:p>
          <a:p>
            <a:pPr algn="ctr"/>
            <a:endParaRPr lang="zh-CN" altLang="en-US" dirty="0" smtClean="0">
              <a:solidFill>
                <a:schemeClr val="bg2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30625" y="1728000"/>
            <a:ext cx="1626919" cy="1"/>
          </a:xfrm>
          <a:prstGeom prst="straightConnector1">
            <a:avLst/>
          </a:prstGeom>
          <a:ln w="317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18625" y="13680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nable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730625" y="2016000"/>
            <a:ext cx="1626919" cy="1"/>
          </a:xfrm>
          <a:prstGeom prst="straightConnector1">
            <a:avLst/>
          </a:prstGeom>
          <a:ln w="31750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18625" y="20520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</a:rPr>
              <a:t>disable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616000" y="3240000"/>
            <a:ext cx="3132000" cy="950026"/>
          </a:xfrm>
          <a:prstGeom prst="wedgeRoundRectCallout">
            <a:avLst>
              <a:gd name="adj1" fmla="val -20378"/>
              <a:gd name="adj2" fmla="val 496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全局配置模式</a:t>
            </a:r>
            <a:endParaRPr lang="en-US"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提示符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Switch(</a:t>
            </a:r>
            <a:r>
              <a:rPr lang="en-US" altLang="zh-CN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config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)#</a:t>
            </a:r>
          </a:p>
          <a:p>
            <a:pPr algn="ctr"/>
            <a:endParaRPr lang="zh-CN" altLang="en-US" dirty="0" smtClean="0">
              <a:solidFill>
                <a:schemeClr val="bg2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911424" y="2517569"/>
            <a:ext cx="0" cy="570015"/>
          </a:xfrm>
          <a:prstGeom prst="straightConnector1">
            <a:avLst/>
          </a:prstGeom>
          <a:ln w="317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82375" y="2592000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</a:rPr>
              <a:t>onfigure terminal 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554375" y="2520000"/>
            <a:ext cx="0" cy="570015"/>
          </a:xfrm>
          <a:prstGeom prst="straightConnector1">
            <a:avLst/>
          </a:prstGeom>
          <a:ln w="31750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54375" y="2592000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233125" y="3240000"/>
            <a:ext cx="3492000" cy="950026"/>
          </a:xfrm>
          <a:prstGeom prst="wedgeRoundRectCallout">
            <a:avLst>
              <a:gd name="adj1" fmla="val -20378"/>
              <a:gd name="adj2" fmla="val 496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线路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配置子模式</a:t>
            </a:r>
            <a:endParaRPr lang="en-US"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提示符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Switch(</a:t>
            </a:r>
            <a:r>
              <a:rPr lang="en-US" altLang="zh-CN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config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-line)#</a:t>
            </a:r>
          </a:p>
          <a:p>
            <a:pPr algn="ctr"/>
            <a:endParaRPr lang="zh-CN" altLang="en-US" dirty="0" smtClean="0">
              <a:solidFill>
                <a:schemeClr val="bg2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883025" y="3590400"/>
            <a:ext cx="1626919" cy="1"/>
          </a:xfrm>
          <a:prstGeom prst="straightConnector1">
            <a:avLst/>
          </a:prstGeom>
          <a:ln w="317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871150" y="3985275"/>
            <a:ext cx="1626919" cy="1"/>
          </a:xfrm>
          <a:prstGeom prst="straightConnector1">
            <a:avLst/>
          </a:prstGeom>
          <a:ln w="31750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8820" y="4104400"/>
            <a:ext cx="24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l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ine+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线路类型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编号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81775" y="3231275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exit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5256000" y="5220000"/>
            <a:ext cx="3492000" cy="950026"/>
          </a:xfrm>
          <a:prstGeom prst="wedgeRoundRectCallout">
            <a:avLst>
              <a:gd name="adj1" fmla="val -20378"/>
              <a:gd name="adj2" fmla="val 4965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接口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配置子模式</a:t>
            </a:r>
            <a:endParaRPr lang="en-US"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提示符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Switch(</a:t>
            </a:r>
            <a:r>
              <a:rPr lang="en-US" altLang="zh-CN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config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-if)#</a:t>
            </a:r>
          </a:p>
          <a:p>
            <a:pPr algn="ctr"/>
            <a:endParaRPr lang="zh-CN" altLang="en-US" dirty="0" smtClean="0">
              <a:solidFill>
                <a:schemeClr val="bg2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552400" y="4406150"/>
            <a:ext cx="0" cy="710084"/>
          </a:xfrm>
          <a:prstGeom prst="straightConnector1">
            <a:avLst/>
          </a:prstGeom>
          <a:ln w="31750">
            <a:solidFill>
              <a:schemeClr val="bg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52400" y="4608775"/>
            <a:ext cx="61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exit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909449" y="4406150"/>
            <a:ext cx="0" cy="710084"/>
          </a:xfrm>
          <a:prstGeom prst="straightConnector1">
            <a:avLst/>
          </a:prstGeom>
          <a:ln w="317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27616" y="4620650"/>
            <a:ext cx="274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nterface+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接口类型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编号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8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432000"/>
            <a:ext cx="79200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2.3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命令结构</a:t>
            </a:r>
            <a:endParaRPr lang="zh-CN" altLang="en-US" sz="36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0" y="1152000"/>
            <a:ext cx="3312000" cy="5070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024000" y="1728000"/>
            <a:ext cx="2592000" cy="158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3024000" y="3996000"/>
            <a:ext cx="2592000" cy="468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1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2.3.1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基本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IOS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命令结构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000" y="3312000"/>
            <a:ext cx="5714286" cy="222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0000" y="1152000"/>
            <a:ext cx="8640000" cy="21441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60000" lvl="0" indent="-360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IOS命令有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+mn-ea"/>
              </a:rPr>
              <a:t>特定的格式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或</a:t>
            </a:r>
            <a:r>
              <a:rPr lang="zh-CN" altLang="en-US" sz="24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sym typeface="+mn-ea"/>
              </a:rPr>
              <a:t>语法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，且只能在相应的模式下执行。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常规命令的语法为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命令字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后接相应的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关键字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参数</a:t>
            </a:r>
          </a:p>
          <a:p>
            <a:pPr marL="360000" lvl="0" indent="-360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关键字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：操作系统中有定义的（如图中的 ip  protocols）</a:t>
            </a:r>
          </a:p>
          <a:p>
            <a:pPr marL="360000" lvl="0" indent="-360000" algn="just" fontAlgn="auto">
              <a:lnSpc>
                <a:spcPts val="4000"/>
              </a:lnSpc>
              <a:buClr>
                <a:srgbClr val="493B93"/>
              </a:buClr>
              <a:buSzPct val="90000"/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参数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：没有预定义的值或变量（如图中的 192.168.10.5 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0000" y="5760000"/>
            <a:ext cx="86400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60000" indent="-360000"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输入包括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关键字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参数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在内的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完整命令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后，按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Enter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键提交。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2.3.3   IOS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帮助功能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0000" y="1440000"/>
            <a:ext cx="5184000" cy="421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1152000"/>
            <a:ext cx="3960000" cy="5221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8000" lvl="0" indent="-288000" algn="just" fontAlgn="auto">
              <a:lnSpc>
                <a:spcPts val="4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IOS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两种形式的帮助：</a:t>
            </a:r>
          </a:p>
          <a:p>
            <a:pPr marL="288000" lvl="0" indent="-288000" algn="just" fontAlgn="auto">
              <a:lnSpc>
                <a:spcPts val="4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上下文相关帮助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：可快速找到每个命令模式中：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288000" lvl="0" indent="-288000" algn="just" fontAlgn="auto">
              <a:lnSpc>
                <a:spcPts val="4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有哪些命令可用？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288000" lvl="0" indent="-288000" algn="just" fontAlgn="auto">
              <a:lnSpc>
                <a:spcPts val="4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有哪些命令以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特定字符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字符组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开头？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288000" lvl="0" indent="-288000" algn="just" fontAlgn="auto">
              <a:lnSpc>
                <a:spcPts val="4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有哪些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参数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关键字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可用于特定命令。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288000" lvl="0" indent="-288000" algn="just" fontAlgn="auto">
              <a:lnSpc>
                <a:spcPts val="4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要获取上下文相关帮助，可在CLI中输入一个问号?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720000" y="2880000"/>
            <a:ext cx="2880000" cy="720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zh-CN" altLang="en-US" sz="4000" b="1" dirty="0" smtClean="0">
                <a:latin typeface="宋体" pitchFamily="2" charset="-122"/>
                <a:ea typeface="宋体" pitchFamily="2" charset="-122"/>
              </a:rPr>
              <a:t>章节大纲</a:t>
            </a:r>
            <a:endParaRPr lang="zh-CN" altLang="en-US" sz="40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60000"/>
            <a:ext cx="3105828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5328000" y="1440000"/>
            <a:ext cx="2160000" cy="259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4" name="矩形 13"/>
          <p:cNvSpPr/>
          <p:nvPr/>
        </p:nvSpPr>
        <p:spPr>
          <a:xfrm>
            <a:off x="5328000" y="4536000"/>
            <a:ext cx="2160000" cy="1044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0000" y="360000"/>
            <a:ext cx="8640000" cy="22382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60000" indent="-3600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命令语法检查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：输入命令后，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命令行解释程序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将从左向右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理解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命令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。如果解释程序可以理解该命令，则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该命令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被执行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并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显示结果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。如果解释程序无法理解用户输入的命令，它将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提供反馈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，说明该命令存在的问题。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2700000"/>
            <a:ext cx="557772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2.3.5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热键和快捷方式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000" y="1152000"/>
            <a:ext cx="8640000" cy="3683060"/>
          </a:xfrm>
        </p:spPr>
        <p:txBody>
          <a:bodyPr>
            <a:spAutoFit/>
          </a:bodyPr>
          <a:lstStyle/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Tab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：只输入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命令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关键字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的前面一部分，用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Tab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键进行补全。</a:t>
            </a:r>
          </a:p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Ctrl-A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：将光标移至行首；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Ctrl-E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：将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光标移至行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尾。</a:t>
            </a:r>
            <a:endParaRPr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↑↓箭头：用于在前面用过的命令的历史列表中向前后滚动。</a:t>
            </a:r>
          </a:p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defRPr/>
            </a:pP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Enter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键：显示下一行；空格键：显示下一屏。</a:t>
            </a:r>
          </a:p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Ctrl-Shift-6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：用于中断诸如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ping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或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traceroute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之类的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IOS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进程 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Ctrl-C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：放弃当前命令并退出配置模式</a:t>
            </a:r>
          </a:p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defRPr/>
            </a:pPr>
            <a:r>
              <a:rPr altLang="zh-CN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Ctrl-Z -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退出配置模式并返回到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用户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EXEC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模式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000" y="4752000"/>
            <a:ext cx="8640000" cy="15713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ts val="4000"/>
              </a:lnSpc>
              <a:buFont typeface="Arial" charset="0"/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命令和关键字可缩写为“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能唯一确定它们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”的最短字符数。如configure可缩写为conf，因为configure是唯一一个以conf开头命令。但不能缩写为con，以con开头的命令不止一个。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432000"/>
            <a:ext cx="79200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2.4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设备基本配置</a:t>
            </a:r>
            <a:endParaRPr lang="zh-CN" altLang="en-US" sz="36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00" y="1152000"/>
            <a:ext cx="3456000" cy="5127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952000" y="1764000"/>
            <a:ext cx="2592000" cy="273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19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828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2.4.1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设备名称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000" y="3096000"/>
            <a:ext cx="8640000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60000" lvl="0" indent="-36000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在全局配置模式下，输入命令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hostname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后跟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交换机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路由器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的名称，然后按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Enter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键。注意命令提示符的变化。</a:t>
            </a:r>
          </a:p>
          <a:p>
            <a:pPr marL="360000" lvl="0" indent="-36000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如要删除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已配置的主机名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并使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交换机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路由器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返回默认提示符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Switch/Router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no hostname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lvl="0" indent="-36000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主机名设置规则：参见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7.02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版教材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2.4.1</a:t>
            </a:r>
            <a:endParaRPr lang="zh-CN" altLang="en-US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00" y="1296000"/>
            <a:ext cx="7315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495225"/>
            <a:ext cx="7920000" cy="584775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2.4.3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配置密码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4000" y="3240000"/>
            <a:ext cx="8496000" cy="3170099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对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特权模式的访问保护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：可使用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enable secret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*****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如此设置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的密码会被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加密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从而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可提供更强的安全性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当在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用户模式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输入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enable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命令进入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特权模式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时，会提示输入正确密码才允许进入。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如图中的</a:t>
            </a:r>
            <a:r>
              <a:rPr lang="en-US" altLang="zh-CN" sz="2400" b="1" i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class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，即为设置好的登录密码。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密码的设置规则见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7.02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版教材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2.4.2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151998"/>
            <a:ext cx="5040000" cy="1998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306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配置密码（续）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0" y="0"/>
            <a:ext cx="4943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Placeholder 6"/>
          <p:cNvSpPr txBox="1"/>
          <p:nvPr/>
        </p:nvSpPr>
        <p:spPr>
          <a:xfrm>
            <a:off x="3772535" y="432358"/>
            <a:ext cx="3933825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800" dirty="0" smtClean="0">
              <a:latin typeface="+mn-lt"/>
              <a:ea typeface="宋体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4000" y="1224000"/>
            <a:ext cx="8712000" cy="5221942"/>
          </a:xfrm>
        </p:spPr>
        <p:txBody>
          <a:bodyPr>
            <a:spAutoFit/>
          </a:bodyPr>
          <a:lstStyle/>
          <a:p>
            <a:pPr marL="360000" indent="-360000" algn="just" fontAlgn="auto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控制台端口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的保护：</a:t>
            </a:r>
          </a:p>
          <a:p>
            <a:pPr marL="360000" lvl="1" indent="-360000" algn="just" fontAlgn="auto">
              <a:lnSpc>
                <a:spcPts val="4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可阻止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未经授权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的人员通过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Console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端口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修改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网络设备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的配置。</a:t>
            </a:r>
          </a:p>
          <a:p>
            <a:pPr marL="360000" lvl="1" indent="-360000" algn="just" fontAlgn="auto">
              <a:lnSpc>
                <a:spcPts val="4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首先用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line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console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0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进入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线路配置子模式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0表示第一个控制台接口。然后用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password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*****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命令设定密码（如图中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第一个</a:t>
            </a:r>
            <a:r>
              <a:rPr lang="en-US" altLang="zh-CN" sz="2400" b="1" i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cisco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）。最后用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login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启用访问保护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360000" lvl="1" indent="-360000" algn="just" fontAlgn="auto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VTY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线路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允许利用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IP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地址，通过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Telnet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或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SSH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访问网络设备。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360000" lvl="1" indent="-360000" algn="just" fontAlgn="auto">
              <a:lnSpc>
                <a:spcPts val="4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VTY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的线路数量通常为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16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条，与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设备类型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以及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IOS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版本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有关。</a:t>
            </a:r>
          </a:p>
          <a:p>
            <a:pPr marL="360000" lvl="1" indent="-360000" algn="just" fontAlgn="auto">
              <a:lnSpc>
                <a:spcPts val="4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可使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用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 </a:t>
            </a:r>
            <a:r>
              <a:rPr 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line </a:t>
            </a:r>
            <a:r>
              <a:rPr lang="zh-CN" sz="2400" b="1" dirty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vty 0 </a:t>
            </a:r>
            <a:r>
              <a:rPr 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15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 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</a:t>
            </a:r>
            <a:r>
              <a:rPr lang="zh-CN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进入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线路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配置子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模式。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再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用</a:t>
            </a:r>
            <a:r>
              <a:rPr 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password</a:t>
            </a:r>
            <a:r>
              <a:rPr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 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*****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命令指定VTY密码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（如图中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第二个</a:t>
            </a:r>
            <a:r>
              <a:rPr lang="en-US" altLang="zh-CN" sz="2400" b="1" i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cisco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）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。最后用</a:t>
            </a:r>
            <a:r>
              <a:rPr 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login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</a:t>
            </a:r>
            <a:r>
              <a:rPr 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启用VTY访问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保护</a:t>
            </a:r>
            <a:r>
              <a:rPr 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  <a:endParaRPr lang="zh-CN" sz="2400" b="1" u="sng" dirty="0">
              <a:solidFill>
                <a:srgbClr val="006600"/>
              </a:solidFill>
              <a:latin typeface="Times New Roman" pitchFamily="18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2.4.4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加密密码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000" y="1152000"/>
            <a:ext cx="8640000" cy="4524315"/>
          </a:xfrm>
        </p:spPr>
        <p:txBody>
          <a:bodyPr>
            <a:spAutoFit/>
          </a:bodyPr>
          <a:lstStyle/>
          <a:p>
            <a:pPr marL="0" indent="612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启动配置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文件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startup-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config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和运行配置文件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running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-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config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以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明文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方式保存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密码。这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将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会带来安全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隐患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，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因为任何人如果访问这些文件，就可以看到这些密码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如果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对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密码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进行加密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可使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用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service password-encryption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命令：</a:t>
            </a:r>
            <a:endParaRPr lang="zh-CN" altLang="en-US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cs typeface="Arial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该命令对所有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未加密密码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进行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弱加密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。这种加密仅适用于配置文件中的密码，而不适用于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通过网络发送的密码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此命令的作用：防止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未经授权的人员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查看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配置文件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中的密码。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此命令一旦应用，即使取消加密，也不会消除加密效果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  <a:endParaRPr lang="zh-CN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2.4.5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横幅消息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0000" y="1152000"/>
            <a:ext cx="8640000" cy="3416320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如果要在网络设备上创建标语，可使用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banner motd # the message of the day #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。其中 # 为标语消息定界符。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命令执行后，系统将向之后访问设备的所有用户显示该标语，直到该标语被删除为止。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标语常用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于发布法律通知。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当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控告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黑客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侵入设备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时，标语可在诉讼程序中起到重要作用。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497769"/>
            <a:ext cx="7920000" cy="582231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横幅消息（续）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000" y="1260000"/>
            <a:ext cx="5760000" cy="477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9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432000"/>
            <a:ext cx="79200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2.5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保存配置</a:t>
            </a:r>
            <a:endParaRPr lang="zh-CN" altLang="en-US" sz="36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00" y="1260000"/>
            <a:ext cx="4680000" cy="4747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304000" y="2052000"/>
            <a:ext cx="2592000" cy="151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5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2.0   </a:t>
            </a:r>
            <a:r>
              <a:rPr lang="zh-CN" altLang="zh-CN" sz="3200" b="1" dirty="0" smtClean="0">
                <a:latin typeface="Times New Roman" pitchFamily="18" charset="0"/>
                <a:ea typeface="宋体" pitchFamily="2" charset="-122"/>
              </a:rPr>
              <a:t>简介</a:t>
            </a:r>
            <a:endParaRPr lang="zh-CN" altLang="zh-CN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Placeholder 6"/>
          <p:cNvSpPr txBox="1"/>
          <p:nvPr/>
        </p:nvSpPr>
        <p:spPr>
          <a:xfrm>
            <a:off x="144000" y="1152000"/>
            <a:ext cx="8856000" cy="457048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FF0000"/>
                </a:solidFill>
                <a:ea typeface="SimHei"/>
              </a:rPr>
              <a:t>      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计算机需要有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操作系统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才能工作，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这也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包括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接入点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防火墙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等网络设备。这些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网络设备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使用的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操作系统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称为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网络操作系统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      网络操作系统管理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网络设备的硬件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，使之能正常工作，同时为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用户提供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交互界面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思科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上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配置</a:t>
            </a:r>
            <a:r>
              <a:rPr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IOS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Cisco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Internetwork Operating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System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）是CCNA课程（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RS2~4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的重要内容，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RS1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（网络简介）只是简单开了个头。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       Cisco IOS是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思科网络设备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使用的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操作系统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的统称。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4425756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2.5.1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配置文件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000" y="1152000"/>
            <a:ext cx="8640000" cy="5239063"/>
          </a:xfrm>
        </p:spPr>
        <p:txBody>
          <a:bodyPr>
            <a:spAutoFit/>
          </a:bodyPr>
          <a:lstStyle/>
          <a:p>
            <a:pPr marL="360000" indent="0" algn="just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用于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存储设备配置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的系统文件：</a:t>
            </a:r>
          </a:p>
          <a:p>
            <a:pPr marL="360000" indent="-360000" algn="just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启动配置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：“启动或重启”设备时用到的配置文件，存储在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NVRAM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中。设备断电后，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NVRAM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中的内容不会消失。可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使用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show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startup-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config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命令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查看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lang="zh-CN" altLang="en-US" sz="2400" b="1" dirty="0">
              <a:solidFill>
                <a:srgbClr val="FF00FF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运行配置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：反映当前运行状态的配置文件，存储在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RAM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中，修改此文件将立即影响设备的运行。设备断电或重启，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RAM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会丢失所有内容。可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show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running-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config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命令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查看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lang="en-US" altLang="zh-CN" sz="2400" b="1" dirty="0">
              <a:solidFill>
                <a:srgbClr val="FF00FF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indent="-360000" algn="just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使用 </a:t>
            </a:r>
            <a:r>
              <a:rPr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copy </a:t>
            </a:r>
            <a:r>
              <a:rPr altLang="zh-CN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run </a:t>
            </a:r>
            <a:r>
              <a:rPr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start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命令可以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将当前最新的运行配置保存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到启动配置文件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中。</a:t>
            </a:r>
            <a:endParaRPr lang="zh-CN" altLang="en-US" sz="2400" b="1" dirty="0" smtClean="0">
              <a:solidFill>
                <a:srgbClr val="FF00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4425756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保存运行配置文件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2000" y="1260000"/>
            <a:ext cx="6120000" cy="470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1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2.5.2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修改运行配置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0000" y="1152000"/>
            <a:ext cx="8496000" cy="5078313"/>
          </a:xfrm>
        </p:spPr>
        <p:txBody>
          <a:bodyPr>
            <a:spAutoFit/>
          </a:bodyPr>
          <a:lstStyle/>
          <a:p>
            <a:pPr marL="0" indent="61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如果对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运行配置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所作的更改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未能实现预期效果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，而且运行配置文件尚未保存，这时可以：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逐个删除更改的命令，将设备还原到之前的配置。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使用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copy startup-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config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 running-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config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命令，将启动配置文件复制到运行配置。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copy  start  run</a:t>
            </a:r>
            <a:endParaRPr lang="zh-CN" altLang="en-US" sz="2400" b="1" dirty="0" smtClean="0">
              <a:solidFill>
                <a:srgbClr val="FF00FF"/>
              </a:solidFill>
              <a:latin typeface="Times New Roman" pitchFamily="18" charset="0"/>
              <a:ea typeface="宋体" charset="0"/>
            </a:endParaRPr>
          </a:p>
          <a:p>
            <a:pPr marL="0" indent="61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如果将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不理想的更改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误保存到了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启动配置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中，则需要清除所有配置。这需要使用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erase startup-config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特权命令删除启动配置，并用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reload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命令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重新加载设备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以从内存中清除当前运行配置文件。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432000"/>
            <a:ext cx="79200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2.7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配置</a:t>
            </a: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地址</a:t>
            </a:r>
            <a:endParaRPr lang="zh-CN" altLang="en-US" sz="36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00" y="1152000"/>
            <a:ext cx="432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20000" y="4104000"/>
            <a:ext cx="2880000" cy="648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5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2.7.4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交换机虚拟接口（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SVI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）配置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0000" y="3240000"/>
            <a:ext cx="8640000" cy="2808000"/>
          </a:xfrm>
        </p:spPr>
        <p:txBody>
          <a:bodyPr/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interface  VLAN  1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-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进入接口配置模式</a:t>
            </a:r>
            <a:endParaRPr altLang="zh-CN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（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为了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远程访问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交换机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，必须为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SVI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配置 </a:t>
            </a:r>
            <a:r>
              <a:rPr lang="en-US" altLang="zh-CN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IP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地址和子网掩码。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）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ip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  address  192.168.10.2  255.255.255.0</a:t>
            </a:r>
            <a:endParaRPr altLang="zh-CN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360000" indent="-36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  -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-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为 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SVI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配置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IP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地址和子网掩码 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no shutdown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-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启用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SVI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SVI = Switch Virtual Interface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）</a:t>
            </a:r>
            <a:endParaRPr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1152000"/>
            <a:ext cx="7560000" cy="202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432000"/>
            <a:ext cx="79200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2.8   </a:t>
            </a:r>
            <a:r>
              <a:rPr lang="zh-CN" altLang="en-US" sz="3600" b="1" dirty="0">
                <a:latin typeface="Times New Roman" pitchFamily="18" charset="0"/>
                <a:ea typeface="宋体" pitchFamily="2" charset="-122"/>
              </a:rPr>
              <a:t>验证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连接</a:t>
            </a:r>
            <a:endParaRPr lang="zh-CN" altLang="en-US" sz="36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1800000"/>
            <a:ext cx="5400000" cy="270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016000" y="2700000"/>
            <a:ext cx="4212000" cy="165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91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2.8.1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接口编址验证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4220" r="3000" b="51590"/>
          <a:stretch>
            <a:fillRect/>
          </a:stretch>
        </p:blipFill>
        <p:spPr bwMode="auto">
          <a:xfrm>
            <a:off x="540000" y="3060000"/>
            <a:ext cx="8133474" cy="310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32000" y="1152000"/>
            <a:ext cx="8280000" cy="172271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60000" lvl="0" indent="-360000" algn="just">
              <a:lnSpc>
                <a:spcPct val="150000"/>
              </a:lnSpc>
              <a:spcBef>
                <a:spcPts val="300"/>
              </a:spcBef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可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使用命令和工具（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ipconfig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）来检验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PC机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的网络配置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lvl="0" indent="-360000" algn="just">
              <a:lnSpc>
                <a:spcPct val="150000"/>
              </a:lnSpc>
              <a:spcBef>
                <a:spcPts val="300"/>
              </a:spcBef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可使用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show ip interface brief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命令来检验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交换机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路由器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等中间设备的接口和地址设置。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sh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ip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 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int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 brief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2.8.2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端到端连接测试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00" y="2700000"/>
            <a:ext cx="4320000" cy="368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0000" y="1152000"/>
            <a:ext cx="8640000" cy="163121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60000" lvl="0" indent="-360000" algn="just">
              <a:lnSpc>
                <a:spcPts val="4000"/>
              </a:lnSpc>
              <a:buClr>
                <a:srgbClr val="493B93"/>
              </a:buClr>
              <a:buSzPct val="90000"/>
              <a:buFont typeface="Arial" pitchFamily="34" charset="0"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ing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命令用于测试网络上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台设备之间的连通性。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buClr>
                <a:srgbClr val="493B93"/>
              </a:buClr>
              <a:buSzPct val="90000"/>
              <a:buFont typeface="Arial" pitchFamily="34" charset="0"/>
              <a:buChar char="•"/>
            </a:pP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traceroute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Windows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下为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tracert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Cisco IOS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下可缩写成 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trace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）可跟踪源到目标的每一跳情况。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432000"/>
            <a:ext cx="79200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2.1   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思科</a:t>
            </a: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IOS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访问</a:t>
            </a:r>
            <a:endParaRPr lang="zh-CN" altLang="en-US" sz="36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00" y="1260000"/>
            <a:ext cx="4320000" cy="495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520000" y="1980000"/>
            <a:ext cx="2592000" cy="360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2.1.1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操作系统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000" y="1080000"/>
            <a:ext cx="5040000" cy="444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80000" y="1152000"/>
            <a:ext cx="3888000" cy="4349909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612000" algn="just">
              <a:lnSpc>
                <a:spcPts val="4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所有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终端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网络设备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都需要有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操作系统（OS）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0" lvl="0" indent="612000" algn="just">
              <a:lnSpc>
                <a:spcPts val="4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操作系统中与设备硬件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交互的部分称为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内核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，与用户交互的部分称为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外壳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0" lvl="0" indent="612000" algn="just">
              <a:lnSpc>
                <a:spcPts val="4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用户可使用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命令行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界面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（CLI）或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者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图形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用户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界面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（GUI）与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外壳交互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437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altLang="zh-CN" sz="3200" b="1" dirty="0" smtClean="0">
                <a:latin typeface="Times New Roman" pitchFamily="18" charset="0"/>
                <a:ea typeface="宋体" pitchFamily="2" charset="-122"/>
              </a:rPr>
              <a:t>2.1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altLang="zh-CN" sz="3200" b="1" dirty="0" smtClean="0">
                <a:latin typeface="Times New Roman" pitchFamily="18" charset="0"/>
                <a:ea typeface="宋体" pitchFamily="2" charset="-122"/>
              </a:rPr>
              <a:t>2   GUI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（图形用户界面）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0000" y="1152000"/>
            <a:ext cx="4320000" cy="446400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       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GUI界面，如Windows、Apple 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I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OS或Android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，允许用户利用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图形图标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菜单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窗口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与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系统交互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。GUI的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用户友好性更高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，而且用户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只需相对较少的相关专业知识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即可控制系统。出于这个原因，许多个人用户都依赖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于GUI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环境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zh-CN" altLang="en-US" sz="2400" b="1" dirty="0">
              <a:solidFill>
                <a:srgbClr val="FF00FF"/>
              </a:solidFill>
              <a:latin typeface="Times New Roman" pitchFamily="18" charset="0"/>
              <a:ea typeface="华文新魏" pitchFamily="2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00" y="1368000"/>
            <a:ext cx="394335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altLang="zh-CN" sz="3200" b="1" dirty="0" smtClean="0">
                <a:latin typeface="Times New Roman" pitchFamily="18" charset="0"/>
                <a:ea typeface="宋体" pitchFamily="2" charset="-122"/>
              </a:rPr>
              <a:t>2.1.3   CLI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（命令行界面）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000" y="1152000"/>
            <a:ext cx="8352000" cy="2862322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61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在CLI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中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，用户使用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键盘输入命令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以文本方式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与系统交互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系统执行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命令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，提供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文本输出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    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0" lvl="0" indent="61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CLI要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用户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具备较高的专业知识水平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但是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CLI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可用的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功能更多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消耗资源更少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而且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更稳定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。因此，通常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通过CLI来访问专业网络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设备。Cisco </a:t>
            </a:r>
            <a:r>
              <a:rPr altLang="zh-CN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IOS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</a:t>
            </a:r>
            <a:r>
              <a:rPr altLang="zh-CN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CLI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00" y="1080000"/>
            <a:ext cx="5040000" cy="527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39600" bIns="396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2.1.4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访问方法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000" y="1152000"/>
            <a:ext cx="8280000" cy="5162119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  <a:defRPr/>
            </a:pP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访问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Cisco IOS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 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最常见的方法有</a:t>
            </a:r>
            <a:r>
              <a:rPr altLang="zh-CN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</a:t>
            </a: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defRPr/>
            </a:pPr>
            <a:r>
              <a:rPr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控制台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（</a:t>
            </a:r>
            <a:r>
              <a:rPr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Console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一种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专用的</a:t>
            </a:r>
            <a:r>
              <a:rPr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管理端口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，通过该端口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可以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对设备进行</a:t>
            </a:r>
            <a:r>
              <a:rPr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带外访问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（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out-of-band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无需</a:t>
            </a:r>
            <a:r>
              <a:rPr lang="en-US" altLang="zh-CN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IP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）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使用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RJ45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反转线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或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USB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电缆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altLang="zh-CN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defRPr/>
            </a:pPr>
            <a:r>
              <a:rPr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安全外壳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（</a:t>
            </a:r>
            <a:r>
              <a:rPr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SSH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一种</a:t>
            </a:r>
            <a:r>
              <a:rPr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通过虚拟接口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建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立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远程安全会话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的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方法。</a:t>
            </a:r>
            <a:r>
              <a:rPr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SSH连接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需要使用网络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对虚拟接口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配置</a:t>
            </a:r>
            <a:r>
              <a:rPr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IP地址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SSH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不属于带外访问，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需要</a:t>
            </a:r>
            <a:r>
              <a:rPr lang="en-US" altLang="zh-CN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IP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地址</a:t>
            </a:r>
            <a:r>
              <a:rPr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altLang="zh-CN" sz="24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defRPr/>
            </a:pPr>
            <a:r>
              <a:rPr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Telnet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一种</a:t>
            </a:r>
            <a:r>
              <a:rPr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通过虚拟接口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建立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远程不安全</a:t>
            </a:r>
            <a:r>
              <a:rPr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会话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的方法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sz="2400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也需要</a:t>
            </a:r>
            <a:r>
              <a:rPr lang="en-US" altLang="zh-CN" sz="2400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IP</a:t>
            </a:r>
            <a:r>
              <a:rPr lang="zh-CN" altLang="en-US" sz="2400" b="1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地址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Telnet</a:t>
            </a:r>
            <a:r>
              <a:rPr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不能提供安全的加密连接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用户身份验证</a:t>
            </a:r>
            <a:r>
              <a:rPr altLang="zh-CN" sz="2400" b="1" dirty="0" err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、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密码和命令通过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网络</a:t>
            </a: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以明文发送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altLang="zh-CN" sz="2400" b="1" dirty="0">
              <a:solidFill>
                <a:srgbClr val="7030A0"/>
              </a:solidFill>
              <a:latin typeface="Times New Roman" pitchFamily="18" charset="0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2.1.5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终端仿真程序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000" y="1152000"/>
            <a:ext cx="4826537" cy="4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1"/>
          <p:cNvSpPr txBox="1"/>
          <p:nvPr/>
        </p:nvSpPr>
        <p:spPr>
          <a:xfrm>
            <a:off x="180000" y="1152000"/>
            <a:ext cx="3960000" cy="4524315"/>
          </a:xfrm>
          <a:prstGeom prst="rect">
            <a:avLst/>
          </a:prstGeom>
        </p:spPr>
        <p:txBody>
          <a:bodyPr wrap="square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648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当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PC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机与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网络设备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以某种方式建立连接之后（控制台</a:t>
            </a:r>
            <a:r>
              <a:rPr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/SSH/Telnet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），需要运行某种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终端仿真程序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以打开CLI，供用户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以文本方式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对设备进行配置或交互。</a:t>
            </a:r>
            <a:endParaRPr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0" indent="648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PuTTY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支持带外及非带外访问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）就是其中之一。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2202</TotalTime>
  <Words>2373</Words>
  <Application>Microsoft Office PowerPoint</Application>
  <PresentationFormat>全屏显示(4:3)</PresentationFormat>
  <Paragraphs>232</Paragraphs>
  <Slides>38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NetAcad_White_PPT_Template 05Oct12</vt:lpstr>
      <vt:lpstr>第 2 章   交换机和终端设备的配置</vt:lpstr>
      <vt:lpstr>章节大纲</vt:lpstr>
      <vt:lpstr>2.0   简介</vt:lpstr>
      <vt:lpstr>2.1   思科IOS访问</vt:lpstr>
      <vt:lpstr>2.1.1   操作系统</vt:lpstr>
      <vt:lpstr>2.1.2   GUI（图形用户界面）</vt:lpstr>
      <vt:lpstr>2.1.3   CLI（命令行界面）</vt:lpstr>
      <vt:lpstr>2.1.4   访问方法</vt:lpstr>
      <vt:lpstr>2.1.5   终端仿真程序</vt:lpstr>
      <vt:lpstr>2.2   IOS导航</vt:lpstr>
      <vt:lpstr>PowerPoint 演示文稿</vt:lpstr>
      <vt:lpstr>2.2.1   主要命令模式</vt:lpstr>
      <vt:lpstr>2.2.2   配置模式和子配置模式</vt:lpstr>
      <vt:lpstr>2.2.4   在IOS模式之间导航</vt:lpstr>
      <vt:lpstr>PowerPoint 演示文稿</vt:lpstr>
      <vt:lpstr>在IOS模式之间导航（总结）</vt:lpstr>
      <vt:lpstr>2.3   命令结构</vt:lpstr>
      <vt:lpstr>2.3.1   基本IOS命令结构</vt:lpstr>
      <vt:lpstr>2.3.3   IOS帮助功能</vt:lpstr>
      <vt:lpstr>PowerPoint 演示文稿</vt:lpstr>
      <vt:lpstr>2.3.5   热键和快捷方式</vt:lpstr>
      <vt:lpstr>2.4   设备基本配置</vt:lpstr>
      <vt:lpstr>2.4.1   设备名称</vt:lpstr>
      <vt:lpstr>2.4.3   配置密码</vt:lpstr>
      <vt:lpstr>配置密码（续）</vt:lpstr>
      <vt:lpstr>2.4.4   加密密码</vt:lpstr>
      <vt:lpstr>2.4.5   横幅消息</vt:lpstr>
      <vt:lpstr>横幅消息（续）</vt:lpstr>
      <vt:lpstr>2.5   保存配置</vt:lpstr>
      <vt:lpstr>2.5.1   配置文件</vt:lpstr>
      <vt:lpstr>保存运行配置文件</vt:lpstr>
      <vt:lpstr>2.5.2   修改运行配置</vt:lpstr>
      <vt:lpstr>2.7   配置IP地址</vt:lpstr>
      <vt:lpstr>2.7.4   交换机虚拟接口（SVI）配置</vt:lpstr>
      <vt:lpstr>2.8   验证连接</vt:lpstr>
      <vt:lpstr>2.8.1   接口编址验证</vt:lpstr>
      <vt:lpstr>2.8.2   端到端连接测试</vt:lpstr>
      <vt:lpstr>PowerPoint 演示文稿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CHC</cp:lastModifiedBy>
  <cp:revision>692</cp:revision>
  <dcterms:created xsi:type="dcterms:W3CDTF">2012-10-09T16:58:00Z</dcterms:created>
  <dcterms:modified xsi:type="dcterms:W3CDTF">2024-03-20T11:13:49Z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