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5" r:id="rId3"/>
    <p:sldId id="257" r:id="rId4"/>
    <p:sldId id="258" r:id="rId5"/>
    <p:sldId id="264" r:id="rId6"/>
    <p:sldId id="263" r:id="rId7"/>
    <p:sldId id="267" r:id="rId8"/>
    <p:sldId id="316" r:id="rId9"/>
    <p:sldId id="268" r:id="rId10"/>
    <p:sldId id="317" r:id="rId11"/>
    <p:sldId id="318" r:id="rId12"/>
    <p:sldId id="260" r:id="rId13"/>
    <p:sldId id="269" r:id="rId14"/>
    <p:sldId id="319" r:id="rId15"/>
    <p:sldId id="320" r:id="rId16"/>
    <p:sldId id="321" r:id="rId17"/>
    <p:sldId id="261" r:id="rId18"/>
    <p:sldId id="271" r:id="rId19"/>
    <p:sldId id="273" r:id="rId20"/>
    <p:sldId id="262"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958EB-02DC-4A7B-B060-CAE523A6A100}" v="3" dt="2023-12-15T12:18:56.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29891779@qq.com" userId="fae593624b6f9796" providerId="LiveId" clId="{386958EB-02DC-4A7B-B060-CAE523A6A100}"/>
    <pc:docChg chg="custSel delSld modSld">
      <pc:chgData name="929891779@qq.com" userId="fae593624b6f9796" providerId="LiveId" clId="{386958EB-02DC-4A7B-B060-CAE523A6A100}" dt="2023-12-15T12:19:05.843" v="9" actId="2696"/>
      <pc:docMkLst>
        <pc:docMk/>
      </pc:docMkLst>
      <pc:sldChg chg="delSp modSp mod">
        <pc:chgData name="929891779@qq.com" userId="fae593624b6f9796" providerId="LiveId" clId="{386958EB-02DC-4A7B-B060-CAE523A6A100}" dt="2023-12-15T12:19:02.173" v="8" actId="478"/>
        <pc:sldMkLst>
          <pc:docMk/>
          <pc:sldMk cId="1762760511" sldId="262"/>
        </pc:sldMkLst>
        <pc:spChg chg="del mod">
          <ac:chgData name="929891779@qq.com" userId="fae593624b6f9796" providerId="LiveId" clId="{386958EB-02DC-4A7B-B060-CAE523A6A100}" dt="2023-12-15T12:18:58.190" v="7"/>
          <ac:spMkLst>
            <pc:docMk/>
            <pc:sldMk cId="1762760511" sldId="262"/>
            <ac:spMk id="18" creationId="{0DCE053A-C940-4C3C-B6AC-4A7814B47C9B}"/>
          </ac:spMkLst>
        </pc:spChg>
        <pc:spChg chg="mod">
          <ac:chgData name="929891779@qq.com" userId="fae593624b6f9796" providerId="LiveId" clId="{386958EB-02DC-4A7B-B060-CAE523A6A100}" dt="2023-12-15T12:18:56.016" v="4"/>
          <ac:spMkLst>
            <pc:docMk/>
            <pc:sldMk cId="1762760511" sldId="262"/>
            <ac:spMk id="19" creationId="{0200ED7C-1B5A-4625-B358-E15C85426545}"/>
          </ac:spMkLst>
        </pc:spChg>
        <pc:grpChg chg="del">
          <ac:chgData name="929891779@qq.com" userId="fae593624b6f9796" providerId="LiveId" clId="{386958EB-02DC-4A7B-B060-CAE523A6A100}" dt="2023-12-15T12:19:02.173" v="8" actId="478"/>
          <ac:grpSpMkLst>
            <pc:docMk/>
            <pc:sldMk cId="1762760511" sldId="262"/>
            <ac:grpSpMk id="17" creationId="{F71F090F-B13A-4131-A3A5-24A48BB9DE51}"/>
          </ac:grpSpMkLst>
        </pc:grpChg>
      </pc:sldChg>
      <pc:sldChg chg="del">
        <pc:chgData name="929891779@qq.com" userId="fae593624b6f9796" providerId="LiveId" clId="{386958EB-02DC-4A7B-B060-CAE523A6A100}" dt="2023-12-15T12:19:05.843" v="9" actId="2696"/>
        <pc:sldMkLst>
          <pc:docMk/>
          <pc:sldMk cId="3179033524" sldId="314"/>
        </pc:sldMkLst>
      </pc:sldChg>
      <pc:sldMasterChg chg="delSldLayout">
        <pc:chgData name="929891779@qq.com" userId="fae593624b6f9796" providerId="LiveId" clId="{386958EB-02DC-4A7B-B060-CAE523A6A100}" dt="2023-12-15T12:19:05.843" v="9" actId="2696"/>
        <pc:sldMasterMkLst>
          <pc:docMk/>
          <pc:sldMasterMk cId="3216171696" sldId="2147483648"/>
        </pc:sldMasterMkLst>
        <pc:sldLayoutChg chg="del">
          <pc:chgData name="929891779@qq.com" userId="fae593624b6f9796" providerId="LiveId" clId="{386958EB-02DC-4A7B-B060-CAE523A6A100}" dt="2023-12-15T12:19:05.843" v="9" actId="2696"/>
          <pc:sldLayoutMkLst>
            <pc:docMk/>
            <pc:sldMasterMk cId="3216171696" sldId="2147483648"/>
            <pc:sldLayoutMk cId="1194641705"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4CBC1-CD7A-47B5-8D89-5083C05C1C37}" type="datetimeFigureOut">
              <a:rPr lang="zh-CN" altLang="en-US" smtClean="0"/>
              <a:t>2023/12/15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B8C34-F10A-4DBE-A8F8-25568A8BA104}" type="slidenum">
              <a:rPr lang="zh-CN" altLang="en-US" smtClean="0"/>
              <a:t>‹#›</a:t>
            </a:fld>
            <a:endParaRPr lang="zh-CN" altLang="en-US"/>
          </a:p>
        </p:txBody>
      </p:sp>
    </p:spTree>
    <p:extLst>
      <p:ext uri="{BB962C8B-B14F-4D97-AF65-F5344CB8AC3E}">
        <p14:creationId xmlns:p14="http://schemas.microsoft.com/office/powerpoint/2010/main" val="103575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2023/12/15</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874B9318-8D76-42F2-B6D8-846979CD3858}"/>
              </a:ext>
            </a:extLst>
          </p:cNvPr>
          <p:cNvGrpSpPr/>
          <p:nvPr/>
        </p:nvGrpSpPr>
        <p:grpSpPr>
          <a:xfrm>
            <a:off x="5463804" y="2135944"/>
            <a:ext cx="1280160" cy="1280160"/>
            <a:chOff x="5463804" y="2135944"/>
            <a:chExt cx="1280160" cy="1280160"/>
          </a:xfrm>
        </p:grpSpPr>
        <p:sp>
          <p:nvSpPr>
            <p:cNvPr id="6" name="椭圆 5">
              <a:extLst>
                <a:ext uri="{FF2B5EF4-FFF2-40B4-BE49-F238E27FC236}">
                  <a16:creationId xmlns:a16="http://schemas.microsoft.com/office/drawing/2014/main" id="{A422C2E9-E2EE-467B-A50A-4DEBA7CA4792}"/>
                </a:ext>
              </a:extLst>
            </p:cNvPr>
            <p:cNvSpPr/>
            <p:nvPr/>
          </p:nvSpPr>
          <p:spPr>
            <a:xfrm>
              <a:off x="5560616" y="2232755"/>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弧形 7">
              <a:extLst>
                <a:ext uri="{FF2B5EF4-FFF2-40B4-BE49-F238E27FC236}">
                  <a16:creationId xmlns:a16="http://schemas.microsoft.com/office/drawing/2014/main" id="{BDFB38BC-4252-4A4F-A9FC-EFE9B99E839D}"/>
                </a:ext>
              </a:extLst>
            </p:cNvPr>
            <p:cNvSpPr/>
            <p:nvPr/>
          </p:nvSpPr>
          <p:spPr>
            <a:xfrm>
              <a:off x="5463804" y="2135944"/>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grpSp>
      <p:sp>
        <p:nvSpPr>
          <p:cNvPr id="9" name="文本框 8">
            <a:extLst>
              <a:ext uri="{FF2B5EF4-FFF2-40B4-BE49-F238E27FC236}">
                <a16:creationId xmlns:a16="http://schemas.microsoft.com/office/drawing/2014/main" id="{9AE31BED-ED93-480C-9BE9-5EA565937587}"/>
              </a:ext>
            </a:extLst>
          </p:cNvPr>
          <p:cNvSpPr txBox="1"/>
          <p:nvPr/>
        </p:nvSpPr>
        <p:spPr>
          <a:xfrm>
            <a:off x="1856572" y="3512915"/>
            <a:ext cx="8494633" cy="646331"/>
          </a:xfrm>
          <a:prstGeom prst="rect">
            <a:avLst/>
          </a:prstGeom>
          <a:noFill/>
        </p:spPr>
        <p:txBody>
          <a:bodyPr wrap="none" rtlCol="0">
            <a:spAutoFit/>
          </a:bodyPr>
          <a:lstStyle/>
          <a:p>
            <a:pPr algn="ctr"/>
            <a:r>
              <a:rPr lang="zh-CN" altLang="en-US" sz="3600" b="1" dirty="0">
                <a:solidFill>
                  <a:schemeClr val="accent5"/>
                </a:solidFill>
                <a:latin typeface="+mj-ea"/>
                <a:ea typeface="+mj-ea"/>
              </a:rPr>
              <a:t>关于大学生犯罪的诱因及应对措施的研究</a:t>
            </a:r>
          </a:p>
        </p:txBody>
      </p:sp>
      <p:sp>
        <p:nvSpPr>
          <p:cNvPr id="14" name="文本框 13">
            <a:extLst>
              <a:ext uri="{FF2B5EF4-FFF2-40B4-BE49-F238E27FC236}">
                <a16:creationId xmlns:a16="http://schemas.microsoft.com/office/drawing/2014/main" id="{7C9B3016-917C-4882-B384-7AA1820C07E0}"/>
              </a:ext>
            </a:extLst>
          </p:cNvPr>
          <p:cNvSpPr txBox="1"/>
          <p:nvPr/>
        </p:nvSpPr>
        <p:spPr>
          <a:xfrm>
            <a:off x="10245443" y="6188553"/>
            <a:ext cx="492443" cy="276999"/>
          </a:xfrm>
          <a:prstGeom prst="rect">
            <a:avLst/>
          </a:prstGeom>
          <a:noFill/>
        </p:spPr>
        <p:txBody>
          <a:bodyPr wrap="none" rtlCol="0">
            <a:spAutoFit/>
          </a:bodyPr>
          <a:lstStyle/>
          <a:p>
            <a:pPr algn="ctr"/>
            <a:r>
              <a:rPr lang="zh-CN" altLang="en-US" sz="1200" b="1" dirty="0"/>
              <a:t>二组</a:t>
            </a: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3A1495EA-0A38-4572-AF64-1AA481704A27}"/>
              </a:ext>
            </a:extLst>
          </p:cNvPr>
          <p:cNvSpPr txBox="1"/>
          <p:nvPr/>
        </p:nvSpPr>
        <p:spPr>
          <a:xfrm>
            <a:off x="4539669" y="4249167"/>
            <a:ext cx="3112662" cy="369332"/>
          </a:xfrm>
          <a:prstGeom prst="rect">
            <a:avLst/>
          </a:prstGeom>
          <a:noFill/>
        </p:spPr>
        <p:txBody>
          <a:bodyPr wrap="square">
            <a:spAutoFit/>
          </a:bodyPr>
          <a:lstStyle/>
          <a:p>
            <a:pPr algn="ctr"/>
            <a:r>
              <a:rPr lang="en-US" altLang="zh-CN" dirty="0">
                <a:solidFill>
                  <a:schemeClr val="bg1">
                    <a:lumMod val="50000"/>
                  </a:schemeClr>
                </a:solidFill>
              </a:rPr>
              <a:t>REPORTER</a:t>
            </a:r>
            <a:r>
              <a:rPr lang="zh-CN" altLang="en-US" dirty="0">
                <a:solidFill>
                  <a:schemeClr val="bg1">
                    <a:lumMod val="50000"/>
                  </a:schemeClr>
                </a:solidFill>
              </a:rPr>
              <a:t>：耿昕</a:t>
            </a: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E9B54285-66BF-E4B8-67D4-F0FE649BF3C8}"/>
              </a:ext>
            </a:extLst>
          </p:cNvPr>
          <p:cNvSpPr txBox="1"/>
          <p:nvPr/>
        </p:nvSpPr>
        <p:spPr>
          <a:xfrm>
            <a:off x="2732314" y="4708420"/>
            <a:ext cx="6727371" cy="369332"/>
          </a:xfrm>
          <a:prstGeom prst="rect">
            <a:avLst/>
          </a:prstGeom>
          <a:noFill/>
        </p:spPr>
        <p:txBody>
          <a:bodyPr wrap="square" rtlCol="0">
            <a:spAutoFit/>
          </a:bodyPr>
          <a:lstStyle/>
          <a:p>
            <a:pPr algn="ctr"/>
            <a:r>
              <a:rPr lang="zh-CN" altLang="en-US" dirty="0">
                <a:solidFill>
                  <a:schemeClr val="bg1">
                    <a:lumMod val="50000"/>
                  </a:schemeClr>
                </a:solidFill>
              </a:rPr>
              <a:t>小组成员：薛亦呈，耿昕，何泽浩，李俊希，杨诚，李丰克</a:t>
            </a:r>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169BA5-7A33-B5CD-D6CB-F335871CBAE4}"/>
              </a:ext>
            </a:extLst>
          </p:cNvPr>
          <p:cNvSpPr txBox="1"/>
          <p:nvPr/>
        </p:nvSpPr>
        <p:spPr>
          <a:xfrm>
            <a:off x="699796" y="2016518"/>
            <a:ext cx="2236510" cy="400110"/>
          </a:xfrm>
          <a:prstGeom prst="rect">
            <a:avLst/>
          </a:prstGeom>
          <a:noFill/>
        </p:spPr>
        <p:txBody>
          <a:bodyPr wrap="none" rtlCol="0">
            <a:spAutoFit/>
          </a:bodyPr>
          <a:lstStyle/>
          <a:p>
            <a:r>
              <a:rPr lang="zh-CN" altLang="en-US" sz="2000" dirty="0">
                <a:latin typeface="+mj-ea"/>
                <a:ea typeface="+mj-ea"/>
              </a:rPr>
              <a:t>不良的家庭环境：</a:t>
            </a:r>
          </a:p>
        </p:txBody>
      </p:sp>
      <p:sp>
        <p:nvSpPr>
          <p:cNvPr id="3" name="文本框 2">
            <a:extLst>
              <a:ext uri="{FF2B5EF4-FFF2-40B4-BE49-F238E27FC236}">
                <a16:creationId xmlns:a16="http://schemas.microsoft.com/office/drawing/2014/main" id="{A03B1F1C-E4D1-F893-14F6-FD619A0B38FB}"/>
              </a:ext>
            </a:extLst>
          </p:cNvPr>
          <p:cNvSpPr txBox="1"/>
          <p:nvPr/>
        </p:nvSpPr>
        <p:spPr>
          <a:xfrm>
            <a:off x="699796" y="2416628"/>
            <a:ext cx="4786604" cy="2308324"/>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在此案件中，何顺生于普通家庭，父母为改善家庭状况而外出谋生，将何顺交给爷爷奶奶照顾。一方面，在爷爷奶奶的</a:t>
            </a:r>
            <a:r>
              <a:rPr lang="zh-CN" altLang="zh-CN" sz="1800" dirty="0">
                <a:solidFill>
                  <a:srgbClr val="FF0000"/>
                </a:solidFill>
                <a:effectLst/>
                <a:ea typeface="等线" panose="02010600030101010101" pitchFamily="2" charset="-122"/>
                <a:cs typeface="Times New Roman" panose="02020603050405020304" pitchFamily="18" charset="0"/>
              </a:rPr>
              <a:t>溺爱</a:t>
            </a:r>
            <a:r>
              <a:rPr lang="zh-CN" altLang="zh-CN" sz="1800" dirty="0">
                <a:effectLst/>
                <a:ea typeface="等线" panose="02010600030101010101" pitchFamily="2" charset="-122"/>
                <a:cs typeface="Times New Roman" panose="02020603050405020304" pitchFamily="18" charset="0"/>
              </a:rPr>
              <a:t>下，何顺形成了</a:t>
            </a:r>
            <a:r>
              <a:rPr lang="zh-CN" altLang="zh-CN" sz="1800" dirty="0">
                <a:solidFill>
                  <a:srgbClr val="FF0000"/>
                </a:solidFill>
                <a:effectLst/>
                <a:ea typeface="等线" panose="02010600030101010101" pitchFamily="2" charset="-122"/>
                <a:cs typeface="Times New Roman" panose="02020603050405020304" pitchFamily="18" charset="0"/>
              </a:rPr>
              <a:t>目中无人、我行我素</a:t>
            </a:r>
            <a:r>
              <a:rPr lang="zh-CN" altLang="zh-CN" sz="1800" dirty="0">
                <a:effectLst/>
                <a:ea typeface="等线" panose="02010600030101010101" pitchFamily="2" charset="-122"/>
                <a:cs typeface="Times New Roman" panose="02020603050405020304" pitchFamily="18" charset="0"/>
              </a:rPr>
              <a:t>的性格；另一方面，何顺习惯了</a:t>
            </a:r>
            <a:r>
              <a:rPr lang="zh-CN" altLang="zh-CN" sz="1800" dirty="0">
                <a:solidFill>
                  <a:srgbClr val="FF0000"/>
                </a:solidFill>
                <a:effectLst/>
                <a:ea typeface="等线" panose="02010600030101010101" pitchFamily="2" charset="-122"/>
                <a:cs typeface="Times New Roman" panose="02020603050405020304" pitchFamily="18" charset="0"/>
              </a:rPr>
              <a:t>衣来伸手饭来张口</a:t>
            </a:r>
            <a:r>
              <a:rPr lang="zh-CN" altLang="zh-CN" sz="1800" dirty="0">
                <a:effectLst/>
                <a:ea typeface="等线" panose="02010600030101010101" pitchFamily="2" charset="-122"/>
                <a:cs typeface="Times New Roman" panose="02020603050405020304" pitchFamily="18" charset="0"/>
              </a:rPr>
              <a:t>的生活，从未想过靠自己的双手赚钱，而父母的生活费又无法满足他的消费，在偶然接触到</a:t>
            </a:r>
            <a:r>
              <a:rPr lang="zh-CN" altLang="zh-CN" sz="1800" dirty="0">
                <a:solidFill>
                  <a:srgbClr val="FF0000"/>
                </a:solidFill>
                <a:effectLst/>
                <a:ea typeface="等线" panose="02010600030101010101" pitchFamily="2" charset="-122"/>
                <a:cs typeface="Times New Roman" panose="02020603050405020304" pitchFamily="18" charset="0"/>
              </a:rPr>
              <a:t>网络赌博</a:t>
            </a:r>
            <a:r>
              <a:rPr lang="zh-CN" altLang="zh-CN" sz="1800" dirty="0">
                <a:effectLst/>
                <a:ea typeface="等线" panose="02010600030101010101" pitchFamily="2" charset="-122"/>
                <a:cs typeface="Times New Roman" panose="02020603050405020304" pitchFamily="18" charset="0"/>
              </a:rPr>
              <a:t>后就一发不可收拾。</a:t>
            </a:r>
            <a:endParaRPr lang="zh-CN" altLang="en-US" dirty="0"/>
          </a:p>
        </p:txBody>
      </p:sp>
      <p:sp>
        <p:nvSpPr>
          <p:cNvPr id="4" name="文本框 3">
            <a:extLst>
              <a:ext uri="{FF2B5EF4-FFF2-40B4-BE49-F238E27FC236}">
                <a16:creationId xmlns:a16="http://schemas.microsoft.com/office/drawing/2014/main" id="{A6E90649-2FDC-41F2-35E0-360EEC9A4A64}"/>
              </a:ext>
            </a:extLst>
          </p:cNvPr>
          <p:cNvSpPr txBox="1"/>
          <p:nvPr/>
        </p:nvSpPr>
        <p:spPr>
          <a:xfrm>
            <a:off x="6096000" y="2047296"/>
            <a:ext cx="2031325" cy="369332"/>
          </a:xfrm>
          <a:prstGeom prst="rect">
            <a:avLst/>
          </a:prstGeom>
          <a:noFill/>
        </p:spPr>
        <p:txBody>
          <a:bodyPr wrap="none" rtlCol="0">
            <a:spAutoFit/>
          </a:bodyPr>
          <a:lstStyle/>
          <a:p>
            <a:r>
              <a:rPr lang="zh-CN" altLang="en-US" dirty="0">
                <a:latin typeface="+mj-ea"/>
                <a:ea typeface="+mj-ea"/>
              </a:rPr>
              <a:t>社会环境的影响：</a:t>
            </a:r>
          </a:p>
        </p:txBody>
      </p:sp>
      <p:sp>
        <p:nvSpPr>
          <p:cNvPr id="5" name="文本框 4">
            <a:extLst>
              <a:ext uri="{FF2B5EF4-FFF2-40B4-BE49-F238E27FC236}">
                <a16:creationId xmlns:a16="http://schemas.microsoft.com/office/drawing/2014/main" id="{AAEE7C86-CCCC-4375-4545-F800BF25F76C}"/>
              </a:ext>
            </a:extLst>
          </p:cNvPr>
          <p:cNvSpPr txBox="1"/>
          <p:nvPr/>
        </p:nvSpPr>
        <p:spPr>
          <a:xfrm>
            <a:off x="6096000" y="2416628"/>
            <a:ext cx="4655976" cy="1754326"/>
          </a:xfrm>
          <a:prstGeom prst="rect">
            <a:avLst/>
          </a:prstGeom>
          <a:noFill/>
        </p:spPr>
        <p:txBody>
          <a:bodyPr wrap="square" rtlCol="0">
            <a:spAutoFit/>
          </a:bodyPr>
          <a:lstStyle/>
          <a:p>
            <a:r>
              <a:rPr lang="zh-CN" altLang="en-US" dirty="0">
                <a:latin typeface="+mj-ea"/>
                <a:ea typeface="+mj-ea"/>
              </a:rPr>
              <a:t>网络赌博的存在说明网络监管存在漏洞</a:t>
            </a:r>
            <a:r>
              <a:rPr lang="zh-CN" altLang="en-US" dirty="0"/>
              <a:t>，</a:t>
            </a:r>
            <a:r>
              <a:rPr lang="zh-CN" altLang="zh-CN" sz="1800" dirty="0">
                <a:effectLst/>
                <a:ea typeface="等线" panose="02010600030101010101" pitchFamily="2" charset="-122"/>
                <a:cs typeface="Times New Roman" panose="02020603050405020304" pitchFamily="18" charset="0"/>
              </a:rPr>
              <a:t>此案中，</a:t>
            </a:r>
            <a:r>
              <a:rPr lang="zh-CN" altLang="zh-CN" sz="1800" dirty="0">
                <a:solidFill>
                  <a:srgbClr val="FF0000"/>
                </a:solidFill>
                <a:effectLst/>
                <a:ea typeface="等线" panose="02010600030101010101" pitchFamily="2" charset="-122"/>
                <a:cs typeface="Times New Roman" panose="02020603050405020304" pitchFamily="18" charset="0"/>
              </a:rPr>
              <a:t>赌博</a:t>
            </a:r>
            <a:r>
              <a:rPr lang="zh-CN" altLang="zh-CN" sz="1800" dirty="0">
                <a:effectLst/>
                <a:ea typeface="等线" panose="02010600030101010101" pitchFamily="2" charset="-122"/>
                <a:cs typeface="Times New Roman" panose="02020603050405020304" pitchFamily="18" charset="0"/>
              </a:rPr>
              <a:t>对何顺来说有着很强的诱惑，一旦接触，就会养成他的</a:t>
            </a:r>
            <a:r>
              <a:rPr lang="zh-CN" altLang="zh-CN" sz="1800" dirty="0">
                <a:solidFill>
                  <a:srgbClr val="FF0000"/>
                </a:solidFill>
                <a:effectLst/>
                <a:ea typeface="等线" panose="02010600030101010101" pitchFamily="2" charset="-122"/>
                <a:cs typeface="Times New Roman" panose="02020603050405020304" pitchFamily="18" charset="0"/>
              </a:rPr>
              <a:t>贪婪欲望</a:t>
            </a:r>
            <a:r>
              <a:rPr lang="zh-CN" altLang="zh-CN" sz="1800" dirty="0">
                <a:effectLst/>
                <a:ea typeface="等线" panose="02010600030101010101" pitchFamily="2" charset="-122"/>
                <a:cs typeface="Times New Roman" panose="02020603050405020304" pitchFamily="18" charset="0"/>
              </a:rPr>
              <a:t>，随着时间的推移，就会形成自私自利、见利忘义等不良习惯，从而导致他的</a:t>
            </a:r>
            <a:r>
              <a:rPr lang="zh-CN" altLang="zh-CN" sz="1800" dirty="0">
                <a:solidFill>
                  <a:srgbClr val="FF0000"/>
                </a:solidFill>
                <a:effectLst/>
                <a:ea typeface="等线" panose="02010600030101010101" pitchFamily="2" charset="-122"/>
                <a:cs typeface="Times New Roman" panose="02020603050405020304" pitchFamily="18" charset="0"/>
              </a:rPr>
              <a:t>人生观念、价值观等都会出现偏差</a:t>
            </a:r>
            <a:r>
              <a:rPr lang="zh-CN" altLang="zh-CN" sz="1800" dirty="0">
                <a:effectLst/>
                <a:ea typeface="等线" panose="02010600030101010101" pitchFamily="2" charset="-122"/>
                <a:cs typeface="Times New Roman" panose="02020603050405020304" pitchFamily="18" charset="0"/>
              </a:rPr>
              <a:t>，最终导致他走向犯罪的方向。</a:t>
            </a:r>
            <a:endParaRPr lang="zh-CN" altLang="en-US" dirty="0"/>
          </a:p>
        </p:txBody>
      </p:sp>
    </p:spTree>
    <p:extLst>
      <p:ext uri="{BB962C8B-B14F-4D97-AF65-F5344CB8AC3E}">
        <p14:creationId xmlns:p14="http://schemas.microsoft.com/office/powerpoint/2010/main" val="340305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169BA5-7A33-B5CD-D6CB-F335871CBAE4}"/>
              </a:ext>
            </a:extLst>
          </p:cNvPr>
          <p:cNvSpPr txBox="1"/>
          <p:nvPr/>
        </p:nvSpPr>
        <p:spPr>
          <a:xfrm>
            <a:off x="699796" y="2016518"/>
            <a:ext cx="2749471" cy="400110"/>
          </a:xfrm>
          <a:prstGeom prst="rect">
            <a:avLst/>
          </a:prstGeom>
          <a:noFill/>
        </p:spPr>
        <p:txBody>
          <a:bodyPr wrap="none" rtlCol="0">
            <a:spAutoFit/>
          </a:bodyPr>
          <a:lstStyle/>
          <a:p>
            <a:r>
              <a:rPr lang="zh-CN" altLang="en-US" sz="2000" dirty="0">
                <a:latin typeface="+mj-ea"/>
                <a:ea typeface="+mj-ea"/>
              </a:rPr>
              <a:t>道德和法律意识淡薄：</a:t>
            </a:r>
          </a:p>
        </p:txBody>
      </p:sp>
      <p:sp>
        <p:nvSpPr>
          <p:cNvPr id="3" name="文本框 2">
            <a:extLst>
              <a:ext uri="{FF2B5EF4-FFF2-40B4-BE49-F238E27FC236}">
                <a16:creationId xmlns:a16="http://schemas.microsoft.com/office/drawing/2014/main" id="{A03B1F1C-E4D1-F893-14F6-FD619A0B38FB}"/>
              </a:ext>
            </a:extLst>
          </p:cNvPr>
          <p:cNvSpPr txBox="1"/>
          <p:nvPr/>
        </p:nvSpPr>
        <p:spPr>
          <a:xfrm>
            <a:off x="699796" y="2416628"/>
            <a:ext cx="4786604" cy="2031325"/>
          </a:xfrm>
          <a:prstGeom prst="rect">
            <a:avLst/>
          </a:prstGeom>
          <a:noFill/>
        </p:spPr>
        <p:txBody>
          <a:bodyPr wrap="square" rtlCol="0">
            <a:spAutoFit/>
          </a:bodyPr>
          <a:lstStyle/>
          <a:p>
            <a:r>
              <a:rPr lang="zh-CN" altLang="en-US" dirty="0">
                <a:ea typeface="等线" panose="02010600030101010101" pitchFamily="2" charset="-122"/>
                <a:cs typeface="Times New Roman" panose="02020603050405020304" pitchFamily="18" charset="0"/>
              </a:rPr>
              <a:t>如同此案件中，一方面何顺</a:t>
            </a:r>
            <a:r>
              <a:rPr lang="zh-CN" altLang="en-US" dirty="0">
                <a:solidFill>
                  <a:srgbClr val="FF0000"/>
                </a:solidFill>
                <a:ea typeface="等线" panose="02010600030101010101" pitchFamily="2" charset="-122"/>
                <a:cs typeface="Times New Roman" panose="02020603050405020304" pitchFamily="18" charset="0"/>
              </a:rPr>
              <a:t>缺乏对赌博这种违法行为的认知</a:t>
            </a:r>
            <a:r>
              <a:rPr lang="zh-CN" altLang="en-US" dirty="0">
                <a:ea typeface="等线" panose="02010600030101010101" pitchFamily="2" charset="-122"/>
                <a:cs typeface="Times New Roman" panose="02020603050405020304" pitchFamily="18" charset="0"/>
              </a:rPr>
              <a:t>，而误入歧途；另一方面他更是</a:t>
            </a:r>
            <a:r>
              <a:rPr lang="zh-CN" altLang="en-US" dirty="0">
                <a:solidFill>
                  <a:srgbClr val="FF0000"/>
                </a:solidFill>
                <a:ea typeface="等线" panose="02010600030101010101" pitchFamily="2" charset="-122"/>
                <a:cs typeface="Times New Roman" panose="02020603050405020304" pitchFamily="18" charset="0"/>
              </a:rPr>
              <a:t>缺乏道德教育</a:t>
            </a:r>
            <a:r>
              <a:rPr lang="zh-CN" altLang="en-US" dirty="0">
                <a:ea typeface="等线" panose="02010600030101010101" pitchFamily="2" charset="-122"/>
                <a:cs typeface="Times New Roman" panose="02020603050405020304" pitchFamily="18" charset="0"/>
              </a:rPr>
              <a:t>，说出诸如“人本来就是动物嘛，那动物之间相互厮杀不是正常的吗？别人又不是我的亲人，关我什么事。对我来说，我做什么事都是对的。”这样骇人听闻的话。已经严重</a:t>
            </a:r>
            <a:r>
              <a:rPr lang="zh-CN" altLang="en-US" dirty="0">
                <a:solidFill>
                  <a:srgbClr val="FF0000"/>
                </a:solidFill>
                <a:ea typeface="等线" panose="02010600030101010101" pitchFamily="2" charset="-122"/>
                <a:cs typeface="Times New Roman" panose="02020603050405020304" pitchFamily="18" charset="0"/>
              </a:rPr>
              <a:t>蔑视法律，泯灭道德</a:t>
            </a:r>
            <a:endParaRPr lang="zh-CN" altLang="en-US" dirty="0">
              <a:solidFill>
                <a:srgbClr val="FF0000"/>
              </a:solidFill>
            </a:endParaRPr>
          </a:p>
        </p:txBody>
      </p:sp>
      <p:sp>
        <p:nvSpPr>
          <p:cNvPr id="4" name="文本框 3">
            <a:extLst>
              <a:ext uri="{FF2B5EF4-FFF2-40B4-BE49-F238E27FC236}">
                <a16:creationId xmlns:a16="http://schemas.microsoft.com/office/drawing/2014/main" id="{A6E90649-2FDC-41F2-35E0-360EEC9A4A64}"/>
              </a:ext>
            </a:extLst>
          </p:cNvPr>
          <p:cNvSpPr txBox="1"/>
          <p:nvPr/>
        </p:nvSpPr>
        <p:spPr>
          <a:xfrm>
            <a:off x="6096000" y="2047296"/>
            <a:ext cx="1338828" cy="369332"/>
          </a:xfrm>
          <a:prstGeom prst="rect">
            <a:avLst/>
          </a:prstGeom>
          <a:noFill/>
        </p:spPr>
        <p:txBody>
          <a:bodyPr wrap="none" rtlCol="0">
            <a:spAutoFit/>
          </a:bodyPr>
          <a:lstStyle/>
          <a:p>
            <a:r>
              <a:rPr lang="zh-CN" altLang="en-US" dirty="0">
                <a:latin typeface="+mj-ea"/>
                <a:ea typeface="+mj-ea"/>
              </a:rPr>
              <a:t>心理健康：</a:t>
            </a:r>
          </a:p>
        </p:txBody>
      </p:sp>
      <p:sp>
        <p:nvSpPr>
          <p:cNvPr id="5" name="文本框 4">
            <a:extLst>
              <a:ext uri="{FF2B5EF4-FFF2-40B4-BE49-F238E27FC236}">
                <a16:creationId xmlns:a16="http://schemas.microsoft.com/office/drawing/2014/main" id="{AAEE7C86-CCCC-4375-4545-F800BF25F76C}"/>
              </a:ext>
            </a:extLst>
          </p:cNvPr>
          <p:cNvSpPr txBox="1"/>
          <p:nvPr/>
        </p:nvSpPr>
        <p:spPr>
          <a:xfrm>
            <a:off x="6096000" y="2416628"/>
            <a:ext cx="4655976" cy="923330"/>
          </a:xfrm>
          <a:prstGeom prst="rect">
            <a:avLst/>
          </a:prstGeom>
          <a:noFill/>
        </p:spPr>
        <p:txBody>
          <a:bodyPr wrap="square" rtlCol="0">
            <a:spAutoFit/>
          </a:bodyPr>
          <a:lstStyle/>
          <a:p>
            <a:r>
              <a:rPr lang="zh-CN" altLang="en-US" dirty="0">
                <a:latin typeface="+mj-ea"/>
                <a:ea typeface="+mj-ea"/>
              </a:rPr>
              <a:t>从他的言语中可以看出，他的心理已经严重扭曲，结合他的经历，这是</a:t>
            </a:r>
            <a:r>
              <a:rPr lang="zh-CN" altLang="en-US" dirty="0">
                <a:solidFill>
                  <a:srgbClr val="FF0000"/>
                </a:solidFill>
                <a:latin typeface="+mj-ea"/>
                <a:ea typeface="+mj-ea"/>
              </a:rPr>
              <a:t>不良的家庭教育</a:t>
            </a:r>
            <a:r>
              <a:rPr lang="zh-CN" altLang="en-US" dirty="0">
                <a:latin typeface="+mj-ea"/>
                <a:ea typeface="+mj-ea"/>
              </a:rPr>
              <a:t>和</a:t>
            </a:r>
            <a:r>
              <a:rPr lang="zh-CN" altLang="en-US" dirty="0">
                <a:solidFill>
                  <a:srgbClr val="FF0000"/>
                </a:solidFill>
                <a:latin typeface="+mj-ea"/>
                <a:ea typeface="+mj-ea"/>
              </a:rPr>
              <a:t>高压的还债环境</a:t>
            </a:r>
            <a:r>
              <a:rPr lang="zh-CN" altLang="en-US" dirty="0">
                <a:latin typeface="+mj-ea"/>
                <a:ea typeface="+mj-ea"/>
              </a:rPr>
              <a:t>共同作用的结果。</a:t>
            </a:r>
          </a:p>
        </p:txBody>
      </p:sp>
    </p:spTree>
    <p:extLst>
      <p:ext uri="{BB962C8B-B14F-4D97-AF65-F5344CB8AC3E}">
        <p14:creationId xmlns:p14="http://schemas.microsoft.com/office/powerpoint/2010/main" val="21915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498963" y="293195"/>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89021" y="2986240"/>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6343" y="3432426"/>
            <a:ext cx="8467085" cy="120032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8000" b="1" dirty="0">
                <a:solidFill>
                  <a:schemeClr val="bg1">
                    <a:lumMod val="65000"/>
                  </a:schemeClr>
                </a:solidFill>
                <a:latin typeface="+mj-ea"/>
                <a:ea typeface="+mj-ea"/>
              </a:rPr>
              <a:t>大学生犯罪的诱因</a:t>
            </a:r>
            <a:endParaRPr lang="en-GB" sz="80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69624" y="3217073"/>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329658" y="2918553"/>
            <a:ext cx="4678006" cy="276999"/>
          </a:xfrm>
          <a:prstGeom prst="rect">
            <a:avLst/>
          </a:prstGeom>
          <a:noFill/>
        </p:spPr>
        <p:txBody>
          <a:bodyPr wrap="square" rtlCol="0">
            <a:spAutoFit/>
          </a:bodyPr>
          <a:lstStyle/>
          <a:p>
            <a:pPr latinLnBrk="1"/>
            <a:r>
              <a:rPr lang="en-US" altLang="zh-CN" sz="1200" dirty="0">
                <a:solidFill>
                  <a:schemeClr val="bg1">
                    <a:lumMod val="65000"/>
                  </a:schemeClr>
                </a:solidFill>
              </a:rPr>
              <a:t>Lorem ipsum dolor sit amet, consectetuer adipiscing elit. Maecenas</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
        <p:nvSpPr>
          <p:cNvPr id="9" name="文本框 8">
            <a:extLst>
              <a:ext uri="{FF2B5EF4-FFF2-40B4-BE49-F238E27FC236}">
                <a16:creationId xmlns:a16="http://schemas.microsoft.com/office/drawing/2014/main" id="{10ACEA49-B6C8-44F5-B175-3E239F051711}"/>
              </a:ext>
            </a:extLst>
          </p:cNvPr>
          <p:cNvSpPr txBox="1"/>
          <p:nvPr/>
        </p:nvSpPr>
        <p:spPr>
          <a:xfrm flipH="1">
            <a:off x="1887193" y="4589220"/>
            <a:ext cx="8055460" cy="299634"/>
          </a:xfrm>
          <a:prstGeom prst="rect">
            <a:avLst/>
          </a:prstGeom>
          <a:noFill/>
        </p:spPr>
        <p:txBody>
          <a:bodyPr wrap="square" rtlCol="0">
            <a:spAutoFit/>
          </a:bodyPr>
          <a:lstStyle/>
          <a:p>
            <a:pPr algn="just">
              <a:lnSpc>
                <a:spcPct val="120000"/>
              </a:lnSpc>
            </a:pPr>
            <a:r>
              <a:rPr lang="zh-CN" altLang="en-US" sz="1200" dirty="0">
                <a:solidFill>
                  <a:schemeClr val="bg1">
                    <a:lumMod val="65000"/>
                  </a:schemeClr>
                </a:solidFill>
              </a:rPr>
              <a:t>无论是学生自身的性格，还是他的家庭氛围，教育氛围，人际关系等等，都与其犯罪的结局脱不了干系</a:t>
            </a:r>
            <a:endParaRPr lang="en-US" altLang="zh-CN" sz="1200" dirty="0">
              <a:solidFill>
                <a:schemeClr val="bg1">
                  <a:lumMod val="65000"/>
                </a:schemeClr>
              </a:solidFill>
            </a:endParaRPr>
          </a:p>
        </p:txBody>
      </p:sp>
    </p:spTree>
    <p:extLst>
      <p:ext uri="{BB962C8B-B14F-4D97-AF65-F5344CB8AC3E}">
        <p14:creationId xmlns:p14="http://schemas.microsoft.com/office/powerpoint/2010/main" val="203862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FCC050-13A1-4EE4-B905-DB28DDDCAB55}"/>
              </a:ext>
            </a:extLst>
          </p:cNvPr>
          <p:cNvSpPr txBox="1">
            <a:spLocks/>
          </p:cNvSpPr>
          <p:nvPr/>
        </p:nvSpPr>
        <p:spPr>
          <a:xfrm>
            <a:off x="660400" y="770979"/>
            <a:ext cx="471403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大学生犯罪的诱因</a:t>
            </a:r>
            <a:endParaRPr lang="en-GB" sz="4000" b="1" dirty="0">
              <a:solidFill>
                <a:schemeClr val="bg1">
                  <a:lumMod val="65000"/>
                </a:schemeClr>
              </a:solidFill>
              <a:latin typeface="+mj-ea"/>
              <a:ea typeface="+mj-ea"/>
            </a:endParaRPr>
          </a:p>
        </p:txBody>
      </p:sp>
      <p:sp>
        <p:nvSpPr>
          <p:cNvPr id="3" name="文本框 2">
            <a:extLst>
              <a:ext uri="{FF2B5EF4-FFF2-40B4-BE49-F238E27FC236}">
                <a16:creationId xmlns:a16="http://schemas.microsoft.com/office/drawing/2014/main" id="{3ABBBF63-4E9C-77E8-3193-BEB1F5BC7ABD}"/>
              </a:ext>
            </a:extLst>
          </p:cNvPr>
          <p:cNvSpPr txBox="1"/>
          <p:nvPr/>
        </p:nvSpPr>
        <p:spPr>
          <a:xfrm>
            <a:off x="660400" y="1539552"/>
            <a:ext cx="2129453" cy="400110"/>
          </a:xfrm>
          <a:prstGeom prst="rect">
            <a:avLst/>
          </a:prstGeom>
          <a:noFill/>
        </p:spPr>
        <p:txBody>
          <a:bodyPr wrap="square" rtlCol="0">
            <a:spAutoFit/>
          </a:bodyPr>
          <a:lstStyle/>
          <a:p>
            <a:r>
              <a:rPr lang="en-US" altLang="zh-CN" sz="2000" dirty="0">
                <a:latin typeface="+mj-ea"/>
                <a:ea typeface="+mj-ea"/>
              </a:rPr>
              <a:t>1</a:t>
            </a:r>
            <a:r>
              <a:rPr lang="zh-CN" altLang="en-US" sz="2000" dirty="0">
                <a:latin typeface="+mj-ea"/>
                <a:ea typeface="+mj-ea"/>
              </a:rPr>
              <a:t>，法律意识不强</a:t>
            </a:r>
          </a:p>
        </p:txBody>
      </p:sp>
      <p:sp>
        <p:nvSpPr>
          <p:cNvPr id="4" name="文本框 3">
            <a:extLst>
              <a:ext uri="{FF2B5EF4-FFF2-40B4-BE49-F238E27FC236}">
                <a16:creationId xmlns:a16="http://schemas.microsoft.com/office/drawing/2014/main" id="{37EE439E-A29D-AC3B-A5CF-637FFFDFAF10}"/>
              </a:ext>
            </a:extLst>
          </p:cNvPr>
          <p:cNvSpPr txBox="1"/>
          <p:nvPr/>
        </p:nvSpPr>
        <p:spPr>
          <a:xfrm>
            <a:off x="660400" y="1991313"/>
            <a:ext cx="9479902" cy="2031325"/>
          </a:xfrm>
          <a:prstGeom prst="rect">
            <a:avLst/>
          </a:prstGeom>
          <a:noFill/>
        </p:spPr>
        <p:txBody>
          <a:bodyPr wrap="square" rtlCol="0">
            <a:spAutoFit/>
          </a:bodyPr>
          <a:lstStyle/>
          <a:p>
            <a:r>
              <a:rPr lang="zh-CN" altLang="en-US" sz="1800" kern="100" dirty="0">
                <a:effectLst/>
                <a:latin typeface="+mj-ea"/>
                <a:ea typeface="+mj-ea"/>
                <a:cs typeface="Times New Roman" panose="02020603050405020304" pitchFamily="18" charset="0"/>
              </a:rPr>
              <a:t>网络上：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互联网作为新兴事物，仍存在着法律系统不健全，法律监管不严，处罚难等现象。</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互联网的普及性以及互联网的匿名性</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，不仅使</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作案成本降低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，也使</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处罚难以落到实处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。且在网络上，每个人都可以无顾忌地畅所欲言，极易容易被情绪化、煽动性的</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言论带偏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，再加上</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法不责众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等心理，使得网络暴力，网络诈骗等犯罪事件频发。大学生对于互联网掌握能力较强，如果大学生将其应用于网络犯罪中，后果不堪设想。根本上而言，还是因为对法律意识淡薄，没有意识到“</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网络不是法外之地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”，最终踏上一条不归路。</a:t>
            </a:r>
          </a:p>
          <a:p>
            <a:endParaRPr lang="zh-CN" altLang="en-US" dirty="0"/>
          </a:p>
        </p:txBody>
      </p:sp>
      <p:sp>
        <p:nvSpPr>
          <p:cNvPr id="6" name="文本框 5">
            <a:extLst>
              <a:ext uri="{FF2B5EF4-FFF2-40B4-BE49-F238E27FC236}">
                <a16:creationId xmlns:a16="http://schemas.microsoft.com/office/drawing/2014/main" id="{E8AB1831-48D9-A9B1-9F1F-FD562BA5A495}"/>
              </a:ext>
            </a:extLst>
          </p:cNvPr>
          <p:cNvSpPr txBox="1"/>
          <p:nvPr/>
        </p:nvSpPr>
        <p:spPr>
          <a:xfrm>
            <a:off x="660400" y="4142792"/>
            <a:ext cx="9293290" cy="1477328"/>
          </a:xfrm>
          <a:prstGeom prst="rect">
            <a:avLst/>
          </a:prstGeom>
          <a:noFill/>
        </p:spPr>
        <p:txBody>
          <a:bodyPr wrap="square" rtlCol="0">
            <a:spAutoFit/>
          </a:bodyPr>
          <a:lstStyle/>
          <a:p>
            <a:r>
              <a:rPr lang="zh-CN" altLang="en-US" dirty="0">
                <a:latin typeface="+mj-ea"/>
                <a:ea typeface="+mj-ea"/>
              </a:rPr>
              <a:t>现实中：</a:t>
            </a:r>
            <a:r>
              <a:rPr lang="zh-CN" altLang="zh-CN" sz="1800" dirty="0">
                <a:effectLst/>
                <a:ea typeface="等线" panose="02010600030101010101" pitchFamily="2" charset="-122"/>
                <a:cs typeface="Times New Roman" panose="02020603050405020304" pitchFamily="18" charset="0"/>
              </a:rPr>
              <a:t>在现实中，虽然监管系统已然完善，但是不免有漏洞，这则为违法行为提供了契机，尤其是对于</a:t>
            </a:r>
            <a:r>
              <a:rPr lang="zh-CN" altLang="zh-CN" sz="1800" dirty="0">
                <a:solidFill>
                  <a:srgbClr val="FF0000"/>
                </a:solidFill>
                <a:effectLst/>
                <a:ea typeface="等线" panose="02010600030101010101" pitchFamily="2" charset="-122"/>
                <a:cs typeface="Times New Roman" panose="02020603050405020304" pitchFamily="18" charset="0"/>
              </a:rPr>
              <a:t>自制力不强，法律意识淡薄</a:t>
            </a:r>
            <a:r>
              <a:rPr lang="zh-CN" altLang="zh-CN" sz="1800" dirty="0">
                <a:effectLst/>
                <a:ea typeface="等线" panose="02010600030101010101" pitchFamily="2" charset="-122"/>
                <a:cs typeface="Times New Roman" panose="02020603050405020304" pitchFamily="18" charset="0"/>
              </a:rPr>
              <a:t>的学生，更容易铤而走险，</a:t>
            </a:r>
            <a:r>
              <a:rPr lang="zh-CN" altLang="zh-CN" sz="1800" dirty="0">
                <a:solidFill>
                  <a:srgbClr val="FF0000"/>
                </a:solidFill>
                <a:effectLst/>
                <a:ea typeface="等线" panose="02010600030101010101" pitchFamily="2" charset="-122"/>
                <a:cs typeface="Times New Roman" panose="02020603050405020304" pitchFamily="18" charset="0"/>
              </a:rPr>
              <a:t>聪明反被聪明误</a:t>
            </a:r>
            <a:r>
              <a:rPr lang="zh-CN" altLang="zh-CN" sz="1800" dirty="0">
                <a:effectLst/>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无论是因为一时兴起，靠着</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血气方刚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企图挑战法律，还是被</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嫉妒</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的恶魔控制，都是因为自己的一时</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感性战胜了理性</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，终归还是缺乏法律意识这个“金箍”去约束自己的行为。</a:t>
            </a:r>
          </a:p>
          <a:p>
            <a:endParaRPr lang="zh-CN" altLang="en-US" dirty="0">
              <a:latin typeface="+mj-ea"/>
              <a:ea typeface="+mj-ea"/>
            </a:endParaRPr>
          </a:p>
        </p:txBody>
      </p:sp>
    </p:spTree>
    <p:extLst>
      <p:ext uri="{BB962C8B-B14F-4D97-AF65-F5344CB8AC3E}">
        <p14:creationId xmlns:p14="http://schemas.microsoft.com/office/powerpoint/2010/main" val="248829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FCC050-13A1-4EE4-B905-DB28DDDCAB55}"/>
              </a:ext>
            </a:extLst>
          </p:cNvPr>
          <p:cNvSpPr txBox="1">
            <a:spLocks/>
          </p:cNvSpPr>
          <p:nvPr/>
        </p:nvSpPr>
        <p:spPr>
          <a:xfrm>
            <a:off x="660400" y="770979"/>
            <a:ext cx="471403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大学生犯罪的诱因</a:t>
            </a:r>
            <a:endParaRPr lang="en-GB" sz="4000" b="1" dirty="0">
              <a:solidFill>
                <a:schemeClr val="bg1">
                  <a:lumMod val="65000"/>
                </a:schemeClr>
              </a:solidFill>
              <a:latin typeface="+mj-ea"/>
              <a:ea typeface="+mj-ea"/>
            </a:endParaRPr>
          </a:p>
        </p:txBody>
      </p:sp>
      <p:sp>
        <p:nvSpPr>
          <p:cNvPr id="3" name="文本框 2">
            <a:extLst>
              <a:ext uri="{FF2B5EF4-FFF2-40B4-BE49-F238E27FC236}">
                <a16:creationId xmlns:a16="http://schemas.microsoft.com/office/drawing/2014/main" id="{3ABBBF63-4E9C-77E8-3193-BEB1F5BC7ABD}"/>
              </a:ext>
            </a:extLst>
          </p:cNvPr>
          <p:cNvSpPr txBox="1"/>
          <p:nvPr/>
        </p:nvSpPr>
        <p:spPr>
          <a:xfrm>
            <a:off x="660400" y="1539552"/>
            <a:ext cx="2129453" cy="400110"/>
          </a:xfrm>
          <a:prstGeom prst="rect">
            <a:avLst/>
          </a:prstGeom>
          <a:noFill/>
        </p:spPr>
        <p:txBody>
          <a:bodyPr wrap="square" rtlCol="0">
            <a:spAutoFit/>
          </a:bodyPr>
          <a:lstStyle/>
          <a:p>
            <a:r>
              <a:rPr lang="en-US" altLang="zh-CN" sz="2000" dirty="0">
                <a:latin typeface="+mj-ea"/>
                <a:ea typeface="+mj-ea"/>
              </a:rPr>
              <a:t>2</a:t>
            </a:r>
            <a:r>
              <a:rPr lang="zh-CN" altLang="en-US" sz="2000" dirty="0">
                <a:latin typeface="+mj-ea"/>
                <a:ea typeface="+mj-ea"/>
              </a:rPr>
              <a:t>，道德观念不强</a:t>
            </a:r>
          </a:p>
        </p:txBody>
      </p:sp>
      <p:sp>
        <p:nvSpPr>
          <p:cNvPr id="4" name="文本框 3">
            <a:extLst>
              <a:ext uri="{FF2B5EF4-FFF2-40B4-BE49-F238E27FC236}">
                <a16:creationId xmlns:a16="http://schemas.microsoft.com/office/drawing/2014/main" id="{37EE439E-A29D-AC3B-A5CF-637FFFDFAF10}"/>
              </a:ext>
            </a:extLst>
          </p:cNvPr>
          <p:cNvSpPr txBox="1"/>
          <p:nvPr/>
        </p:nvSpPr>
        <p:spPr>
          <a:xfrm>
            <a:off x="660400" y="1991313"/>
            <a:ext cx="8791510" cy="1200329"/>
          </a:xfrm>
          <a:prstGeom prst="rect">
            <a:avLst/>
          </a:prstGeom>
          <a:noFill/>
        </p:spPr>
        <p:txBody>
          <a:bodyPr wrap="square" rtlCol="0">
            <a:spAutoFit/>
          </a:bodyPr>
          <a:lstStyle/>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道德上的错误有时不受制于法律，缺了强制的管理，总会有些人</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游离于法律边界，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靠着违反道德满足自己的一点私心，“</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常在河边走，哪有不湿鞋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勿以恶小而为之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”，长时间的道德底线的违背，只会使你的野心越来越大，最终走上违法的道路。</a:t>
            </a:r>
          </a:p>
          <a:p>
            <a:endParaRPr lang="zh-CN" altLang="en-US" dirty="0"/>
          </a:p>
        </p:txBody>
      </p:sp>
      <p:sp>
        <p:nvSpPr>
          <p:cNvPr id="6" name="文本框 5">
            <a:extLst>
              <a:ext uri="{FF2B5EF4-FFF2-40B4-BE49-F238E27FC236}">
                <a16:creationId xmlns:a16="http://schemas.microsoft.com/office/drawing/2014/main" id="{E8AB1831-48D9-A9B1-9F1F-FD562BA5A495}"/>
              </a:ext>
            </a:extLst>
          </p:cNvPr>
          <p:cNvSpPr txBox="1"/>
          <p:nvPr/>
        </p:nvSpPr>
        <p:spPr>
          <a:xfrm>
            <a:off x="660400" y="4142792"/>
            <a:ext cx="9293290" cy="2031325"/>
          </a:xfrm>
          <a:prstGeom prst="rect">
            <a:avLst/>
          </a:prstGeom>
          <a:noFill/>
        </p:spPr>
        <p:txBody>
          <a:bodyPr wrap="square" rtlCol="0">
            <a:spAutoFit/>
          </a:bodyPr>
          <a:lstStyle/>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互联网的普及使大学生容易接触到不良信息，对价值观造成冲击。致力于构建和谐友爱的环境的途中，始终</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根除不了阴暗龌龊的肮脏地带</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，这是人的恶性释放的场所，充满了好奇心和叛逆心理的大学生，看惯了世界的正面时，便会去探索他的反面，于是违法的种子便会趁虚而入，将其带入深渊。社会中不免会</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飘荡着一些违法的言论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，钻空子的想法，大学生易受其影响，</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一方面因为可以获利，另一方面由于这样叛逆很“酷”</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，简而言之，社会这口染缸，会将坏的一面染在你身上，能否甄别则要看学生自己。</a:t>
            </a:r>
          </a:p>
          <a:p>
            <a:endParaRPr lang="zh-CN" altLang="en-US" dirty="0">
              <a:latin typeface="+mj-ea"/>
              <a:ea typeface="+mj-ea"/>
            </a:endParaRPr>
          </a:p>
        </p:txBody>
      </p:sp>
      <p:sp>
        <p:nvSpPr>
          <p:cNvPr id="5" name="文本框 4">
            <a:extLst>
              <a:ext uri="{FF2B5EF4-FFF2-40B4-BE49-F238E27FC236}">
                <a16:creationId xmlns:a16="http://schemas.microsoft.com/office/drawing/2014/main" id="{C42BF03F-7547-BC93-0AF4-2ACD4A88AF4C}"/>
              </a:ext>
            </a:extLst>
          </p:cNvPr>
          <p:cNvSpPr txBox="1"/>
          <p:nvPr/>
        </p:nvSpPr>
        <p:spPr>
          <a:xfrm>
            <a:off x="660400" y="3765645"/>
            <a:ext cx="1460656" cy="369332"/>
          </a:xfrm>
          <a:prstGeom prst="rect">
            <a:avLst/>
          </a:prstGeom>
          <a:noFill/>
        </p:spPr>
        <p:txBody>
          <a:bodyPr wrap="none" rtlCol="0">
            <a:spAutoFit/>
          </a:bodyPr>
          <a:lstStyle/>
          <a:p>
            <a:r>
              <a:rPr lang="en-US" altLang="zh-CN" dirty="0"/>
              <a:t>3</a:t>
            </a:r>
            <a:r>
              <a:rPr lang="zh-CN" altLang="en-US" dirty="0"/>
              <a:t>，</a:t>
            </a:r>
            <a:r>
              <a:rPr lang="zh-CN" altLang="en-US" dirty="0">
                <a:latin typeface="+mj-ea"/>
                <a:ea typeface="+mj-ea"/>
              </a:rPr>
              <a:t>社会环境</a:t>
            </a:r>
          </a:p>
        </p:txBody>
      </p:sp>
    </p:spTree>
    <p:extLst>
      <p:ext uri="{BB962C8B-B14F-4D97-AF65-F5344CB8AC3E}">
        <p14:creationId xmlns:p14="http://schemas.microsoft.com/office/powerpoint/2010/main" val="1444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FCC050-13A1-4EE4-B905-DB28DDDCAB55}"/>
              </a:ext>
            </a:extLst>
          </p:cNvPr>
          <p:cNvSpPr txBox="1">
            <a:spLocks/>
          </p:cNvSpPr>
          <p:nvPr/>
        </p:nvSpPr>
        <p:spPr>
          <a:xfrm>
            <a:off x="660400" y="770979"/>
            <a:ext cx="471403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大学生犯罪的诱因</a:t>
            </a:r>
            <a:endParaRPr lang="en-GB" sz="4000" b="1" dirty="0">
              <a:solidFill>
                <a:schemeClr val="bg1">
                  <a:lumMod val="65000"/>
                </a:schemeClr>
              </a:solidFill>
              <a:latin typeface="+mj-ea"/>
              <a:ea typeface="+mj-ea"/>
            </a:endParaRPr>
          </a:p>
        </p:txBody>
      </p:sp>
      <p:sp>
        <p:nvSpPr>
          <p:cNvPr id="3" name="文本框 2">
            <a:extLst>
              <a:ext uri="{FF2B5EF4-FFF2-40B4-BE49-F238E27FC236}">
                <a16:creationId xmlns:a16="http://schemas.microsoft.com/office/drawing/2014/main" id="{3ABBBF63-4E9C-77E8-3193-BEB1F5BC7ABD}"/>
              </a:ext>
            </a:extLst>
          </p:cNvPr>
          <p:cNvSpPr txBox="1"/>
          <p:nvPr/>
        </p:nvSpPr>
        <p:spPr>
          <a:xfrm>
            <a:off x="660400" y="1539552"/>
            <a:ext cx="2129453" cy="400110"/>
          </a:xfrm>
          <a:prstGeom prst="rect">
            <a:avLst/>
          </a:prstGeom>
          <a:noFill/>
        </p:spPr>
        <p:txBody>
          <a:bodyPr wrap="square" rtlCol="0">
            <a:spAutoFit/>
          </a:bodyPr>
          <a:lstStyle/>
          <a:p>
            <a:r>
              <a:rPr lang="en-US" altLang="zh-CN" sz="2000" dirty="0">
                <a:latin typeface="+mj-ea"/>
                <a:ea typeface="+mj-ea"/>
              </a:rPr>
              <a:t>4</a:t>
            </a:r>
            <a:r>
              <a:rPr lang="zh-CN" altLang="en-US" sz="2000" dirty="0">
                <a:latin typeface="+mj-ea"/>
                <a:ea typeface="+mj-ea"/>
              </a:rPr>
              <a:t>，心理问题</a:t>
            </a:r>
          </a:p>
        </p:txBody>
      </p:sp>
      <p:sp>
        <p:nvSpPr>
          <p:cNvPr id="4" name="文本框 3">
            <a:extLst>
              <a:ext uri="{FF2B5EF4-FFF2-40B4-BE49-F238E27FC236}">
                <a16:creationId xmlns:a16="http://schemas.microsoft.com/office/drawing/2014/main" id="{37EE439E-A29D-AC3B-A5CF-637FFFDFAF10}"/>
              </a:ext>
            </a:extLst>
          </p:cNvPr>
          <p:cNvSpPr txBox="1"/>
          <p:nvPr/>
        </p:nvSpPr>
        <p:spPr>
          <a:xfrm>
            <a:off x="660400" y="1991313"/>
            <a:ext cx="9479902" cy="923330"/>
          </a:xfrm>
          <a:prstGeom prst="rect">
            <a:avLst/>
          </a:prstGeom>
          <a:noFill/>
        </p:spPr>
        <p:txBody>
          <a:bodyPr wrap="square" rtlCol="0">
            <a:spAutoFit/>
          </a:bodyPr>
          <a:lstStyle/>
          <a:p>
            <a:r>
              <a:rPr lang="zh-CN" altLang="en-US" dirty="0">
                <a:solidFill>
                  <a:srgbClr val="FF0000"/>
                </a:solidFill>
                <a:latin typeface="+mj-ea"/>
                <a:ea typeface="+mj-ea"/>
              </a:rPr>
              <a:t>源于自卑</a:t>
            </a:r>
            <a:r>
              <a:rPr lang="zh-CN" altLang="en-US" dirty="0">
                <a:latin typeface="+mj-ea"/>
                <a:ea typeface="+mj-ea"/>
              </a:rPr>
              <a:t>：</a:t>
            </a:r>
            <a:r>
              <a:rPr lang="zh-CN" altLang="zh-CN" sz="1800" dirty="0">
                <a:effectLst/>
                <a:ea typeface="等线" panose="02010600030101010101" pitchFamily="2" charset="-122"/>
                <a:cs typeface="Times New Roman" panose="02020603050405020304" pitchFamily="18" charset="0"/>
              </a:rPr>
              <a:t>大学是一个能接触到各个阶层的人，当你以优胜者的姿态走入一个更大的世界，看到了人外有人天外有天，不免会心理落差，心理素质差的人会产生自卑心理，再加上贫富差距，视野差距等等，都在无形中为自卑的火苗添柴，最终烧毁了自己的前途。</a:t>
            </a:r>
            <a:endParaRPr lang="zh-CN" altLang="en-US" dirty="0">
              <a:latin typeface="+mj-ea"/>
              <a:ea typeface="+mj-ea"/>
            </a:endParaRPr>
          </a:p>
        </p:txBody>
      </p:sp>
      <p:sp>
        <p:nvSpPr>
          <p:cNvPr id="6" name="文本框 5">
            <a:extLst>
              <a:ext uri="{FF2B5EF4-FFF2-40B4-BE49-F238E27FC236}">
                <a16:creationId xmlns:a16="http://schemas.microsoft.com/office/drawing/2014/main" id="{E8AB1831-48D9-A9B1-9F1F-FD562BA5A495}"/>
              </a:ext>
            </a:extLst>
          </p:cNvPr>
          <p:cNvSpPr txBox="1"/>
          <p:nvPr/>
        </p:nvSpPr>
        <p:spPr>
          <a:xfrm>
            <a:off x="660400" y="3165480"/>
            <a:ext cx="9293290" cy="646331"/>
          </a:xfrm>
          <a:prstGeom prst="rect">
            <a:avLst/>
          </a:prstGeom>
          <a:noFill/>
        </p:spPr>
        <p:txBody>
          <a:bodyPr wrap="square" rtlCol="0">
            <a:spAutoFit/>
          </a:bodyPr>
          <a:lstStyle/>
          <a:p>
            <a:r>
              <a:rPr lang="zh-CN" altLang="zh-CN" sz="1800" dirty="0">
                <a:solidFill>
                  <a:srgbClr val="FF0000"/>
                </a:solidFill>
                <a:effectLst/>
                <a:ea typeface="等线" panose="02010600030101010101" pitchFamily="2" charset="-122"/>
                <a:cs typeface="Times New Roman" panose="02020603050405020304" pitchFamily="18" charset="0"/>
              </a:rPr>
              <a:t>源于教育环境</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当前我国的应试教育，极其不重视学生的心理健康，导致学生抑郁率持续增加，再加上校园霸凌、老师师德不端等问题，都会造成学生的心理扭曲</a:t>
            </a:r>
            <a:endParaRPr lang="zh-CN" altLang="en-US" dirty="0">
              <a:latin typeface="+mj-ea"/>
              <a:ea typeface="+mj-ea"/>
            </a:endParaRPr>
          </a:p>
        </p:txBody>
      </p:sp>
      <p:sp>
        <p:nvSpPr>
          <p:cNvPr id="5" name="文本框 4">
            <a:extLst>
              <a:ext uri="{FF2B5EF4-FFF2-40B4-BE49-F238E27FC236}">
                <a16:creationId xmlns:a16="http://schemas.microsoft.com/office/drawing/2014/main" id="{E9B43359-5B53-0FEB-5E4D-44D5824E31B3}"/>
              </a:ext>
            </a:extLst>
          </p:cNvPr>
          <p:cNvSpPr txBox="1"/>
          <p:nvPr/>
        </p:nvSpPr>
        <p:spPr>
          <a:xfrm>
            <a:off x="660400" y="4062648"/>
            <a:ext cx="9479902" cy="923330"/>
          </a:xfrm>
          <a:prstGeom prst="rect">
            <a:avLst/>
          </a:prstGeom>
          <a:noFill/>
        </p:spPr>
        <p:txBody>
          <a:bodyPr wrap="square" rtlCol="0">
            <a:spAutoFit/>
          </a:bodyPr>
          <a:lstStyle/>
          <a:p>
            <a:r>
              <a:rPr lang="zh-CN" altLang="en-US" sz="1800" dirty="0">
                <a:solidFill>
                  <a:srgbClr val="FF0000"/>
                </a:solidFill>
                <a:effectLst/>
                <a:ea typeface="等线" panose="02010600030101010101" pitchFamily="2" charset="-122"/>
                <a:cs typeface="Times New Roman" panose="02020603050405020304" pitchFamily="18" charset="0"/>
              </a:rPr>
              <a:t>源于</a:t>
            </a:r>
            <a:r>
              <a:rPr lang="zh-CN" altLang="zh-CN" sz="1800" dirty="0">
                <a:solidFill>
                  <a:srgbClr val="FF0000"/>
                </a:solidFill>
                <a:effectLst/>
                <a:ea typeface="等线" panose="02010600030101010101" pitchFamily="2" charset="-122"/>
                <a:cs typeface="Times New Roman" panose="02020603050405020304" pitchFamily="18" charset="0"/>
              </a:rPr>
              <a:t>家庭环境</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离异家庭、单亲家庭、留守儿童、家暴等等现象已经屡见不鲜，家长是孩子的第一任老师，如果没有一个良好的积极的家风，孩子极易形成一个自卑敏感多疑的心理，且极易受到伤害。</a:t>
            </a:r>
            <a:endParaRPr lang="zh-CN" altLang="en-US" dirty="0"/>
          </a:p>
        </p:txBody>
      </p:sp>
    </p:spTree>
    <p:extLst>
      <p:ext uri="{BB962C8B-B14F-4D97-AF65-F5344CB8AC3E}">
        <p14:creationId xmlns:p14="http://schemas.microsoft.com/office/powerpoint/2010/main" val="221167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FCC050-13A1-4EE4-B905-DB28DDDCAB55}"/>
              </a:ext>
            </a:extLst>
          </p:cNvPr>
          <p:cNvSpPr txBox="1">
            <a:spLocks/>
          </p:cNvSpPr>
          <p:nvPr/>
        </p:nvSpPr>
        <p:spPr>
          <a:xfrm>
            <a:off x="660400" y="770979"/>
            <a:ext cx="471403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大学生犯罪的诱因</a:t>
            </a:r>
            <a:endParaRPr lang="en-GB" sz="4000" b="1" dirty="0">
              <a:solidFill>
                <a:schemeClr val="bg1">
                  <a:lumMod val="65000"/>
                </a:schemeClr>
              </a:solidFill>
              <a:latin typeface="+mj-ea"/>
              <a:ea typeface="+mj-ea"/>
            </a:endParaRPr>
          </a:p>
        </p:txBody>
      </p:sp>
      <p:sp>
        <p:nvSpPr>
          <p:cNvPr id="3" name="文本框 2">
            <a:extLst>
              <a:ext uri="{FF2B5EF4-FFF2-40B4-BE49-F238E27FC236}">
                <a16:creationId xmlns:a16="http://schemas.microsoft.com/office/drawing/2014/main" id="{3ABBBF63-4E9C-77E8-3193-BEB1F5BC7ABD}"/>
              </a:ext>
            </a:extLst>
          </p:cNvPr>
          <p:cNvSpPr txBox="1"/>
          <p:nvPr/>
        </p:nvSpPr>
        <p:spPr>
          <a:xfrm>
            <a:off x="660400" y="1539552"/>
            <a:ext cx="2129453" cy="400110"/>
          </a:xfrm>
          <a:prstGeom prst="rect">
            <a:avLst/>
          </a:prstGeom>
          <a:noFill/>
        </p:spPr>
        <p:txBody>
          <a:bodyPr wrap="square" rtlCol="0">
            <a:spAutoFit/>
          </a:bodyPr>
          <a:lstStyle/>
          <a:p>
            <a:r>
              <a:rPr lang="en-US" altLang="zh-CN" sz="2000" dirty="0">
                <a:latin typeface="+mj-ea"/>
                <a:ea typeface="+mj-ea"/>
              </a:rPr>
              <a:t>5</a:t>
            </a:r>
            <a:r>
              <a:rPr lang="zh-CN" altLang="en-US" sz="2000" dirty="0">
                <a:latin typeface="+mj-ea"/>
                <a:ea typeface="+mj-ea"/>
              </a:rPr>
              <a:t>，人际关系</a:t>
            </a:r>
          </a:p>
        </p:txBody>
      </p:sp>
      <p:sp>
        <p:nvSpPr>
          <p:cNvPr id="4" name="文本框 3">
            <a:extLst>
              <a:ext uri="{FF2B5EF4-FFF2-40B4-BE49-F238E27FC236}">
                <a16:creationId xmlns:a16="http://schemas.microsoft.com/office/drawing/2014/main" id="{37EE439E-A29D-AC3B-A5CF-637FFFDFAF10}"/>
              </a:ext>
            </a:extLst>
          </p:cNvPr>
          <p:cNvSpPr txBox="1"/>
          <p:nvPr/>
        </p:nvSpPr>
        <p:spPr>
          <a:xfrm>
            <a:off x="660400" y="1991313"/>
            <a:ext cx="8791510" cy="2031325"/>
          </a:xfrm>
          <a:prstGeom prst="rect">
            <a:avLst/>
          </a:prstGeom>
          <a:noFill/>
        </p:spPr>
        <p:txBody>
          <a:bodyPr wrap="square" rtlCol="0">
            <a:spAutoFit/>
          </a:bodyPr>
          <a:lstStyle/>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大学中人际关系，是一个非常重要的组成，也非常复杂，一个人的交流习惯与其家庭、性格、教育等等都有关。很多的校内案件，</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都是由于人际关系处理不当积怨，以至于破碎造成的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。大学生心智尚未成熟，对待人际交往并不能轻车熟路，再加上不同人的处境不同，使得</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人际交往成了一门功夫</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，网络思想的灌输，也会造成一定影响。此外，也掺杂运气成分，使得人际关系更加</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扑朔迷离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。一旦这个处理不好，</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小则朋友翻脸，大则违法乱纪。</a:t>
            </a:r>
          </a:p>
          <a:p>
            <a:endParaRPr lang="zh-CN" altLang="en-US" dirty="0"/>
          </a:p>
        </p:txBody>
      </p:sp>
      <p:sp>
        <p:nvSpPr>
          <p:cNvPr id="6" name="文本框 5">
            <a:extLst>
              <a:ext uri="{FF2B5EF4-FFF2-40B4-BE49-F238E27FC236}">
                <a16:creationId xmlns:a16="http://schemas.microsoft.com/office/drawing/2014/main" id="{E8AB1831-48D9-A9B1-9F1F-FD562BA5A495}"/>
              </a:ext>
            </a:extLst>
          </p:cNvPr>
          <p:cNvSpPr txBox="1"/>
          <p:nvPr/>
        </p:nvSpPr>
        <p:spPr>
          <a:xfrm>
            <a:off x="660400" y="4142792"/>
            <a:ext cx="9293290" cy="1754326"/>
          </a:xfrm>
          <a:prstGeom prst="rect">
            <a:avLst/>
          </a:prstGeom>
          <a:noFill/>
        </p:spPr>
        <p:txBody>
          <a:bodyPr wrap="square" rtlCol="0">
            <a:spAutoFit/>
          </a:bodyPr>
          <a:lstStyle/>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近年来，影响法律公信度的</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丑闻频发</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唐山打人事件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郑州买房夫妻讨债被打事件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等等，都令人咋舌，不敢相信在法治社会，这种恶性事件会发生，这种事件在互联网的传播和持续发酵，影响了人们对法律的信任力，尤其是喜欢挑战权威的青少年，看到此类新闻</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极易被带节奏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，会导致其法律意识淡薄，最终</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有潜在违法的风险</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。只希望对此类案情，警方能给出符合法治、让大众拍手称快的决策，以巩固法律的力量。</a:t>
            </a:r>
          </a:p>
          <a:p>
            <a:endParaRPr lang="zh-CN" altLang="en-US" dirty="0">
              <a:latin typeface="+mj-ea"/>
              <a:ea typeface="+mj-ea"/>
            </a:endParaRPr>
          </a:p>
        </p:txBody>
      </p:sp>
      <p:sp>
        <p:nvSpPr>
          <p:cNvPr id="5" name="文本框 4">
            <a:extLst>
              <a:ext uri="{FF2B5EF4-FFF2-40B4-BE49-F238E27FC236}">
                <a16:creationId xmlns:a16="http://schemas.microsoft.com/office/drawing/2014/main" id="{C42BF03F-7547-BC93-0AF4-2ACD4A88AF4C}"/>
              </a:ext>
            </a:extLst>
          </p:cNvPr>
          <p:cNvSpPr txBox="1"/>
          <p:nvPr/>
        </p:nvSpPr>
        <p:spPr>
          <a:xfrm>
            <a:off x="660400" y="3765645"/>
            <a:ext cx="2153154" cy="369332"/>
          </a:xfrm>
          <a:prstGeom prst="rect">
            <a:avLst/>
          </a:prstGeom>
          <a:noFill/>
        </p:spPr>
        <p:txBody>
          <a:bodyPr wrap="none" rtlCol="0">
            <a:spAutoFit/>
          </a:bodyPr>
          <a:lstStyle/>
          <a:p>
            <a:r>
              <a:rPr lang="en-US" altLang="zh-CN" dirty="0">
                <a:latin typeface="+mj-ea"/>
                <a:ea typeface="+mj-ea"/>
              </a:rPr>
              <a:t>6</a:t>
            </a:r>
            <a:r>
              <a:rPr lang="zh-CN" altLang="en-US" dirty="0">
                <a:latin typeface="+mj-ea"/>
                <a:ea typeface="+mj-ea"/>
              </a:rPr>
              <a:t>，社会公信力下降</a:t>
            </a:r>
          </a:p>
        </p:txBody>
      </p:sp>
    </p:spTree>
    <p:extLst>
      <p:ext uri="{BB962C8B-B14F-4D97-AF65-F5344CB8AC3E}">
        <p14:creationId xmlns:p14="http://schemas.microsoft.com/office/powerpoint/2010/main" val="245332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672329" y="340927"/>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813830" y="3020964"/>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875858" y="3513678"/>
            <a:ext cx="8643042" cy="14219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9600" b="1" dirty="0">
                <a:solidFill>
                  <a:schemeClr val="bg1">
                    <a:lumMod val="65000"/>
                  </a:schemeClr>
                </a:solidFill>
                <a:latin typeface="+mj-ea"/>
                <a:ea typeface="+mj-ea"/>
              </a:rPr>
              <a:t>应对措施</a:t>
            </a:r>
            <a:endParaRPr lang="en-GB" sz="96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20813" y="3251796"/>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280847" y="2953276"/>
            <a:ext cx="4678006" cy="276999"/>
          </a:xfrm>
          <a:prstGeom prst="rect">
            <a:avLst/>
          </a:prstGeom>
          <a:noFill/>
        </p:spPr>
        <p:txBody>
          <a:bodyPr wrap="square" rtlCol="0">
            <a:spAutoFit/>
          </a:bodyPr>
          <a:lstStyle/>
          <a:p>
            <a:pPr latinLnBrk="1"/>
            <a:r>
              <a:rPr lang="en-US" altLang="zh-CN" sz="1200" dirty="0">
                <a:solidFill>
                  <a:schemeClr val="bg1">
                    <a:lumMod val="65000"/>
                  </a:schemeClr>
                </a:solidFill>
              </a:rPr>
              <a:t>Lorem ipsum dolor sit amet, consectetuer adipiscing elit. Maecenas</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
        <p:nvSpPr>
          <p:cNvPr id="9" name="文本框 8">
            <a:extLst>
              <a:ext uri="{FF2B5EF4-FFF2-40B4-BE49-F238E27FC236}">
                <a16:creationId xmlns:a16="http://schemas.microsoft.com/office/drawing/2014/main" id="{4729D8F1-724F-41B2-80A9-3B33E395D987}"/>
              </a:ext>
            </a:extLst>
          </p:cNvPr>
          <p:cNvSpPr txBox="1"/>
          <p:nvPr/>
        </p:nvSpPr>
        <p:spPr>
          <a:xfrm flipH="1">
            <a:off x="2082799" y="4660340"/>
            <a:ext cx="7859853" cy="299634"/>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降低大学生犯罪率是关乎中国特色社会主义伟大事业成败的关键因素</a:t>
            </a:r>
            <a:endParaRPr lang="en-US" altLang="zh-CN" sz="1200" dirty="0">
              <a:solidFill>
                <a:schemeClr val="bg1">
                  <a:lumMod val="65000"/>
                </a:schemeClr>
              </a:solidFill>
            </a:endParaRPr>
          </a:p>
        </p:txBody>
      </p:sp>
    </p:spTree>
    <p:extLst>
      <p:ext uri="{BB962C8B-B14F-4D97-AF65-F5344CB8AC3E}">
        <p14:creationId xmlns:p14="http://schemas.microsoft.com/office/powerpoint/2010/main" val="301606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应对措施</a:t>
            </a:r>
            <a:endParaRPr lang="en-GB" sz="4000" b="1" dirty="0">
              <a:solidFill>
                <a:schemeClr val="bg1">
                  <a:lumMod val="65000"/>
                </a:schemeClr>
              </a:solidFill>
              <a:latin typeface="+mj-ea"/>
              <a:ea typeface="+mj-ea"/>
            </a:endParaRPr>
          </a:p>
        </p:txBody>
      </p:sp>
      <p:sp>
        <p:nvSpPr>
          <p:cNvPr id="84" name="任意多边形: 形状 83">
            <a:extLst>
              <a:ext uri="{FF2B5EF4-FFF2-40B4-BE49-F238E27FC236}">
                <a16:creationId xmlns:a16="http://schemas.microsoft.com/office/drawing/2014/main" id="{942F9734-9AD1-45C4-B2A9-C0CAC5EC39C1}"/>
              </a:ext>
            </a:extLst>
          </p:cNvPr>
          <p:cNvSpPr/>
          <p:nvPr/>
        </p:nvSpPr>
        <p:spPr>
          <a:xfrm>
            <a:off x="680720" y="3026575"/>
            <a:ext cx="10850880" cy="1554480"/>
          </a:xfrm>
          <a:custGeom>
            <a:avLst/>
            <a:gdLst>
              <a:gd name="connsiteX0" fmla="*/ 0 w 10850880"/>
              <a:gd name="connsiteY0" fmla="*/ 1554480 h 1554480"/>
              <a:gd name="connsiteX1" fmla="*/ 1300480 w 10850880"/>
              <a:gd name="connsiteY1" fmla="*/ 1310640 h 1554480"/>
              <a:gd name="connsiteX2" fmla="*/ 3556000 w 10850880"/>
              <a:gd name="connsiteY2" fmla="*/ 1097280 h 1554480"/>
              <a:gd name="connsiteX3" fmla="*/ 7467600 w 10850880"/>
              <a:gd name="connsiteY3" fmla="*/ 863600 h 1554480"/>
              <a:gd name="connsiteX4" fmla="*/ 10850880 w 10850880"/>
              <a:gd name="connsiteY4" fmla="*/ 0 h 155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0880" h="1554480">
                <a:moveTo>
                  <a:pt x="0" y="1554480"/>
                </a:moveTo>
                <a:cubicBezTo>
                  <a:pt x="353906" y="1470660"/>
                  <a:pt x="707813" y="1386840"/>
                  <a:pt x="1300480" y="1310640"/>
                </a:cubicBezTo>
                <a:cubicBezTo>
                  <a:pt x="1893147" y="1234440"/>
                  <a:pt x="2528147" y="1171787"/>
                  <a:pt x="3556000" y="1097280"/>
                </a:cubicBezTo>
                <a:cubicBezTo>
                  <a:pt x="4583853" y="1022773"/>
                  <a:pt x="6251787" y="1046480"/>
                  <a:pt x="7467600" y="863600"/>
                </a:cubicBezTo>
                <a:cubicBezTo>
                  <a:pt x="8683413" y="680720"/>
                  <a:pt x="9767146" y="340360"/>
                  <a:pt x="10850880" y="0"/>
                </a:cubicBezTo>
              </a:path>
            </a:pathLst>
          </a:custGeom>
          <a:noFill/>
          <a:ln w="25400">
            <a:solidFill>
              <a:schemeClr val="accent5">
                <a:lumMod val="20000"/>
                <a:lumOff val="8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文本框 5">
            <a:extLst>
              <a:ext uri="{FF2B5EF4-FFF2-40B4-BE49-F238E27FC236}">
                <a16:creationId xmlns:a16="http://schemas.microsoft.com/office/drawing/2014/main" id="{3B7FDC39-08D5-4F39-847A-3825E638F89B}"/>
              </a:ext>
            </a:extLst>
          </p:cNvPr>
          <p:cNvSpPr txBox="1">
            <a:spLocks/>
          </p:cNvSpPr>
          <p:nvPr/>
        </p:nvSpPr>
        <p:spPr>
          <a:xfrm>
            <a:off x="2925298" y="2424722"/>
            <a:ext cx="2374487"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accent5"/>
                </a:solidFill>
                <a:latin typeface="+mj-ea"/>
                <a:ea typeface="+mj-ea"/>
              </a:rPr>
              <a:t>加强道德法律观念</a:t>
            </a:r>
            <a:endParaRPr lang="en-GB" sz="2000" dirty="0">
              <a:solidFill>
                <a:schemeClr val="accent5"/>
              </a:solidFill>
              <a:latin typeface="+mj-ea"/>
              <a:ea typeface="+mj-ea"/>
            </a:endParaRPr>
          </a:p>
        </p:txBody>
      </p:sp>
      <p:sp>
        <p:nvSpPr>
          <p:cNvPr id="7" name="文本框 6">
            <a:extLst>
              <a:ext uri="{FF2B5EF4-FFF2-40B4-BE49-F238E27FC236}">
                <a16:creationId xmlns:a16="http://schemas.microsoft.com/office/drawing/2014/main" id="{3744D1FA-E0B3-4F6D-94D9-E11AE79FBACD}"/>
              </a:ext>
            </a:extLst>
          </p:cNvPr>
          <p:cNvSpPr txBox="1"/>
          <p:nvPr/>
        </p:nvSpPr>
        <p:spPr>
          <a:xfrm flipH="1">
            <a:off x="2925296" y="2688550"/>
            <a:ext cx="1596099" cy="964431"/>
          </a:xfrm>
          <a:prstGeom prst="rect">
            <a:avLst/>
          </a:prstGeom>
          <a:noFill/>
        </p:spPr>
        <p:txBody>
          <a:bodyPr wrap="square" rtlCol="0">
            <a:spAutoFit/>
          </a:bodyPr>
          <a:lstStyle/>
          <a:p>
            <a:pPr latinLnBrk="1">
              <a:lnSpc>
                <a:spcPct val="120000"/>
              </a:lnSpc>
            </a:pPr>
            <a:r>
              <a:rPr lang="zh-CN" altLang="en-US" sz="1200" dirty="0">
                <a:solidFill>
                  <a:schemeClr val="bg1">
                    <a:lumMod val="65000"/>
                  </a:schemeClr>
                </a:solidFill>
                <a:latin typeface="+mn-ea"/>
              </a:rPr>
              <a:t>我们迫切需要加强对网络伦理的教育，培养大学生正确的道德观念</a:t>
            </a:r>
            <a:endParaRPr lang="en-US" altLang="zh-CN" sz="1200" dirty="0">
              <a:solidFill>
                <a:schemeClr val="bg1">
                  <a:lumMod val="65000"/>
                </a:schemeClr>
              </a:solidFill>
              <a:latin typeface="+mn-ea"/>
            </a:endParaRPr>
          </a:p>
        </p:txBody>
      </p:sp>
      <p:sp>
        <p:nvSpPr>
          <p:cNvPr id="35" name="任意多边形: 形状 34">
            <a:extLst>
              <a:ext uri="{FF2B5EF4-FFF2-40B4-BE49-F238E27FC236}">
                <a16:creationId xmlns:a16="http://schemas.microsoft.com/office/drawing/2014/main" id="{14A2A637-7C7D-47A8-A8F0-419C2C799C64}"/>
              </a:ext>
            </a:extLst>
          </p:cNvPr>
          <p:cNvSpPr/>
          <p:nvPr/>
        </p:nvSpPr>
        <p:spPr>
          <a:xfrm>
            <a:off x="1435185" y="232407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8" name="任意多边形: 形状 37">
            <a:extLst>
              <a:ext uri="{FF2B5EF4-FFF2-40B4-BE49-F238E27FC236}">
                <a16:creationId xmlns:a16="http://schemas.microsoft.com/office/drawing/2014/main" id="{FBFFB2E3-2AC5-4628-9F3C-0BB01B16529B}"/>
              </a:ext>
            </a:extLst>
          </p:cNvPr>
          <p:cNvSpPr/>
          <p:nvPr/>
        </p:nvSpPr>
        <p:spPr>
          <a:xfrm flipH="1" flipV="1">
            <a:off x="4566182" y="3625629"/>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40" name="直接连接符 39">
            <a:extLst>
              <a:ext uri="{FF2B5EF4-FFF2-40B4-BE49-F238E27FC236}">
                <a16:creationId xmlns:a16="http://schemas.microsoft.com/office/drawing/2014/main" id="{64FC014B-FDA9-4743-96BE-13D7A2E839CA}"/>
              </a:ext>
            </a:extLst>
          </p:cNvPr>
          <p:cNvCxnSpPr/>
          <p:nvPr/>
        </p:nvCxnSpPr>
        <p:spPr>
          <a:xfrm>
            <a:off x="3407685" y="3741453"/>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F185961-5089-4C46-9837-C60186CB7E85}"/>
              </a:ext>
            </a:extLst>
          </p:cNvPr>
          <p:cNvCxnSpPr>
            <a:cxnSpLocks/>
          </p:cNvCxnSpPr>
          <p:nvPr/>
        </p:nvCxnSpPr>
        <p:spPr>
          <a:xfrm>
            <a:off x="1578839" y="2324076"/>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A470113-9573-4B4F-943A-F39ABE180ECE}"/>
              </a:ext>
            </a:extLst>
          </p:cNvPr>
          <p:cNvCxnSpPr>
            <a:cxnSpLocks/>
          </p:cNvCxnSpPr>
          <p:nvPr/>
        </p:nvCxnSpPr>
        <p:spPr>
          <a:xfrm>
            <a:off x="1435185" y="2504591"/>
            <a:ext cx="0" cy="1912392"/>
          </a:xfrm>
          <a:prstGeom prst="line">
            <a:avLst/>
          </a:prstGeom>
          <a:ln w="19050">
            <a:solidFill>
              <a:schemeClr val="accent5">
                <a:lumMod val="40000"/>
                <a:lumOff val="6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BA10BAE1-634E-4ECD-8E2B-9FE8FEE2FFAD}"/>
              </a:ext>
            </a:extLst>
          </p:cNvPr>
          <p:cNvSpPr txBox="1">
            <a:spLocks/>
          </p:cNvSpPr>
          <p:nvPr/>
        </p:nvSpPr>
        <p:spPr>
          <a:xfrm>
            <a:off x="3364955" y="4845603"/>
            <a:ext cx="1896089"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accent5"/>
                </a:solidFill>
                <a:latin typeface="+mj-ea"/>
                <a:ea typeface="+mj-ea"/>
              </a:rPr>
              <a:t>社会环境整改</a:t>
            </a:r>
            <a:endParaRPr lang="en-GB" sz="2000" dirty="0">
              <a:solidFill>
                <a:schemeClr val="accent5"/>
              </a:solidFill>
              <a:latin typeface="+mj-ea"/>
              <a:ea typeface="+mj-ea"/>
            </a:endParaRPr>
          </a:p>
        </p:txBody>
      </p:sp>
      <p:sp>
        <p:nvSpPr>
          <p:cNvPr id="66" name="文本框 65">
            <a:extLst>
              <a:ext uri="{FF2B5EF4-FFF2-40B4-BE49-F238E27FC236}">
                <a16:creationId xmlns:a16="http://schemas.microsoft.com/office/drawing/2014/main" id="{7AB8F660-21C2-435B-A43C-59772AE19250}"/>
              </a:ext>
            </a:extLst>
          </p:cNvPr>
          <p:cNvSpPr txBox="1"/>
          <p:nvPr/>
        </p:nvSpPr>
        <p:spPr>
          <a:xfrm flipH="1">
            <a:off x="3364953" y="5109431"/>
            <a:ext cx="1596099" cy="521233"/>
          </a:xfrm>
          <a:prstGeom prst="rect">
            <a:avLst/>
          </a:prstGeom>
          <a:noFill/>
        </p:spPr>
        <p:txBody>
          <a:bodyPr wrap="square" rtlCol="0">
            <a:spAutoFit/>
          </a:bodyPr>
          <a:lstStyle/>
          <a:p>
            <a:pPr latinLnBrk="1">
              <a:lnSpc>
                <a:spcPct val="120000"/>
              </a:lnSpc>
            </a:pPr>
            <a:r>
              <a:rPr lang="zh-CN" altLang="en-US" sz="1200" dirty="0">
                <a:solidFill>
                  <a:schemeClr val="bg1">
                    <a:lumMod val="65000"/>
                  </a:schemeClr>
                </a:solidFill>
                <a:latin typeface="+mn-ea"/>
              </a:rPr>
              <a:t>不良风气整改，违法机构根除</a:t>
            </a:r>
            <a:endParaRPr lang="en-US" altLang="zh-CN" sz="1200" dirty="0">
              <a:solidFill>
                <a:schemeClr val="bg1">
                  <a:lumMod val="65000"/>
                </a:schemeClr>
              </a:solidFill>
              <a:latin typeface="+mn-ea"/>
            </a:endParaRPr>
          </a:p>
        </p:txBody>
      </p:sp>
      <p:sp>
        <p:nvSpPr>
          <p:cNvPr id="59" name="任意多边形: 形状 58">
            <a:extLst>
              <a:ext uri="{FF2B5EF4-FFF2-40B4-BE49-F238E27FC236}">
                <a16:creationId xmlns:a16="http://schemas.microsoft.com/office/drawing/2014/main" id="{37C80CA5-7172-40AE-8E67-B510767DF3E7}"/>
              </a:ext>
            </a:extLst>
          </p:cNvPr>
          <p:cNvSpPr/>
          <p:nvPr/>
        </p:nvSpPr>
        <p:spPr>
          <a:xfrm>
            <a:off x="1874842" y="4744957"/>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0" name="任意多边形: 形状 59">
            <a:extLst>
              <a:ext uri="{FF2B5EF4-FFF2-40B4-BE49-F238E27FC236}">
                <a16:creationId xmlns:a16="http://schemas.microsoft.com/office/drawing/2014/main" id="{22AF7E47-6EF0-4F7F-928E-78A0759A6F30}"/>
              </a:ext>
            </a:extLst>
          </p:cNvPr>
          <p:cNvSpPr/>
          <p:nvPr/>
        </p:nvSpPr>
        <p:spPr>
          <a:xfrm flipH="1" flipV="1">
            <a:off x="5005839" y="6046510"/>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61" name="直接连接符 60">
            <a:extLst>
              <a:ext uri="{FF2B5EF4-FFF2-40B4-BE49-F238E27FC236}">
                <a16:creationId xmlns:a16="http://schemas.microsoft.com/office/drawing/2014/main" id="{93D7636A-E0BC-4F52-AFE5-B9802495A5C8}"/>
              </a:ext>
            </a:extLst>
          </p:cNvPr>
          <p:cNvCxnSpPr/>
          <p:nvPr/>
        </p:nvCxnSpPr>
        <p:spPr>
          <a:xfrm>
            <a:off x="3847342" y="6162334"/>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4BAEBDB4-85C5-46EF-9564-034BE1131585}"/>
              </a:ext>
            </a:extLst>
          </p:cNvPr>
          <p:cNvCxnSpPr>
            <a:cxnSpLocks/>
          </p:cNvCxnSpPr>
          <p:nvPr/>
        </p:nvCxnSpPr>
        <p:spPr>
          <a:xfrm>
            <a:off x="2018496" y="4744957"/>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BF478E8-EA28-4951-9E07-4AAF60398B80}"/>
              </a:ext>
            </a:extLst>
          </p:cNvPr>
          <p:cNvCxnSpPr>
            <a:cxnSpLocks/>
          </p:cNvCxnSpPr>
          <p:nvPr/>
        </p:nvCxnSpPr>
        <p:spPr>
          <a:xfrm flipV="1">
            <a:off x="5109471" y="4070319"/>
            <a:ext cx="0" cy="1912392"/>
          </a:xfrm>
          <a:prstGeom prst="line">
            <a:avLst/>
          </a:prstGeom>
          <a:ln w="19050">
            <a:solidFill>
              <a:schemeClr val="accent5">
                <a:lumMod val="40000"/>
                <a:lumOff val="6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FB21E026-29C1-48E2-9215-4B98C19D1898}"/>
              </a:ext>
            </a:extLst>
          </p:cNvPr>
          <p:cNvSpPr txBox="1">
            <a:spLocks/>
          </p:cNvSpPr>
          <p:nvPr/>
        </p:nvSpPr>
        <p:spPr>
          <a:xfrm>
            <a:off x="7753788" y="2042904"/>
            <a:ext cx="2081013"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accent5"/>
                </a:solidFill>
                <a:latin typeface="+mj-ea"/>
                <a:ea typeface="+mj-ea"/>
              </a:rPr>
              <a:t>关注心理健康</a:t>
            </a:r>
            <a:endParaRPr lang="en-GB" sz="2000" dirty="0">
              <a:solidFill>
                <a:schemeClr val="accent5"/>
              </a:solidFill>
              <a:latin typeface="+mj-ea"/>
              <a:ea typeface="+mj-ea"/>
            </a:endParaRPr>
          </a:p>
        </p:txBody>
      </p:sp>
      <p:sp>
        <p:nvSpPr>
          <p:cNvPr id="54" name="文本框 53">
            <a:extLst>
              <a:ext uri="{FF2B5EF4-FFF2-40B4-BE49-F238E27FC236}">
                <a16:creationId xmlns:a16="http://schemas.microsoft.com/office/drawing/2014/main" id="{BDC873C5-E1D5-4F01-A609-B07A2B2D9287}"/>
              </a:ext>
            </a:extLst>
          </p:cNvPr>
          <p:cNvSpPr txBox="1"/>
          <p:nvPr/>
        </p:nvSpPr>
        <p:spPr>
          <a:xfrm flipH="1">
            <a:off x="7753786" y="2306732"/>
            <a:ext cx="1596099" cy="964431"/>
          </a:xfrm>
          <a:prstGeom prst="rect">
            <a:avLst/>
          </a:prstGeom>
          <a:noFill/>
        </p:spPr>
        <p:txBody>
          <a:bodyPr wrap="square" rtlCol="0">
            <a:spAutoFit/>
          </a:bodyPr>
          <a:lstStyle/>
          <a:p>
            <a:pPr latinLnBrk="1">
              <a:lnSpc>
                <a:spcPct val="120000"/>
              </a:lnSpc>
            </a:pPr>
            <a:r>
              <a:rPr lang="zh-CN" altLang="en-US" sz="1200" dirty="0">
                <a:solidFill>
                  <a:schemeClr val="bg1">
                    <a:lumMod val="65000"/>
                  </a:schemeClr>
                </a:solidFill>
                <a:latin typeface="+mn-ea"/>
              </a:rPr>
              <a:t>遇到苗头就应该立刻疏导，而不是等到它逐渐长成毒瘤才去动手术。</a:t>
            </a:r>
            <a:endParaRPr lang="en-US" altLang="zh-CN" sz="1200" dirty="0">
              <a:solidFill>
                <a:schemeClr val="bg1">
                  <a:lumMod val="65000"/>
                </a:schemeClr>
              </a:solidFill>
              <a:latin typeface="+mn-ea"/>
            </a:endParaRPr>
          </a:p>
        </p:txBody>
      </p:sp>
      <p:sp>
        <p:nvSpPr>
          <p:cNvPr id="47" name="任意多边形: 形状 46">
            <a:extLst>
              <a:ext uri="{FF2B5EF4-FFF2-40B4-BE49-F238E27FC236}">
                <a16:creationId xmlns:a16="http://schemas.microsoft.com/office/drawing/2014/main" id="{97671988-0683-4BCB-A73A-90A0C3F1A878}"/>
              </a:ext>
            </a:extLst>
          </p:cNvPr>
          <p:cNvSpPr/>
          <p:nvPr/>
        </p:nvSpPr>
        <p:spPr>
          <a:xfrm>
            <a:off x="6263675" y="1942258"/>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8" name="任意多边形: 形状 47">
            <a:extLst>
              <a:ext uri="{FF2B5EF4-FFF2-40B4-BE49-F238E27FC236}">
                <a16:creationId xmlns:a16="http://schemas.microsoft.com/office/drawing/2014/main" id="{3B319218-E87D-4422-AA83-A8E9A41702D3}"/>
              </a:ext>
            </a:extLst>
          </p:cNvPr>
          <p:cNvSpPr/>
          <p:nvPr/>
        </p:nvSpPr>
        <p:spPr>
          <a:xfrm flipH="1" flipV="1">
            <a:off x="9394672" y="3243811"/>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49" name="直接连接符 48">
            <a:extLst>
              <a:ext uri="{FF2B5EF4-FFF2-40B4-BE49-F238E27FC236}">
                <a16:creationId xmlns:a16="http://schemas.microsoft.com/office/drawing/2014/main" id="{08466AD1-9B4E-45C1-BC73-5FBD42142439}"/>
              </a:ext>
            </a:extLst>
          </p:cNvPr>
          <p:cNvCxnSpPr/>
          <p:nvPr/>
        </p:nvCxnSpPr>
        <p:spPr>
          <a:xfrm>
            <a:off x="8236175" y="3359635"/>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90EAFBA-99D7-40A3-AC0B-795D5AF43B0F}"/>
              </a:ext>
            </a:extLst>
          </p:cNvPr>
          <p:cNvCxnSpPr>
            <a:cxnSpLocks/>
          </p:cNvCxnSpPr>
          <p:nvPr/>
        </p:nvCxnSpPr>
        <p:spPr>
          <a:xfrm>
            <a:off x="6407329" y="1942258"/>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252A2172-68BE-423E-90FE-C9352A4B89E7}"/>
              </a:ext>
            </a:extLst>
          </p:cNvPr>
          <p:cNvCxnSpPr>
            <a:cxnSpLocks/>
          </p:cNvCxnSpPr>
          <p:nvPr/>
        </p:nvCxnSpPr>
        <p:spPr>
          <a:xfrm>
            <a:off x="6263675" y="2122773"/>
            <a:ext cx="0" cy="1912392"/>
          </a:xfrm>
          <a:prstGeom prst="line">
            <a:avLst/>
          </a:prstGeom>
          <a:ln w="19050">
            <a:solidFill>
              <a:schemeClr val="accent5">
                <a:lumMod val="40000"/>
                <a:lumOff val="6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A6539B49-748E-4C61-881D-3ED72C33DCE9}"/>
              </a:ext>
            </a:extLst>
          </p:cNvPr>
          <p:cNvSpPr txBox="1">
            <a:spLocks/>
          </p:cNvSpPr>
          <p:nvPr/>
        </p:nvSpPr>
        <p:spPr>
          <a:xfrm>
            <a:off x="8310458" y="4256452"/>
            <a:ext cx="2139827"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accent5"/>
                </a:solidFill>
                <a:latin typeface="+mj-ea"/>
                <a:ea typeface="+mj-ea"/>
              </a:rPr>
              <a:t>处理好人际关系</a:t>
            </a:r>
            <a:endParaRPr lang="en-GB" sz="2000" dirty="0">
              <a:solidFill>
                <a:schemeClr val="accent5"/>
              </a:solidFill>
              <a:latin typeface="+mj-ea"/>
              <a:ea typeface="+mj-ea"/>
            </a:endParaRPr>
          </a:p>
        </p:txBody>
      </p:sp>
      <p:sp>
        <p:nvSpPr>
          <p:cNvPr id="79" name="文本框 78">
            <a:extLst>
              <a:ext uri="{FF2B5EF4-FFF2-40B4-BE49-F238E27FC236}">
                <a16:creationId xmlns:a16="http://schemas.microsoft.com/office/drawing/2014/main" id="{82C40137-53C5-4306-B49C-C6976B8DD7D3}"/>
              </a:ext>
            </a:extLst>
          </p:cNvPr>
          <p:cNvSpPr txBox="1"/>
          <p:nvPr/>
        </p:nvSpPr>
        <p:spPr>
          <a:xfrm flipH="1">
            <a:off x="8310456" y="4520280"/>
            <a:ext cx="1596099" cy="964431"/>
          </a:xfrm>
          <a:prstGeom prst="rect">
            <a:avLst/>
          </a:prstGeom>
          <a:noFill/>
        </p:spPr>
        <p:txBody>
          <a:bodyPr wrap="square" rtlCol="0">
            <a:spAutoFit/>
          </a:bodyPr>
          <a:lstStyle/>
          <a:p>
            <a:pPr latinLnBrk="1">
              <a:lnSpc>
                <a:spcPct val="120000"/>
              </a:lnSpc>
            </a:pPr>
            <a:r>
              <a:rPr lang="zh-CN" altLang="en-US" sz="1200" dirty="0">
                <a:solidFill>
                  <a:schemeClr val="bg1">
                    <a:lumMod val="65000"/>
                  </a:schemeClr>
                </a:solidFill>
                <a:latin typeface="+mn-ea"/>
              </a:rPr>
              <a:t>不仅需要学生自我的学习、包容，也需要老师、家长等其他人的帮助。</a:t>
            </a:r>
            <a:endParaRPr lang="en-US" altLang="zh-CN" sz="1200" dirty="0">
              <a:solidFill>
                <a:schemeClr val="bg1">
                  <a:lumMod val="65000"/>
                </a:schemeClr>
              </a:solidFill>
              <a:latin typeface="+mn-ea"/>
            </a:endParaRPr>
          </a:p>
        </p:txBody>
      </p:sp>
      <p:sp>
        <p:nvSpPr>
          <p:cNvPr id="72" name="任意多边形: 形状 71">
            <a:extLst>
              <a:ext uri="{FF2B5EF4-FFF2-40B4-BE49-F238E27FC236}">
                <a16:creationId xmlns:a16="http://schemas.microsoft.com/office/drawing/2014/main" id="{C571E29B-6832-4FBA-B626-9B7F24B83972}"/>
              </a:ext>
            </a:extLst>
          </p:cNvPr>
          <p:cNvSpPr/>
          <p:nvPr/>
        </p:nvSpPr>
        <p:spPr>
          <a:xfrm>
            <a:off x="6820345" y="415580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3" name="任意多边形: 形状 72">
            <a:extLst>
              <a:ext uri="{FF2B5EF4-FFF2-40B4-BE49-F238E27FC236}">
                <a16:creationId xmlns:a16="http://schemas.microsoft.com/office/drawing/2014/main" id="{9BA59D20-FF2A-4581-AE94-E1559D030302}"/>
              </a:ext>
            </a:extLst>
          </p:cNvPr>
          <p:cNvSpPr/>
          <p:nvPr/>
        </p:nvSpPr>
        <p:spPr>
          <a:xfrm flipH="1" flipV="1">
            <a:off x="9951342" y="5457359"/>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74" name="直接连接符 73">
            <a:extLst>
              <a:ext uri="{FF2B5EF4-FFF2-40B4-BE49-F238E27FC236}">
                <a16:creationId xmlns:a16="http://schemas.microsoft.com/office/drawing/2014/main" id="{FA5A3777-3DA6-4BD3-8958-7B8DAD799B9F}"/>
              </a:ext>
            </a:extLst>
          </p:cNvPr>
          <p:cNvCxnSpPr/>
          <p:nvPr/>
        </p:nvCxnSpPr>
        <p:spPr>
          <a:xfrm>
            <a:off x="8792845" y="5573183"/>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4F8FF62-F797-4E27-A612-F93B7C65327A}"/>
              </a:ext>
            </a:extLst>
          </p:cNvPr>
          <p:cNvCxnSpPr>
            <a:cxnSpLocks/>
          </p:cNvCxnSpPr>
          <p:nvPr/>
        </p:nvCxnSpPr>
        <p:spPr>
          <a:xfrm>
            <a:off x="6963999" y="4155806"/>
            <a:ext cx="1113710" cy="0"/>
          </a:xfrm>
          <a:prstGeom prst="line">
            <a:avLst/>
          </a:prstGeom>
          <a:ln w="1905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1EBA9006-9A32-4AD0-B292-C724A91BEC5B}"/>
              </a:ext>
            </a:extLst>
          </p:cNvPr>
          <p:cNvCxnSpPr>
            <a:cxnSpLocks/>
          </p:cNvCxnSpPr>
          <p:nvPr/>
        </p:nvCxnSpPr>
        <p:spPr>
          <a:xfrm flipV="1">
            <a:off x="10054974" y="3481168"/>
            <a:ext cx="0" cy="1912392"/>
          </a:xfrm>
          <a:prstGeom prst="line">
            <a:avLst/>
          </a:prstGeom>
          <a:ln w="19050">
            <a:solidFill>
              <a:schemeClr val="accent5">
                <a:lumMod val="40000"/>
                <a:lumOff val="60000"/>
              </a:schemeClr>
            </a:solidFill>
            <a:tailEnd type="oval" w="sm" len="sm"/>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4E4856BF-981B-90AC-B35F-4DAFB28AD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34" y="2430252"/>
            <a:ext cx="1461905" cy="1208947"/>
          </a:xfrm>
          <a:prstGeom prst="rect">
            <a:avLst/>
          </a:prstGeom>
        </p:spPr>
      </p:pic>
      <p:pic>
        <p:nvPicPr>
          <p:cNvPr id="10" name="图片 9">
            <a:extLst>
              <a:ext uri="{FF2B5EF4-FFF2-40B4-BE49-F238E27FC236}">
                <a16:creationId xmlns:a16="http://schemas.microsoft.com/office/drawing/2014/main" id="{A34D2FFF-DAB5-3C9D-F259-A984FD288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306" y="2061323"/>
            <a:ext cx="1401701" cy="1235556"/>
          </a:xfrm>
          <a:prstGeom prst="rect">
            <a:avLst/>
          </a:prstGeom>
        </p:spPr>
      </p:pic>
      <p:pic>
        <p:nvPicPr>
          <p:cNvPr id="12" name="图片 11">
            <a:extLst>
              <a:ext uri="{FF2B5EF4-FFF2-40B4-BE49-F238E27FC236}">
                <a16:creationId xmlns:a16="http://schemas.microsoft.com/office/drawing/2014/main" id="{B7D415E5-AB4D-B357-72F0-53D0C459B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474" y="4859091"/>
            <a:ext cx="1428699" cy="1123615"/>
          </a:xfrm>
          <a:prstGeom prst="rect">
            <a:avLst/>
          </a:prstGeom>
        </p:spPr>
      </p:pic>
      <p:pic>
        <p:nvPicPr>
          <p:cNvPr id="14" name="图片 13">
            <a:extLst>
              <a:ext uri="{FF2B5EF4-FFF2-40B4-BE49-F238E27FC236}">
                <a16:creationId xmlns:a16="http://schemas.microsoft.com/office/drawing/2014/main" id="{604F4A5D-F73A-3F51-D7A6-837D4355F8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6496" y="4269490"/>
            <a:ext cx="1378650" cy="1086850"/>
          </a:xfrm>
          <a:prstGeom prst="rect">
            <a:avLst/>
          </a:prstGeom>
        </p:spPr>
      </p:pic>
    </p:spTree>
    <p:extLst>
      <p:ext uri="{BB962C8B-B14F-4D97-AF65-F5344CB8AC3E}">
        <p14:creationId xmlns:p14="http://schemas.microsoft.com/office/powerpoint/2010/main" val="203772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5" grpId="0" animBg="1"/>
      <p:bldP spid="38" grpId="0" animBg="1"/>
      <p:bldP spid="65" grpId="0"/>
      <p:bldP spid="66" grpId="0"/>
      <p:bldP spid="59" grpId="0" animBg="1"/>
      <p:bldP spid="60" grpId="0" animBg="1"/>
      <p:bldP spid="53" grpId="0"/>
      <p:bldP spid="54" grpId="0"/>
      <p:bldP spid="47" grpId="0" animBg="1"/>
      <p:bldP spid="48" grpId="0" animBg="1"/>
      <p:bldP spid="78" grpId="0"/>
      <p:bldP spid="79" grpId="0"/>
      <p:bldP spid="72" grpId="0" animBg="1"/>
      <p:bldP spid="7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F60D5D-DC4E-4C9F-B588-7B919FF386E5}"/>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应对措施</a:t>
            </a:r>
            <a:endParaRPr lang="en-GB" sz="4000" b="1" dirty="0">
              <a:solidFill>
                <a:schemeClr val="bg1">
                  <a:lumMod val="65000"/>
                </a:schemeClr>
              </a:solidFill>
              <a:latin typeface="+mj-ea"/>
              <a:ea typeface="+mj-ea"/>
            </a:endParaRPr>
          </a:p>
        </p:txBody>
      </p:sp>
      <p:sp>
        <p:nvSpPr>
          <p:cNvPr id="4" name="弧形 3">
            <a:extLst>
              <a:ext uri="{FF2B5EF4-FFF2-40B4-BE49-F238E27FC236}">
                <a16:creationId xmlns:a16="http://schemas.microsoft.com/office/drawing/2014/main" id="{C14B78BD-A717-4976-999A-03DA42EE0390}"/>
              </a:ext>
            </a:extLst>
          </p:cNvPr>
          <p:cNvSpPr/>
          <p:nvPr/>
        </p:nvSpPr>
        <p:spPr>
          <a:xfrm>
            <a:off x="4264322" y="2979258"/>
            <a:ext cx="2141220" cy="2141220"/>
          </a:xfrm>
          <a:prstGeom prst="arc">
            <a:avLst>
              <a:gd name="adj1" fmla="val 16200000"/>
              <a:gd name="adj2" fmla="val 4906459"/>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dirty="0"/>
          </a:p>
        </p:txBody>
      </p:sp>
      <p:sp>
        <p:nvSpPr>
          <p:cNvPr id="5" name="弧形 4">
            <a:extLst>
              <a:ext uri="{FF2B5EF4-FFF2-40B4-BE49-F238E27FC236}">
                <a16:creationId xmlns:a16="http://schemas.microsoft.com/office/drawing/2014/main" id="{9E55BB83-3441-4103-965C-8C38BA7D0C07}"/>
              </a:ext>
            </a:extLst>
          </p:cNvPr>
          <p:cNvSpPr/>
          <p:nvPr/>
        </p:nvSpPr>
        <p:spPr>
          <a:xfrm flipH="1">
            <a:off x="4264322" y="2979258"/>
            <a:ext cx="2141220" cy="2141220"/>
          </a:xfrm>
          <a:prstGeom prst="arc">
            <a:avLst>
              <a:gd name="adj1" fmla="val 2571210"/>
              <a:gd name="adj2" fmla="val 5622884"/>
            </a:avLst>
          </a:prstGeom>
          <a:ln w="15875" cmpd="sng">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dirty="0"/>
          </a:p>
        </p:txBody>
      </p:sp>
      <p:sp>
        <p:nvSpPr>
          <p:cNvPr id="6" name="弧形 5">
            <a:extLst>
              <a:ext uri="{FF2B5EF4-FFF2-40B4-BE49-F238E27FC236}">
                <a16:creationId xmlns:a16="http://schemas.microsoft.com/office/drawing/2014/main" id="{8596B345-6E68-40D3-8CC3-99A4BAC1A3DE}"/>
              </a:ext>
            </a:extLst>
          </p:cNvPr>
          <p:cNvSpPr/>
          <p:nvPr/>
        </p:nvSpPr>
        <p:spPr>
          <a:xfrm flipH="1">
            <a:off x="4264322" y="2979258"/>
            <a:ext cx="2141220" cy="2141220"/>
          </a:xfrm>
          <a:prstGeom prst="arc">
            <a:avLst>
              <a:gd name="adj1" fmla="val 16866393"/>
              <a:gd name="adj2" fmla="val 1679688"/>
            </a:avLst>
          </a:prstGeom>
          <a:ln w="15875" cmpd="sng">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dirty="0"/>
          </a:p>
        </p:txBody>
      </p:sp>
      <p:cxnSp>
        <p:nvCxnSpPr>
          <p:cNvPr id="7" name="直接连接符 6">
            <a:extLst>
              <a:ext uri="{FF2B5EF4-FFF2-40B4-BE49-F238E27FC236}">
                <a16:creationId xmlns:a16="http://schemas.microsoft.com/office/drawing/2014/main" id="{7F7B3F06-CFC0-4C4D-B3C2-6D8141F23CF8}"/>
              </a:ext>
            </a:extLst>
          </p:cNvPr>
          <p:cNvCxnSpPr>
            <a:cxnSpLocks/>
          </p:cNvCxnSpPr>
          <p:nvPr/>
        </p:nvCxnSpPr>
        <p:spPr>
          <a:xfrm flipV="1">
            <a:off x="6138842" y="2582283"/>
            <a:ext cx="842268" cy="628115"/>
          </a:xfrm>
          <a:prstGeom prst="line">
            <a:avLst/>
          </a:prstGeom>
          <a:ln w="12700">
            <a:solidFill>
              <a:schemeClr val="accent5">
                <a:lumMod val="40000"/>
                <a:lumOff val="60000"/>
              </a:schemeClr>
            </a:solidFill>
            <a:prstDash val="sysDash"/>
            <a:headEnd type="oval" w="sm" len="sm"/>
            <a:tailEnd w="sm" len="sm"/>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1374894-08ED-4F00-BE3E-B54717ABEFC5}"/>
              </a:ext>
            </a:extLst>
          </p:cNvPr>
          <p:cNvCxnSpPr>
            <a:cxnSpLocks/>
          </p:cNvCxnSpPr>
          <p:nvPr/>
        </p:nvCxnSpPr>
        <p:spPr>
          <a:xfrm>
            <a:off x="6138842" y="4894930"/>
            <a:ext cx="842268" cy="628115"/>
          </a:xfrm>
          <a:prstGeom prst="line">
            <a:avLst/>
          </a:prstGeom>
          <a:ln w="12700">
            <a:solidFill>
              <a:schemeClr val="accent5">
                <a:lumMod val="40000"/>
                <a:lumOff val="60000"/>
              </a:schemeClr>
            </a:solidFill>
            <a:prstDash val="sysDash"/>
            <a:head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38BC8BA-3017-44A1-9BD6-7A928F1482CA}"/>
              </a:ext>
            </a:extLst>
          </p:cNvPr>
          <p:cNvCxnSpPr>
            <a:cxnSpLocks/>
          </p:cNvCxnSpPr>
          <p:nvPr/>
        </p:nvCxnSpPr>
        <p:spPr>
          <a:xfrm>
            <a:off x="6529328" y="4049868"/>
            <a:ext cx="1207560" cy="1"/>
          </a:xfrm>
          <a:prstGeom prst="line">
            <a:avLst/>
          </a:prstGeom>
          <a:ln w="12700">
            <a:solidFill>
              <a:schemeClr val="accent5">
                <a:lumMod val="40000"/>
                <a:lumOff val="60000"/>
              </a:schemeClr>
            </a:solidFill>
            <a:prstDash val="sysDash"/>
            <a:headEnd type="oval" w="sm" len="sm"/>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66FD72C0-1679-D959-0D35-2E6E2AF57FED}"/>
              </a:ext>
            </a:extLst>
          </p:cNvPr>
          <p:cNvGrpSpPr/>
          <p:nvPr/>
        </p:nvGrpSpPr>
        <p:grpSpPr>
          <a:xfrm>
            <a:off x="7449007" y="1951536"/>
            <a:ext cx="4154531" cy="1231713"/>
            <a:chOff x="6874252" y="2160244"/>
            <a:chExt cx="4154531" cy="1231713"/>
          </a:xfrm>
        </p:grpSpPr>
        <p:sp>
          <p:nvSpPr>
            <p:cNvPr id="12" name="文本框 11">
              <a:extLst>
                <a:ext uri="{FF2B5EF4-FFF2-40B4-BE49-F238E27FC236}">
                  <a16:creationId xmlns:a16="http://schemas.microsoft.com/office/drawing/2014/main" id="{9CE3F1E0-0A64-4F91-9B90-460BA7915D27}"/>
                </a:ext>
              </a:extLst>
            </p:cNvPr>
            <p:cNvSpPr txBox="1">
              <a:spLocks/>
            </p:cNvSpPr>
            <p:nvPr/>
          </p:nvSpPr>
          <p:spPr>
            <a:xfrm>
              <a:off x="6877140" y="2191628"/>
              <a:ext cx="4151643" cy="120032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ea"/>
                  <a:ea typeface="+mj-ea"/>
                </a:rPr>
                <a:t>很多违法事件的背后存在心理问题，比如抑郁症，焦虑症等。这些心理问题容易诱导学生冲动行事，酿成不可挽回的后果。</a:t>
              </a:r>
              <a:endParaRPr lang="en-GB" sz="2000" dirty="0">
                <a:latin typeface="+mj-ea"/>
                <a:ea typeface="+mj-ea"/>
              </a:endParaRPr>
            </a:p>
          </p:txBody>
        </p:sp>
        <p:sp>
          <p:nvSpPr>
            <p:cNvPr id="14" name="任意多边形: 形状 13">
              <a:extLst>
                <a:ext uri="{FF2B5EF4-FFF2-40B4-BE49-F238E27FC236}">
                  <a16:creationId xmlns:a16="http://schemas.microsoft.com/office/drawing/2014/main" id="{B4DA1149-A5E1-48D3-96C6-8438D33A4400}"/>
                </a:ext>
              </a:extLst>
            </p:cNvPr>
            <p:cNvSpPr/>
            <p:nvPr/>
          </p:nvSpPr>
          <p:spPr>
            <a:xfrm>
              <a:off x="6874252" y="2160244"/>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15" name="任意多边形: 形状 14">
              <a:extLst>
                <a:ext uri="{FF2B5EF4-FFF2-40B4-BE49-F238E27FC236}">
                  <a16:creationId xmlns:a16="http://schemas.microsoft.com/office/drawing/2014/main" id="{85288AF1-2BC2-4B86-A54D-9C0862DD0D1A}"/>
                </a:ext>
              </a:extLst>
            </p:cNvPr>
            <p:cNvSpPr/>
            <p:nvPr/>
          </p:nvSpPr>
          <p:spPr>
            <a:xfrm flipH="1" flipV="1">
              <a:off x="10650974" y="302697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cxnSp>
        <p:nvCxnSpPr>
          <p:cNvPr id="16" name="直接连接符 15">
            <a:extLst>
              <a:ext uri="{FF2B5EF4-FFF2-40B4-BE49-F238E27FC236}">
                <a16:creationId xmlns:a16="http://schemas.microsoft.com/office/drawing/2014/main" id="{ED06DF01-BB42-40D9-8EF3-17171B5D5DDE}"/>
              </a:ext>
            </a:extLst>
          </p:cNvPr>
          <p:cNvCxnSpPr>
            <a:cxnSpLocks/>
          </p:cNvCxnSpPr>
          <p:nvPr/>
        </p:nvCxnSpPr>
        <p:spPr>
          <a:xfrm>
            <a:off x="6977884" y="2589086"/>
            <a:ext cx="456942" cy="0"/>
          </a:xfrm>
          <a:prstGeom prst="line">
            <a:avLst/>
          </a:prstGeom>
          <a:ln w="12700">
            <a:solidFill>
              <a:schemeClr val="accent5">
                <a:lumMod val="40000"/>
                <a:lumOff val="60000"/>
              </a:schemeClr>
            </a:solidFill>
            <a:prstDash val="sysDash"/>
            <a:headEnd w="sm" len="sm"/>
            <a:tailEnd w="sm" len="sm"/>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CA4F947-99CD-46F0-9770-DF56A269FD10}"/>
              </a:ext>
            </a:extLst>
          </p:cNvPr>
          <p:cNvSpPr txBox="1">
            <a:spLocks/>
          </p:cNvSpPr>
          <p:nvPr/>
        </p:nvSpPr>
        <p:spPr>
          <a:xfrm>
            <a:off x="7350999" y="5220289"/>
            <a:ext cx="4799935" cy="92333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ea"/>
                <a:ea typeface="+mj-ea"/>
              </a:rPr>
              <a:t>学生自身也注意不要深陷内耗或者毒鸡汤的漩涡之中，做好自己就够了，你并不是为他人眼光而活的，好好爱自己</a:t>
            </a:r>
            <a:endParaRPr lang="en-GB" sz="2000" dirty="0">
              <a:latin typeface="+mj-ea"/>
              <a:ea typeface="+mj-ea"/>
            </a:endParaRPr>
          </a:p>
        </p:txBody>
      </p:sp>
      <p:sp>
        <p:nvSpPr>
          <p:cNvPr id="20" name="任意多边形: 形状 19">
            <a:extLst>
              <a:ext uri="{FF2B5EF4-FFF2-40B4-BE49-F238E27FC236}">
                <a16:creationId xmlns:a16="http://schemas.microsoft.com/office/drawing/2014/main" id="{5FE19C9B-B405-45ED-82B2-D95DAFF91503}"/>
              </a:ext>
            </a:extLst>
          </p:cNvPr>
          <p:cNvSpPr/>
          <p:nvPr/>
        </p:nvSpPr>
        <p:spPr>
          <a:xfrm>
            <a:off x="7316226" y="5104465"/>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21" name="任意多边形: 形状 20">
            <a:extLst>
              <a:ext uri="{FF2B5EF4-FFF2-40B4-BE49-F238E27FC236}">
                <a16:creationId xmlns:a16="http://schemas.microsoft.com/office/drawing/2014/main" id="{2518C284-E2B8-4028-840D-83C5A8E9AC75}"/>
              </a:ext>
            </a:extLst>
          </p:cNvPr>
          <p:cNvSpPr/>
          <p:nvPr/>
        </p:nvSpPr>
        <p:spPr>
          <a:xfrm flipH="1" flipV="1">
            <a:off x="11173913" y="4315078"/>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cxnSp>
        <p:nvCxnSpPr>
          <p:cNvPr id="22" name="直接连接符 21">
            <a:extLst>
              <a:ext uri="{FF2B5EF4-FFF2-40B4-BE49-F238E27FC236}">
                <a16:creationId xmlns:a16="http://schemas.microsoft.com/office/drawing/2014/main" id="{A578BDA1-ECB8-445B-9D15-31D955468040}"/>
              </a:ext>
            </a:extLst>
          </p:cNvPr>
          <p:cNvCxnSpPr>
            <a:cxnSpLocks/>
          </p:cNvCxnSpPr>
          <p:nvPr/>
        </p:nvCxnSpPr>
        <p:spPr>
          <a:xfrm>
            <a:off x="6992065" y="5516971"/>
            <a:ext cx="456942" cy="0"/>
          </a:xfrm>
          <a:prstGeom prst="line">
            <a:avLst/>
          </a:prstGeom>
          <a:ln w="12700">
            <a:solidFill>
              <a:schemeClr val="accent5">
                <a:lumMod val="40000"/>
                <a:lumOff val="60000"/>
              </a:schemeClr>
            </a:solidFill>
            <a:prstDash val="sysDash"/>
            <a:headEnd w="sm" len="sm"/>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0E2DFFA-94BB-49C6-9138-8161CEBFE1FB}"/>
              </a:ext>
            </a:extLst>
          </p:cNvPr>
          <p:cNvSpPr txBox="1">
            <a:spLocks/>
          </p:cNvSpPr>
          <p:nvPr/>
        </p:nvSpPr>
        <p:spPr>
          <a:xfrm>
            <a:off x="8250859" y="3769440"/>
            <a:ext cx="312735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2000" dirty="0">
                <a:effectLst/>
                <a:ea typeface="等线" panose="02010600030101010101" pitchFamily="2" charset="-122"/>
                <a:cs typeface="Times New Roman" panose="02020603050405020304" pitchFamily="18" charset="0"/>
              </a:rPr>
              <a:t>现有的教育体系应该更加重视学生的心理健康建设。</a:t>
            </a:r>
            <a:endParaRPr lang="en-GB" sz="2000" dirty="0">
              <a:solidFill>
                <a:schemeClr val="accent5"/>
              </a:solidFill>
              <a:latin typeface="+mj-ea"/>
              <a:ea typeface="+mj-ea"/>
            </a:endParaRPr>
          </a:p>
        </p:txBody>
      </p:sp>
      <p:cxnSp>
        <p:nvCxnSpPr>
          <p:cNvPr id="29" name="直接连接符 28">
            <a:extLst>
              <a:ext uri="{FF2B5EF4-FFF2-40B4-BE49-F238E27FC236}">
                <a16:creationId xmlns:a16="http://schemas.microsoft.com/office/drawing/2014/main" id="{9D0793C2-3558-47DD-90A5-87FE465D4F8C}"/>
              </a:ext>
            </a:extLst>
          </p:cNvPr>
          <p:cNvCxnSpPr>
            <a:cxnSpLocks/>
          </p:cNvCxnSpPr>
          <p:nvPr/>
        </p:nvCxnSpPr>
        <p:spPr>
          <a:xfrm>
            <a:off x="7742178" y="4048839"/>
            <a:ext cx="456942" cy="0"/>
          </a:xfrm>
          <a:prstGeom prst="line">
            <a:avLst/>
          </a:prstGeom>
          <a:ln w="12700">
            <a:solidFill>
              <a:schemeClr val="accent5">
                <a:lumMod val="40000"/>
                <a:lumOff val="60000"/>
              </a:schemeClr>
            </a:solidFill>
            <a:prstDash val="sysDash"/>
            <a:headEnd w="sm" len="sm"/>
            <a:tailEnd w="sm" len="sm"/>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2E0630C-DC1B-4F15-9757-96843EC17DBB}"/>
              </a:ext>
            </a:extLst>
          </p:cNvPr>
          <p:cNvCxnSpPr>
            <a:cxnSpLocks/>
          </p:cNvCxnSpPr>
          <p:nvPr/>
        </p:nvCxnSpPr>
        <p:spPr>
          <a:xfrm flipH="1">
            <a:off x="0" y="4052848"/>
            <a:ext cx="4135246" cy="0"/>
          </a:xfrm>
          <a:prstGeom prst="line">
            <a:avLst/>
          </a:prstGeom>
          <a:ln w="12700">
            <a:solidFill>
              <a:schemeClr val="accent5">
                <a:lumMod val="40000"/>
                <a:lumOff val="60000"/>
              </a:schemeClr>
            </a:solidFill>
            <a:prstDash val="sysDash"/>
            <a:headEnd type="oval" w="sm" len="sm"/>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1E20258-D3E5-0584-B3E2-2F057A3E9F2D}"/>
              </a:ext>
            </a:extLst>
          </p:cNvPr>
          <p:cNvSpPr txBox="1"/>
          <p:nvPr/>
        </p:nvSpPr>
        <p:spPr>
          <a:xfrm>
            <a:off x="4785903" y="3455294"/>
            <a:ext cx="1352939" cy="1200329"/>
          </a:xfrm>
          <a:prstGeom prst="rect">
            <a:avLst/>
          </a:prstGeom>
          <a:noFill/>
        </p:spPr>
        <p:txBody>
          <a:bodyPr wrap="square" rtlCol="0">
            <a:spAutoFit/>
          </a:bodyPr>
          <a:lstStyle/>
          <a:p>
            <a:r>
              <a:rPr lang="zh-CN" altLang="en-US" sz="3600" dirty="0"/>
              <a:t>心理健康</a:t>
            </a:r>
          </a:p>
        </p:txBody>
      </p:sp>
      <p:sp>
        <p:nvSpPr>
          <p:cNvPr id="23" name="文本框 22">
            <a:extLst>
              <a:ext uri="{FF2B5EF4-FFF2-40B4-BE49-F238E27FC236}">
                <a16:creationId xmlns:a16="http://schemas.microsoft.com/office/drawing/2014/main" id="{499E143B-25A2-8A51-E887-500FFF2D0408}"/>
              </a:ext>
            </a:extLst>
          </p:cNvPr>
          <p:cNvSpPr txBox="1"/>
          <p:nvPr/>
        </p:nvSpPr>
        <p:spPr>
          <a:xfrm>
            <a:off x="1069183" y="3735821"/>
            <a:ext cx="2141220" cy="523220"/>
          </a:xfrm>
          <a:prstGeom prst="rect">
            <a:avLst/>
          </a:prstGeom>
          <a:noFill/>
        </p:spPr>
        <p:txBody>
          <a:bodyPr wrap="square" rtlCol="0">
            <a:spAutoFit/>
          </a:bodyPr>
          <a:lstStyle/>
          <a:p>
            <a:r>
              <a:rPr lang="zh-CN" altLang="en-US" sz="2800" dirty="0"/>
              <a:t>最为重要的</a:t>
            </a:r>
          </a:p>
        </p:txBody>
      </p:sp>
      <p:sp>
        <p:nvSpPr>
          <p:cNvPr id="30" name="任意多边形: 形状 29">
            <a:extLst>
              <a:ext uri="{FF2B5EF4-FFF2-40B4-BE49-F238E27FC236}">
                <a16:creationId xmlns:a16="http://schemas.microsoft.com/office/drawing/2014/main" id="{9589079B-B143-8056-8A90-EA9C3158A2D9}"/>
              </a:ext>
            </a:extLst>
          </p:cNvPr>
          <p:cNvSpPr/>
          <p:nvPr/>
        </p:nvSpPr>
        <p:spPr>
          <a:xfrm>
            <a:off x="7260363" y="189880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33" name="任意多边形: 形状 32">
            <a:extLst>
              <a:ext uri="{FF2B5EF4-FFF2-40B4-BE49-F238E27FC236}">
                <a16:creationId xmlns:a16="http://schemas.microsoft.com/office/drawing/2014/main" id="{C69CE0B2-0798-DE7E-EB1F-F44891EA485A}"/>
              </a:ext>
            </a:extLst>
          </p:cNvPr>
          <p:cNvSpPr/>
          <p:nvPr/>
        </p:nvSpPr>
        <p:spPr>
          <a:xfrm flipH="1" flipV="1">
            <a:off x="11902696" y="5948525"/>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Tree>
    <p:extLst>
      <p:ext uri="{BB962C8B-B14F-4D97-AF65-F5344CB8AC3E}">
        <p14:creationId xmlns:p14="http://schemas.microsoft.com/office/powerpoint/2010/main" val="217340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8A3C6C-90A2-1097-8F48-80A9C5EF69F0}"/>
              </a:ext>
            </a:extLst>
          </p:cNvPr>
          <p:cNvSpPr txBox="1"/>
          <p:nvPr/>
        </p:nvSpPr>
        <p:spPr>
          <a:xfrm>
            <a:off x="877077" y="755778"/>
            <a:ext cx="9227976" cy="584775"/>
          </a:xfrm>
          <a:prstGeom prst="rect">
            <a:avLst/>
          </a:prstGeom>
          <a:noFill/>
        </p:spPr>
        <p:txBody>
          <a:bodyPr wrap="square" rtlCol="0">
            <a:spAutoFit/>
          </a:bodyPr>
          <a:lstStyle/>
          <a:p>
            <a:r>
              <a:rPr lang="zh-CN" altLang="en-US" sz="3200" dirty="0">
                <a:latin typeface="+mj-ea"/>
                <a:ea typeface="+mj-ea"/>
              </a:rPr>
              <a:t>经常刷视频的你，是不是经常听到以下几个词</a:t>
            </a:r>
          </a:p>
        </p:txBody>
      </p:sp>
      <p:sp>
        <p:nvSpPr>
          <p:cNvPr id="3" name="文本框 2">
            <a:extLst>
              <a:ext uri="{FF2B5EF4-FFF2-40B4-BE49-F238E27FC236}">
                <a16:creationId xmlns:a16="http://schemas.microsoft.com/office/drawing/2014/main" id="{3A1FA047-8880-E438-5540-D8DAB3D1018A}"/>
              </a:ext>
            </a:extLst>
          </p:cNvPr>
          <p:cNvSpPr txBox="1"/>
          <p:nvPr/>
        </p:nvSpPr>
        <p:spPr>
          <a:xfrm>
            <a:off x="1856790" y="1399591"/>
            <a:ext cx="2248679" cy="400110"/>
          </a:xfrm>
          <a:prstGeom prst="rect">
            <a:avLst/>
          </a:prstGeom>
          <a:noFill/>
        </p:spPr>
        <p:txBody>
          <a:bodyPr wrap="square" rtlCol="0">
            <a:spAutoFit/>
          </a:bodyPr>
          <a:lstStyle/>
          <a:p>
            <a:r>
              <a:rPr lang="zh-CN" altLang="en-US" sz="2000" dirty="0">
                <a:solidFill>
                  <a:schemeClr val="accent1">
                    <a:lumMod val="75000"/>
                  </a:schemeClr>
                </a:solidFill>
                <a:latin typeface="+mj-ea"/>
                <a:ea typeface="+mj-ea"/>
              </a:rPr>
              <a:t>清澈愚蠢的大学生</a:t>
            </a:r>
          </a:p>
        </p:txBody>
      </p:sp>
      <p:sp>
        <p:nvSpPr>
          <p:cNvPr id="4" name="文本框 3">
            <a:extLst>
              <a:ext uri="{FF2B5EF4-FFF2-40B4-BE49-F238E27FC236}">
                <a16:creationId xmlns:a16="http://schemas.microsoft.com/office/drawing/2014/main" id="{4D1D3FAC-2DB4-BF95-1971-4DFDE290C15A}"/>
              </a:ext>
            </a:extLst>
          </p:cNvPr>
          <p:cNvSpPr txBox="1"/>
          <p:nvPr/>
        </p:nvSpPr>
        <p:spPr>
          <a:xfrm>
            <a:off x="3275045" y="1903664"/>
            <a:ext cx="1467068" cy="400110"/>
          </a:xfrm>
          <a:prstGeom prst="rect">
            <a:avLst/>
          </a:prstGeom>
          <a:noFill/>
        </p:spPr>
        <p:txBody>
          <a:bodyPr wrap="none" rtlCol="0">
            <a:spAutoFit/>
          </a:bodyPr>
          <a:lstStyle/>
          <a:p>
            <a:r>
              <a:rPr lang="zh-CN" altLang="en-US" sz="2000" dirty="0">
                <a:solidFill>
                  <a:schemeClr val="accent1">
                    <a:lumMod val="75000"/>
                  </a:schemeClr>
                </a:solidFill>
                <a:latin typeface="+mj-ea"/>
                <a:ea typeface="+mj-ea"/>
              </a:rPr>
              <a:t>脆皮大学生</a:t>
            </a:r>
          </a:p>
        </p:txBody>
      </p:sp>
      <p:sp>
        <p:nvSpPr>
          <p:cNvPr id="5" name="文本框 4">
            <a:extLst>
              <a:ext uri="{FF2B5EF4-FFF2-40B4-BE49-F238E27FC236}">
                <a16:creationId xmlns:a16="http://schemas.microsoft.com/office/drawing/2014/main" id="{0428AF71-D1A0-2E75-9AB6-1E87D8574A6E}"/>
              </a:ext>
            </a:extLst>
          </p:cNvPr>
          <p:cNvSpPr txBox="1"/>
          <p:nvPr/>
        </p:nvSpPr>
        <p:spPr>
          <a:xfrm>
            <a:off x="5302898" y="1534332"/>
            <a:ext cx="954107" cy="400110"/>
          </a:xfrm>
          <a:prstGeom prst="rect">
            <a:avLst/>
          </a:prstGeom>
          <a:noFill/>
        </p:spPr>
        <p:txBody>
          <a:bodyPr wrap="none" rtlCol="0">
            <a:spAutoFit/>
          </a:bodyPr>
          <a:lstStyle/>
          <a:p>
            <a:r>
              <a:rPr lang="zh-CN" altLang="en-US" sz="2000" dirty="0">
                <a:solidFill>
                  <a:schemeClr val="accent1">
                    <a:lumMod val="75000"/>
                  </a:schemeClr>
                </a:solidFill>
                <a:latin typeface="+mj-ea"/>
                <a:ea typeface="+mj-ea"/>
              </a:rPr>
              <a:t>小孩哥</a:t>
            </a:r>
          </a:p>
        </p:txBody>
      </p:sp>
      <p:sp>
        <p:nvSpPr>
          <p:cNvPr id="6" name="文本框 5">
            <a:extLst>
              <a:ext uri="{FF2B5EF4-FFF2-40B4-BE49-F238E27FC236}">
                <a16:creationId xmlns:a16="http://schemas.microsoft.com/office/drawing/2014/main" id="{9C4DA0C0-A8F1-7616-9A9C-1C1A1659BABC}"/>
              </a:ext>
            </a:extLst>
          </p:cNvPr>
          <p:cNvSpPr txBox="1"/>
          <p:nvPr/>
        </p:nvSpPr>
        <p:spPr>
          <a:xfrm>
            <a:off x="6375961" y="1749375"/>
            <a:ext cx="2749471" cy="400110"/>
          </a:xfrm>
          <a:prstGeom prst="rect">
            <a:avLst/>
          </a:prstGeom>
          <a:noFill/>
        </p:spPr>
        <p:txBody>
          <a:bodyPr wrap="none" rtlCol="0">
            <a:spAutoFit/>
          </a:bodyPr>
          <a:lstStyle/>
          <a:p>
            <a:r>
              <a:rPr lang="zh-CN" altLang="en-US" sz="2000" dirty="0">
                <a:solidFill>
                  <a:schemeClr val="accent1">
                    <a:lumMod val="75000"/>
                  </a:schemeClr>
                </a:solidFill>
                <a:latin typeface="+mj-ea"/>
                <a:ea typeface="+mj-ea"/>
              </a:rPr>
              <a:t>我不会啊，导员没教过</a:t>
            </a:r>
          </a:p>
        </p:txBody>
      </p:sp>
      <p:sp>
        <p:nvSpPr>
          <p:cNvPr id="8" name="文本框 7">
            <a:extLst>
              <a:ext uri="{FF2B5EF4-FFF2-40B4-BE49-F238E27FC236}">
                <a16:creationId xmlns:a16="http://schemas.microsoft.com/office/drawing/2014/main" id="{C1F144A2-85C0-C7DF-1C57-AF4E0C3DC9B1}"/>
              </a:ext>
            </a:extLst>
          </p:cNvPr>
          <p:cNvSpPr txBox="1"/>
          <p:nvPr/>
        </p:nvSpPr>
        <p:spPr>
          <a:xfrm>
            <a:off x="877077" y="2835106"/>
            <a:ext cx="5626360" cy="584775"/>
          </a:xfrm>
          <a:prstGeom prst="rect">
            <a:avLst/>
          </a:prstGeom>
          <a:noFill/>
        </p:spPr>
        <p:txBody>
          <a:bodyPr wrap="square" rtlCol="0">
            <a:spAutoFit/>
          </a:bodyPr>
          <a:lstStyle/>
          <a:p>
            <a:r>
              <a:rPr lang="zh-CN" altLang="en-US" sz="3200" dirty="0">
                <a:latin typeface="+mj-ea"/>
                <a:ea typeface="+mj-ea"/>
              </a:rPr>
              <a:t>可是下面这些，你听说过吗？</a:t>
            </a:r>
          </a:p>
        </p:txBody>
      </p:sp>
      <p:sp>
        <p:nvSpPr>
          <p:cNvPr id="9" name="文本框 8">
            <a:extLst>
              <a:ext uri="{FF2B5EF4-FFF2-40B4-BE49-F238E27FC236}">
                <a16:creationId xmlns:a16="http://schemas.microsoft.com/office/drawing/2014/main" id="{289ADD0E-0CE7-3022-7E5D-FC66D8172BEF}"/>
              </a:ext>
            </a:extLst>
          </p:cNvPr>
          <p:cNvSpPr txBox="1"/>
          <p:nvPr/>
        </p:nvSpPr>
        <p:spPr>
          <a:xfrm>
            <a:off x="1194318" y="3741882"/>
            <a:ext cx="3262432" cy="461665"/>
          </a:xfrm>
          <a:prstGeom prst="rect">
            <a:avLst/>
          </a:prstGeom>
          <a:noFill/>
        </p:spPr>
        <p:txBody>
          <a:bodyPr wrap="none" rtlCol="0">
            <a:spAutoFit/>
          </a:bodyPr>
          <a:lstStyle/>
          <a:p>
            <a:r>
              <a:rPr lang="zh-CN" altLang="en-US" sz="2400" dirty="0">
                <a:latin typeface="+mj-ea"/>
                <a:ea typeface="+mj-ea"/>
              </a:rPr>
              <a:t>云大马加爵杀害舍友案</a:t>
            </a:r>
          </a:p>
        </p:txBody>
      </p:sp>
      <p:sp>
        <p:nvSpPr>
          <p:cNvPr id="10" name="文本框 9">
            <a:extLst>
              <a:ext uri="{FF2B5EF4-FFF2-40B4-BE49-F238E27FC236}">
                <a16:creationId xmlns:a16="http://schemas.microsoft.com/office/drawing/2014/main" id="{B793FA20-B19B-D2EE-0BA1-1F32E295E218}"/>
              </a:ext>
            </a:extLst>
          </p:cNvPr>
          <p:cNvSpPr txBox="1"/>
          <p:nvPr/>
        </p:nvSpPr>
        <p:spPr>
          <a:xfrm>
            <a:off x="1194318" y="4297980"/>
            <a:ext cx="2646878" cy="461665"/>
          </a:xfrm>
          <a:prstGeom prst="rect">
            <a:avLst/>
          </a:prstGeom>
          <a:noFill/>
        </p:spPr>
        <p:txBody>
          <a:bodyPr wrap="none" rtlCol="0">
            <a:spAutoFit/>
          </a:bodyPr>
          <a:lstStyle/>
          <a:p>
            <a:r>
              <a:rPr lang="zh-CN" altLang="en-US" sz="2400" dirty="0">
                <a:latin typeface="+mj-ea"/>
                <a:ea typeface="+mj-ea"/>
              </a:rPr>
              <a:t>复旦林浩森投毒案</a:t>
            </a:r>
          </a:p>
        </p:txBody>
      </p:sp>
      <p:sp>
        <p:nvSpPr>
          <p:cNvPr id="13" name="文本框 12">
            <a:extLst>
              <a:ext uri="{FF2B5EF4-FFF2-40B4-BE49-F238E27FC236}">
                <a16:creationId xmlns:a16="http://schemas.microsoft.com/office/drawing/2014/main" id="{CE3F3742-F6C5-7C69-5ACC-5DC2E9AD3E83}"/>
              </a:ext>
            </a:extLst>
          </p:cNvPr>
          <p:cNvSpPr txBox="1"/>
          <p:nvPr/>
        </p:nvSpPr>
        <p:spPr>
          <a:xfrm>
            <a:off x="1194318" y="4854078"/>
            <a:ext cx="2646878" cy="461665"/>
          </a:xfrm>
          <a:prstGeom prst="rect">
            <a:avLst/>
          </a:prstGeom>
          <a:noFill/>
        </p:spPr>
        <p:txBody>
          <a:bodyPr wrap="none" rtlCol="0">
            <a:spAutoFit/>
          </a:bodyPr>
          <a:lstStyle/>
          <a:p>
            <a:r>
              <a:rPr lang="zh-CN" altLang="en-US" sz="2400" dirty="0">
                <a:latin typeface="+mj-ea"/>
                <a:ea typeface="+mj-ea"/>
              </a:rPr>
              <a:t>北大吴谢宇弑母案</a:t>
            </a:r>
          </a:p>
        </p:txBody>
      </p:sp>
    </p:spTree>
    <p:extLst>
      <p:ext uri="{BB962C8B-B14F-4D97-AF65-F5344CB8AC3E}">
        <p14:creationId xmlns:p14="http://schemas.microsoft.com/office/powerpoint/2010/main" val="20930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A422C2E9-E2EE-467B-A50A-4DEBA7CA4792}"/>
              </a:ext>
            </a:extLst>
          </p:cNvPr>
          <p:cNvSpPr/>
          <p:nvPr/>
        </p:nvSpPr>
        <p:spPr>
          <a:xfrm>
            <a:off x="5560616" y="2232755"/>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弧形 7">
            <a:extLst>
              <a:ext uri="{FF2B5EF4-FFF2-40B4-BE49-F238E27FC236}">
                <a16:creationId xmlns:a16="http://schemas.microsoft.com/office/drawing/2014/main" id="{BDFB38BC-4252-4A4F-A9FC-EFE9B99E839D}"/>
              </a:ext>
            </a:extLst>
          </p:cNvPr>
          <p:cNvSpPr/>
          <p:nvPr/>
        </p:nvSpPr>
        <p:spPr>
          <a:xfrm>
            <a:off x="5463804" y="2135944"/>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9" name="文本框 8">
            <a:extLst>
              <a:ext uri="{FF2B5EF4-FFF2-40B4-BE49-F238E27FC236}">
                <a16:creationId xmlns:a16="http://schemas.microsoft.com/office/drawing/2014/main" id="{9AE31BED-ED93-480C-9BE9-5EA565937587}"/>
              </a:ext>
            </a:extLst>
          </p:cNvPr>
          <p:cNvSpPr txBox="1"/>
          <p:nvPr/>
        </p:nvSpPr>
        <p:spPr>
          <a:xfrm>
            <a:off x="2921767" y="3512915"/>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0200ED7C-1B5A-4625-B358-E15C85426545}"/>
              </a:ext>
            </a:extLst>
          </p:cNvPr>
          <p:cNvSpPr txBox="1"/>
          <p:nvPr/>
        </p:nvSpPr>
        <p:spPr>
          <a:xfrm>
            <a:off x="4539669" y="4249167"/>
            <a:ext cx="3112662" cy="369332"/>
          </a:xfrm>
          <a:prstGeom prst="rect">
            <a:avLst/>
          </a:prstGeom>
          <a:noFill/>
        </p:spPr>
        <p:txBody>
          <a:bodyPr wrap="square">
            <a:spAutoFit/>
          </a:bodyPr>
          <a:lstStyle/>
          <a:p>
            <a:pPr algn="ctr"/>
            <a:r>
              <a:rPr lang="en-US" altLang="zh-CN" dirty="0">
                <a:solidFill>
                  <a:schemeClr val="bg1">
                    <a:lumMod val="50000"/>
                  </a:schemeClr>
                </a:solidFill>
              </a:rPr>
              <a:t>REPORTER</a:t>
            </a:r>
            <a:r>
              <a:rPr lang="zh-CN" altLang="en-US" dirty="0">
                <a:solidFill>
                  <a:schemeClr val="bg1">
                    <a:lumMod val="50000"/>
                  </a:schemeClr>
                </a:solidFill>
              </a:rPr>
              <a:t>：耿昕</a:t>
            </a:r>
          </a:p>
        </p:txBody>
      </p:sp>
    </p:spTree>
    <p:extLst>
      <p:ext uri="{BB962C8B-B14F-4D97-AF65-F5344CB8AC3E}">
        <p14:creationId xmlns:p14="http://schemas.microsoft.com/office/powerpoint/2010/main" val="176276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研究背景</a:t>
            </a:r>
            <a:endParaRPr lang="en-GB" sz="2400" dirty="0">
              <a:solidFill>
                <a:schemeClr val="tx1">
                  <a:lumMod val="50000"/>
                  <a:lumOff val="50000"/>
                </a:schemeClr>
              </a:solidFill>
              <a:latin typeface="+mj-ea"/>
              <a:ea typeface="+mj-ea"/>
            </a:endParaRP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8" y="2785277"/>
            <a:ext cx="2615236" cy="742832"/>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我国刑事案件中青少年犯罪占百分之七十以上，大学生犯罪占比百分之十七，且多年居高不下</a:t>
            </a:r>
            <a:r>
              <a:rPr lang="en-US" altLang="zh-CN" sz="1200" dirty="0">
                <a:solidFill>
                  <a:schemeClr val="bg1">
                    <a:lumMod val="65000"/>
                  </a:schemeClr>
                </a:solidFill>
              </a:rPr>
              <a:t>……</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案例分析</a:t>
            </a:r>
            <a:endParaRPr lang="en-GB" sz="2400" dirty="0">
              <a:solidFill>
                <a:schemeClr val="tx1">
                  <a:lumMod val="50000"/>
                  <a:lumOff val="50000"/>
                </a:schemeClr>
              </a:solidFill>
              <a:latin typeface="+mj-ea"/>
              <a:ea typeface="+mj-ea"/>
            </a:endParaRP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2615236" cy="742832"/>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大学生犯罪可分为：蓄意伤人，过失伤人，抢劫盗窃，强奸，网络犯罪等等</a:t>
            </a:r>
            <a:endParaRPr lang="en-US" altLang="zh-CN" sz="1200" dirty="0">
              <a:solidFill>
                <a:schemeClr val="bg1">
                  <a:lumMod val="65000"/>
                </a:schemeClr>
              </a:solidFill>
            </a:endParaRP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诱因</a:t>
            </a:r>
            <a:endParaRPr lang="en-GB" sz="2400" dirty="0">
              <a:solidFill>
                <a:schemeClr val="tx1">
                  <a:lumMod val="50000"/>
                  <a:lumOff val="50000"/>
                </a:schemeClr>
              </a:solidFill>
              <a:latin typeface="+mj-ea"/>
              <a:ea typeface="+mj-ea"/>
            </a:endParaRP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742832"/>
          </a:xfrm>
          <a:prstGeom prst="rect">
            <a:avLst/>
          </a:prstGeom>
          <a:noFill/>
        </p:spPr>
        <p:txBody>
          <a:bodyPr wrap="square" rtlCol="0">
            <a:spAutoFit/>
          </a:bodyPr>
          <a:lstStyle/>
          <a:p>
            <a:pPr algn="just">
              <a:lnSpc>
                <a:spcPct val="120000"/>
              </a:lnSpc>
            </a:pPr>
            <a:r>
              <a:rPr lang="zh-CN" altLang="en-US" sz="1200" dirty="0">
                <a:solidFill>
                  <a:schemeClr val="bg1">
                    <a:lumMod val="65000"/>
                  </a:schemeClr>
                </a:solidFill>
              </a:rPr>
              <a:t>无论是学生自身的性格，还是他的家庭氛围，教育氛围，人际关系等等，都与其犯罪的结局脱不了干系</a:t>
            </a:r>
            <a:endParaRPr lang="en-US" altLang="zh-CN" sz="1200" dirty="0">
              <a:solidFill>
                <a:schemeClr val="bg1">
                  <a:lumMod val="65000"/>
                </a:schemeClr>
              </a:solidFill>
            </a:endParaRP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应对措施</a:t>
            </a:r>
            <a:endParaRPr lang="en-GB" sz="2400" dirty="0">
              <a:solidFill>
                <a:schemeClr val="tx1">
                  <a:lumMod val="50000"/>
                  <a:lumOff val="50000"/>
                </a:schemeClr>
              </a:solidFill>
              <a:latin typeface="+mj-ea"/>
              <a:ea typeface="+mj-ea"/>
            </a:endParaRP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5" y="5188528"/>
            <a:ext cx="2588171" cy="521233"/>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降低大学生犯罪率是关乎中国特色社会主义伟大事业成败的关键因素</a:t>
            </a:r>
            <a:endParaRPr lang="en-US" altLang="zh-CN" sz="1200" dirty="0">
              <a:solidFill>
                <a:schemeClr val="bg1">
                  <a:lumMod val="65000"/>
                </a:schemeClr>
              </a:solidFill>
            </a:endParaRP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1500" b="1" dirty="0">
                <a:solidFill>
                  <a:schemeClr val="bg1">
                    <a:lumMod val="65000"/>
                  </a:schemeClr>
                </a:solidFill>
                <a:latin typeface="+mj-ea"/>
                <a:ea typeface="+mj-ea"/>
              </a:rPr>
              <a:t>研究背景</a:t>
            </a:r>
            <a:endParaRPr lang="en-GB" sz="115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
        <p:nvSpPr>
          <p:cNvPr id="9" name="文本框 8">
            <a:extLst>
              <a:ext uri="{FF2B5EF4-FFF2-40B4-BE49-F238E27FC236}">
                <a16:creationId xmlns:a16="http://schemas.microsoft.com/office/drawing/2014/main" id="{BBF00CE8-2A1C-41C2-A6B2-A6D5A527C8CE}"/>
              </a:ext>
            </a:extLst>
          </p:cNvPr>
          <p:cNvSpPr txBox="1"/>
          <p:nvPr/>
        </p:nvSpPr>
        <p:spPr>
          <a:xfrm flipH="1">
            <a:off x="1887193" y="4792507"/>
            <a:ext cx="8055460" cy="299634"/>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我国刑事案件中青少年犯罪占百分之七十以上，大学生犯罪占比百分之十七，且多年居高不下</a:t>
            </a:r>
            <a:r>
              <a:rPr lang="en-US" altLang="zh-CN" sz="1200" dirty="0">
                <a:solidFill>
                  <a:schemeClr val="bg1">
                    <a:lumMod val="65000"/>
                  </a:schemeClr>
                </a:solidFill>
              </a:rPr>
              <a:t>……</a:t>
            </a: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研究背景</a:t>
            </a:r>
            <a:endParaRPr lang="en-GB" sz="4000" b="1" dirty="0">
              <a:solidFill>
                <a:schemeClr val="bg1">
                  <a:lumMod val="65000"/>
                </a:schemeClr>
              </a:solidFill>
              <a:latin typeface="+mj-ea"/>
              <a:ea typeface="+mj-ea"/>
            </a:endParaRPr>
          </a:p>
        </p:txBody>
      </p:sp>
      <p:grpSp>
        <p:nvGrpSpPr>
          <p:cNvPr id="2" name="组合 1">
            <a:extLst>
              <a:ext uri="{FF2B5EF4-FFF2-40B4-BE49-F238E27FC236}">
                <a16:creationId xmlns:a16="http://schemas.microsoft.com/office/drawing/2014/main" id="{8C9C3E42-53D4-4532-8EEB-B8E68652BC9B}"/>
              </a:ext>
            </a:extLst>
          </p:cNvPr>
          <p:cNvGrpSpPr/>
          <p:nvPr/>
        </p:nvGrpSpPr>
        <p:grpSpPr>
          <a:xfrm>
            <a:off x="472622" y="1550427"/>
            <a:ext cx="1280160" cy="1280160"/>
            <a:chOff x="603250" y="2135159"/>
            <a:chExt cx="1280160" cy="1280160"/>
          </a:xfrm>
        </p:grpSpPr>
        <p:sp>
          <p:nvSpPr>
            <p:cNvPr id="14" name="椭圆 13">
              <a:extLst>
                <a:ext uri="{FF2B5EF4-FFF2-40B4-BE49-F238E27FC236}">
                  <a16:creationId xmlns:a16="http://schemas.microsoft.com/office/drawing/2014/main" id="{A3635EAD-FC91-46D5-9D29-7FE8BDE3B9E1}"/>
                </a:ext>
              </a:extLst>
            </p:cNvPr>
            <p:cNvSpPr/>
            <p:nvPr/>
          </p:nvSpPr>
          <p:spPr>
            <a:xfrm>
              <a:off x="700062" y="2231970"/>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 name="弧形 14">
              <a:extLst>
                <a:ext uri="{FF2B5EF4-FFF2-40B4-BE49-F238E27FC236}">
                  <a16:creationId xmlns:a16="http://schemas.microsoft.com/office/drawing/2014/main" id="{E32A73E7-794C-4E11-96EA-C5ACE8A5AF18}"/>
                </a:ext>
              </a:extLst>
            </p:cNvPr>
            <p:cNvSpPr/>
            <p:nvPr/>
          </p:nvSpPr>
          <p:spPr>
            <a:xfrm>
              <a:off x="603250" y="2135159"/>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grpSp>
      <p:sp>
        <p:nvSpPr>
          <p:cNvPr id="16" name="文本框 15">
            <a:extLst>
              <a:ext uri="{FF2B5EF4-FFF2-40B4-BE49-F238E27FC236}">
                <a16:creationId xmlns:a16="http://schemas.microsoft.com/office/drawing/2014/main" id="{1132250B-733A-4476-889C-A7ECD5A9B5E8}"/>
              </a:ext>
            </a:extLst>
          </p:cNvPr>
          <p:cNvSpPr txBox="1">
            <a:spLocks/>
          </p:cNvSpPr>
          <p:nvPr/>
        </p:nvSpPr>
        <p:spPr>
          <a:xfrm>
            <a:off x="1868041" y="1783246"/>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a:solidFill>
                <a:schemeClr val="accent5"/>
              </a:solidFill>
              <a:latin typeface="+mj-ea"/>
              <a:ea typeface="+mj-ea"/>
            </a:endParaRPr>
          </a:p>
        </p:txBody>
      </p:sp>
      <p:sp>
        <p:nvSpPr>
          <p:cNvPr id="17" name="文本框 16">
            <a:extLst>
              <a:ext uri="{FF2B5EF4-FFF2-40B4-BE49-F238E27FC236}">
                <a16:creationId xmlns:a16="http://schemas.microsoft.com/office/drawing/2014/main" id="{2002BD06-2866-431F-AB19-8618349CED9C}"/>
              </a:ext>
            </a:extLst>
          </p:cNvPr>
          <p:cNvSpPr txBox="1"/>
          <p:nvPr/>
        </p:nvSpPr>
        <p:spPr>
          <a:xfrm flipH="1">
            <a:off x="1849594" y="1297792"/>
            <a:ext cx="4246406" cy="576055"/>
          </a:xfrm>
          <a:prstGeom prst="rect">
            <a:avLst/>
          </a:prstGeom>
          <a:noFill/>
        </p:spPr>
        <p:txBody>
          <a:bodyPr wrap="square" rtlCol="0">
            <a:spAutoFit/>
          </a:bodyPr>
          <a:lstStyle/>
          <a:p>
            <a:pPr algn="just" latinLnBrk="1">
              <a:lnSpc>
                <a:spcPct val="120000"/>
              </a:lnSpc>
            </a:pPr>
            <a:r>
              <a:rPr lang="zh-CN" altLang="zh-CN" sz="1800" dirty="0">
                <a:effectLst/>
                <a:ea typeface="等线" panose="02010600030101010101" pitchFamily="2" charset="-122"/>
                <a:cs typeface="Times New Roman" panose="02020603050405020304" pitchFamily="18" charset="0"/>
              </a:rPr>
              <a:t>我国刑事案件中青少年犯罪占</a:t>
            </a:r>
            <a:r>
              <a:rPr lang="en-US" altLang="zh-CN" sz="2800" b="1" dirty="0">
                <a:solidFill>
                  <a:srgbClr val="FF0000"/>
                </a:solidFill>
                <a:effectLst/>
                <a:ea typeface="等线" panose="02010600030101010101" pitchFamily="2" charset="-122"/>
                <a:cs typeface="Times New Roman" panose="02020603050405020304" pitchFamily="18" charset="0"/>
              </a:rPr>
              <a:t>70%++</a:t>
            </a:r>
            <a:endParaRPr lang="en-US" altLang="zh-CN" sz="2800" b="1" dirty="0">
              <a:solidFill>
                <a:srgbClr val="FF0000"/>
              </a:solidFill>
              <a:latin typeface="+mn-ea"/>
            </a:endParaRPr>
          </a:p>
        </p:txBody>
      </p:sp>
      <p:grpSp>
        <p:nvGrpSpPr>
          <p:cNvPr id="11" name="组合 10">
            <a:extLst>
              <a:ext uri="{FF2B5EF4-FFF2-40B4-BE49-F238E27FC236}">
                <a16:creationId xmlns:a16="http://schemas.microsoft.com/office/drawing/2014/main" id="{9B242F12-A650-C642-22B7-6C1D9C408548}"/>
              </a:ext>
            </a:extLst>
          </p:cNvPr>
          <p:cNvGrpSpPr/>
          <p:nvPr/>
        </p:nvGrpSpPr>
        <p:grpSpPr>
          <a:xfrm>
            <a:off x="472622" y="3193423"/>
            <a:ext cx="5272881" cy="1280160"/>
            <a:chOff x="603250" y="4346995"/>
            <a:chExt cx="5272881" cy="1280160"/>
          </a:xfrm>
        </p:grpSpPr>
        <p:sp>
          <p:nvSpPr>
            <p:cNvPr id="31" name="椭圆 30">
              <a:extLst>
                <a:ext uri="{FF2B5EF4-FFF2-40B4-BE49-F238E27FC236}">
                  <a16:creationId xmlns:a16="http://schemas.microsoft.com/office/drawing/2014/main" id="{56C8B700-7797-4F31-A0E4-E659900724B3}"/>
                </a:ext>
              </a:extLst>
            </p:cNvPr>
            <p:cNvSpPr/>
            <p:nvPr/>
          </p:nvSpPr>
          <p:spPr>
            <a:xfrm>
              <a:off x="700062" y="4443806"/>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10" name="组合 9">
              <a:extLst>
                <a:ext uri="{FF2B5EF4-FFF2-40B4-BE49-F238E27FC236}">
                  <a16:creationId xmlns:a16="http://schemas.microsoft.com/office/drawing/2014/main" id="{0259A3A1-0C36-D9FF-D9DB-6DAAF5AD62D3}"/>
                </a:ext>
              </a:extLst>
            </p:cNvPr>
            <p:cNvGrpSpPr/>
            <p:nvPr/>
          </p:nvGrpSpPr>
          <p:grpSpPr>
            <a:xfrm>
              <a:off x="603250" y="4346995"/>
              <a:ext cx="5272881" cy="1280160"/>
              <a:chOff x="603250" y="4346995"/>
              <a:chExt cx="5272881" cy="1280160"/>
            </a:xfrm>
          </p:grpSpPr>
          <p:sp>
            <p:nvSpPr>
              <p:cNvPr id="32" name="弧形 31">
                <a:extLst>
                  <a:ext uri="{FF2B5EF4-FFF2-40B4-BE49-F238E27FC236}">
                    <a16:creationId xmlns:a16="http://schemas.microsoft.com/office/drawing/2014/main" id="{8B4705F2-C324-4A1D-BB26-4B88D84B8D8F}"/>
                  </a:ext>
                </a:extLst>
              </p:cNvPr>
              <p:cNvSpPr/>
              <p:nvPr/>
            </p:nvSpPr>
            <p:spPr>
              <a:xfrm>
                <a:off x="603250" y="4346995"/>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9" name="文本框 28">
                <a:extLst>
                  <a:ext uri="{FF2B5EF4-FFF2-40B4-BE49-F238E27FC236}">
                    <a16:creationId xmlns:a16="http://schemas.microsoft.com/office/drawing/2014/main" id="{93FCD40D-E898-49A3-A5F8-78CD2D14DA82}"/>
                  </a:ext>
                </a:extLst>
              </p:cNvPr>
              <p:cNvSpPr txBox="1">
                <a:spLocks/>
              </p:cNvSpPr>
              <p:nvPr/>
            </p:nvSpPr>
            <p:spPr>
              <a:xfrm>
                <a:off x="1998669" y="4579814"/>
                <a:ext cx="1569660" cy="92333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ea"/>
                    <a:ea typeface="+mj-ea"/>
                  </a:rPr>
                  <a:t>大学生犯罪社会危害高，侦破难度大</a:t>
                </a:r>
                <a:endParaRPr lang="en-GB" sz="2000" dirty="0">
                  <a:latin typeface="+mj-ea"/>
                  <a:ea typeface="+mj-ea"/>
                </a:endParaRPr>
              </a:p>
            </p:txBody>
          </p:sp>
          <p:sp>
            <p:nvSpPr>
              <p:cNvPr id="30" name="文本框 29">
                <a:extLst>
                  <a:ext uri="{FF2B5EF4-FFF2-40B4-BE49-F238E27FC236}">
                    <a16:creationId xmlns:a16="http://schemas.microsoft.com/office/drawing/2014/main" id="{DA6ED3A4-C342-44B0-9D8D-27DFBE09F3E6}"/>
                  </a:ext>
                </a:extLst>
              </p:cNvPr>
              <p:cNvSpPr txBox="1"/>
              <p:nvPr/>
            </p:nvSpPr>
            <p:spPr>
              <a:xfrm flipH="1">
                <a:off x="1998666" y="4912791"/>
                <a:ext cx="3877465" cy="299634"/>
              </a:xfrm>
              <a:prstGeom prst="rect">
                <a:avLst/>
              </a:prstGeom>
              <a:noFill/>
            </p:spPr>
            <p:txBody>
              <a:bodyPr wrap="square" rtlCol="0">
                <a:spAutoFit/>
              </a:bodyPr>
              <a:lstStyle/>
              <a:p>
                <a:pPr algn="just" latinLnBrk="1">
                  <a:lnSpc>
                    <a:spcPct val="120000"/>
                  </a:lnSpc>
                </a:pPr>
                <a:endParaRPr lang="en-US" altLang="zh-CN" sz="1200" dirty="0">
                  <a:solidFill>
                    <a:schemeClr val="bg1">
                      <a:lumMod val="65000"/>
                    </a:schemeClr>
                  </a:solidFill>
                  <a:latin typeface="+mn-ea"/>
                </a:endParaRPr>
              </a:p>
            </p:txBody>
          </p:sp>
        </p:grpSp>
      </p:grpSp>
      <p:grpSp>
        <p:nvGrpSpPr>
          <p:cNvPr id="13" name="组合 12">
            <a:extLst>
              <a:ext uri="{FF2B5EF4-FFF2-40B4-BE49-F238E27FC236}">
                <a16:creationId xmlns:a16="http://schemas.microsoft.com/office/drawing/2014/main" id="{4250CBA5-8F71-BB37-4C64-AA56D806AF4C}"/>
              </a:ext>
            </a:extLst>
          </p:cNvPr>
          <p:cNvGrpSpPr/>
          <p:nvPr/>
        </p:nvGrpSpPr>
        <p:grpSpPr>
          <a:xfrm>
            <a:off x="569434" y="4806504"/>
            <a:ext cx="5272881" cy="1417055"/>
            <a:chOff x="6296458" y="4346995"/>
            <a:chExt cx="5272881" cy="1417055"/>
          </a:xfrm>
        </p:grpSpPr>
        <p:sp>
          <p:nvSpPr>
            <p:cNvPr id="52" name="弧形 51">
              <a:extLst>
                <a:ext uri="{FF2B5EF4-FFF2-40B4-BE49-F238E27FC236}">
                  <a16:creationId xmlns:a16="http://schemas.microsoft.com/office/drawing/2014/main" id="{1443B2E5-5053-4674-81B5-14F2DB1FAB31}"/>
                </a:ext>
              </a:extLst>
            </p:cNvPr>
            <p:cNvSpPr/>
            <p:nvPr/>
          </p:nvSpPr>
          <p:spPr>
            <a:xfrm>
              <a:off x="6296458" y="4346995"/>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grpSp>
          <p:nvGrpSpPr>
            <p:cNvPr id="12" name="组合 11">
              <a:extLst>
                <a:ext uri="{FF2B5EF4-FFF2-40B4-BE49-F238E27FC236}">
                  <a16:creationId xmlns:a16="http://schemas.microsoft.com/office/drawing/2014/main" id="{C03B96FC-F688-39AC-536F-0033A8B213BA}"/>
                </a:ext>
              </a:extLst>
            </p:cNvPr>
            <p:cNvGrpSpPr/>
            <p:nvPr/>
          </p:nvGrpSpPr>
          <p:grpSpPr>
            <a:xfrm>
              <a:off x="6393270" y="4443806"/>
              <a:ext cx="5176069" cy="1320244"/>
              <a:chOff x="6393270" y="4443806"/>
              <a:chExt cx="5176069" cy="1320244"/>
            </a:xfrm>
          </p:grpSpPr>
          <p:sp>
            <p:nvSpPr>
              <p:cNvPr id="51" name="椭圆 50">
                <a:extLst>
                  <a:ext uri="{FF2B5EF4-FFF2-40B4-BE49-F238E27FC236}">
                    <a16:creationId xmlns:a16="http://schemas.microsoft.com/office/drawing/2014/main" id="{9F0A12AB-5D6C-4756-9127-8C25464020E1}"/>
                  </a:ext>
                </a:extLst>
              </p:cNvPr>
              <p:cNvSpPr/>
              <p:nvPr/>
            </p:nvSpPr>
            <p:spPr>
              <a:xfrm>
                <a:off x="6393270" y="4443806"/>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9" name="文本框 48">
                <a:extLst>
                  <a:ext uri="{FF2B5EF4-FFF2-40B4-BE49-F238E27FC236}">
                    <a16:creationId xmlns:a16="http://schemas.microsoft.com/office/drawing/2014/main" id="{AD9A6BAF-AD01-4D0F-85EF-4E0A8C2E31D2}"/>
                  </a:ext>
                </a:extLst>
              </p:cNvPr>
              <p:cNvSpPr txBox="1">
                <a:spLocks/>
              </p:cNvSpPr>
              <p:nvPr/>
            </p:nvSpPr>
            <p:spPr>
              <a:xfrm>
                <a:off x="7691877" y="457981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ea"/>
                    <a:ea typeface="+mj-ea"/>
                  </a:rPr>
                  <a:t>关乎国运</a:t>
                </a:r>
                <a:endParaRPr lang="en-GB" sz="2000" dirty="0">
                  <a:latin typeface="+mj-ea"/>
                  <a:ea typeface="+mj-ea"/>
                </a:endParaRPr>
              </a:p>
            </p:txBody>
          </p:sp>
          <p:sp>
            <p:nvSpPr>
              <p:cNvPr id="50" name="文本框 49">
                <a:extLst>
                  <a:ext uri="{FF2B5EF4-FFF2-40B4-BE49-F238E27FC236}">
                    <a16:creationId xmlns:a16="http://schemas.microsoft.com/office/drawing/2014/main" id="{57D3C56C-4AAF-4D8F-8CB3-40676BA03BF4}"/>
                  </a:ext>
                </a:extLst>
              </p:cNvPr>
              <p:cNvSpPr txBox="1"/>
              <p:nvPr/>
            </p:nvSpPr>
            <p:spPr>
              <a:xfrm flipH="1">
                <a:off x="7691874" y="4912791"/>
                <a:ext cx="3877465" cy="851259"/>
              </a:xfrm>
              <a:prstGeom prst="rect">
                <a:avLst/>
              </a:prstGeom>
              <a:noFill/>
            </p:spPr>
            <p:txBody>
              <a:bodyPr wrap="square" rtlCol="0">
                <a:spAutoFit/>
              </a:bodyPr>
              <a:lstStyle/>
              <a:p>
                <a:pPr algn="just" latinLnBrk="1">
                  <a:lnSpc>
                    <a:spcPct val="120000"/>
                  </a:lnSpc>
                </a:pPr>
                <a:r>
                  <a:rPr lang="zh-CN" altLang="en-US" sz="1400" dirty="0">
                    <a:latin typeface="+mn-ea"/>
                  </a:rPr>
                  <a:t>大学生也是国家进步和发展的青年主力军</a:t>
                </a:r>
                <a:endParaRPr lang="en-US" altLang="zh-CN" sz="1400" dirty="0">
                  <a:latin typeface="+mn-ea"/>
                </a:endParaRPr>
              </a:p>
              <a:p>
                <a:pPr algn="just" latinLnBrk="1">
                  <a:lnSpc>
                    <a:spcPct val="120000"/>
                  </a:lnSpc>
                </a:pPr>
                <a:r>
                  <a:rPr lang="zh-CN" altLang="en-US" sz="1400" dirty="0">
                    <a:latin typeface="+mn-ea"/>
                  </a:rPr>
                  <a:t>大学生犯罪不仅毁掉了自己的大好前程，还对党和人民的利益造成极大损失</a:t>
                </a:r>
                <a:endParaRPr lang="en-US" altLang="zh-CN" sz="1400" dirty="0">
                  <a:latin typeface="+mn-ea"/>
                </a:endParaRPr>
              </a:p>
            </p:txBody>
          </p:sp>
        </p:grpSp>
      </p:grpSp>
      <p:sp>
        <p:nvSpPr>
          <p:cNvPr id="8" name="文本框 7">
            <a:extLst>
              <a:ext uri="{FF2B5EF4-FFF2-40B4-BE49-F238E27FC236}">
                <a16:creationId xmlns:a16="http://schemas.microsoft.com/office/drawing/2014/main" id="{0D05AF0D-C26A-CE3F-327B-EAD93C5F219C}"/>
              </a:ext>
            </a:extLst>
          </p:cNvPr>
          <p:cNvSpPr txBox="1"/>
          <p:nvPr/>
        </p:nvSpPr>
        <p:spPr>
          <a:xfrm>
            <a:off x="1881328" y="1868682"/>
            <a:ext cx="2358338" cy="523220"/>
          </a:xfrm>
          <a:prstGeom prst="rect">
            <a:avLst/>
          </a:prstGeom>
          <a:noFill/>
        </p:spPr>
        <p:txBody>
          <a:bodyPr wrap="none" rtlCol="0">
            <a:spAutoFit/>
          </a:bodyPr>
          <a:lstStyle/>
          <a:p>
            <a:r>
              <a:rPr lang="zh-CN" altLang="en-US" dirty="0">
                <a:latin typeface="+mj-ea"/>
                <a:ea typeface="+mj-ea"/>
              </a:rPr>
              <a:t>大学生犯罪占比</a:t>
            </a:r>
            <a:r>
              <a:rPr lang="en-US" altLang="zh-CN" sz="2800" b="1" dirty="0">
                <a:solidFill>
                  <a:srgbClr val="FF0000"/>
                </a:solidFill>
                <a:latin typeface="+mj-ea"/>
                <a:ea typeface="+mj-ea"/>
              </a:rPr>
              <a:t>17%</a:t>
            </a:r>
            <a:endParaRPr lang="zh-CN" altLang="en-US" sz="2800" b="1" dirty="0">
              <a:solidFill>
                <a:srgbClr val="FF0000"/>
              </a:solidFill>
              <a:latin typeface="+mj-ea"/>
              <a:ea typeface="+mj-ea"/>
            </a:endParaRPr>
          </a:p>
        </p:txBody>
      </p:sp>
      <p:sp>
        <p:nvSpPr>
          <p:cNvPr id="9" name="文本框 8">
            <a:extLst>
              <a:ext uri="{FF2B5EF4-FFF2-40B4-BE49-F238E27FC236}">
                <a16:creationId xmlns:a16="http://schemas.microsoft.com/office/drawing/2014/main" id="{329A3642-B67F-CED3-3949-DFDEB25B6C8E}"/>
              </a:ext>
            </a:extLst>
          </p:cNvPr>
          <p:cNvSpPr txBox="1"/>
          <p:nvPr/>
        </p:nvSpPr>
        <p:spPr>
          <a:xfrm>
            <a:off x="1881328" y="2512850"/>
            <a:ext cx="1569660" cy="369332"/>
          </a:xfrm>
          <a:prstGeom prst="rect">
            <a:avLst/>
          </a:prstGeom>
          <a:noFill/>
        </p:spPr>
        <p:txBody>
          <a:bodyPr wrap="none" rtlCol="0">
            <a:spAutoFit/>
          </a:bodyPr>
          <a:lstStyle/>
          <a:p>
            <a:r>
              <a:rPr lang="zh-CN" altLang="en-US" dirty="0">
                <a:latin typeface="+mj-ea"/>
                <a:ea typeface="+mj-ea"/>
              </a:rPr>
              <a:t>数据令人震惊</a:t>
            </a:r>
          </a:p>
        </p:txBody>
      </p:sp>
      <p:grpSp>
        <p:nvGrpSpPr>
          <p:cNvPr id="59" name="组合 58">
            <a:extLst>
              <a:ext uri="{FF2B5EF4-FFF2-40B4-BE49-F238E27FC236}">
                <a16:creationId xmlns:a16="http://schemas.microsoft.com/office/drawing/2014/main" id="{E4E71418-1C92-21A4-AB24-1D47F3D780F9}"/>
              </a:ext>
            </a:extLst>
          </p:cNvPr>
          <p:cNvGrpSpPr/>
          <p:nvPr/>
        </p:nvGrpSpPr>
        <p:grpSpPr>
          <a:xfrm>
            <a:off x="3638939" y="1722641"/>
            <a:ext cx="6288117" cy="1954035"/>
            <a:chOff x="3638939" y="1722641"/>
            <a:chExt cx="6288117" cy="1954035"/>
          </a:xfrm>
        </p:grpSpPr>
        <p:cxnSp>
          <p:nvCxnSpPr>
            <p:cNvPr id="22" name="直接箭头连接符 21">
              <a:extLst>
                <a:ext uri="{FF2B5EF4-FFF2-40B4-BE49-F238E27FC236}">
                  <a16:creationId xmlns:a16="http://schemas.microsoft.com/office/drawing/2014/main" id="{7CFB6730-8607-D317-72F4-68F316AB5E43}"/>
                </a:ext>
              </a:extLst>
            </p:cNvPr>
            <p:cNvCxnSpPr/>
            <p:nvPr/>
          </p:nvCxnSpPr>
          <p:spPr>
            <a:xfrm flipV="1">
              <a:off x="3638939" y="1931851"/>
              <a:ext cx="3564294" cy="174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03E2DEA-DD28-1D9B-2E14-FF45321FD525}"/>
                </a:ext>
              </a:extLst>
            </p:cNvPr>
            <p:cNvSpPr txBox="1"/>
            <p:nvPr/>
          </p:nvSpPr>
          <p:spPr>
            <a:xfrm>
              <a:off x="7203233" y="1722641"/>
              <a:ext cx="2723823" cy="369332"/>
            </a:xfrm>
            <a:prstGeom prst="rect">
              <a:avLst/>
            </a:prstGeom>
            <a:noFill/>
          </p:spPr>
          <p:txBody>
            <a:bodyPr wrap="none" rtlCol="0">
              <a:spAutoFit/>
            </a:bodyPr>
            <a:lstStyle/>
            <a:p>
              <a:r>
                <a:rPr lang="zh-CN" altLang="en-US" dirty="0">
                  <a:latin typeface="+mj-ea"/>
                  <a:ea typeface="+mj-ea"/>
                </a:rPr>
                <a:t>经过高考筛选，智力较高</a:t>
              </a:r>
            </a:p>
          </p:txBody>
        </p:sp>
      </p:grpSp>
      <p:grpSp>
        <p:nvGrpSpPr>
          <p:cNvPr id="60" name="组合 59">
            <a:extLst>
              <a:ext uri="{FF2B5EF4-FFF2-40B4-BE49-F238E27FC236}">
                <a16:creationId xmlns:a16="http://schemas.microsoft.com/office/drawing/2014/main" id="{41ADDAEF-F4D8-D26F-5761-378ADCA632F6}"/>
              </a:ext>
            </a:extLst>
          </p:cNvPr>
          <p:cNvGrpSpPr/>
          <p:nvPr/>
        </p:nvGrpSpPr>
        <p:grpSpPr>
          <a:xfrm>
            <a:off x="3638939" y="2616619"/>
            <a:ext cx="8298024" cy="1216883"/>
            <a:chOff x="3638939" y="2616619"/>
            <a:chExt cx="8298024" cy="1216883"/>
          </a:xfrm>
        </p:grpSpPr>
        <p:sp>
          <p:nvSpPr>
            <p:cNvPr id="35" name="文本框 34">
              <a:extLst>
                <a:ext uri="{FF2B5EF4-FFF2-40B4-BE49-F238E27FC236}">
                  <a16:creationId xmlns:a16="http://schemas.microsoft.com/office/drawing/2014/main" id="{B30300D2-3700-DB67-D7FE-16EE87C169B9}"/>
                </a:ext>
              </a:extLst>
            </p:cNvPr>
            <p:cNvSpPr txBox="1"/>
            <p:nvPr/>
          </p:nvSpPr>
          <p:spPr>
            <a:xfrm>
              <a:off x="7206343" y="2616619"/>
              <a:ext cx="4730620" cy="646331"/>
            </a:xfrm>
            <a:prstGeom prst="rect">
              <a:avLst/>
            </a:prstGeom>
            <a:noFill/>
          </p:spPr>
          <p:txBody>
            <a:bodyPr wrap="square" rtlCol="0">
              <a:spAutoFit/>
            </a:bodyPr>
            <a:lstStyle/>
            <a:p>
              <a:r>
                <a:rPr lang="zh-CN" altLang="en-US" dirty="0">
                  <a:latin typeface="+mj-ea"/>
                  <a:ea typeface="+mj-ea"/>
                </a:rPr>
                <a:t>掌握知识更加高端，为高智商、高科技犯罪提供成本</a:t>
              </a:r>
            </a:p>
          </p:txBody>
        </p:sp>
        <p:cxnSp>
          <p:nvCxnSpPr>
            <p:cNvPr id="54" name="直接箭头连接符 53">
              <a:extLst>
                <a:ext uri="{FF2B5EF4-FFF2-40B4-BE49-F238E27FC236}">
                  <a16:creationId xmlns:a16="http://schemas.microsoft.com/office/drawing/2014/main" id="{E00288E4-E2AD-6B43-2D3C-66F7CFAF4A84}"/>
                </a:ext>
              </a:extLst>
            </p:cNvPr>
            <p:cNvCxnSpPr>
              <a:endCxn id="35" idx="1"/>
            </p:cNvCxnSpPr>
            <p:nvPr/>
          </p:nvCxnSpPr>
          <p:spPr>
            <a:xfrm flipV="1">
              <a:off x="3638939" y="2939785"/>
              <a:ext cx="3567404" cy="89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E883166C-DCB0-8784-53AB-68481DC4989E}"/>
              </a:ext>
            </a:extLst>
          </p:cNvPr>
          <p:cNvGrpSpPr/>
          <p:nvPr/>
        </p:nvGrpSpPr>
        <p:grpSpPr>
          <a:xfrm>
            <a:off x="3637384" y="3641586"/>
            <a:ext cx="8433318" cy="646331"/>
            <a:chOff x="3637384" y="3641586"/>
            <a:chExt cx="8433318" cy="646331"/>
          </a:xfrm>
        </p:grpSpPr>
        <p:sp>
          <p:nvSpPr>
            <p:cNvPr id="44" name="文本框 43">
              <a:extLst>
                <a:ext uri="{FF2B5EF4-FFF2-40B4-BE49-F238E27FC236}">
                  <a16:creationId xmlns:a16="http://schemas.microsoft.com/office/drawing/2014/main" id="{0259904B-5288-39D5-862F-AD6BF326DF41}"/>
                </a:ext>
              </a:extLst>
            </p:cNvPr>
            <p:cNvSpPr txBox="1"/>
            <p:nvPr/>
          </p:nvSpPr>
          <p:spPr>
            <a:xfrm>
              <a:off x="7203233" y="3641586"/>
              <a:ext cx="4867469" cy="646331"/>
            </a:xfrm>
            <a:prstGeom prst="rect">
              <a:avLst/>
            </a:prstGeom>
            <a:noFill/>
          </p:spPr>
          <p:txBody>
            <a:bodyPr wrap="square" rtlCol="0">
              <a:spAutoFit/>
            </a:bodyPr>
            <a:lstStyle/>
            <a:p>
              <a:r>
                <a:rPr lang="zh-CN" altLang="en-US" dirty="0">
                  <a:latin typeface="+mj-ea"/>
                  <a:ea typeface="+mj-ea"/>
                </a:rPr>
                <a:t>接触犯罪类相关作品更为容易（书籍，影视作品等）</a:t>
              </a:r>
            </a:p>
          </p:txBody>
        </p:sp>
        <p:cxnSp>
          <p:nvCxnSpPr>
            <p:cNvPr id="56" name="直接箭头连接符 55">
              <a:extLst>
                <a:ext uri="{FF2B5EF4-FFF2-40B4-BE49-F238E27FC236}">
                  <a16:creationId xmlns:a16="http://schemas.microsoft.com/office/drawing/2014/main" id="{EF86EB14-C968-DFF9-3F5C-5147798B3B20}"/>
                </a:ext>
              </a:extLst>
            </p:cNvPr>
            <p:cNvCxnSpPr>
              <a:endCxn id="44" idx="1"/>
            </p:cNvCxnSpPr>
            <p:nvPr/>
          </p:nvCxnSpPr>
          <p:spPr>
            <a:xfrm>
              <a:off x="3637384" y="3952701"/>
              <a:ext cx="3565849" cy="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DC9D7052-C68B-51CE-3E50-5F8A54920C7B}"/>
              </a:ext>
            </a:extLst>
          </p:cNvPr>
          <p:cNvGrpSpPr/>
          <p:nvPr/>
        </p:nvGrpSpPr>
        <p:grpSpPr>
          <a:xfrm>
            <a:off x="3638939" y="4104449"/>
            <a:ext cx="5826452" cy="886721"/>
            <a:chOff x="3638939" y="4104449"/>
            <a:chExt cx="5826452" cy="886721"/>
          </a:xfrm>
        </p:grpSpPr>
        <p:sp>
          <p:nvSpPr>
            <p:cNvPr id="45" name="文本框 44">
              <a:extLst>
                <a:ext uri="{FF2B5EF4-FFF2-40B4-BE49-F238E27FC236}">
                  <a16:creationId xmlns:a16="http://schemas.microsoft.com/office/drawing/2014/main" id="{7A20856F-568E-9AD4-775E-5048980B87E5}"/>
                </a:ext>
              </a:extLst>
            </p:cNvPr>
            <p:cNvSpPr txBox="1"/>
            <p:nvPr/>
          </p:nvSpPr>
          <p:spPr>
            <a:xfrm>
              <a:off x="7203233" y="4621838"/>
              <a:ext cx="2262158" cy="369332"/>
            </a:xfrm>
            <a:prstGeom prst="rect">
              <a:avLst/>
            </a:prstGeom>
            <a:noFill/>
          </p:spPr>
          <p:txBody>
            <a:bodyPr wrap="none" rtlCol="0">
              <a:spAutoFit/>
            </a:bodyPr>
            <a:lstStyle/>
            <a:p>
              <a:r>
                <a:rPr lang="zh-CN" altLang="en-US" dirty="0">
                  <a:latin typeface="+mj-ea"/>
                  <a:ea typeface="+mj-ea"/>
                </a:rPr>
                <a:t>年轻气盛，容易冲动</a:t>
              </a:r>
            </a:p>
          </p:txBody>
        </p:sp>
        <p:cxnSp>
          <p:nvCxnSpPr>
            <p:cNvPr id="58" name="直接箭头连接符 57">
              <a:extLst>
                <a:ext uri="{FF2B5EF4-FFF2-40B4-BE49-F238E27FC236}">
                  <a16:creationId xmlns:a16="http://schemas.microsoft.com/office/drawing/2014/main" id="{ECA286BF-C0ED-47E9-F8A9-CCC73C6AC2C0}"/>
                </a:ext>
              </a:extLst>
            </p:cNvPr>
            <p:cNvCxnSpPr>
              <a:endCxn id="45" idx="1"/>
            </p:cNvCxnSpPr>
            <p:nvPr/>
          </p:nvCxnSpPr>
          <p:spPr>
            <a:xfrm>
              <a:off x="3638939" y="4104449"/>
              <a:ext cx="3564294" cy="70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4" name="文本框 63">
            <a:extLst>
              <a:ext uri="{FF2B5EF4-FFF2-40B4-BE49-F238E27FC236}">
                <a16:creationId xmlns:a16="http://schemas.microsoft.com/office/drawing/2014/main" id="{B51FAFA0-694C-1179-E32E-135239E612B1}"/>
              </a:ext>
            </a:extLst>
          </p:cNvPr>
          <p:cNvSpPr txBox="1"/>
          <p:nvPr/>
        </p:nvSpPr>
        <p:spPr>
          <a:xfrm>
            <a:off x="6811348" y="5686554"/>
            <a:ext cx="4572000" cy="800219"/>
          </a:xfrm>
          <a:prstGeom prst="rect">
            <a:avLst/>
          </a:prstGeom>
          <a:noFill/>
        </p:spPr>
        <p:txBody>
          <a:bodyPr wrap="square" rtlCol="0">
            <a:spAutoFit/>
          </a:bodyPr>
          <a:lstStyle/>
          <a:p>
            <a:r>
              <a:rPr lang="zh-CN" altLang="zh-CN" sz="2800" b="1" kern="100" dirty="0">
                <a:solidFill>
                  <a:srgbClr val="FF0000"/>
                </a:solidFill>
                <a:effectLst/>
                <a:latin typeface="+mj-ea"/>
                <a:ea typeface="+mj-ea"/>
                <a:cs typeface="Times New Roman" panose="02020603050405020304" pitchFamily="18" charset="0"/>
              </a:rPr>
              <a:t>降低大学生犯罪率刻不容缓</a:t>
            </a:r>
          </a:p>
          <a:p>
            <a:endParaRPr lang="zh-CN" altLang="en-US" dirty="0"/>
          </a:p>
        </p:txBody>
      </p:sp>
    </p:spTree>
    <p:extLst>
      <p:ext uri="{BB962C8B-B14F-4D97-AF65-F5344CB8AC3E}">
        <p14:creationId xmlns:p14="http://schemas.microsoft.com/office/powerpoint/2010/main" val="11662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4219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9600" b="1" dirty="0">
                <a:solidFill>
                  <a:schemeClr val="bg1">
                    <a:lumMod val="65000"/>
                  </a:schemeClr>
                </a:solidFill>
                <a:latin typeface="+mj-ea"/>
                <a:ea typeface="+mj-ea"/>
              </a:rPr>
              <a:t>案例分析</a:t>
            </a:r>
            <a:endParaRPr lang="en-GB" sz="96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61280" y="3228647"/>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5055986-C035-4810-AE4F-B9FF64FE87F7}"/>
              </a:ext>
            </a:extLst>
          </p:cNvPr>
          <p:cNvSpPr txBox="1"/>
          <p:nvPr/>
        </p:nvSpPr>
        <p:spPr>
          <a:xfrm flipH="1">
            <a:off x="1887193" y="4660340"/>
            <a:ext cx="8055460" cy="299634"/>
          </a:xfrm>
          <a:prstGeom prst="rect">
            <a:avLst/>
          </a:prstGeom>
          <a:noFill/>
        </p:spPr>
        <p:txBody>
          <a:bodyPr wrap="square" rtlCol="0">
            <a:spAutoFit/>
          </a:bodyPr>
          <a:lstStyle/>
          <a:p>
            <a:pPr algn="just" latinLnBrk="1">
              <a:lnSpc>
                <a:spcPct val="120000"/>
              </a:lnSpc>
            </a:pPr>
            <a:r>
              <a:rPr lang="zh-CN" altLang="en-US" sz="1200" dirty="0">
                <a:solidFill>
                  <a:schemeClr val="bg1">
                    <a:lumMod val="65000"/>
                  </a:schemeClr>
                </a:solidFill>
              </a:rPr>
              <a:t>大学生犯罪可分为：蓄意伤人，过失伤人，抢劫盗窃，强奸，网络犯罪等等</a:t>
            </a:r>
            <a:endParaRPr lang="en-US" altLang="zh-CN" sz="1200" dirty="0">
              <a:solidFill>
                <a:schemeClr val="bg1">
                  <a:lumMod val="65000"/>
                </a:schemeClr>
              </a:solidFill>
            </a:endParaRPr>
          </a:p>
        </p:txBody>
      </p:sp>
      <p:sp>
        <p:nvSpPr>
          <p:cNvPr id="11" name="文本框 10">
            <a:extLst>
              <a:ext uri="{FF2B5EF4-FFF2-40B4-BE49-F238E27FC236}">
                <a16:creationId xmlns:a16="http://schemas.microsoft.com/office/drawing/2014/main" id="{420B9879-708C-419F-BFEF-9AAB405DFF6C}"/>
              </a:ext>
            </a:extLst>
          </p:cNvPr>
          <p:cNvSpPr txBox="1"/>
          <p:nvPr/>
        </p:nvSpPr>
        <p:spPr>
          <a:xfrm flipH="1">
            <a:off x="5121314" y="2930127"/>
            <a:ext cx="4678006" cy="276999"/>
          </a:xfrm>
          <a:prstGeom prst="rect">
            <a:avLst/>
          </a:prstGeom>
          <a:noFill/>
        </p:spPr>
        <p:txBody>
          <a:bodyPr wrap="square" rtlCol="0">
            <a:spAutoFit/>
          </a:bodyPr>
          <a:lstStyle/>
          <a:p>
            <a:pPr latinLnBrk="1"/>
            <a:r>
              <a:rPr lang="en-US" altLang="zh-CN" sz="1200" dirty="0">
                <a:solidFill>
                  <a:schemeClr val="bg1">
                    <a:lumMod val="65000"/>
                  </a:schemeClr>
                </a:solidFill>
              </a:rPr>
              <a:t>Lorem ipsum dolor sit amet, consectetuer adipiscing elit. Maecenas</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337020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F243FB-BC63-44A0-A5D6-A8D0884D4C6A}"/>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案例分析</a:t>
            </a:r>
            <a:endParaRPr lang="en-GB" sz="4000" b="1" dirty="0">
              <a:solidFill>
                <a:schemeClr val="bg1">
                  <a:lumMod val="65000"/>
                </a:schemeClr>
              </a:solidFill>
              <a:latin typeface="+mj-ea"/>
              <a:ea typeface="+mj-ea"/>
            </a:endParaRPr>
          </a:p>
        </p:txBody>
      </p:sp>
      <p:sp>
        <p:nvSpPr>
          <p:cNvPr id="33" name="矩形 32">
            <a:extLst>
              <a:ext uri="{FF2B5EF4-FFF2-40B4-BE49-F238E27FC236}">
                <a16:creationId xmlns:a16="http://schemas.microsoft.com/office/drawing/2014/main" id="{4F548D4A-2A60-477C-84D2-77E4E0FFCCA5}"/>
              </a:ext>
            </a:extLst>
          </p:cNvPr>
          <p:cNvSpPr/>
          <p:nvPr/>
        </p:nvSpPr>
        <p:spPr>
          <a:xfrm>
            <a:off x="6096000" y="2019300"/>
            <a:ext cx="6096000" cy="4216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6" name="任意多边形: 形状 125">
            <a:extLst>
              <a:ext uri="{FF2B5EF4-FFF2-40B4-BE49-F238E27FC236}">
                <a16:creationId xmlns:a16="http://schemas.microsoft.com/office/drawing/2014/main" id="{2CEBC9CC-EC32-406A-AF54-76C1E8F8297B}"/>
              </a:ext>
            </a:extLst>
          </p:cNvPr>
          <p:cNvSpPr/>
          <p:nvPr/>
        </p:nvSpPr>
        <p:spPr>
          <a:xfrm flipH="1" flipV="1">
            <a:off x="11483549" y="3136939"/>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5" name="任意多边形: 形状 144">
            <a:extLst>
              <a:ext uri="{FF2B5EF4-FFF2-40B4-BE49-F238E27FC236}">
                <a16:creationId xmlns:a16="http://schemas.microsoft.com/office/drawing/2014/main" id="{3C94BBB7-6DC1-419D-A7E5-6ABA37B435FF}"/>
              </a:ext>
            </a:extLst>
          </p:cNvPr>
          <p:cNvSpPr/>
          <p:nvPr/>
        </p:nvSpPr>
        <p:spPr>
          <a:xfrm flipH="1" flipV="1">
            <a:off x="11483549" y="4398952"/>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63" name="任意多边形: 形状 262">
            <a:extLst>
              <a:ext uri="{FF2B5EF4-FFF2-40B4-BE49-F238E27FC236}">
                <a16:creationId xmlns:a16="http://schemas.microsoft.com/office/drawing/2014/main" id="{4C7654D3-036B-445D-9BAC-89CAD691B61E}"/>
              </a:ext>
            </a:extLst>
          </p:cNvPr>
          <p:cNvSpPr/>
          <p:nvPr/>
        </p:nvSpPr>
        <p:spPr>
          <a:xfrm flipH="1" flipV="1">
            <a:off x="11483549" y="566096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 name="文本框 6">
            <a:extLst>
              <a:ext uri="{FF2B5EF4-FFF2-40B4-BE49-F238E27FC236}">
                <a16:creationId xmlns:a16="http://schemas.microsoft.com/office/drawing/2014/main" id="{CB1A399B-4A1D-F46A-AED2-80EE27EFF3B9}"/>
              </a:ext>
            </a:extLst>
          </p:cNvPr>
          <p:cNvSpPr txBox="1"/>
          <p:nvPr/>
        </p:nvSpPr>
        <p:spPr>
          <a:xfrm>
            <a:off x="289249" y="1598525"/>
            <a:ext cx="5033981" cy="1477328"/>
          </a:xfrm>
          <a:prstGeom prst="rect">
            <a:avLst/>
          </a:prstGeom>
          <a:noFill/>
        </p:spPr>
        <p:txBody>
          <a:bodyPr wrap="square" rtlCol="0">
            <a:spAutoFit/>
          </a:bodyPr>
          <a:lstStyle/>
          <a:p>
            <a:pPr indent="406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岁广西大学生何顺沉迷网络赌博欠下赌债无力偿还，于是恶从胆边生产生了盗窃他人财物的念头。在案发前，他曾经两次在黑暗中潜入赖某喜的家里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进行踩点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，然后买了匕首、手电筒、铁丝等作案工具。</a:t>
            </a:r>
          </a:p>
        </p:txBody>
      </p:sp>
      <p:sp>
        <p:nvSpPr>
          <p:cNvPr id="8" name="文本框 7">
            <a:extLst>
              <a:ext uri="{FF2B5EF4-FFF2-40B4-BE49-F238E27FC236}">
                <a16:creationId xmlns:a16="http://schemas.microsoft.com/office/drawing/2014/main" id="{4A8C6DD9-2E68-1D53-9E8F-AFCFBBE7D9BB}"/>
              </a:ext>
            </a:extLst>
          </p:cNvPr>
          <p:cNvSpPr txBox="1"/>
          <p:nvPr/>
        </p:nvSpPr>
        <p:spPr>
          <a:xfrm>
            <a:off x="289249" y="2948473"/>
            <a:ext cx="5346441" cy="3785652"/>
          </a:xfrm>
          <a:prstGeom prst="rect">
            <a:avLst/>
          </a:prstGeom>
          <a:noFill/>
        </p:spPr>
        <p:txBody>
          <a:bodyPr wrap="square" rtlCol="0">
            <a:spAutoFit/>
          </a:bodyPr>
          <a:lstStyle/>
          <a:p>
            <a:pPr indent="40640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日</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时许，何顺携带匕首、手电筒、铁丝等作案工具，驾驶电动车到赖某喜家后门，戴上头套、手套等作案工具从后门进到赖某喜家的一楼大厅。何顺因担心盗窃被发现，便掏出匕首朝睡在一楼大厅床铺上的被害人杨某鸾颈部捅了一刀，后又持匕首朝杨某鸾胸部、背部等部位捅了数刀，在对着这位</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70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岁的老人连捅了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18</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刀并确定她不能动弹后，何顺沿着楼梯走道到二楼左边第一个开灯的房间，跳上床持匕首朝睡在床铺上的被害人赖某奕（时年</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岁）的颈部、胸部、背部等部位连捅</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刀，致其当场死亡。赖某喜听到赖某奕的喊声后来到赖某奕房间门口，何顺立即跳下床持匕首捅向赖某喜，被赖某喜抓住其手臂及匕首刀刃，二人便扭打在一起，相持约几分钟后，何顺劫持赖某喜到一楼烟柜前，放开赖某喜并强行把装钱的抽屉拿走，后驾驶电动车逃离现场。杨某鸾、赖某奕被捅后当场死亡，赖某喜的损伤程度为轻伤二级。</a:t>
            </a:r>
          </a:p>
        </p:txBody>
      </p:sp>
      <p:pic>
        <p:nvPicPr>
          <p:cNvPr id="10" name="图片 9">
            <a:extLst>
              <a:ext uri="{FF2B5EF4-FFF2-40B4-BE49-F238E27FC236}">
                <a16:creationId xmlns:a16="http://schemas.microsoft.com/office/drawing/2014/main" id="{C7F61958-4AF0-23F7-C7EF-F14B6B89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177" y="2234674"/>
            <a:ext cx="5757646" cy="3785652"/>
          </a:xfrm>
          <a:prstGeom prst="rect">
            <a:avLst/>
          </a:prstGeom>
        </p:spPr>
      </p:pic>
    </p:spTree>
    <p:extLst>
      <p:ext uri="{BB962C8B-B14F-4D97-AF65-F5344CB8AC3E}">
        <p14:creationId xmlns:p14="http://schemas.microsoft.com/office/powerpoint/2010/main" val="416967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F243FB-BC63-44A0-A5D6-A8D0884D4C6A}"/>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案例分析</a:t>
            </a:r>
            <a:endParaRPr lang="en-GB" sz="4000" b="1" dirty="0">
              <a:solidFill>
                <a:schemeClr val="bg1">
                  <a:lumMod val="65000"/>
                </a:schemeClr>
              </a:solidFill>
              <a:latin typeface="+mj-ea"/>
              <a:ea typeface="+mj-ea"/>
            </a:endParaRPr>
          </a:p>
        </p:txBody>
      </p:sp>
      <p:sp>
        <p:nvSpPr>
          <p:cNvPr id="33" name="矩形 32">
            <a:extLst>
              <a:ext uri="{FF2B5EF4-FFF2-40B4-BE49-F238E27FC236}">
                <a16:creationId xmlns:a16="http://schemas.microsoft.com/office/drawing/2014/main" id="{4F548D4A-2A60-477C-84D2-77E4E0FFCCA5}"/>
              </a:ext>
            </a:extLst>
          </p:cNvPr>
          <p:cNvSpPr/>
          <p:nvPr/>
        </p:nvSpPr>
        <p:spPr>
          <a:xfrm>
            <a:off x="6096000" y="2019300"/>
            <a:ext cx="6096000" cy="4216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6" name="任意多边形: 形状 125">
            <a:extLst>
              <a:ext uri="{FF2B5EF4-FFF2-40B4-BE49-F238E27FC236}">
                <a16:creationId xmlns:a16="http://schemas.microsoft.com/office/drawing/2014/main" id="{2CEBC9CC-EC32-406A-AF54-76C1E8F8297B}"/>
              </a:ext>
            </a:extLst>
          </p:cNvPr>
          <p:cNvSpPr/>
          <p:nvPr/>
        </p:nvSpPr>
        <p:spPr>
          <a:xfrm flipH="1" flipV="1">
            <a:off x="11483549" y="3136939"/>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5" name="任意多边形: 形状 144">
            <a:extLst>
              <a:ext uri="{FF2B5EF4-FFF2-40B4-BE49-F238E27FC236}">
                <a16:creationId xmlns:a16="http://schemas.microsoft.com/office/drawing/2014/main" id="{3C94BBB7-6DC1-419D-A7E5-6ABA37B435FF}"/>
              </a:ext>
            </a:extLst>
          </p:cNvPr>
          <p:cNvSpPr/>
          <p:nvPr/>
        </p:nvSpPr>
        <p:spPr>
          <a:xfrm flipH="1" flipV="1">
            <a:off x="11483549" y="4398952"/>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63" name="任意多边形: 形状 262">
            <a:extLst>
              <a:ext uri="{FF2B5EF4-FFF2-40B4-BE49-F238E27FC236}">
                <a16:creationId xmlns:a16="http://schemas.microsoft.com/office/drawing/2014/main" id="{4C7654D3-036B-445D-9BAC-89CAD691B61E}"/>
              </a:ext>
            </a:extLst>
          </p:cNvPr>
          <p:cNvSpPr/>
          <p:nvPr/>
        </p:nvSpPr>
        <p:spPr>
          <a:xfrm flipH="1" flipV="1">
            <a:off x="11483549" y="5660966"/>
            <a:ext cx="103632" cy="115824"/>
          </a:xfrm>
          <a:custGeom>
            <a:avLst/>
            <a:gdLst>
              <a:gd name="connsiteX0" fmla="*/ 0 w 103632"/>
              <a:gd name="connsiteY0" fmla="*/ 115824 h 115824"/>
              <a:gd name="connsiteX1" fmla="*/ 0 w 103632"/>
              <a:gd name="connsiteY1" fmla="*/ 0 h 115824"/>
              <a:gd name="connsiteX2" fmla="*/ 103632 w 103632"/>
              <a:gd name="connsiteY2" fmla="*/ 0 h 115824"/>
            </a:gdLst>
            <a:ahLst/>
            <a:cxnLst>
              <a:cxn ang="0">
                <a:pos x="connsiteX0" y="connsiteY0"/>
              </a:cxn>
              <a:cxn ang="0">
                <a:pos x="connsiteX1" y="connsiteY1"/>
              </a:cxn>
              <a:cxn ang="0">
                <a:pos x="connsiteX2" y="connsiteY2"/>
              </a:cxn>
            </a:cxnLst>
            <a:rect l="l" t="t" r="r" b="b"/>
            <a:pathLst>
              <a:path w="103632" h="115824">
                <a:moveTo>
                  <a:pt x="0" y="115824"/>
                </a:moveTo>
                <a:lnTo>
                  <a:pt x="0" y="0"/>
                </a:lnTo>
                <a:lnTo>
                  <a:pt x="103632"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 name="文本框 6">
            <a:extLst>
              <a:ext uri="{FF2B5EF4-FFF2-40B4-BE49-F238E27FC236}">
                <a16:creationId xmlns:a16="http://schemas.microsoft.com/office/drawing/2014/main" id="{CB1A399B-4A1D-F46A-AED2-80EE27EFF3B9}"/>
              </a:ext>
            </a:extLst>
          </p:cNvPr>
          <p:cNvSpPr txBox="1"/>
          <p:nvPr/>
        </p:nvSpPr>
        <p:spPr>
          <a:xfrm>
            <a:off x="289249" y="1598525"/>
            <a:ext cx="5033981" cy="3416320"/>
          </a:xfrm>
          <a:prstGeom prst="rect">
            <a:avLst/>
          </a:prstGeom>
          <a:noFill/>
        </p:spPr>
        <p:txBody>
          <a:bodyPr wrap="square" rtlCol="0">
            <a:spAutoFit/>
          </a:bodyPr>
          <a:lstStyle/>
          <a:p>
            <a:pPr indent="406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日，河池市中级人民法院对该案进行一审宣判：法院审理认为，被告人何顺以非法占有为目的，持刀入户抢劫致二人死亡、一人轻伤二级，其行为已触犯了刑律，构成抢劫罪。被告人何顺蓄谋已久，持刀入户抢劫致二死一轻伤，手段恶劣，行为暴虐残忍，造成极其严重的后果，依法应予严惩。其犯罪行为给附带民事诉讼原告人造成的经济损失依法应予赔偿。法院判决，被告人何顺犯抢劫罪，判处死刑，剥夺政治权利终身，并处没收个人全部财产；被告人何顺赔偿附带民事诉讼原告人赖某喜、刘某秋等人经济损失共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56182.96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p>
        </p:txBody>
      </p:sp>
      <p:pic>
        <p:nvPicPr>
          <p:cNvPr id="4" name="图片 3">
            <a:extLst>
              <a:ext uri="{FF2B5EF4-FFF2-40B4-BE49-F238E27FC236}">
                <a16:creationId xmlns:a16="http://schemas.microsoft.com/office/drawing/2014/main" id="{C28B7619-56DC-F355-410E-DAEC5DEF6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95" y="2345299"/>
            <a:ext cx="5778009" cy="3564402"/>
          </a:xfrm>
          <a:prstGeom prst="rect">
            <a:avLst/>
          </a:prstGeom>
        </p:spPr>
      </p:pic>
      <p:sp>
        <p:nvSpPr>
          <p:cNvPr id="5" name="文本框 4">
            <a:extLst>
              <a:ext uri="{FF2B5EF4-FFF2-40B4-BE49-F238E27FC236}">
                <a16:creationId xmlns:a16="http://schemas.microsoft.com/office/drawing/2014/main" id="{6E2C42C5-DC9D-9E9D-5F07-C2EB0928A907}"/>
              </a:ext>
            </a:extLst>
          </p:cNvPr>
          <p:cNvSpPr txBox="1"/>
          <p:nvPr/>
        </p:nvSpPr>
        <p:spPr>
          <a:xfrm>
            <a:off x="660400" y="5263370"/>
            <a:ext cx="4801314" cy="646331"/>
          </a:xfrm>
          <a:prstGeom prst="rect">
            <a:avLst/>
          </a:prstGeom>
          <a:noFill/>
        </p:spPr>
        <p:txBody>
          <a:bodyPr wrap="none" rtlCol="0">
            <a:spAutoFit/>
          </a:bodyPr>
          <a:lstStyle/>
          <a:p>
            <a:r>
              <a:rPr lang="zh-CN" altLang="en-US" sz="3600" dirty="0">
                <a:latin typeface="+mj-ea"/>
                <a:ea typeface="+mj-ea"/>
              </a:rPr>
              <a:t>为赌抢劫，致二死一伤</a:t>
            </a:r>
          </a:p>
        </p:txBody>
      </p:sp>
    </p:spTree>
    <p:extLst>
      <p:ext uri="{BB962C8B-B14F-4D97-AF65-F5344CB8AC3E}">
        <p14:creationId xmlns:p14="http://schemas.microsoft.com/office/powerpoint/2010/main" val="71406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a:extLst>
              <a:ext uri="{FF2B5EF4-FFF2-40B4-BE49-F238E27FC236}">
                <a16:creationId xmlns:a16="http://schemas.microsoft.com/office/drawing/2014/main" id="{30C100B6-A2D4-416F-967B-859EBC201971}"/>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案例分析</a:t>
            </a:r>
            <a:endParaRPr lang="en-GB" sz="4000" b="1" dirty="0">
              <a:solidFill>
                <a:schemeClr val="bg1">
                  <a:lumMod val="65000"/>
                </a:schemeClr>
              </a:solidFill>
              <a:latin typeface="+mj-ea"/>
              <a:ea typeface="+mj-ea"/>
            </a:endParaRPr>
          </a:p>
        </p:txBody>
      </p:sp>
      <p:grpSp>
        <p:nvGrpSpPr>
          <p:cNvPr id="13" name="组合 12">
            <a:extLst>
              <a:ext uri="{FF2B5EF4-FFF2-40B4-BE49-F238E27FC236}">
                <a16:creationId xmlns:a16="http://schemas.microsoft.com/office/drawing/2014/main" id="{DB61C5E3-D3E8-144E-908E-DD70299D80E8}"/>
              </a:ext>
            </a:extLst>
          </p:cNvPr>
          <p:cNvGrpSpPr/>
          <p:nvPr/>
        </p:nvGrpSpPr>
        <p:grpSpPr>
          <a:xfrm>
            <a:off x="1038366" y="2125945"/>
            <a:ext cx="8538929" cy="2230471"/>
            <a:chOff x="1038366" y="2125945"/>
            <a:chExt cx="8538929" cy="2230471"/>
          </a:xfrm>
        </p:grpSpPr>
        <p:grpSp>
          <p:nvGrpSpPr>
            <p:cNvPr id="3" name="组合 2">
              <a:extLst>
                <a:ext uri="{FF2B5EF4-FFF2-40B4-BE49-F238E27FC236}">
                  <a16:creationId xmlns:a16="http://schemas.microsoft.com/office/drawing/2014/main" id="{99FC5538-1B2A-AA2A-F0F3-D57981E0BB12}"/>
                </a:ext>
              </a:extLst>
            </p:cNvPr>
            <p:cNvGrpSpPr/>
            <p:nvPr/>
          </p:nvGrpSpPr>
          <p:grpSpPr>
            <a:xfrm>
              <a:off x="1038366" y="2215196"/>
              <a:ext cx="2141220" cy="2141220"/>
              <a:chOff x="5025390" y="2994274"/>
              <a:chExt cx="2141220" cy="2141220"/>
            </a:xfrm>
          </p:grpSpPr>
          <p:grpSp>
            <p:nvGrpSpPr>
              <p:cNvPr id="2" name="组合 1">
                <a:extLst>
                  <a:ext uri="{FF2B5EF4-FFF2-40B4-BE49-F238E27FC236}">
                    <a16:creationId xmlns:a16="http://schemas.microsoft.com/office/drawing/2014/main" id="{70A91B70-057B-B18C-A931-F0A196F1A1E7}"/>
                  </a:ext>
                </a:extLst>
              </p:cNvPr>
              <p:cNvGrpSpPr/>
              <p:nvPr/>
            </p:nvGrpSpPr>
            <p:grpSpPr>
              <a:xfrm>
                <a:off x="5025390" y="2994274"/>
                <a:ext cx="2141220" cy="2141220"/>
                <a:chOff x="5025390" y="2994274"/>
                <a:chExt cx="2141220" cy="2141220"/>
              </a:xfrm>
            </p:grpSpPr>
            <p:sp>
              <p:nvSpPr>
                <p:cNvPr id="5" name="椭圆 4">
                  <a:extLst>
                    <a:ext uri="{FF2B5EF4-FFF2-40B4-BE49-F238E27FC236}">
                      <a16:creationId xmlns:a16="http://schemas.microsoft.com/office/drawing/2014/main" id="{ECC112D8-51CA-41DB-A094-F0C41BF698AA}"/>
                    </a:ext>
                  </a:extLst>
                </p:cNvPr>
                <p:cNvSpPr/>
                <p:nvPr/>
              </p:nvSpPr>
              <p:spPr>
                <a:xfrm>
                  <a:off x="5149176" y="3118060"/>
                  <a:ext cx="1893649" cy="1893649"/>
                </a:xfrm>
                <a:prstGeom prst="ellipse">
                  <a:avLst/>
                </a:prstGeom>
                <a:blipFill dpi="0" rotWithShape="1">
                  <a:blip r:embed="rId2"/>
                  <a:srcRect/>
                  <a:tile tx="0" ty="342900" sx="100000" sy="100000" flip="none" algn="ctr"/>
                </a:blip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弧形 5">
                  <a:extLst>
                    <a:ext uri="{FF2B5EF4-FFF2-40B4-BE49-F238E27FC236}">
                      <a16:creationId xmlns:a16="http://schemas.microsoft.com/office/drawing/2014/main" id="{3E315F03-22F0-4813-A2E5-B6C662B6B537}"/>
                    </a:ext>
                  </a:extLst>
                </p:cNvPr>
                <p:cNvSpPr/>
                <p:nvPr/>
              </p:nvSpPr>
              <p:spPr>
                <a:xfrm>
                  <a:off x="5025390" y="2994274"/>
                  <a:ext cx="2141220" cy="2141220"/>
                </a:xfrm>
                <a:prstGeom prst="arc">
                  <a:avLst>
                    <a:gd name="adj1" fmla="val 16200000"/>
                    <a:gd name="adj2" fmla="val 4906459"/>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dirty="0"/>
                </a:p>
              </p:txBody>
            </p:sp>
          </p:grpSp>
          <p:sp>
            <p:nvSpPr>
              <p:cNvPr id="11" name="弧形 10">
                <a:extLst>
                  <a:ext uri="{FF2B5EF4-FFF2-40B4-BE49-F238E27FC236}">
                    <a16:creationId xmlns:a16="http://schemas.microsoft.com/office/drawing/2014/main" id="{77312740-C91A-4BD3-BD68-1C1D54619295}"/>
                  </a:ext>
                </a:extLst>
              </p:cNvPr>
              <p:cNvSpPr/>
              <p:nvPr/>
            </p:nvSpPr>
            <p:spPr>
              <a:xfrm flipH="1">
                <a:off x="5025390" y="2994274"/>
                <a:ext cx="2141220" cy="2141220"/>
              </a:xfrm>
              <a:prstGeom prst="arc">
                <a:avLst>
                  <a:gd name="adj1" fmla="val 16866393"/>
                  <a:gd name="adj2" fmla="val 1679688"/>
                </a:avLst>
              </a:prstGeom>
              <a:ln w="15875" cmpd="sng">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dirty="0"/>
              </a:p>
            </p:txBody>
          </p:sp>
        </p:grpSp>
        <p:sp>
          <p:nvSpPr>
            <p:cNvPr id="4" name="文本框 3">
              <a:extLst>
                <a:ext uri="{FF2B5EF4-FFF2-40B4-BE49-F238E27FC236}">
                  <a16:creationId xmlns:a16="http://schemas.microsoft.com/office/drawing/2014/main" id="{DD2931F5-D11E-45D3-EEB7-745D7BE0258E}"/>
                </a:ext>
              </a:extLst>
            </p:cNvPr>
            <p:cNvSpPr txBox="1"/>
            <p:nvPr/>
          </p:nvSpPr>
          <p:spPr>
            <a:xfrm>
              <a:off x="3544874" y="2125945"/>
              <a:ext cx="6032421" cy="461665"/>
            </a:xfrm>
            <a:prstGeom prst="rect">
              <a:avLst/>
            </a:prstGeom>
            <a:noFill/>
          </p:spPr>
          <p:txBody>
            <a:bodyPr wrap="none" rtlCol="0">
              <a:spAutoFit/>
            </a:bodyPr>
            <a:lstStyle/>
            <a:p>
              <a:r>
                <a:rPr lang="zh-CN" altLang="en-US" sz="2400" dirty="0">
                  <a:latin typeface="+mj-ea"/>
                  <a:ea typeface="+mj-ea"/>
                </a:rPr>
                <a:t>本案例中，最令人战栗的，其实是这段审讯</a:t>
              </a:r>
            </a:p>
          </p:txBody>
        </p:sp>
      </p:grpSp>
      <p:sp>
        <p:nvSpPr>
          <p:cNvPr id="7" name="文本框 6">
            <a:extLst>
              <a:ext uri="{FF2B5EF4-FFF2-40B4-BE49-F238E27FC236}">
                <a16:creationId xmlns:a16="http://schemas.microsoft.com/office/drawing/2014/main" id="{87F7C521-C4D8-6065-8AE6-BEBE3A2859F3}"/>
              </a:ext>
            </a:extLst>
          </p:cNvPr>
          <p:cNvSpPr txBox="1"/>
          <p:nvPr/>
        </p:nvSpPr>
        <p:spPr>
          <a:xfrm>
            <a:off x="3517485" y="2615881"/>
            <a:ext cx="5085184" cy="1754326"/>
          </a:xfrm>
          <a:prstGeom prst="rect">
            <a:avLst/>
          </a:prstGeom>
          <a:noFill/>
        </p:spPr>
        <p:txBody>
          <a:bodyPr wrap="square" rtlCol="0">
            <a:spAutoFit/>
          </a:bodyPr>
          <a:lstStyle/>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“用刀逼迫就可以完成抢劫，但你为什么要杀人？”</a:t>
            </a:r>
          </a:p>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“就是，想体验下杀人的感觉。”</a:t>
            </a:r>
          </a:p>
          <a:p>
            <a:pPr indent="4064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“人本来就是动物嘛，那动物之间相互厮杀不是正常的吗？别人又不是我的亲人，关我什么事。对我来说，我做什么事都是对的。”</a:t>
            </a:r>
          </a:p>
        </p:txBody>
      </p:sp>
      <p:sp>
        <p:nvSpPr>
          <p:cNvPr id="9" name="文本框 8">
            <a:extLst>
              <a:ext uri="{FF2B5EF4-FFF2-40B4-BE49-F238E27FC236}">
                <a16:creationId xmlns:a16="http://schemas.microsoft.com/office/drawing/2014/main" id="{3D262A0D-1548-8F9C-C4AB-6FD0E61FBC05}"/>
              </a:ext>
            </a:extLst>
          </p:cNvPr>
          <p:cNvSpPr txBox="1"/>
          <p:nvPr/>
        </p:nvSpPr>
        <p:spPr>
          <a:xfrm>
            <a:off x="2938987" y="5078842"/>
            <a:ext cx="8453534" cy="584775"/>
          </a:xfrm>
          <a:prstGeom prst="rect">
            <a:avLst/>
          </a:prstGeom>
          <a:noFill/>
        </p:spPr>
        <p:txBody>
          <a:bodyPr wrap="square" rtlCol="0">
            <a:spAutoFit/>
          </a:bodyPr>
          <a:lstStyle/>
          <a:p>
            <a:r>
              <a:rPr lang="zh-CN" altLang="en-US" sz="3200" dirty="0">
                <a:latin typeface="+mj-ea"/>
                <a:ea typeface="+mj-ea"/>
              </a:rPr>
              <a:t>是什么导致心理如此扭曲的呢？</a:t>
            </a:r>
          </a:p>
        </p:txBody>
      </p:sp>
    </p:spTree>
    <p:extLst>
      <p:ext uri="{BB962C8B-B14F-4D97-AF65-F5344CB8AC3E}">
        <p14:creationId xmlns:p14="http://schemas.microsoft.com/office/powerpoint/2010/main" val="335680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2333</Words>
  <Application>Microsoft Office PowerPoint</Application>
  <PresentationFormat>宽屏</PresentationFormat>
  <Paragraphs>119</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929891779@qq.com</cp:lastModifiedBy>
  <cp:revision>19</cp:revision>
  <dcterms:created xsi:type="dcterms:W3CDTF">2022-02-24T12:47:33Z</dcterms:created>
  <dcterms:modified xsi:type="dcterms:W3CDTF">2023-12-15T12:19:11Z</dcterms:modified>
</cp:coreProperties>
</file>