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sldIdLst>
    <p:sldId id="397" r:id="rId2"/>
    <p:sldId id="398" r:id="rId3"/>
    <p:sldId id="399" r:id="rId4"/>
    <p:sldId id="400" r:id="rId5"/>
    <p:sldId id="401" r:id="rId6"/>
    <p:sldId id="402" r:id="rId7"/>
    <p:sldId id="403" r:id="rId8"/>
    <p:sldId id="404" r:id="rId9"/>
    <p:sldId id="405" r:id="rId10"/>
    <p:sldId id="406" r:id="rId11"/>
    <p:sldId id="407" r:id="rId12"/>
    <p:sldId id="408" r:id="rId13"/>
    <p:sldId id="409" r:id="rId14"/>
    <p:sldId id="410" r:id="rId15"/>
    <p:sldId id="411" r:id="rId16"/>
    <p:sldId id="412" r:id="rId17"/>
    <p:sldId id="413" r:id="rId18"/>
    <p:sldId id="414" r:id="rId19"/>
    <p:sldId id="415" r:id="rId20"/>
    <p:sldId id="416" r:id="rId21"/>
    <p:sldId id="417" r:id="rId22"/>
    <p:sldId id="418" r:id="rId23"/>
    <p:sldId id="419" r:id="rId24"/>
    <p:sldId id="420" r:id="rId25"/>
    <p:sldId id="421" r:id="rId26"/>
    <p:sldId id="422" r:id="rId27"/>
    <p:sldId id="423" r:id="rId28"/>
    <p:sldId id="424" r:id="rId29"/>
    <p:sldId id="425" r:id="rId30"/>
    <p:sldId id="426" r:id="rId31"/>
    <p:sldId id="427" r:id="rId32"/>
    <p:sldId id="428" r:id="rId33"/>
    <p:sldId id="429" r:id="rId34"/>
    <p:sldId id="430" r:id="rId35"/>
    <p:sldId id="431" r:id="rId36"/>
    <p:sldId id="432" r:id="rId37"/>
    <p:sldId id="433" r:id="rId38"/>
    <p:sldId id="434" r:id="rId39"/>
    <p:sldId id="435" r:id="rId40"/>
    <p:sldId id="436" r:id="rId41"/>
    <p:sldId id="437" r:id="rId42"/>
    <p:sldId id="301" r:id="rId43"/>
    <p:sldId id="396" r:id="rId44"/>
    <p:sldId id="302" r:id="rId45"/>
    <p:sldId id="303" r:id="rId46"/>
    <p:sldId id="30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1960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116459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4331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920829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759728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02567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65434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341104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308907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68932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31-01-2025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286365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31-01-2025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2468318934"/>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664478"/>
            <a:ext cx="10694630" cy="1825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r>
              <a:rPr lang="en-IN" sz="3600" b="1" dirty="0"/>
              <a:t>MACHINE LEARNING-BASED ANALYSIS OF CRYPTO CURRENCY MARKET FINANCIAL RISK MANAGEMENT</a:t>
            </a:r>
            <a:endParaRPr lang="en-US" sz="3600" dirty="0"/>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2946773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225626" y="206201"/>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stretch>
            <a:fillRect/>
          </a:stretch>
        </p:blipFill>
        <p:spPr>
          <a:xfrm>
            <a:off x="3610743" y="1852826"/>
            <a:ext cx="3657600" cy="3752850"/>
          </a:xfrm>
          <a:prstGeom prst="rect">
            <a:avLst/>
          </a:prstGeom>
        </p:spPr>
      </p:pic>
    </p:spTree>
    <p:extLst>
      <p:ext uri="{BB962C8B-B14F-4D97-AF65-F5344CB8AC3E}">
        <p14:creationId xmlns:p14="http://schemas.microsoft.com/office/powerpoint/2010/main" val="122736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LINEAR DISCRIMINANT ANALYSIS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The Linear Discriminant Analysis (LDA) classifier is a statistical technique used in machine learning and pattern recognition for classification tasks. LDA is a supervised learning algorithm that aims to find a linear combination of features that maximizes the separation between different classes while minimizing the variance within each </a:t>
            </a:r>
            <a:r>
              <a:rPr lang="en-IN" sz="1600" dirty="0" err="1">
                <a:latin typeface="Times New Roman" panose="02020603050405020304" pitchFamily="18" charset="0"/>
                <a:cs typeface="Times New Roman" panose="02020603050405020304" pitchFamily="18" charset="0"/>
              </a:rPr>
              <a:t>class.In</a:t>
            </a:r>
            <a:r>
              <a:rPr lang="en-IN" sz="1600" dirty="0">
                <a:latin typeface="Times New Roman" panose="02020603050405020304" pitchFamily="18" charset="0"/>
                <a:cs typeface="Times New Roman" panose="02020603050405020304" pitchFamily="18" charset="0"/>
              </a:rPr>
              <a:t> LDA, the input data is represented by a set of features, and the goal is to find a projection that maximizes the ratio of between-class scatter to within-class scatter. This is achieved by calculating the scatter matrices for each class and then combining them to form a single matrix. The eigenvectors and eigenvalues of this matrix are computed, and the eigenvectors corresponding to the largest eigenvalues are used as the projection </a:t>
            </a:r>
            <a:r>
              <a:rPr lang="en-IN" sz="1600" dirty="0" err="1">
                <a:latin typeface="Times New Roman" panose="02020603050405020304" pitchFamily="18" charset="0"/>
                <a:cs typeface="Times New Roman" panose="02020603050405020304" pitchFamily="18" charset="0"/>
              </a:rPr>
              <a:t>vectors.To</a:t>
            </a:r>
            <a:r>
              <a:rPr lang="en-IN" sz="1600" dirty="0">
                <a:latin typeface="Times New Roman" panose="02020603050405020304" pitchFamily="18" charset="0"/>
                <a:cs typeface="Times New Roman" panose="02020603050405020304" pitchFamily="18" charset="0"/>
              </a:rPr>
              <a:t> classify new data points, LDA projects them onto the learned projection vectors and assigns them to the class with the nearest centroid. The centroids are calculated by taking the mean of the projected samples from each class. LDA assumes that the data follows a Gaussian distribution and that the covariance matrices of all classes are equal. It also assumes that the classes have the same prior probability.</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12240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50920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Multi-Layer Perceptron Classifier:</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The MLP (Multi-Layer Perceptron) classifier is a type of artificial neural network widely used for supervised learning tasks such as classification. It is composed of multiple layers of interconnected nodes, or artificial neurons, which work together to make predictions based on input </a:t>
            </a:r>
            <a:r>
              <a:rPr lang="en-IN" sz="1600" dirty="0" err="1">
                <a:latin typeface="Times New Roman" panose="02020603050405020304" pitchFamily="18" charset="0"/>
                <a:cs typeface="Times New Roman" panose="02020603050405020304" pitchFamily="18" charset="0"/>
              </a:rPr>
              <a:t>data.The</a:t>
            </a:r>
            <a:r>
              <a:rPr lang="en-IN" sz="1600" dirty="0">
                <a:latin typeface="Times New Roman" panose="02020603050405020304" pitchFamily="18" charset="0"/>
                <a:cs typeface="Times New Roman" panose="02020603050405020304" pitchFamily="18" charset="0"/>
              </a:rPr>
              <a:t> first layer of the MLP is the input layer, which receives the initial data. The subsequent layers are called hidden layers, and the final layer is the output layer. Each neuron in a layer is connected to every neuron in the next layer, forming a fully connected network. The connections between neurons have associated weights that determine the strength and importance of the </a:t>
            </a:r>
            <a:r>
              <a:rPr lang="en-IN" sz="1600" dirty="0" err="1">
                <a:latin typeface="Times New Roman" panose="02020603050405020304" pitchFamily="18" charset="0"/>
                <a:cs typeface="Times New Roman" panose="02020603050405020304" pitchFamily="18" charset="0"/>
              </a:rPr>
              <a:t>connection.During</a:t>
            </a:r>
            <a:r>
              <a:rPr lang="en-IN" sz="1600" dirty="0">
                <a:latin typeface="Times New Roman" panose="02020603050405020304" pitchFamily="18" charset="0"/>
                <a:cs typeface="Times New Roman" panose="02020603050405020304" pitchFamily="18" charset="0"/>
              </a:rPr>
              <a:t> the training process, the MLP adjusts the weights of the connections to optimize its performance. This is done using a technique called </a:t>
            </a:r>
            <a:r>
              <a:rPr lang="en-IN" sz="1600" dirty="0" err="1">
                <a:latin typeface="Times New Roman" panose="02020603050405020304" pitchFamily="18" charset="0"/>
                <a:cs typeface="Times New Roman" panose="02020603050405020304" pitchFamily="18" charset="0"/>
              </a:rPr>
              <a:t>backpropagation</a:t>
            </a:r>
            <a:r>
              <a:rPr lang="en-IN" sz="1600" dirty="0">
                <a:latin typeface="Times New Roman" panose="02020603050405020304" pitchFamily="18" charset="0"/>
                <a:cs typeface="Times New Roman" panose="02020603050405020304" pitchFamily="18" charset="0"/>
              </a:rPr>
              <a:t>, which calculates the gradient of the loss function with respect to the weights and updates them accordingly. The activation function is applied to each neuron's weighted sum of inputs to introduce non-linearity and enable the model to learn complex relationships.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3701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CONVOLUTIONAL NEURAL NETWORK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A CNN (Convolutional Neural Network) classifier is a type of deep learning model commonly used for image classification tasks. It is designed to automatically learn and recognize patterns in images, making it highly effective in tasks such as object recognition, facial recognition, and image </a:t>
            </a:r>
            <a:r>
              <a:rPr lang="en-IN" sz="1600" dirty="0" err="1">
                <a:latin typeface="Times New Roman" panose="02020603050405020304" pitchFamily="18" charset="0"/>
                <a:cs typeface="Times New Roman" panose="02020603050405020304" pitchFamily="18" charset="0"/>
              </a:rPr>
              <a:t>classification.At</a:t>
            </a:r>
            <a:r>
              <a:rPr lang="en-IN" sz="1600" dirty="0">
                <a:latin typeface="Times New Roman" panose="02020603050405020304" pitchFamily="18" charset="0"/>
                <a:cs typeface="Times New Roman" panose="02020603050405020304" pitchFamily="18" charset="0"/>
              </a:rPr>
              <a:t> its core, a CNN consists of multiple layers, including convolutional layers, pooling layers, and fully connected layers. The convolutional layers perform the main feature extraction by applying a set of learnable filters to the input image, capturing local patterns and features such as edges, textures, and </a:t>
            </a:r>
            <a:r>
              <a:rPr lang="en-IN" sz="1600" dirty="0" err="1">
                <a:latin typeface="Times New Roman" panose="02020603050405020304" pitchFamily="18" charset="0"/>
                <a:cs typeface="Times New Roman" panose="02020603050405020304" pitchFamily="18" charset="0"/>
              </a:rPr>
              <a:t>shapes.The</a:t>
            </a:r>
            <a:r>
              <a:rPr lang="en-IN" sz="1600" dirty="0">
                <a:latin typeface="Times New Roman" panose="02020603050405020304" pitchFamily="18" charset="0"/>
                <a:cs typeface="Times New Roman" panose="02020603050405020304" pitchFamily="18" charset="0"/>
              </a:rPr>
              <a:t> pooling layers reduce the spatial dimensions of the feature maps, allowing the network to focus on the most salient features while also providing some degree of translational invariance. This means that the network can recognize patterns regardless of their position in the </a:t>
            </a:r>
            <a:r>
              <a:rPr lang="en-IN" sz="1600" dirty="0" err="1">
                <a:latin typeface="Times New Roman" panose="02020603050405020304" pitchFamily="18" charset="0"/>
                <a:cs typeface="Times New Roman" panose="02020603050405020304" pitchFamily="18" charset="0"/>
              </a:rPr>
              <a:t>image.Once</a:t>
            </a:r>
            <a:r>
              <a:rPr lang="en-IN" sz="1600" dirty="0">
                <a:latin typeface="Times New Roman" panose="02020603050405020304" pitchFamily="18" charset="0"/>
                <a:cs typeface="Times New Roman" panose="02020603050405020304" pitchFamily="18" charset="0"/>
              </a:rPr>
              <a:t> the feature extraction and pooling stages are complete, the fully connected layers are employed to perform the classification. These layers take the high-level features obtained from the previous layers and map them to the corresponding classes or labels. </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701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6494085"/>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Extra Tree Classifier:</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Extremely Randomized Trees Classifier (Extra Trees Classifier) is a type of ensemble learning technique which aggregates the results of multiple de-correlated decision trees collected in a “forest” to output it’s classification result. In concept, it is very similar to a Random Forest Classifier and only differs from it in the manner of construction of the decision trees in the </a:t>
            </a:r>
            <a:r>
              <a:rPr lang="en-IN" sz="1600" dirty="0" err="1">
                <a:latin typeface="Times New Roman" panose="02020603050405020304" pitchFamily="18" charset="0"/>
                <a:cs typeface="Times New Roman" panose="02020603050405020304" pitchFamily="18" charset="0"/>
              </a:rPr>
              <a:t>forest.Each</a:t>
            </a:r>
            <a:r>
              <a:rPr lang="en-IN" sz="1600" dirty="0">
                <a:latin typeface="Times New Roman" panose="02020603050405020304" pitchFamily="18" charset="0"/>
                <a:cs typeface="Times New Roman" panose="02020603050405020304" pitchFamily="18" charset="0"/>
              </a:rPr>
              <a:t> Decision Tree in the Extra Trees Forest is constructed from the original training sample. Then, at each test node, Each tree is provided with a random sample of k features from the feature-set from which each decision tree must select the best feature to split the data based on some mathematical criteria (typically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This random sample of features leads to the creation of multiple de-correlated decision trees. To perform feature selection using the above forest structure, during the construction of the forest, for each feature, the normalized total reduction in the mathematical criteria used in the decision of feature of split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if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Index is used in the construction of the forest) is computed. This value is called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Importance of the feature. To perform feature selection, each feature is ordered in descending order according to the </a:t>
            </a:r>
            <a:r>
              <a:rPr lang="en-IN" sz="1600" dirty="0" err="1">
                <a:latin typeface="Times New Roman" panose="02020603050405020304" pitchFamily="18" charset="0"/>
                <a:cs typeface="Times New Roman" panose="02020603050405020304" pitchFamily="18" charset="0"/>
              </a:rPr>
              <a:t>Gini</a:t>
            </a:r>
            <a:r>
              <a:rPr lang="en-IN" sz="1600" dirty="0">
                <a:latin typeface="Times New Roman" panose="02020603050405020304" pitchFamily="18" charset="0"/>
                <a:cs typeface="Times New Roman" panose="02020603050405020304" pitchFamily="18" charset="0"/>
              </a:rPr>
              <a:t> Importance of each feature and the user selects the top k features according to his/her choice.</a:t>
            </a:r>
            <a:endParaRPr lang="en-US" sz="1600" dirty="0">
              <a:latin typeface="Times New Roman" panose="02020603050405020304" pitchFamily="18" charset="0"/>
              <a:cs typeface="Times New Roman" panose="02020603050405020304" pitchFamily="18" charset="0"/>
            </a:endParaRP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590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96645" y="132229"/>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ALGORITHMS</a:t>
            </a:r>
          </a:p>
        </p:txBody>
      </p:sp>
      <p:sp>
        <p:nvSpPr>
          <p:cNvPr id="5" name="Rectangle 4">
            <a:extLst>
              <a:ext uri="{FF2B5EF4-FFF2-40B4-BE49-F238E27FC236}">
                <a16:creationId xmlns:a16="http://schemas.microsoft.com/office/drawing/2014/main" id="{521F976E-99F8-42EB-9437-CFFBB1D90EE0}"/>
              </a:ext>
            </a:extLst>
          </p:cNvPr>
          <p:cNvSpPr/>
          <p:nvPr/>
        </p:nvSpPr>
        <p:spPr>
          <a:xfrm>
            <a:off x="843864" y="834636"/>
            <a:ext cx="10398324" cy="5434180"/>
          </a:xfrm>
          <a:prstGeom prst="rect">
            <a:avLst/>
          </a:prstGeom>
        </p:spPr>
        <p:txBody>
          <a:bodyPr wrap="square">
            <a:spAutoFit/>
          </a:bodyPr>
          <a:lstStyle/>
          <a:p>
            <a:pPr algn="just">
              <a:lnSpc>
                <a:spcPct val="200000"/>
              </a:lnSpc>
            </a:pPr>
            <a:r>
              <a:rPr lang="en-IN" sz="1600" b="1" dirty="0">
                <a:latin typeface="Times New Roman" panose="02020603050405020304" pitchFamily="18" charset="0"/>
                <a:cs typeface="Times New Roman" panose="02020603050405020304" pitchFamily="18" charset="0"/>
              </a:rPr>
              <a:t>HYBRID MODEL CLASSIFIER :</a:t>
            </a:r>
            <a:endParaRPr lang="en-US" sz="1600" dirty="0">
              <a:latin typeface="Times New Roman" panose="02020603050405020304" pitchFamily="18" charset="0"/>
              <a:cs typeface="Times New Roman" panose="02020603050405020304" pitchFamily="18" charset="0"/>
            </a:endParaRPr>
          </a:p>
          <a:p>
            <a:pPr algn="just">
              <a:lnSpc>
                <a:spcPct val="200000"/>
              </a:lnSpc>
            </a:pPr>
            <a:r>
              <a:rPr lang="en-IN" sz="1600" dirty="0">
                <a:latin typeface="Times New Roman" panose="02020603050405020304" pitchFamily="18" charset="0"/>
                <a:cs typeface="Times New Roman" panose="02020603050405020304" pitchFamily="18" charset="0"/>
              </a:rPr>
              <a:t>A hybrid model classifier combines multiple machine learning algorithms or approaches to improve the accuracy and performance of the classification task. It leverages the strengths of different models and combines their outputs to make more accurate </a:t>
            </a:r>
            <a:r>
              <a:rPr lang="en-IN" sz="1600" dirty="0" err="1">
                <a:latin typeface="Times New Roman" panose="02020603050405020304" pitchFamily="18" charset="0"/>
                <a:cs typeface="Times New Roman" panose="02020603050405020304" pitchFamily="18" charset="0"/>
              </a:rPr>
              <a:t>predictions.The</a:t>
            </a:r>
            <a:r>
              <a:rPr lang="en-IN" sz="1600" dirty="0">
                <a:latin typeface="Times New Roman" panose="02020603050405020304" pitchFamily="18" charset="0"/>
                <a:cs typeface="Times New Roman" panose="02020603050405020304" pitchFamily="18" charset="0"/>
              </a:rPr>
              <a:t> hybrid model classifier typically consists of two or more individual classifiers. Each classifier is trained independently using different algorithms or techniques. These individual classifiers may include decision trees, support vector machines, neural networks, or any other suitable algorithm. Each classifier is capable of capturing different aspects of the data and making predictions based on its own rules or </a:t>
            </a:r>
            <a:r>
              <a:rPr lang="en-IN" sz="1600" dirty="0" err="1">
                <a:latin typeface="Times New Roman" panose="02020603050405020304" pitchFamily="18" charset="0"/>
                <a:cs typeface="Times New Roman" panose="02020603050405020304" pitchFamily="18" charset="0"/>
              </a:rPr>
              <a:t>features.Once</a:t>
            </a:r>
            <a:r>
              <a:rPr lang="en-IN" sz="1600" dirty="0">
                <a:latin typeface="Times New Roman" panose="02020603050405020304" pitchFamily="18" charset="0"/>
                <a:cs typeface="Times New Roman" panose="02020603050405020304" pitchFamily="18" charset="0"/>
              </a:rPr>
              <a:t> the individual classifiers are trained, the hybrid model combines their predictions using a fusion strategy. The fusion strategy can be as simple as majority voting, where the class predicted by the majority of classifiers is selected as the final prediction. Alternatively, more sophisticated fusion strategies, such as weighted voting or stacking, can be employed to assign different weights to individual classifiers based on their performance or confidence levels.</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01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HARDWARE AND SOFTWARE REQUIREMENTS</a:t>
            </a:r>
          </a:p>
        </p:txBody>
      </p:sp>
      <p:sp>
        <p:nvSpPr>
          <p:cNvPr id="3" name="Content Placeholder 2"/>
          <p:cNvSpPr txBox="1">
            <a:spLocks/>
          </p:cNvSpPr>
          <p:nvPr/>
        </p:nvSpPr>
        <p:spPr>
          <a:xfrm>
            <a:off x="1365697" y="695837"/>
            <a:ext cx="9497921" cy="329385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endParaRPr lang="en-IN" sz="1500" b="1" dirty="0">
              <a:latin typeface="Times New Roman" panose="02020603050405020304" pitchFamily="18" charset="0"/>
              <a:cs typeface="Times New Roman" panose="02020603050405020304" pitchFamily="18" charset="0"/>
            </a:endParaRPr>
          </a:p>
          <a:p>
            <a:pPr algn="just">
              <a:lnSpc>
                <a:spcPct val="200000"/>
              </a:lnSpc>
            </a:pPr>
            <a:r>
              <a:rPr lang="en-IN" sz="1500" b="1" dirty="0">
                <a:latin typeface="Times New Roman" panose="02020603050405020304" pitchFamily="18" charset="0"/>
                <a:cs typeface="Times New Roman" panose="02020603050405020304" pitchFamily="18" charset="0"/>
              </a:rPr>
              <a:t>H/W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Operating system		:  Windows 7 or 7+</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RAM			:  8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Hard disc or SSD		:  More than 500 GB</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Processor		:  Intel 3rd generation or high or Ryzen with 8 GB Ram</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200000"/>
              </a:lnSpc>
            </a:pPr>
            <a:r>
              <a:rPr lang="en-IN" sz="1500" b="1" dirty="0">
                <a:latin typeface="Times New Roman" panose="02020603050405020304" pitchFamily="18" charset="0"/>
                <a:cs typeface="Times New Roman" panose="02020603050405020304" pitchFamily="18" charset="0"/>
              </a:rPr>
              <a:t>S/W Configuration: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Software’s		:  Python 3.6 or high version</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IDE                              	:  PyCharm.</a:t>
            </a:r>
            <a:endParaRPr lang="en-US" sz="1500" dirty="0">
              <a:latin typeface="Times New Roman" panose="02020603050405020304" pitchFamily="18" charset="0"/>
              <a:cs typeface="Times New Roman" panose="02020603050405020304" pitchFamily="18" charset="0"/>
            </a:endParaRPr>
          </a:p>
          <a:p>
            <a:pPr algn="just">
              <a:lnSpc>
                <a:spcPct val="200000"/>
              </a:lnSpc>
            </a:pPr>
            <a:r>
              <a:rPr lang="en-IN" sz="1500" dirty="0">
                <a:latin typeface="Times New Roman" panose="02020603050405020304" pitchFamily="18" charset="0"/>
                <a:cs typeface="Times New Roman" panose="02020603050405020304" pitchFamily="18" charset="0"/>
              </a:rPr>
              <a:t>Framework                         	 :  Flask, pandas, numpy and Scikit-Learn</a:t>
            </a:r>
            <a:endParaRPr lang="en-US" sz="1500" dirty="0">
              <a:latin typeface="Times New Roman" panose="02020603050405020304" pitchFamily="18" charset="0"/>
              <a:cs typeface="Times New Roman" panose="02020603050405020304" pitchFamily="18" charset="0"/>
            </a:endParaRPr>
          </a:p>
          <a:p>
            <a:pPr algn="just">
              <a:lnSpc>
                <a:spcPct val="200000"/>
              </a:lnSpc>
            </a:pPr>
            <a:endParaRPr lang="en-US" sz="15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510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1485739" y="634877"/>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2300078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3665" y="784241"/>
            <a:ext cx="10149385" cy="5305042"/>
          </a:xfrm>
          <a:prstGeom prst="rect">
            <a:avLst/>
          </a:prstGeom>
        </p:spPr>
        <p:txBody>
          <a:bodyPr wrap="square">
            <a:spAutoFit/>
          </a:bodyPr>
          <a:lstStyle/>
          <a:p>
            <a:pPr>
              <a:lnSpc>
                <a:spcPct val="115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MODULES: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Clr>
                <a:srgbClr val="000000"/>
              </a:buClr>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User</a:t>
            </a:r>
            <a:r>
              <a:rPr lang="en-IN" sz="1600" dirty="0">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Home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view the home page of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crypocurrency</a:t>
            </a:r>
            <a:r>
              <a:rPr lang="en-IN" sz="1600" dirty="0">
                <a:latin typeface="Times New Roman" panose="02020603050405020304" pitchFamily="18" charset="0"/>
                <a:ea typeface="Calibri" panose="020F0502020204030204" pitchFamily="34" charset="0"/>
                <a:cs typeface="Times New Roman" panose="02020603050405020304" pitchFamily="18" charset="0"/>
              </a:rPr>
              <a:t> application.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about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In the about page, users can learn more about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crypocurrency</a:t>
            </a:r>
            <a:r>
              <a:rPr lang="en-IN" sz="1600" dirty="0">
                <a:latin typeface="Times New Roman" panose="02020603050405020304" pitchFamily="18" charset="0"/>
                <a:ea typeface="Calibri" panose="020F0502020204030204" pitchFamily="34" charset="0"/>
                <a:cs typeface="Times New Roman" panose="02020603050405020304" pitchFamily="18" charset="0"/>
              </a:rPr>
              <a:t> platform.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a:t>
            </a:r>
            <a:r>
              <a:rPr lang="en-IN" sz="1600" b="1" dirty="0" err="1">
                <a:latin typeface="Times New Roman" panose="02020603050405020304" pitchFamily="18" charset="0"/>
                <a:ea typeface="Calibri" panose="020F0502020204030204" pitchFamily="34" charset="0"/>
                <a:cs typeface="Times New Roman" panose="02020603050405020304" pitchFamily="18" charset="0"/>
              </a:rPr>
              <a:t>load_data</a:t>
            </a:r>
            <a:r>
              <a:rPr lang="en-IN" sz="1600" b="1" dirty="0">
                <a:latin typeface="Times New Roman" panose="02020603050405020304" pitchFamily="18" charset="0"/>
                <a:ea typeface="Calibri" panose="020F0502020204030204" pitchFamily="34" charset="0"/>
                <a:cs typeface="Times New Roman" panose="02020603050405020304" pitchFamily="18" charset="0"/>
              </a:rPr>
              <a:t> page: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In the </a:t>
            </a:r>
            <a:r>
              <a:rPr lang="en-IN" sz="1600" dirty="0" err="1">
                <a:latin typeface="Times New Roman" panose="02020603050405020304" pitchFamily="18" charset="0"/>
                <a:ea typeface="Calibri" panose="020F0502020204030204" pitchFamily="34" charset="0"/>
                <a:cs typeface="Times New Roman" panose="02020603050405020304" pitchFamily="18" charset="0"/>
              </a:rPr>
              <a:t>load_data</a:t>
            </a:r>
            <a:r>
              <a:rPr lang="en-IN" sz="1600" dirty="0">
                <a:latin typeface="Times New Roman" panose="02020603050405020304" pitchFamily="18" charset="0"/>
                <a:ea typeface="Calibri" panose="020F0502020204030204" pitchFamily="34" charset="0"/>
                <a:cs typeface="Times New Roman" panose="02020603050405020304" pitchFamily="18" charset="0"/>
              </a:rPr>
              <a:t> page , the user will load the dataset for modelling.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Input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The user must provide input values for the certain fields in order to get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User view’s the generated results from the model.</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View score: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have ability to view the accuracy score in %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223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28131" y="748783"/>
            <a:ext cx="8620836" cy="5546134"/>
          </a:xfrm>
          <a:prstGeom prst="rect">
            <a:avLst/>
          </a:prstGeom>
        </p:spPr>
        <p:txBody>
          <a:bodyPr wrap="square">
            <a:spAutoFit/>
          </a:bodyPr>
          <a:lstStyle/>
          <a:p>
            <a:pPr marL="342900" marR="0" lvl="0" indent="-342900">
              <a:lnSpc>
                <a:spcPct val="150000"/>
              </a:lnSpc>
              <a:spcBef>
                <a:spcPts val="0"/>
              </a:spcBef>
              <a:spcAft>
                <a:spcPts val="0"/>
              </a:spcAft>
              <a:buClr>
                <a:srgbClr val="000000"/>
              </a:buClr>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System</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Working on dataset:</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System checks for data whether it is available or not and load the data in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csv</a:t>
            </a:r>
            <a:r>
              <a:rPr lang="en-IN" sz="1600" dirty="0">
                <a:latin typeface="Times New Roman" panose="02020603050405020304" pitchFamily="18" charset="0"/>
                <a:ea typeface="Calibri" panose="020F0502020204030204" pitchFamily="34" charset="0"/>
                <a:cs typeface="Times New Roman" panose="02020603050405020304" pitchFamily="18" charset="0"/>
              </a:rPr>
              <a:t> files.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Data need to be pre-processed according the models it helps to increase the accuracy of the model and better information about the data.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Training the data:</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After pre-processing the data will split into two parts as train and test data before training with the given algorithms.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Model Building</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57200" marR="0">
              <a:lnSpc>
                <a:spcPct val="150000"/>
              </a:lnSpc>
              <a:spcBef>
                <a:spcPts val="0"/>
              </a:spcBef>
              <a:spcAft>
                <a:spcPts val="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To create a model that predicts the personality with better accuracy, this module will help user.</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Generated Score:</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dirty="0">
                <a:latin typeface="Times New Roman" panose="02020603050405020304" pitchFamily="18" charset="0"/>
                <a:ea typeface="Calibri" panose="020F0502020204030204" pitchFamily="34" charset="0"/>
                <a:cs typeface="Times New Roman" panose="02020603050405020304" pitchFamily="18" charset="0"/>
              </a:rPr>
              <a:t>Here user view the score in %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50000"/>
              </a:lnSpc>
              <a:spcBef>
                <a:spcPts val="0"/>
              </a:spcBef>
              <a:spcAft>
                <a:spcPts val="0"/>
              </a:spcAft>
              <a:buFont typeface="+mj-lt"/>
              <a:buAutoNum type="arabicPeriod"/>
            </a:pPr>
            <a:r>
              <a:rPr lang="en-IN" sz="1600" b="1" dirty="0">
                <a:latin typeface="Times New Roman" panose="02020603050405020304" pitchFamily="18" charset="0"/>
                <a:ea typeface="Calibri" panose="020F0502020204030204" pitchFamily="34" charset="0"/>
                <a:cs typeface="Times New Roman" panose="02020603050405020304" pitchFamily="18" charset="0"/>
              </a:rPr>
              <a:t>Generate Results:</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marL="400050" marR="0">
              <a:lnSpc>
                <a:spcPct val="150000"/>
              </a:lnSpc>
              <a:spcBef>
                <a:spcPts val="0"/>
              </a:spcBef>
              <a:spcAft>
                <a:spcPts val="1000"/>
              </a:spcAft>
            </a:pPr>
            <a:r>
              <a:rPr lang="en-IN" sz="1600" dirty="0">
                <a:latin typeface="Times New Roman" panose="02020603050405020304" pitchFamily="18" charset="0"/>
                <a:ea typeface="Calibri" panose="020F0502020204030204" pitchFamily="34" charset="0"/>
                <a:cs typeface="Times New Roman" panose="02020603050405020304" pitchFamily="18" charset="0"/>
              </a:rPr>
              <a:t>We train the machine learning algorithm and predict the result.</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1328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242" y="419203"/>
            <a:ext cx="1579830" cy="638020"/>
          </a:xfrm>
        </p:spPr>
        <p:txBody>
          <a:bodyPr>
            <a:normAutofit/>
          </a:bodyPr>
          <a:lstStyle/>
          <a:p>
            <a:pPr algn="ctr"/>
            <a:r>
              <a:rPr lang="en-US" sz="2400" b="1" dirty="0">
                <a:solidFill>
                  <a:srgbClr val="1C1C1C"/>
                </a:solidFill>
                <a:latin typeface="Times New Roman" panose="02020603050405020304" pitchFamily="18" charset="0"/>
                <a:cs typeface="Times New Roman" panose="02020603050405020304" pitchFamily="18" charset="0"/>
              </a:rPr>
              <a:t>INDEX</a:t>
            </a:r>
          </a:p>
        </p:txBody>
      </p:sp>
      <p:sp>
        <p:nvSpPr>
          <p:cNvPr id="3" name="Content Placeholder 2"/>
          <p:cNvSpPr>
            <a:spLocks noGrp="1"/>
          </p:cNvSpPr>
          <p:nvPr>
            <p:ph idx="1"/>
          </p:nvPr>
        </p:nvSpPr>
        <p:spPr>
          <a:xfrm>
            <a:off x="1514177" y="894091"/>
            <a:ext cx="9163646" cy="5544706"/>
          </a:xfrm>
        </p:spPr>
        <p:txBody>
          <a:bodyPr numCol="2">
            <a:noAutofit/>
          </a:bodyPr>
          <a:lstStyle/>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Problem Statement /Objective </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Introduction</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Method</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Disadvantage</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Proposed method</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Flow Diagram		</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Advantages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Algorithms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Hardware and Software Requirements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Modules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Architecture</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UML Diagram</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Screens</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Conclusion</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References</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633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345" y="1617724"/>
            <a:ext cx="10666774" cy="1991827"/>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applications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include providing risk assessments and recommendations for individual investors, enabling them to make informed decisions and manage their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portfolios more effectively. Additionally, financial institutions can utilize these applications to assess and manage their exposure to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-related risks, aiding in regulatory compliance and risk mitigation efforts.</a:t>
            </a:r>
          </a:p>
        </p:txBody>
      </p:sp>
      <p:sp>
        <p:nvSpPr>
          <p:cNvPr id="3" name="Rectangle 2"/>
          <p:cNvSpPr/>
          <p:nvPr/>
        </p:nvSpPr>
        <p:spPr>
          <a:xfrm>
            <a:off x="797345" y="883272"/>
            <a:ext cx="1988558"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3768927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4708" y="407028"/>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DIAGRAMS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stands for Unified Modelling Language. UML is a standardized general-purpose modelling language in the field of object-oriented software engineering. The standard is managed, and was created by, the Object Management Group.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artefacts of software system, as well as for business modelling and other non-software systems. The UML represents a collection of best engineering practices that have proven successful in the modelling of large and complex systems.</a:t>
            </a: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8386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27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595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2362200" y="228600"/>
            <a:ext cx="7162800" cy="6248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46994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2545556" y="2759015"/>
            <a:ext cx="6324600" cy="3733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27495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Content Placeholder 5"/>
          <p:cNvPicPr>
            <a:picLocks/>
          </p:cNvPicPr>
          <p:nvPr/>
        </p:nvPicPr>
        <p:blipFill>
          <a:blip r:embed="rId2"/>
          <a:stretch>
            <a:fillRect/>
          </a:stretch>
        </p:blipFill>
        <p:spPr>
          <a:xfrm>
            <a:off x="4494362" y="2656936"/>
            <a:ext cx="4954438" cy="382006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611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4" name="Content Placeholder 3"/>
          <p:cNvPicPr>
            <a:picLocks/>
          </p:cNvPicPr>
          <p:nvPr/>
        </p:nvPicPr>
        <p:blipFill>
          <a:blip r:embed="rId2"/>
          <a:stretch>
            <a:fillRect/>
          </a:stretch>
        </p:blipFill>
        <p:spPr>
          <a:xfrm>
            <a:off x="2055962" y="3230592"/>
            <a:ext cx="7924800" cy="31434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27432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9029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35831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842" y="3391206"/>
            <a:ext cx="287777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PROBLEM STATEMENT </a:t>
            </a:r>
            <a:endParaRPr lang="en-US" b="1" dirty="0"/>
          </a:p>
        </p:txBody>
      </p:sp>
      <p:sp>
        <p:nvSpPr>
          <p:cNvPr id="6" name="Rectangle 5"/>
          <p:cNvSpPr/>
          <p:nvPr/>
        </p:nvSpPr>
        <p:spPr>
          <a:xfrm>
            <a:off x="354842" y="449607"/>
            <a:ext cx="11081982" cy="2484270"/>
          </a:xfrm>
          <a:prstGeom prst="rect">
            <a:avLst/>
          </a:prstGeom>
        </p:spPr>
        <p:txBody>
          <a:bodyPr wrap="square">
            <a:spAutoFit/>
          </a:bodyPr>
          <a:lstStyle/>
          <a:p>
            <a:pPr algn="just">
              <a:lnSpc>
                <a:spcPct val="200000"/>
              </a:lnSpc>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main objective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is to develop models and algorithms that can effectively analyze market data, identify patterns and trends, and predict financial risks associated with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investments. The goal is to enhance decision-making and mitigate potential risks for investors and financial institutions operating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a:t>
            </a:r>
          </a:p>
        </p:txBody>
      </p:sp>
      <p:sp>
        <p:nvSpPr>
          <p:cNvPr id="8" name="Rectangle 7"/>
          <p:cNvSpPr/>
          <p:nvPr/>
        </p:nvSpPr>
        <p:spPr>
          <a:xfrm>
            <a:off x="354842" y="429324"/>
            <a:ext cx="1576072"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OBJECTIVE </a:t>
            </a:r>
            <a:endParaRPr lang="en-US" b="1" dirty="0"/>
          </a:p>
        </p:txBody>
      </p:sp>
      <p:sp>
        <p:nvSpPr>
          <p:cNvPr id="2" name="Rectangle 1"/>
          <p:cNvSpPr/>
          <p:nvPr/>
        </p:nvSpPr>
        <p:spPr>
          <a:xfrm>
            <a:off x="354842" y="4033494"/>
            <a:ext cx="11081982" cy="255454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problem statement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is to address the challenge of accurately assessing and predicting the volatile nature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markets, including price fluctuations, market manipulation, and regulatory uncertainties. The aim is to develop robust models that can provide timely and reliable risk assessments, aiding investors and financial institutions in making informed decisions and managing their exposure to financial risks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a:t>
            </a:r>
          </a:p>
        </p:txBody>
      </p:sp>
    </p:spTree>
    <p:extLst>
      <p:ext uri="{BB962C8B-B14F-4D97-AF65-F5344CB8AC3E}">
        <p14:creationId xmlns:p14="http://schemas.microsoft.com/office/powerpoint/2010/main" val="1918141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66170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36668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36831" y="2915728"/>
            <a:ext cx="5417280" cy="38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7568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3046435" y="96505"/>
            <a:ext cx="6924264" cy="6301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92882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E99276E-6C56-4B29-BFA8-4EEF0AF064FD}"/>
              </a:ext>
            </a:extLst>
          </p:cNvPr>
          <p:cNvPicPr>
            <a:picLocks noChangeAspect="1"/>
          </p:cNvPicPr>
          <p:nvPr/>
        </p:nvPicPr>
        <p:blipFill>
          <a:blip r:embed="rId2"/>
          <a:stretch>
            <a:fillRect/>
          </a:stretch>
        </p:blipFill>
        <p:spPr>
          <a:xfrm>
            <a:off x="2857383" y="2615851"/>
            <a:ext cx="5731510" cy="2585085"/>
          </a:xfrm>
          <a:prstGeom prst="rect">
            <a:avLst/>
          </a:prstGeom>
        </p:spPr>
      </p:pic>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Home</a:t>
            </a:r>
            <a:endParaRPr lang="en-IN" dirty="0"/>
          </a:p>
        </p:txBody>
      </p:sp>
    </p:spTree>
    <p:extLst>
      <p:ext uri="{BB962C8B-B14F-4D97-AF65-F5344CB8AC3E}">
        <p14:creationId xmlns:p14="http://schemas.microsoft.com/office/powerpoint/2010/main" val="1548252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Register</a:t>
            </a:r>
            <a:endParaRPr lang="en-IN" dirty="0"/>
          </a:p>
        </p:txBody>
      </p:sp>
      <p:pic>
        <p:nvPicPr>
          <p:cNvPr id="2" name="Picture 1">
            <a:extLst>
              <a:ext uri="{FF2B5EF4-FFF2-40B4-BE49-F238E27FC236}">
                <a16:creationId xmlns:a16="http://schemas.microsoft.com/office/drawing/2014/main" id="{C385CD70-B6BB-6BF5-2C54-D1FDB1779C85}"/>
              </a:ext>
            </a:extLst>
          </p:cNvPr>
          <p:cNvPicPr>
            <a:picLocks noChangeAspect="1"/>
          </p:cNvPicPr>
          <p:nvPr/>
        </p:nvPicPr>
        <p:blipFill>
          <a:blip r:embed="rId2"/>
          <a:stretch>
            <a:fillRect/>
          </a:stretch>
        </p:blipFill>
        <p:spPr>
          <a:xfrm>
            <a:off x="2830750" y="2744278"/>
            <a:ext cx="5731510" cy="2559050"/>
          </a:xfrm>
          <a:prstGeom prst="rect">
            <a:avLst/>
          </a:prstGeom>
        </p:spPr>
      </p:pic>
    </p:spTree>
    <p:extLst>
      <p:ext uri="{BB962C8B-B14F-4D97-AF65-F5344CB8AC3E}">
        <p14:creationId xmlns:p14="http://schemas.microsoft.com/office/powerpoint/2010/main" val="27717134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Login</a:t>
            </a:r>
            <a:endParaRPr lang="en-IN" dirty="0"/>
          </a:p>
        </p:txBody>
      </p:sp>
      <p:pic>
        <p:nvPicPr>
          <p:cNvPr id="2" name="Picture 1">
            <a:extLst>
              <a:ext uri="{FF2B5EF4-FFF2-40B4-BE49-F238E27FC236}">
                <a16:creationId xmlns:a16="http://schemas.microsoft.com/office/drawing/2014/main" id="{08A1C097-39BD-6C84-FA32-066E3169B433}"/>
              </a:ext>
            </a:extLst>
          </p:cNvPr>
          <p:cNvPicPr>
            <a:picLocks noChangeAspect="1"/>
          </p:cNvPicPr>
          <p:nvPr/>
        </p:nvPicPr>
        <p:blipFill>
          <a:blip r:embed="rId2"/>
          <a:stretch>
            <a:fillRect/>
          </a:stretch>
        </p:blipFill>
        <p:spPr>
          <a:xfrm>
            <a:off x="3079325" y="2739396"/>
            <a:ext cx="5731510" cy="2284730"/>
          </a:xfrm>
          <a:prstGeom prst="rect">
            <a:avLst/>
          </a:prstGeom>
        </p:spPr>
      </p:pic>
    </p:spTree>
    <p:extLst>
      <p:ext uri="{BB962C8B-B14F-4D97-AF65-F5344CB8AC3E}">
        <p14:creationId xmlns:p14="http://schemas.microsoft.com/office/powerpoint/2010/main" val="2139371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err="1">
                <a:latin typeface="Times New Roman" panose="02020603050405020304" pitchFamily="18" charset="0"/>
                <a:cs typeface="Times New Roman" panose="02020603050405020304" pitchFamily="18" charset="0"/>
              </a:rPr>
              <a:t>Userhome</a:t>
            </a:r>
            <a:endParaRPr lang="en-IN" dirty="0"/>
          </a:p>
        </p:txBody>
      </p:sp>
      <p:pic>
        <p:nvPicPr>
          <p:cNvPr id="2" name="Picture 1">
            <a:extLst>
              <a:ext uri="{FF2B5EF4-FFF2-40B4-BE49-F238E27FC236}">
                <a16:creationId xmlns:a16="http://schemas.microsoft.com/office/drawing/2014/main" id="{49C0E4F9-4570-F699-20DE-76FFDB84B91D}"/>
              </a:ext>
            </a:extLst>
          </p:cNvPr>
          <p:cNvPicPr>
            <a:picLocks noChangeAspect="1"/>
          </p:cNvPicPr>
          <p:nvPr/>
        </p:nvPicPr>
        <p:blipFill>
          <a:blip r:embed="rId2"/>
          <a:stretch>
            <a:fillRect/>
          </a:stretch>
        </p:blipFill>
        <p:spPr>
          <a:xfrm>
            <a:off x="2901771" y="2751289"/>
            <a:ext cx="5731510" cy="2509520"/>
          </a:xfrm>
          <a:prstGeom prst="rect">
            <a:avLst/>
          </a:prstGeom>
        </p:spPr>
      </p:pic>
    </p:spTree>
    <p:extLst>
      <p:ext uri="{BB962C8B-B14F-4D97-AF65-F5344CB8AC3E}">
        <p14:creationId xmlns:p14="http://schemas.microsoft.com/office/powerpoint/2010/main" val="1214633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Load</a:t>
            </a:r>
            <a:endParaRPr lang="en-IN" dirty="0"/>
          </a:p>
        </p:txBody>
      </p:sp>
      <p:pic>
        <p:nvPicPr>
          <p:cNvPr id="2" name="Picture 1">
            <a:extLst>
              <a:ext uri="{FF2B5EF4-FFF2-40B4-BE49-F238E27FC236}">
                <a16:creationId xmlns:a16="http://schemas.microsoft.com/office/drawing/2014/main" id="{B8A2013D-9394-C20E-0874-DEA8F015CF75}"/>
              </a:ext>
            </a:extLst>
          </p:cNvPr>
          <p:cNvPicPr>
            <a:picLocks noChangeAspect="1"/>
          </p:cNvPicPr>
          <p:nvPr/>
        </p:nvPicPr>
        <p:blipFill>
          <a:blip r:embed="rId2"/>
          <a:stretch>
            <a:fillRect/>
          </a:stretch>
        </p:blipFill>
        <p:spPr>
          <a:xfrm>
            <a:off x="2549136" y="2575896"/>
            <a:ext cx="5731510" cy="2593975"/>
          </a:xfrm>
          <a:prstGeom prst="rect">
            <a:avLst/>
          </a:prstGeom>
        </p:spPr>
      </p:pic>
    </p:spTree>
    <p:extLst>
      <p:ext uri="{BB962C8B-B14F-4D97-AF65-F5344CB8AC3E}">
        <p14:creationId xmlns:p14="http://schemas.microsoft.com/office/powerpoint/2010/main" val="1729416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View</a:t>
            </a:r>
            <a:endParaRPr lang="en-IN" dirty="0"/>
          </a:p>
        </p:txBody>
      </p:sp>
      <p:pic>
        <p:nvPicPr>
          <p:cNvPr id="2" name="Picture 1">
            <a:extLst>
              <a:ext uri="{FF2B5EF4-FFF2-40B4-BE49-F238E27FC236}">
                <a16:creationId xmlns:a16="http://schemas.microsoft.com/office/drawing/2014/main" id="{34E473F0-1730-50AD-B1BF-B8FBD0D65C71}"/>
              </a:ext>
            </a:extLst>
          </p:cNvPr>
          <p:cNvPicPr>
            <a:picLocks noChangeAspect="1"/>
          </p:cNvPicPr>
          <p:nvPr/>
        </p:nvPicPr>
        <p:blipFill>
          <a:blip r:embed="rId2"/>
          <a:stretch>
            <a:fillRect/>
          </a:stretch>
        </p:blipFill>
        <p:spPr>
          <a:xfrm>
            <a:off x="2928404" y="2623727"/>
            <a:ext cx="5731510" cy="2658110"/>
          </a:xfrm>
          <a:prstGeom prst="rect">
            <a:avLst/>
          </a:prstGeom>
        </p:spPr>
      </p:pic>
    </p:spTree>
    <p:extLst>
      <p:ext uri="{BB962C8B-B14F-4D97-AF65-F5344CB8AC3E}">
        <p14:creationId xmlns:p14="http://schemas.microsoft.com/office/powerpoint/2010/main" val="2230793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30973" y="240370"/>
            <a:ext cx="3330054" cy="582949"/>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1018296" y="823319"/>
            <a:ext cx="10155407" cy="4941737"/>
          </a:xfrm>
          <a:prstGeom prst="rect">
            <a:avLst/>
          </a:prstGeom>
        </p:spPr>
        <p:txBody>
          <a:bodyPr wrap="square">
            <a:spAutoFit/>
          </a:bodyPr>
          <a:lstStyle/>
          <a:p>
            <a:pPr algn="just">
              <a:lnSpc>
                <a:spcPct val="200000"/>
              </a:lnSpc>
            </a:pPr>
            <a:r>
              <a:rPr lang="en-IN" sz="1600" dirty="0">
                <a:latin typeface="Times New Roman" panose="02020603050405020304" pitchFamily="18" charset="0"/>
                <a:cs typeface="Times New Roman" panose="02020603050405020304" pitchFamily="18" charset="0"/>
              </a:rPr>
              <a:t>Crypto currency is a well-known financial state in the globe, posing a variety of dangers that have an impact on the intrinsic risk assessment of risk auditors. Since its inception, the rise of crypto currencies has presented financial institutions with a wide range of risks in terms of money laundering. In the institution of financial supports such as anti-money laundering, banks, and bank secrecy, continue as a risk specialist, bank manager, and compliance officer who has a provocation for the connected transaction through crypto currencies and the users who conceal the illicit funds. In this study, the crypto currency framework was subjected to Hierarchical Risk Parity and unsupervised machine learning. The professional accounting procedure in terms of the inherent risk associated with bit-coin. The professional crypto currency experience in transaction cause the lower risk comparing the less experienced one. The Hierarchical Risk Parity gives the better output in term of returning the adjusted risk tail to get the better risk management result. The result section shows the proposed model is robust to various intervals which are re-balanced and the co-variance window estimation.</a:t>
            </a:r>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71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Model</a:t>
            </a:r>
            <a:endParaRPr lang="en-IN" dirty="0"/>
          </a:p>
        </p:txBody>
      </p:sp>
      <p:pic>
        <p:nvPicPr>
          <p:cNvPr id="2" name="Picture 1">
            <a:extLst>
              <a:ext uri="{FF2B5EF4-FFF2-40B4-BE49-F238E27FC236}">
                <a16:creationId xmlns:a16="http://schemas.microsoft.com/office/drawing/2014/main" id="{4B6CCC93-983B-ADF5-3A10-607010255E53}"/>
              </a:ext>
            </a:extLst>
          </p:cNvPr>
          <p:cNvPicPr>
            <a:picLocks noChangeAspect="1"/>
          </p:cNvPicPr>
          <p:nvPr/>
        </p:nvPicPr>
        <p:blipFill>
          <a:blip r:embed="rId2"/>
          <a:stretch>
            <a:fillRect/>
          </a:stretch>
        </p:blipFill>
        <p:spPr>
          <a:xfrm>
            <a:off x="3052691" y="2852630"/>
            <a:ext cx="5731510" cy="2679700"/>
          </a:xfrm>
          <a:prstGeom prst="rect">
            <a:avLst/>
          </a:prstGeom>
        </p:spPr>
      </p:pic>
    </p:spTree>
    <p:extLst>
      <p:ext uri="{BB962C8B-B14F-4D97-AF65-F5344CB8AC3E}">
        <p14:creationId xmlns:p14="http://schemas.microsoft.com/office/powerpoint/2010/main" val="1815881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2906" y="845863"/>
            <a:ext cx="2341347" cy="390684"/>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OUTPUT SCREENS: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6761B83-26EA-4144-C582-43B19FBFB6FE}"/>
              </a:ext>
            </a:extLst>
          </p:cNvPr>
          <p:cNvSpPr txBox="1"/>
          <p:nvPr/>
        </p:nvSpPr>
        <p:spPr>
          <a:xfrm>
            <a:off x="2186126" y="2092455"/>
            <a:ext cx="609452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Prediction</a:t>
            </a:r>
            <a:endParaRPr lang="en-IN" dirty="0"/>
          </a:p>
        </p:txBody>
      </p:sp>
      <p:pic>
        <p:nvPicPr>
          <p:cNvPr id="2" name="Picture 1">
            <a:extLst>
              <a:ext uri="{FF2B5EF4-FFF2-40B4-BE49-F238E27FC236}">
                <a16:creationId xmlns:a16="http://schemas.microsoft.com/office/drawing/2014/main" id="{2D0904BF-3152-CCDF-AB6F-5EDAD5D599DB}"/>
              </a:ext>
            </a:extLst>
          </p:cNvPr>
          <p:cNvPicPr>
            <a:picLocks noChangeAspect="1"/>
          </p:cNvPicPr>
          <p:nvPr/>
        </p:nvPicPr>
        <p:blipFill>
          <a:blip r:embed="rId2"/>
          <a:stretch>
            <a:fillRect/>
          </a:stretch>
        </p:blipFill>
        <p:spPr>
          <a:xfrm>
            <a:off x="3026059" y="2461787"/>
            <a:ext cx="5731510" cy="2808605"/>
          </a:xfrm>
          <a:prstGeom prst="rect">
            <a:avLst/>
          </a:prstGeom>
        </p:spPr>
      </p:pic>
    </p:spTree>
    <p:extLst>
      <p:ext uri="{BB962C8B-B14F-4D97-AF65-F5344CB8AC3E}">
        <p14:creationId xmlns:p14="http://schemas.microsoft.com/office/powerpoint/2010/main" val="2739587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1002" y="1564359"/>
            <a:ext cx="9403308" cy="4449295"/>
          </a:xfrm>
          <a:prstGeom prst="rect">
            <a:avLst/>
          </a:prstGeom>
        </p:spPr>
        <p:txBody>
          <a:bodyPr wrap="square">
            <a:spAutoFit/>
          </a:bodyPr>
          <a:lstStyle/>
          <a:p>
            <a:pPr algn="just">
              <a:lnSpc>
                <a:spcPct val="200000"/>
              </a:lnSpc>
            </a:pPr>
            <a:r>
              <a:rPr lang="en-IN" sz="1600" dirty="0">
                <a:latin typeface="Times New Roman" panose="02020603050405020304" pitchFamily="18" charset="0"/>
                <a:cs typeface="Times New Roman" panose="02020603050405020304" pitchFamily="18" charset="0"/>
              </a:rPr>
              <a:t>The risk management of a crypto currency network was examined in this study utilizing the Reinforcement Learning (RL) technique and an asset allocation method known as Hierarchical Risk Parity (HRP) that was applied to a crypto currency portfolio. When compared to other machine learning algorithms employed in this field, reinforcement learning produces superior performance evaluation findings. The key rationale for using RL in this process is the learning-based feature of this technique, which allows system structures to achieve high accuracy in terms of providing the correct information to the system. Furthermore, the HRP has the best features and the most desirable diversification. The data were studied utilizing multiple estimating windows and approaches, as well as re-balancing the chosen period. The implemented HRP provides a viable alternative for transitional asset allocations.</a:t>
            </a:r>
            <a:endParaRPr 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4620506" y="845863"/>
            <a:ext cx="1826141"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64525" y="1859340"/>
            <a:ext cx="9526138" cy="3046988"/>
          </a:xfrm>
          <a:prstGeom prst="rect">
            <a:avLst/>
          </a:prstGeom>
        </p:spPr>
        <p:txBody>
          <a:bodyPr wrap="square">
            <a:spAutoFit/>
          </a:bodyPr>
          <a:lstStyle/>
          <a:p>
            <a:pPr algn="just">
              <a:lnSpc>
                <a:spcPct val="200000"/>
              </a:lnSpc>
            </a:pP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future scope of machine learning-based analysis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financial risk management involves the exploration of advanced techniques, such as deep learning and reinforcement learning, to improve the accuracy and predictive power of risk assessment models. Additionally, there is potential for integrating real-time market data and sentiment analysis from social media platforms to enhance the understanding of market dynamics and improve risk management strategies in the evolving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landscape.</a:t>
            </a:r>
          </a:p>
        </p:txBody>
      </p:sp>
      <p:sp>
        <p:nvSpPr>
          <p:cNvPr id="3" name="Rectangle 2"/>
          <p:cNvSpPr/>
          <p:nvPr/>
        </p:nvSpPr>
        <p:spPr>
          <a:xfrm>
            <a:off x="1064525" y="1320000"/>
            <a:ext cx="2018501"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FUTURE SCOPE </a:t>
            </a:r>
            <a:endParaRPr lang="en-US" b="1" dirty="0"/>
          </a:p>
        </p:txBody>
      </p:sp>
    </p:spTree>
    <p:extLst>
      <p:ext uri="{BB962C8B-B14F-4D97-AF65-F5344CB8AC3E}">
        <p14:creationId xmlns:p14="http://schemas.microsoft.com/office/powerpoint/2010/main" val="924080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22266" y="492300"/>
            <a:ext cx="1813317" cy="410882"/>
          </a:xfrm>
          <a:prstGeom prst="rect">
            <a:avLst/>
          </a:prstGeom>
        </p:spPr>
        <p:txBody>
          <a:bodyPr wrap="none">
            <a:spAutoFit/>
          </a:bodyPr>
          <a:lstStyle/>
          <a:p>
            <a:pPr algn="ctr">
              <a:lnSpc>
                <a:spcPct val="115000"/>
              </a:lnSpc>
              <a:spcAft>
                <a:spcPts val="1000"/>
              </a:spcAft>
            </a:pPr>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17785" y="1244376"/>
            <a:ext cx="10678095" cy="514500"/>
          </a:xfrm>
          <a:prstGeom prst="rect">
            <a:avLst/>
          </a:prstGeom>
        </p:spPr>
        <p:txBody>
          <a:bodyPr wrap="square">
            <a:spAutoFit/>
          </a:bodyPr>
          <a:lstStyle/>
          <a:p>
            <a:pPr algn="just">
              <a:lnSpc>
                <a:spcPct val="200000"/>
              </a:lnSpc>
            </a:pPr>
            <a:r>
              <a:rPr lang="en-US" sz="1600" dirty="0"/>
              <a:t>  </a:t>
            </a:r>
            <a:endParaRPr lang="en-US" sz="1500" dirty="0">
              <a:latin typeface="Times New Roman" panose="02020603050405020304" pitchFamily="18" charset="0"/>
              <a:cs typeface="Times New Roman" panose="02020603050405020304" pitchFamily="18" charset="0"/>
            </a:endParaRPr>
          </a:p>
        </p:txBody>
      </p:sp>
      <p:sp>
        <p:nvSpPr>
          <p:cNvPr id="4" name="Rectangle 3"/>
          <p:cNvSpPr/>
          <p:nvPr/>
        </p:nvSpPr>
        <p:spPr>
          <a:xfrm>
            <a:off x="867909" y="1244376"/>
            <a:ext cx="10377845" cy="444929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[1] C. Y. Kim and K. Lee, ‘‘Risk management to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exchange and investors guidelines to prevent potential threats,’’ in Proc. Int. Conf. Platform Technol. Service (</a:t>
            </a:r>
            <a:r>
              <a:rPr lang="en-US" sz="1600" dirty="0" err="1">
                <a:latin typeface="Times New Roman" panose="02020603050405020304" pitchFamily="18" charset="0"/>
                <a:cs typeface="Times New Roman" panose="02020603050405020304" pitchFamily="18" charset="0"/>
              </a:rPr>
              <a:t>PlatCon</a:t>
            </a:r>
            <a:r>
              <a:rPr lang="en-US" sz="1600" dirty="0">
                <a:latin typeface="Times New Roman" panose="02020603050405020304" pitchFamily="18" charset="0"/>
                <a:cs typeface="Times New Roman" panose="02020603050405020304" pitchFamily="18" charset="0"/>
              </a:rPr>
              <a:t>), Jan. 2018, pp. 1–6.</a:t>
            </a:r>
          </a:p>
          <a:p>
            <a:pPr algn="just">
              <a:lnSpc>
                <a:spcPct val="200000"/>
              </a:lnSpc>
            </a:pPr>
            <a:r>
              <a:rPr lang="en-US" sz="1600" dirty="0">
                <a:latin typeface="Times New Roman" panose="02020603050405020304" pitchFamily="18" charset="0"/>
                <a:cs typeface="Times New Roman" panose="02020603050405020304" pitchFamily="18" charset="0"/>
              </a:rPr>
              <a:t> [2] I. U. </a:t>
            </a:r>
            <a:r>
              <a:rPr lang="en-US" sz="1600" dirty="0" err="1">
                <a:latin typeface="Times New Roman" panose="02020603050405020304" pitchFamily="18" charset="0"/>
                <a:cs typeface="Times New Roman" panose="02020603050405020304" pitchFamily="18" charset="0"/>
              </a:rPr>
              <a:t>Haq</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Maneengam</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Chupradit</a:t>
            </a:r>
            <a:r>
              <a:rPr lang="en-US" sz="1600" dirty="0">
                <a:latin typeface="Times New Roman" panose="02020603050405020304" pitchFamily="18" charset="0"/>
                <a:cs typeface="Times New Roman" panose="02020603050405020304" pitchFamily="18" charset="0"/>
              </a:rPr>
              <a:t>, W. </a:t>
            </a:r>
            <a:r>
              <a:rPr lang="en-US" sz="1600" dirty="0" err="1">
                <a:latin typeface="Times New Roman" panose="02020603050405020304" pitchFamily="18" charset="0"/>
                <a:cs typeface="Times New Roman" panose="02020603050405020304" pitchFamily="18" charset="0"/>
              </a:rPr>
              <a:t>Suksatan</a:t>
            </a:r>
            <a:r>
              <a:rPr lang="en-US" sz="1600" dirty="0">
                <a:latin typeface="Times New Roman" panose="02020603050405020304" pitchFamily="18" charset="0"/>
                <a:cs typeface="Times New Roman" panose="02020603050405020304" pitchFamily="18" charset="0"/>
              </a:rPr>
              <a:t>, and C. </a:t>
            </a:r>
            <a:r>
              <a:rPr lang="en-US" sz="1600" dirty="0" err="1">
                <a:latin typeface="Times New Roman" panose="02020603050405020304" pitchFamily="18" charset="0"/>
                <a:cs typeface="Times New Roman" panose="02020603050405020304" pitchFamily="18" charset="0"/>
              </a:rPr>
              <a:t>Huo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Economic</a:t>
            </a:r>
            <a:r>
              <a:rPr lang="en-US" sz="1600" dirty="0">
                <a:latin typeface="Times New Roman" panose="02020603050405020304" pitchFamily="18" charset="0"/>
                <a:cs typeface="Times New Roman" panose="02020603050405020304" pitchFamily="18" charset="0"/>
              </a:rPr>
              <a:t> policy uncertainty and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as a risk management avenue: A systematic review,’’ Risks, vol. 9, no. 9, p. 163, Sep. 2021.</a:t>
            </a:r>
          </a:p>
          <a:p>
            <a:pPr algn="just">
              <a:lnSpc>
                <a:spcPct val="200000"/>
              </a:lnSpc>
            </a:pPr>
            <a:r>
              <a:rPr lang="en-US" sz="1600" dirty="0">
                <a:latin typeface="Times New Roman" panose="02020603050405020304" pitchFamily="18" charset="0"/>
                <a:cs typeface="Times New Roman" panose="02020603050405020304" pitchFamily="18" charset="0"/>
              </a:rPr>
              <a:t> [3] J. Gold and S. D. </a:t>
            </a:r>
            <a:r>
              <a:rPr lang="en-US" sz="1600" dirty="0" err="1">
                <a:latin typeface="Times New Roman" panose="02020603050405020304" pitchFamily="18" charset="0"/>
                <a:cs typeface="Times New Roman" panose="02020603050405020304" pitchFamily="18" charset="0"/>
              </a:rPr>
              <a:t>Palley</a:t>
            </a:r>
            <a:r>
              <a:rPr lang="en-US" sz="1600" dirty="0">
                <a:latin typeface="Times New Roman" panose="02020603050405020304" pitchFamily="18" charset="0"/>
                <a:cs typeface="Times New Roman" panose="02020603050405020304" pitchFamily="18" charset="0"/>
              </a:rPr>
              <a:t>, ‘‘Protecting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assets,’’ Risk </a:t>
            </a:r>
            <a:r>
              <a:rPr lang="en-US" sz="1600" dirty="0" err="1">
                <a:latin typeface="Times New Roman" panose="02020603050405020304" pitchFamily="18" charset="0"/>
                <a:cs typeface="Times New Roman" panose="02020603050405020304" pitchFamily="18" charset="0"/>
              </a:rPr>
              <a:t>Manage</a:t>
            </a:r>
            <a:r>
              <a:rPr lang="en-US" sz="1600" dirty="0">
                <a:latin typeface="Times New Roman" panose="02020603050405020304" pitchFamily="18" charset="0"/>
                <a:cs typeface="Times New Roman" panose="02020603050405020304" pitchFamily="18" charset="0"/>
              </a:rPr>
              <a:t>., vol. 68, no. 3, pp. 12–13, 2021.</a:t>
            </a:r>
          </a:p>
          <a:p>
            <a:pPr algn="just">
              <a:lnSpc>
                <a:spcPct val="200000"/>
              </a:lnSpc>
            </a:pPr>
            <a:r>
              <a:rPr lang="en-US" sz="1600" dirty="0">
                <a:latin typeface="Times New Roman" panose="02020603050405020304" pitchFamily="18" charset="0"/>
                <a:cs typeface="Times New Roman" panose="02020603050405020304" pitchFamily="18" charset="0"/>
              </a:rPr>
              <a:t> [4] I. </a:t>
            </a:r>
            <a:r>
              <a:rPr lang="en-US" sz="1600" dirty="0" err="1">
                <a:latin typeface="Times New Roman" panose="02020603050405020304" pitchFamily="18" charset="0"/>
                <a:cs typeface="Times New Roman" panose="02020603050405020304" pitchFamily="18" charset="0"/>
              </a:rPr>
              <a:t>Barkai</a:t>
            </a:r>
            <a:r>
              <a:rPr lang="en-US" sz="1600" dirty="0">
                <a:latin typeface="Times New Roman" panose="02020603050405020304" pitchFamily="18" charset="0"/>
                <a:cs typeface="Times New Roman" panose="02020603050405020304" pitchFamily="18" charset="0"/>
              </a:rPr>
              <a:t>, T. </a:t>
            </a:r>
            <a:r>
              <a:rPr lang="en-US" sz="1600" dirty="0" err="1">
                <a:latin typeface="Times New Roman" panose="02020603050405020304" pitchFamily="18" charset="0"/>
                <a:cs typeface="Times New Roman" panose="02020603050405020304" pitchFamily="18" charset="0"/>
              </a:rPr>
              <a:t>Shushi</a:t>
            </a:r>
            <a:r>
              <a:rPr lang="en-US" sz="1600" dirty="0">
                <a:latin typeface="Times New Roman" panose="02020603050405020304" pitchFamily="18" charset="0"/>
                <a:cs typeface="Times New Roman" panose="02020603050405020304" pitchFamily="18" charset="0"/>
              </a:rPr>
              <a:t>, and R. Yosef, ‘‘A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risk–return analysis for bull and bear regimes,’’ J. Alternative Investments, vol. 24, no. 1, pp. 95–118, Jun. 2021.</a:t>
            </a:r>
          </a:p>
          <a:p>
            <a:pPr algn="just">
              <a:lnSpc>
                <a:spcPct val="200000"/>
              </a:lnSpc>
            </a:pPr>
            <a:r>
              <a:rPr lang="en-US" sz="1600" dirty="0">
                <a:latin typeface="Times New Roman" panose="02020603050405020304" pitchFamily="18" charset="0"/>
                <a:cs typeface="Times New Roman" panose="02020603050405020304" pitchFamily="18" charset="0"/>
              </a:rPr>
              <a:t> [5] V. </a:t>
            </a:r>
            <a:r>
              <a:rPr lang="en-US" sz="1600" dirty="0" err="1">
                <a:latin typeface="Times New Roman" panose="02020603050405020304" pitchFamily="18" charset="0"/>
                <a:cs typeface="Times New Roman" panose="02020603050405020304" pitchFamily="18" charset="0"/>
              </a:rPr>
              <a:t>Boiko</a:t>
            </a:r>
            <a:r>
              <a:rPr lang="en-US" sz="1600" dirty="0">
                <a:latin typeface="Times New Roman" panose="02020603050405020304" pitchFamily="18" charset="0"/>
                <a:cs typeface="Times New Roman" panose="02020603050405020304" pitchFamily="18" charset="0"/>
              </a:rPr>
              <a:t>, Y. </a:t>
            </a:r>
            <a:r>
              <a:rPr lang="en-US" sz="1600" dirty="0" err="1">
                <a:latin typeface="Times New Roman" panose="02020603050405020304" pitchFamily="18" charset="0"/>
                <a:cs typeface="Times New Roman" panose="02020603050405020304" pitchFamily="18" charset="0"/>
              </a:rPr>
              <a:t>Tymoshenko</a:t>
            </a:r>
            <a:r>
              <a:rPr lang="en-US" sz="1600" dirty="0">
                <a:latin typeface="Times New Roman" panose="02020603050405020304" pitchFamily="18" charset="0"/>
                <a:cs typeface="Times New Roman" panose="02020603050405020304" pitchFamily="18" charset="0"/>
              </a:rPr>
              <a:t>, R. Y. </a:t>
            </a:r>
            <a:r>
              <a:rPr lang="en-US" sz="1600" dirty="0" err="1">
                <a:latin typeface="Times New Roman" panose="02020603050405020304" pitchFamily="18" charset="0"/>
                <a:cs typeface="Times New Roman" panose="02020603050405020304" pitchFamily="18" charset="0"/>
              </a:rPr>
              <a:t>Kononenko</a:t>
            </a:r>
            <a:r>
              <a:rPr lang="en-US" sz="1600" dirty="0">
                <a:latin typeface="Times New Roman" panose="02020603050405020304" pitchFamily="18" charset="0"/>
                <a:cs typeface="Times New Roman" panose="02020603050405020304" pitchFamily="18" charset="0"/>
              </a:rPr>
              <a:t>, and D. </a:t>
            </a:r>
            <a:r>
              <a:rPr lang="en-US" sz="1600" dirty="0" err="1">
                <a:latin typeface="Times New Roman" panose="02020603050405020304" pitchFamily="18" charset="0"/>
                <a:cs typeface="Times New Roman" panose="02020603050405020304" pitchFamily="18" charset="0"/>
              </a:rPr>
              <a:t>Goncharov</a:t>
            </a:r>
            <a:r>
              <a:rPr lang="en-US" sz="1600" dirty="0">
                <a:latin typeface="Times New Roman" panose="02020603050405020304" pitchFamily="18" charset="0"/>
                <a:cs typeface="Times New Roman" panose="02020603050405020304" pitchFamily="18" charset="0"/>
              </a:rPr>
              <a:t>, ‘‘The </a:t>
            </a:r>
            <a:r>
              <a:rPr lang="en-US" sz="1600" dirty="0" err="1">
                <a:latin typeface="Times New Roman" panose="02020603050405020304" pitchFamily="18" charset="0"/>
                <a:cs typeface="Times New Roman" panose="02020603050405020304" pitchFamily="18" charset="0"/>
              </a:rPr>
              <a:t>optimization</a:t>
            </a:r>
            <a:r>
              <a:rPr lang="en-US" sz="1600" dirty="0">
                <a:latin typeface="Times New Roman" panose="02020603050405020304" pitchFamily="18" charset="0"/>
                <a:cs typeface="Times New Roman" panose="02020603050405020304" pitchFamily="18" charset="0"/>
              </a:rPr>
              <a:t> of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portfolio in view of the risks,’’ J. Manage. Inf. </a:t>
            </a:r>
            <a:r>
              <a:rPr lang="en-US" sz="1600" dirty="0" err="1">
                <a:latin typeface="Times New Roman" panose="02020603050405020304" pitchFamily="18" charset="0"/>
                <a:cs typeface="Times New Roman" panose="02020603050405020304" pitchFamily="18" charset="0"/>
              </a:rPr>
              <a:t>Decis</a:t>
            </a:r>
            <a:r>
              <a:rPr lang="en-US" sz="1600" dirty="0">
                <a:latin typeface="Times New Roman" panose="02020603050405020304" pitchFamily="18" charset="0"/>
                <a:cs typeface="Times New Roman" panose="02020603050405020304" pitchFamily="18" charset="0"/>
              </a:rPr>
              <a:t>. Sci., vol. 24, pp. 1–9, Sep. 2021.</a:t>
            </a:r>
          </a:p>
        </p:txBody>
      </p:sp>
    </p:spTree>
    <p:extLst>
      <p:ext uri="{BB962C8B-B14F-4D97-AF65-F5344CB8AC3E}">
        <p14:creationId xmlns:p14="http://schemas.microsoft.com/office/powerpoint/2010/main" val="641679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0457" y="1091821"/>
            <a:ext cx="10475299" cy="5016758"/>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[6] G. </a:t>
            </a:r>
            <a:r>
              <a:rPr lang="en-US" sz="1600" dirty="0" err="1">
                <a:latin typeface="Times New Roman" panose="02020603050405020304" pitchFamily="18" charset="0"/>
                <a:cs typeface="Times New Roman" panose="02020603050405020304" pitchFamily="18" charset="0"/>
              </a:rPr>
              <a:t>Köchling</a:t>
            </a:r>
            <a:r>
              <a:rPr lang="en-US" sz="1600" dirty="0">
                <a:latin typeface="Times New Roman" panose="02020603050405020304" pitchFamily="18" charset="0"/>
                <a:cs typeface="Times New Roman" panose="02020603050405020304" pitchFamily="18" charset="0"/>
              </a:rPr>
              <a:t>, ‘‘Essays in finance: Corporate hedging, mutual fund </a:t>
            </a:r>
            <a:r>
              <a:rPr lang="en-US" sz="1600" dirty="0" err="1">
                <a:latin typeface="Times New Roman" panose="02020603050405020304" pitchFamily="18" charset="0"/>
                <a:cs typeface="Times New Roman" panose="02020603050405020304" pitchFamily="18" charset="0"/>
              </a:rPr>
              <a:t>managers</a:t>
            </a:r>
            <a:r>
              <a:rPr lang="en-US" sz="1600" dirty="0">
                <a:latin typeface="Times New Roman" panose="02020603050405020304" pitchFamily="18" charset="0"/>
                <a:cs typeface="Times New Roman" panose="02020603050405020304" pitchFamily="18" charset="0"/>
              </a:rPr>
              <a:t>’ behavior, and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markets,’’ M.S. thesis, </a:t>
            </a:r>
            <a:r>
              <a:rPr lang="en-US" sz="1600" dirty="0" err="1">
                <a:latin typeface="Times New Roman" panose="02020603050405020304" pitchFamily="18" charset="0"/>
                <a:cs typeface="Times New Roman" panose="02020603050405020304" pitchFamily="18" charset="0"/>
              </a:rPr>
              <a:t>Universitätsbibliothek</a:t>
            </a:r>
            <a:r>
              <a:rPr lang="en-US" sz="1600" dirty="0">
                <a:latin typeface="Times New Roman" panose="02020603050405020304" pitchFamily="18" charset="0"/>
                <a:cs typeface="Times New Roman" panose="02020603050405020304" pitchFamily="18" charset="0"/>
              </a:rPr>
              <a:t> Dortmund, Dortmund, Germany, 2021. </a:t>
            </a:r>
          </a:p>
          <a:p>
            <a:pPr algn="just">
              <a:lnSpc>
                <a:spcPct val="200000"/>
              </a:lnSpc>
            </a:pPr>
            <a:r>
              <a:rPr lang="en-US" sz="1600" dirty="0">
                <a:latin typeface="Times New Roman" panose="02020603050405020304" pitchFamily="18" charset="0"/>
                <a:cs typeface="Times New Roman" panose="02020603050405020304" pitchFamily="18" charset="0"/>
              </a:rPr>
              <a:t>[7] Z. Umar, N. </a:t>
            </a:r>
            <a:r>
              <a:rPr lang="en-US" sz="1600" dirty="0" err="1">
                <a:latin typeface="Times New Roman" panose="02020603050405020304" pitchFamily="18" charset="0"/>
                <a:cs typeface="Times New Roman" panose="02020603050405020304" pitchFamily="18" charset="0"/>
              </a:rPr>
              <a:t>Trabelsi</a:t>
            </a:r>
            <a:r>
              <a:rPr lang="en-US" sz="1600" dirty="0">
                <a:latin typeface="Times New Roman" panose="02020603050405020304" pitchFamily="18" charset="0"/>
                <a:cs typeface="Times New Roman" panose="02020603050405020304" pitchFamily="18" charset="0"/>
              </a:rPr>
              <a:t>, and F. </a:t>
            </a:r>
            <a:r>
              <a:rPr lang="en-US" sz="1600" dirty="0" err="1">
                <a:latin typeface="Times New Roman" panose="02020603050405020304" pitchFamily="18" charset="0"/>
                <a:cs typeface="Times New Roman" panose="02020603050405020304" pitchFamily="18" charset="0"/>
              </a:rPr>
              <a:t>Alqahtani</a:t>
            </a:r>
            <a:r>
              <a:rPr lang="en-US" sz="1600" dirty="0">
                <a:latin typeface="Times New Roman" panose="02020603050405020304" pitchFamily="18" charset="0"/>
                <a:cs typeface="Times New Roman" panose="02020603050405020304" pitchFamily="18" charset="0"/>
              </a:rPr>
              <a:t>, ‘‘Connectedness between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and technology sectors: International evidence,’’ Int. Rev. Econ. Finance, vol. 71, pp. 910–922, Jan. 2021. </a:t>
            </a:r>
          </a:p>
          <a:p>
            <a:pPr algn="just">
              <a:lnSpc>
                <a:spcPct val="200000"/>
              </a:lnSpc>
            </a:pPr>
            <a:r>
              <a:rPr lang="en-US" sz="1600" dirty="0">
                <a:latin typeface="Times New Roman" panose="02020603050405020304" pitchFamily="18" charset="0"/>
                <a:cs typeface="Times New Roman" panose="02020603050405020304" pitchFamily="18" charset="0"/>
              </a:rPr>
              <a:t>[8] T. Kurosaki and Y. S. Kim,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portfolio optimization with multivariate normal tempered stable processes and foster-hart risk,’’ Finance Res. </a:t>
            </a:r>
            <a:r>
              <a:rPr lang="en-US" sz="1600" dirty="0" err="1">
                <a:latin typeface="Times New Roman" panose="02020603050405020304" pitchFamily="18" charset="0"/>
                <a:cs typeface="Times New Roman" panose="02020603050405020304" pitchFamily="18" charset="0"/>
              </a:rPr>
              <a:t>Lett</a:t>
            </a:r>
            <a:r>
              <a:rPr lang="en-US" sz="1600" dirty="0">
                <a:latin typeface="Times New Roman" panose="02020603050405020304" pitchFamily="18" charset="0"/>
                <a:cs typeface="Times New Roman" panose="02020603050405020304" pitchFamily="18" charset="0"/>
              </a:rPr>
              <a:t>., vol. 45, Mar. 2022, Art. no. 102143.</a:t>
            </a:r>
          </a:p>
          <a:p>
            <a:pPr algn="just">
              <a:lnSpc>
                <a:spcPct val="200000"/>
              </a:lnSpc>
            </a:pPr>
            <a:r>
              <a:rPr lang="en-US" sz="1600" dirty="0">
                <a:latin typeface="Times New Roman" panose="02020603050405020304" pitchFamily="18" charset="0"/>
                <a:cs typeface="Times New Roman" panose="02020603050405020304" pitchFamily="18" charset="0"/>
              </a:rPr>
              <a:t> [9] A. </a:t>
            </a:r>
            <a:r>
              <a:rPr lang="en-US" sz="1600" dirty="0" err="1">
                <a:latin typeface="Times New Roman" panose="02020603050405020304" pitchFamily="18" charset="0"/>
                <a:cs typeface="Times New Roman" panose="02020603050405020304" pitchFamily="18" charset="0"/>
              </a:rPr>
              <a:t>Masharsky</a:t>
            </a:r>
            <a:r>
              <a:rPr lang="en-US" sz="1600" dirty="0">
                <a:latin typeface="Times New Roman" panose="02020603050405020304" pitchFamily="18" charset="0"/>
                <a:cs typeface="Times New Roman" panose="02020603050405020304" pitchFamily="18" charset="0"/>
              </a:rPr>
              <a:t> and I. </a:t>
            </a:r>
            <a:r>
              <a:rPr lang="en-US" sz="1600" dirty="0" err="1">
                <a:latin typeface="Times New Roman" panose="02020603050405020304" pitchFamily="18" charset="0"/>
                <a:cs typeface="Times New Roman" panose="02020603050405020304" pitchFamily="18" charset="0"/>
              </a:rPr>
              <a:t>Skvortsov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development in Latvia and the Baltic states,’’ Eur. Cooperation, vol. 1, no. 49, pp. 7–22, 2021. </a:t>
            </a:r>
          </a:p>
          <a:p>
            <a:pPr algn="just">
              <a:lnSpc>
                <a:spcPct val="200000"/>
              </a:lnSpc>
            </a:pPr>
            <a:r>
              <a:rPr lang="en-US" sz="1600" dirty="0">
                <a:latin typeface="Times New Roman" panose="02020603050405020304" pitchFamily="18" charset="0"/>
                <a:cs typeface="Times New Roman" panose="02020603050405020304" pitchFamily="18" charset="0"/>
              </a:rPr>
              <a:t>[10] S. Bhattacharya and K. </a:t>
            </a:r>
            <a:r>
              <a:rPr lang="en-US" sz="1600" dirty="0" err="1">
                <a:latin typeface="Times New Roman" panose="02020603050405020304" pitchFamily="18" charset="0"/>
                <a:cs typeface="Times New Roman" panose="02020603050405020304" pitchFamily="18" charset="0"/>
              </a:rPr>
              <a:t>Rana</a:t>
            </a:r>
            <a:r>
              <a:rPr lang="en-US" sz="1600" dirty="0">
                <a:latin typeface="Times New Roman" panose="02020603050405020304" pitchFamily="18" charset="0"/>
                <a:cs typeface="Times New Roman" panose="02020603050405020304" pitchFamily="18" charset="0"/>
              </a:rPr>
              <a:t>, ‘‘A case study on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driven euphoria in 2020-21,’’ Int. J. Res. Eng., Sci. Manage., vol. 4, no. 3, pp. 9–11, 2021.</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812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16251" r="-88" b="9791"/>
          <a:stretch/>
        </p:blipFill>
        <p:spPr>
          <a:xfrm>
            <a:off x="0" y="0"/>
            <a:ext cx="12192000" cy="6902369"/>
          </a:xfrm>
          <a:prstGeom prst="rect">
            <a:avLst/>
          </a:prstGeom>
        </p:spPr>
      </p:pic>
    </p:spTree>
    <p:extLst>
      <p:ext uri="{BB962C8B-B14F-4D97-AF65-F5344CB8AC3E}">
        <p14:creationId xmlns:p14="http://schemas.microsoft.com/office/powerpoint/2010/main" val="202873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665308" y="379485"/>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a:latin typeface="Times New Roman" panose="02020603050405020304" pitchFamily="18" charset="0"/>
                <a:cs typeface="Times New Roman" panose="02020603050405020304" pitchFamily="18" charset="0"/>
              </a:rPr>
              <a:t>INTRODUCTION</a:t>
            </a:r>
          </a:p>
        </p:txBody>
      </p:sp>
      <p:sp>
        <p:nvSpPr>
          <p:cNvPr id="3" name="Content Placeholder 2"/>
          <p:cNvSpPr txBox="1">
            <a:spLocks/>
          </p:cNvSpPr>
          <p:nvPr/>
        </p:nvSpPr>
        <p:spPr>
          <a:xfrm>
            <a:off x="846531" y="823417"/>
            <a:ext cx="10498937" cy="633434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buNone/>
            </a:pPr>
            <a:r>
              <a:rPr lang="en-US" sz="1600" dirty="0"/>
              <a:t>Financial market is one of the complex systems that the definition of complexity didn’t get accepted from </a:t>
            </a:r>
            <a:r>
              <a:rPr lang="en-US" sz="1600" dirty="0" err="1"/>
              <a:t>universities</a:t>
            </a:r>
            <a:r>
              <a:rPr lang="en-US" sz="1600" dirty="0"/>
              <a:t> and this cause the agreement in term of interacting the elements of complex systems together. Complex system modeling is similar to daunting task which the structure of this system organized based on hierarchical manner that </a:t>
            </a:r>
            <a:r>
              <a:rPr lang="en-US" sz="1600" dirty="0" err="1"/>
              <a:t>collected</a:t>
            </a:r>
            <a:r>
              <a:rPr lang="en-US" sz="1600" dirty="0"/>
              <a:t> their own subsystems [1]–[3]. This resources extracted by the name of hierarchical models. Unfortunately, in the process of portfolio construction there is a hug challenge regarding the lack of correlation matrix in hierarchical </a:t>
            </a:r>
            <a:r>
              <a:rPr lang="en-US" sz="1600" dirty="0" err="1"/>
              <a:t>structure</a:t>
            </a:r>
            <a:r>
              <a:rPr lang="en-US" sz="1600" dirty="0"/>
              <a:t>. This issue worsen the matrices for large covariance. In recent decades, around 2500 type of </a:t>
            </a:r>
            <a:r>
              <a:rPr lang="en-US" sz="1600" dirty="0" err="1"/>
              <a:t>cryptocurrencies</a:t>
            </a:r>
            <a:r>
              <a:rPr lang="en-US" sz="1600" dirty="0"/>
              <a:t> which contains the 252.5 trillion dollar of trading in this market [4]–[6]. The </a:t>
            </a:r>
            <a:r>
              <a:rPr lang="en-US" sz="1600" dirty="0" err="1"/>
              <a:t>cryptocurrency</a:t>
            </a:r>
            <a:r>
              <a:rPr lang="en-US" sz="1600" dirty="0"/>
              <a:t> reverberation transpire in, out of order environment [7]–[10]. Even news publishers had more interest and closer attention to the price changes and the large remote of actions to the soar unmitigated. Rules set up is for investors protecting and try to stop the money laundry. Similarly, stop the crowd for the fiat </a:t>
            </a:r>
            <a:r>
              <a:rPr lang="en-US" sz="1600" dirty="0" err="1"/>
              <a:t>currency</a:t>
            </a:r>
            <a:r>
              <a:rPr lang="en-US" sz="1600" dirty="0"/>
              <a:t>. Regarding all the mentioned good wills, </a:t>
            </a:r>
            <a:r>
              <a:rPr lang="en-US" sz="1600" dirty="0" err="1"/>
              <a:t>implementation</a:t>
            </a:r>
            <a:r>
              <a:rPr lang="en-US" sz="1600" dirty="0"/>
              <a:t> and theories shows the dedicated movement of price of </a:t>
            </a:r>
            <a:r>
              <a:rPr lang="en-US" sz="1600" dirty="0" err="1"/>
              <a:t>cryptocurrency</a:t>
            </a:r>
            <a:r>
              <a:rPr lang="en-US" sz="1600" dirty="0"/>
              <a:t> market. </a:t>
            </a:r>
            <a:r>
              <a:rPr lang="en-US" sz="1600" dirty="0" err="1"/>
              <a:t>Lahre</a:t>
            </a:r>
            <a:r>
              <a:rPr lang="en-US" sz="1600" dirty="0"/>
              <a:t> et al. </a:t>
            </a:r>
            <a:endParaRPr lang="en-US" sz="15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4456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64898" y="750627"/>
            <a:ext cx="11062204" cy="49131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200000"/>
              </a:lnSpc>
              <a:spcAft>
                <a:spcPts val="1000"/>
              </a:spcAft>
              <a:buNone/>
            </a:pPr>
            <a:r>
              <a:rPr lang="en-US" sz="1600" dirty="0"/>
              <a:t>Markowitz optimization with the high ratio. </a:t>
            </a:r>
            <a:r>
              <a:rPr lang="en-US" sz="1600" dirty="0" err="1"/>
              <a:t>Walid</a:t>
            </a:r>
            <a:r>
              <a:rPr lang="en-US" sz="1600" dirty="0"/>
              <a:t> et al. [15] proposed the relationship between </a:t>
            </a:r>
            <a:r>
              <a:rPr lang="en-US" sz="1600" dirty="0" err="1"/>
              <a:t>cryptocurrencies</a:t>
            </a:r>
            <a:r>
              <a:rPr lang="en-US" sz="1600" dirty="0"/>
              <a:t> based on the highest frequency. The presented system gives the output of useful marketing insights and gives the allowance to the agent to improve the system stability. </a:t>
            </a:r>
            <a:r>
              <a:rPr lang="en-US" sz="1600" dirty="0" err="1"/>
              <a:t>Platanakis</a:t>
            </a:r>
            <a:r>
              <a:rPr lang="en-US" sz="1600" dirty="0"/>
              <a:t> et al. [16], demonstrates the estimation error in term of return </a:t>
            </a:r>
            <a:r>
              <a:rPr lang="en-US" sz="1600" dirty="0" err="1"/>
              <a:t>estimation</a:t>
            </a:r>
            <a:r>
              <a:rPr lang="en-US" sz="1600" dirty="0"/>
              <a:t> rather than naively diversified (1/N) strategy. Similarly, they used [17] the model of Black </a:t>
            </a:r>
            <a:r>
              <a:rPr lang="en-US" sz="1600" dirty="0" err="1"/>
              <a:t>Litterman</a:t>
            </a:r>
            <a:r>
              <a:rPr lang="en-US" sz="1600" dirty="0"/>
              <a:t> based on the variance constraints to support the sophisticated </a:t>
            </a:r>
            <a:r>
              <a:rPr lang="en-US" sz="1600" dirty="0" err="1"/>
              <a:t>portfolio</a:t>
            </a:r>
            <a:r>
              <a:rPr lang="en-US" sz="1600" dirty="0"/>
              <a:t> technique for estimation control of the simple </a:t>
            </a:r>
            <a:r>
              <a:rPr lang="en-US" sz="1600" dirty="0" err="1"/>
              <a:t>methods</a:t>
            </a:r>
            <a:r>
              <a:rPr lang="en-US" sz="1600" dirty="0"/>
              <a:t> to manage the </a:t>
            </a:r>
            <a:r>
              <a:rPr lang="en-US" sz="1600" dirty="0" err="1"/>
              <a:t>cryptocurrency</a:t>
            </a:r>
            <a:r>
              <a:rPr lang="en-US" sz="1600" dirty="0"/>
              <a:t>. Saba et al. [18] applied the wavelet-based analysis for </a:t>
            </a:r>
            <a:r>
              <a:rPr lang="en-US" sz="1600" dirty="0" err="1"/>
              <a:t>cryptocurrency</a:t>
            </a:r>
            <a:r>
              <a:rPr lang="en-US" sz="1600" dirty="0"/>
              <a:t> multi-scale dynamic interdependence between the liquid </a:t>
            </a:r>
            <a:r>
              <a:rPr lang="en-US" sz="1600" dirty="0" err="1"/>
              <a:t>cryptocurrencies</a:t>
            </a:r>
            <a:r>
              <a:rPr lang="en-US" sz="1600" dirty="0"/>
              <a:t> to count the traders and investors heterogeneous </a:t>
            </a:r>
            <a:r>
              <a:rPr lang="en-US" sz="1600" dirty="0" err="1"/>
              <a:t>behaviour</a:t>
            </a:r>
            <a:r>
              <a:rPr lang="en-US" sz="1600" dirty="0"/>
              <a:t>. </a:t>
            </a:r>
            <a:r>
              <a:rPr lang="en-US" sz="1600" dirty="0" err="1"/>
              <a:t>Corbet</a:t>
            </a:r>
            <a:r>
              <a:rPr lang="en-US" sz="1600" dirty="0"/>
              <a:t> et al. [19] compare the different rules of trading in term of average-oscillator to breakout the range of trading strategies. Based on the reports of </a:t>
            </a:r>
            <a:r>
              <a:rPr lang="en-US" sz="1600" dirty="0" err="1"/>
              <a:t>cryptocurrency</a:t>
            </a:r>
            <a:r>
              <a:rPr lang="en-US" sz="1600" dirty="0"/>
              <a:t> related audit considerations and Chartered Professional Accountants </a:t>
            </a:r>
            <a:r>
              <a:rPr lang="en-US" sz="1600" dirty="0" err="1"/>
              <a:t>Cananda</a:t>
            </a:r>
            <a:r>
              <a:rPr lang="en-US" sz="1600" dirty="0"/>
              <a:t> (CPAC), building the general </a:t>
            </a:r>
            <a:r>
              <a:rPr lang="en-US" sz="1600" dirty="0" err="1"/>
              <a:t>awareness</a:t>
            </a:r>
            <a:r>
              <a:rPr lang="en-US" sz="1600" dirty="0"/>
              <a:t> for the intrinsic risks of the ecosystem of digital assets recommended. I</a:t>
            </a:r>
            <a:endParaRPr lang="en-US" sz="15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711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923610" y="914949"/>
          <a:ext cx="10342367" cy="5738862"/>
        </p:xfrm>
        <a:graphic>
          <a:graphicData uri="http://schemas.openxmlformats.org/drawingml/2006/table">
            <a:tbl>
              <a:tblPr firstRow="1" bandRow="1">
                <a:tableStyleId>{5940675A-B579-460E-94D1-54222C63F5DA}</a:tableStyleId>
              </a:tblPr>
              <a:tblGrid>
                <a:gridCol w="563122">
                  <a:extLst>
                    <a:ext uri="{9D8B030D-6E8A-4147-A177-3AD203B41FA5}">
                      <a16:colId xmlns:a16="http://schemas.microsoft.com/office/drawing/2014/main" val="20000"/>
                    </a:ext>
                  </a:extLst>
                </a:gridCol>
                <a:gridCol w="2534052">
                  <a:extLst>
                    <a:ext uri="{9D8B030D-6E8A-4147-A177-3AD203B41FA5}">
                      <a16:colId xmlns:a16="http://schemas.microsoft.com/office/drawing/2014/main" val="20001"/>
                    </a:ext>
                  </a:extLst>
                </a:gridCol>
                <a:gridCol w="1760751">
                  <a:extLst>
                    <a:ext uri="{9D8B030D-6E8A-4147-A177-3AD203B41FA5}">
                      <a16:colId xmlns:a16="http://schemas.microsoft.com/office/drawing/2014/main" val="20002"/>
                    </a:ext>
                  </a:extLst>
                </a:gridCol>
                <a:gridCol w="3096182">
                  <a:extLst>
                    <a:ext uri="{9D8B030D-6E8A-4147-A177-3AD203B41FA5}">
                      <a16:colId xmlns:a16="http://schemas.microsoft.com/office/drawing/2014/main" val="20003"/>
                    </a:ext>
                  </a:extLst>
                </a:gridCol>
                <a:gridCol w="2388260">
                  <a:extLst>
                    <a:ext uri="{9D8B030D-6E8A-4147-A177-3AD203B41FA5}">
                      <a16:colId xmlns:a16="http://schemas.microsoft.com/office/drawing/2014/main" val="20004"/>
                    </a:ext>
                  </a:extLst>
                </a:gridCol>
              </a:tblGrid>
              <a:tr h="568746">
                <a:tc>
                  <a:txBody>
                    <a:bodyPr/>
                    <a:lstStyle/>
                    <a:p>
                      <a:pPr algn="ctr"/>
                      <a:r>
                        <a:rPr lang="en-US" sz="1600" b="1" dirty="0">
                          <a:latin typeface="Times New Roman" panose="02020603050405020304" pitchFamily="18" charset="0"/>
                          <a:cs typeface="Times New Roman" panose="02020603050405020304" pitchFamily="18" charset="0"/>
                        </a:rPr>
                        <a:t>S. No</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Journal Type </a:t>
                      </a:r>
                      <a:r>
                        <a:rPr lang="en-US" sz="1600" b="1" baseline="0" dirty="0">
                          <a:latin typeface="Times New Roman" panose="02020603050405020304" pitchFamily="18" charset="0"/>
                          <a:cs typeface="Times New Roman" panose="02020603050405020304" pitchFamily="18" charset="0"/>
                        </a:rPr>
                        <a:t>with year</a:t>
                      </a:r>
                      <a:endParaRPr lang="en-US" sz="16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1" dirty="0">
                          <a:latin typeface="Times New Roman" panose="02020603050405020304" pitchFamily="18" charset="0"/>
                          <a:cs typeface="Times New Roman" panose="02020603050405020304" pitchFamily="18" charset="0"/>
                        </a:rPr>
                        <a:t>Authors</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1600" b="1" dirty="0">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269526">
                <a:tc>
                  <a:txBody>
                    <a:bodyPr/>
                    <a:lstStyle/>
                    <a:p>
                      <a:pPr algn="ctr"/>
                      <a:r>
                        <a:rPr lang="en-US" sz="1600" b="0" dirty="0">
                          <a:latin typeface="Times New Roman" panose="02020603050405020304" pitchFamily="18" charset="0"/>
                          <a:cs typeface="Times New Roman" panose="02020603050405020304" pitchFamily="18" charset="0"/>
                        </a:rPr>
                        <a:t>1</a:t>
                      </a:r>
                    </a:p>
                  </a:txBody>
                  <a:tcPr anchor="ctr"/>
                </a:tc>
                <a:tc>
                  <a:txBody>
                    <a:bodyPr/>
                    <a:lstStyle/>
                    <a:p>
                      <a:pPr algn="ctr"/>
                      <a:r>
                        <a:rPr lang="en-US" sz="1600" b="0" dirty="0">
                          <a:latin typeface="Times New Roman" panose="02020603050405020304" pitchFamily="18" charset="0"/>
                          <a:cs typeface="Times New Roman" panose="02020603050405020304" pitchFamily="18" charset="0"/>
                        </a:rPr>
                        <a:t>Conference ICT, Jan. 2018, pp. 1–6. </a:t>
                      </a:r>
                    </a:p>
                  </a:txBody>
                  <a:tcPr anchor="ctr"/>
                </a:tc>
                <a:tc>
                  <a:txBody>
                    <a:bodyPr/>
                    <a:lstStyle/>
                    <a:p>
                      <a:pPr algn="ctr"/>
                      <a:r>
                        <a:rPr lang="en-US" sz="1600" kern="1200" dirty="0">
                          <a:solidFill>
                            <a:schemeClr val="tx1"/>
                          </a:solidFill>
                          <a:effectLst/>
                          <a:latin typeface="Times New Roman" panose="02020603050405020304" pitchFamily="18" charset="0"/>
                          <a:ea typeface="+mn-ea"/>
                          <a:cs typeface="Times New Roman" panose="02020603050405020304" pitchFamily="18" charset="0"/>
                        </a:rPr>
                        <a:t>C. Y. Kim and K. Lee,</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‘‘Risk management to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exchange</a:t>
                      </a:r>
                    </a:p>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and investors guidelines to prevent potential threats,’’</a:t>
                      </a:r>
                    </a:p>
                  </a:txBody>
                  <a:tcPr anchor="ctr"/>
                </a:tc>
                <a:tc>
                  <a:txBody>
                    <a:bodyPr/>
                    <a:lstStyle/>
                    <a:p>
                      <a:pPr algn="ct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Investment and interest in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cryptocurrency</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69526">
                <a:tc>
                  <a:txBody>
                    <a:bodyPr/>
                    <a:lstStyle/>
                    <a:p>
                      <a:pPr algn="ctr"/>
                      <a:r>
                        <a:rPr lang="en-US" sz="1600" b="0" dirty="0">
                          <a:latin typeface="Times New Roman" panose="02020603050405020304" pitchFamily="18" charset="0"/>
                          <a:cs typeface="Times New Roman" panose="02020603050405020304" pitchFamily="18" charset="0"/>
                        </a:rPr>
                        <a:t>2</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fr-FR" sz="1600" dirty="0" err="1">
                          <a:latin typeface="Times New Roman" panose="02020603050405020304" pitchFamily="18" charset="0"/>
                          <a:cs typeface="Times New Roman" panose="02020603050405020304" pitchFamily="18" charset="0"/>
                        </a:rPr>
                        <a:t>Conference</a:t>
                      </a:r>
                      <a:r>
                        <a:rPr lang="fr-FR" sz="1600" dirty="0">
                          <a:latin typeface="Times New Roman" panose="02020603050405020304" pitchFamily="18" charset="0"/>
                          <a:cs typeface="Times New Roman" panose="02020603050405020304" pitchFamily="18" charset="0"/>
                        </a:rPr>
                        <a:t> , vol. 9, no. 9, p. 163, Sep. 2021</a:t>
                      </a:r>
                    </a:p>
                  </a:txBody>
                  <a:tcPr anchor="ctr"/>
                </a:tc>
                <a:tc>
                  <a:txBody>
                    <a:bodyPr/>
                    <a:lstStyle/>
                    <a:p>
                      <a:pPr algn="ctr"/>
                      <a:r>
                        <a:rPr lang="fi-FI" sz="1600" b="0" dirty="0">
                          <a:latin typeface="Times New Roman" panose="02020603050405020304" pitchFamily="18" charset="0"/>
                          <a:cs typeface="Times New Roman" panose="02020603050405020304" pitchFamily="18" charset="0"/>
                        </a:rPr>
                        <a:t>]. I. U. Haq, A. Maneengam, S. Chupradit, W. Suksatan, and C. Huo</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‘‘Economic policy  uncertainty and </a:t>
                      </a: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market as a risk management avenue: A systematic review,’’</a:t>
                      </a: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literature </a:t>
                      </a:r>
                    </a:p>
                  </a:txBody>
                  <a:tcPr anchor="ctr"/>
                </a:tc>
                <a:extLst>
                  <a:ext uri="{0D108BD9-81ED-4DB2-BD59-A6C34878D82A}">
                    <a16:rowId xmlns:a16="http://schemas.microsoft.com/office/drawing/2014/main" val="10002"/>
                  </a:ext>
                </a:extLst>
              </a:tr>
              <a:tr h="1314015">
                <a:tc>
                  <a:txBody>
                    <a:bodyPr/>
                    <a:lstStyle/>
                    <a:p>
                      <a:pPr algn="ctr"/>
                      <a:r>
                        <a:rPr lang="en-US" sz="1600" b="0" dirty="0">
                          <a:latin typeface="Times New Roman" panose="02020603050405020304" pitchFamily="18" charset="0"/>
                          <a:cs typeface="Times New Roman" panose="02020603050405020304" pitchFamily="18" charset="0"/>
                        </a:rPr>
                        <a:t>3</a:t>
                      </a:r>
                    </a:p>
                  </a:txBody>
                  <a:tcPr anchor="ctr"/>
                </a:tc>
                <a:tc>
                  <a:txBody>
                    <a:bodyPr/>
                    <a:lstStyle/>
                    <a:p>
                      <a:pPr algn="ctr"/>
                      <a:r>
                        <a:rPr lang="en-US" sz="1600" dirty="0"/>
                        <a:t>” </a:t>
                      </a:r>
                      <a:r>
                        <a:rPr lang="fr-FR" sz="1600" dirty="0" err="1">
                          <a:latin typeface="Times New Roman" panose="02020603050405020304" pitchFamily="18" charset="0"/>
                          <a:cs typeface="Times New Roman" panose="02020603050405020304" pitchFamily="18" charset="0"/>
                        </a:rPr>
                        <a:t>Conference</a:t>
                      </a:r>
                      <a:r>
                        <a:rPr lang="fr-F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vol. 68, no. 3, pp. 12–13, 2021</a:t>
                      </a:r>
                      <a:endParaRPr lang="en-US" sz="160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 J. Gold and S. D. </a:t>
                      </a:r>
                      <a:r>
                        <a:rPr lang="en-US" sz="1600" b="0" dirty="0" err="1">
                          <a:latin typeface="Times New Roman" panose="02020603050405020304" pitchFamily="18" charset="0"/>
                          <a:cs typeface="Times New Roman" panose="02020603050405020304" pitchFamily="18" charset="0"/>
                        </a:rPr>
                        <a:t>Palley</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‘‘Protecting </a:t>
                      </a: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assets,’’</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wallets</a:t>
                      </a:r>
                    </a:p>
                  </a:txBody>
                  <a:tcPr anchor="ctr"/>
                </a:tc>
                <a:extLst>
                  <a:ext uri="{0D108BD9-81ED-4DB2-BD59-A6C34878D82A}">
                    <a16:rowId xmlns:a16="http://schemas.microsoft.com/office/drawing/2014/main" val="10003"/>
                  </a:ext>
                </a:extLst>
              </a:tr>
              <a:tr h="1265561">
                <a:tc>
                  <a:txBody>
                    <a:bodyPr/>
                    <a:lstStyle/>
                    <a:p>
                      <a:pPr algn="ctr"/>
                      <a:r>
                        <a:rPr lang="en-US" sz="1600" b="0" dirty="0">
                          <a:latin typeface="Times New Roman" panose="02020603050405020304" pitchFamily="18" charset="0"/>
                          <a:cs typeface="Times New Roman" panose="02020603050405020304" pitchFamily="18" charset="0"/>
                        </a:rPr>
                        <a:t>4</a:t>
                      </a:r>
                    </a:p>
                  </a:txBody>
                  <a:tcPr anchor="ctr"/>
                </a:tc>
                <a:tc>
                  <a:txBody>
                    <a:bodyPr/>
                    <a:lstStyle/>
                    <a:p>
                      <a:pPr algn="ctr"/>
                      <a:r>
                        <a:rPr lang="fr-FR" sz="1600" dirty="0" err="1">
                          <a:latin typeface="Times New Roman" panose="02020603050405020304" pitchFamily="18" charset="0"/>
                          <a:cs typeface="Times New Roman" panose="02020603050405020304" pitchFamily="18" charset="0"/>
                        </a:rPr>
                        <a:t>Conference</a:t>
                      </a:r>
                      <a:r>
                        <a:rPr lang="fr-FR" sz="1600" dirty="0">
                          <a:latin typeface="Times New Roman" panose="02020603050405020304" pitchFamily="18" charset="0"/>
                          <a:cs typeface="Times New Roman" panose="02020603050405020304" pitchFamily="18" charset="0"/>
                        </a:rPr>
                        <a:t>  </a:t>
                      </a:r>
                      <a:r>
                        <a:rPr lang="nl-NL" sz="1600" dirty="0">
                          <a:latin typeface="Times New Roman" panose="02020603050405020304" pitchFamily="18" charset="0"/>
                          <a:cs typeface="Times New Roman" panose="02020603050405020304" pitchFamily="18" charset="0"/>
                        </a:rPr>
                        <a:t> vol. 24, no. 1, pp. 95–118, Jun. 2021.</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t>I. </a:t>
                      </a:r>
                      <a:r>
                        <a:rPr lang="en-US" sz="1600" dirty="0" err="1"/>
                        <a:t>Barkai</a:t>
                      </a:r>
                      <a:r>
                        <a:rPr lang="en-US" sz="1600" dirty="0"/>
                        <a:t>, T. </a:t>
                      </a:r>
                      <a:r>
                        <a:rPr lang="en-US" sz="1600" dirty="0" err="1"/>
                        <a:t>Shushi</a:t>
                      </a:r>
                      <a:r>
                        <a:rPr lang="en-US" sz="1600" dirty="0"/>
                        <a:t>, and R. Yosef</a:t>
                      </a:r>
                      <a:endParaRPr lang="en-US" sz="1600" b="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b="0" dirty="0">
                          <a:latin typeface="Times New Roman" panose="02020603050405020304" pitchFamily="18" charset="0"/>
                          <a:cs typeface="Times New Roman" panose="02020603050405020304" pitchFamily="18" charset="0"/>
                        </a:rPr>
                        <a:t>‘‘A </a:t>
                      </a:r>
                      <a:r>
                        <a:rPr lang="en-US" sz="1600" b="0" dirty="0" err="1">
                          <a:latin typeface="Times New Roman" panose="02020603050405020304" pitchFamily="18" charset="0"/>
                          <a:cs typeface="Times New Roman" panose="02020603050405020304" pitchFamily="18" charset="0"/>
                        </a:rPr>
                        <a:t>cryptocurrency</a:t>
                      </a:r>
                      <a:r>
                        <a:rPr lang="en-US" sz="1600" b="0" dirty="0">
                          <a:latin typeface="Times New Roman" panose="02020603050405020304" pitchFamily="18" charset="0"/>
                          <a:cs typeface="Times New Roman" panose="02020603050405020304" pitchFamily="18" charset="0"/>
                        </a:rPr>
                        <a:t> risk–return analysis for bull and bear regimes,’’ </a:t>
                      </a:r>
                    </a:p>
                  </a:txBody>
                  <a:tcPr anchor="ctr"/>
                </a:tc>
                <a:tc>
                  <a:txBody>
                    <a:bodyPr/>
                    <a:lstStyle/>
                    <a:p>
                      <a:pPr algn="ctr"/>
                      <a:r>
                        <a:rPr lang="en-US" sz="1600" b="0" dirty="0" err="1">
                          <a:latin typeface="Times New Roman" panose="02020603050405020304" pitchFamily="18" charset="0"/>
                          <a:cs typeface="Times New Roman" panose="02020603050405020304" pitchFamily="18" charset="0"/>
                        </a:rPr>
                        <a:t>bitcoin</a:t>
                      </a:r>
                      <a:r>
                        <a:rPr lang="en-US" sz="1600" b="0" dirty="0">
                          <a:latin typeface="Times New Roman" panose="02020603050405020304" pitchFamily="18" charset="0"/>
                          <a:cs typeface="Times New Roman" panose="02020603050405020304" pitchFamily="18" charset="0"/>
                        </a:rPr>
                        <a:t>, </a:t>
                      </a:r>
                      <a:r>
                        <a:rPr lang="en-US" sz="1600" b="0" dirty="0" err="1">
                          <a:latin typeface="Times New Roman" panose="02020603050405020304" pitchFamily="18" charset="0"/>
                          <a:cs typeface="Times New Roman" panose="02020603050405020304" pitchFamily="18" charset="0"/>
                        </a:rPr>
                        <a:t>litecoin</a:t>
                      </a:r>
                      <a:r>
                        <a:rPr lang="en-US" sz="1600" b="0" dirty="0">
                          <a:latin typeface="Times New Roman" panose="02020603050405020304" pitchFamily="18" charset="0"/>
                          <a:cs typeface="Times New Roman" panose="02020603050405020304" pitchFamily="18" charset="0"/>
                        </a:rPr>
                        <a:t>, ripple, and </a:t>
                      </a:r>
                      <a:r>
                        <a:rPr lang="en-US" sz="1600" b="0" dirty="0" err="1">
                          <a:latin typeface="Times New Roman" panose="02020603050405020304" pitchFamily="18" charset="0"/>
                          <a:cs typeface="Times New Roman" panose="02020603050405020304" pitchFamily="18" charset="0"/>
                        </a:rPr>
                        <a:t>ethereum</a:t>
                      </a:r>
                      <a:endParaRPr lang="en-US" sz="16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sp>
        <p:nvSpPr>
          <p:cNvPr id="6" name="Rectangle 5"/>
          <p:cNvSpPr/>
          <p:nvPr/>
        </p:nvSpPr>
        <p:spPr>
          <a:xfrm>
            <a:off x="917472" y="272113"/>
            <a:ext cx="2193421"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Literature survey:</a:t>
            </a:r>
            <a:endParaRPr lang="en-US" sz="2000" dirty="0"/>
          </a:p>
        </p:txBody>
      </p:sp>
    </p:spTree>
    <p:extLst>
      <p:ext uri="{BB962C8B-B14F-4D97-AF65-F5344CB8AC3E}">
        <p14:creationId xmlns:p14="http://schemas.microsoft.com/office/powerpoint/2010/main" val="37432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812079-78EF-4120-AAB7-BAF4D451E174}"/>
              </a:ext>
            </a:extLst>
          </p:cNvPr>
          <p:cNvSpPr txBox="1">
            <a:spLocks/>
          </p:cNvSpPr>
          <p:nvPr/>
        </p:nvSpPr>
        <p:spPr>
          <a:xfrm>
            <a:off x="1958873" y="460439"/>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a16="http://schemas.microsoft.com/office/drawing/2014/main" id="{EF429721-6F7A-44F4-8A32-2CBA3A706FD4}"/>
              </a:ext>
            </a:extLst>
          </p:cNvPr>
          <p:cNvSpPr/>
          <p:nvPr/>
        </p:nvSpPr>
        <p:spPr>
          <a:xfrm>
            <a:off x="855260" y="1347280"/>
            <a:ext cx="10481480" cy="2479525"/>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Due to a lack of understanding of data visualization, it is a bit difficult to deploy machine learning algorithms in the present version of the system. The two management portfolio algorithms and the basic principles DQN of the trading system, which are the most often used benchmarks in this field, have been deployed to compare the RL to previous research studies. The proposed RL and neural network styles are compared to other studies that were published in terms of bit-coin risk management. </a:t>
            </a:r>
          </a:p>
        </p:txBody>
      </p:sp>
      <p:sp>
        <p:nvSpPr>
          <p:cNvPr id="6" name="TextBox 5">
            <a:extLst>
              <a:ext uri="{FF2B5EF4-FFF2-40B4-BE49-F238E27FC236}">
                <a16:creationId xmlns:a16="http://schemas.microsoft.com/office/drawing/2014/main" id="{1E4843DE-2C3D-4A28-B1A6-D0085E9E13B1}"/>
              </a:ext>
            </a:extLst>
          </p:cNvPr>
          <p:cNvSpPr txBox="1"/>
          <p:nvPr/>
        </p:nvSpPr>
        <p:spPr>
          <a:xfrm>
            <a:off x="855260" y="4285224"/>
            <a:ext cx="6653771" cy="1754326"/>
          </a:xfrm>
          <a:prstGeom prst="rect">
            <a:avLst/>
          </a:prstGeom>
          <a:noFill/>
        </p:spPr>
        <p:txBody>
          <a:bodyPr wrap="square" anchor="ctr">
            <a:spAutoFit/>
          </a:bodyPr>
          <a:lstStyle/>
          <a:p>
            <a:pPr algn="just">
              <a:lnSpc>
                <a:spcPct val="150000"/>
              </a:lnSpc>
            </a:pPr>
            <a:r>
              <a:rPr lang="en-IN" b="1" dirty="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endParaRPr lang="en-US"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68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6677CBA-7C11-467D-8314-4A6BF8FE92FE}"/>
              </a:ext>
            </a:extLst>
          </p:cNvPr>
          <p:cNvSpPr txBox="1">
            <a:spLocks/>
          </p:cNvSpPr>
          <p:nvPr/>
        </p:nvSpPr>
        <p:spPr>
          <a:xfrm>
            <a:off x="487206" y="238805"/>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a16="http://schemas.microsoft.com/office/drawing/2014/main" id="{63CF0535-79C2-41EC-A641-509023C32CF8}"/>
              </a:ext>
            </a:extLst>
          </p:cNvPr>
          <p:cNvSpPr/>
          <p:nvPr/>
        </p:nvSpPr>
        <p:spPr>
          <a:xfrm>
            <a:off x="791571" y="1194986"/>
            <a:ext cx="10764326" cy="6001643"/>
          </a:xfrm>
          <a:prstGeom prst="rect">
            <a:avLst/>
          </a:prstGeom>
        </p:spPr>
        <p:txBody>
          <a:bodyPr wrap="square">
            <a:spAutoFit/>
          </a:bodyPr>
          <a:lstStyle/>
          <a:p>
            <a:pPr algn="just">
              <a:lnSpc>
                <a:spcPct val="200000"/>
              </a:lnSpc>
            </a:pPr>
            <a:r>
              <a:rPr lang="en-US" sz="1600" dirty="0">
                <a:latin typeface="Times New Roman" panose="02020603050405020304" pitchFamily="18" charset="0"/>
                <a:cs typeface="Times New Roman" panose="02020603050405020304" pitchFamily="18" charset="0"/>
              </a:rPr>
              <a:t>The proposed system aims to utilize machine learning techniques, specifically Linear Discriminant Analysis (LDA) classifier, for analyzing financial risk in the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LDA will be employed to identify patterns and correlations within the market data to assess potential risks. The system will collect and process a diverse set of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data, including historical prices, trading volumes, and market sentiment indicators. It will train the LDA classifier on this data to classify and predict the likelihood of financial risk events, such as price fluctuations or market crashes. The results will assist in effective risk management strategies and decision-making for </a:t>
            </a:r>
            <a:r>
              <a:rPr lang="en-US" sz="1600" dirty="0" err="1">
                <a:latin typeface="Times New Roman" panose="02020603050405020304" pitchFamily="18" charset="0"/>
                <a:cs typeface="Times New Roman" panose="02020603050405020304" pitchFamily="18" charset="0"/>
              </a:rPr>
              <a:t>cryptocurrency</a:t>
            </a:r>
            <a:r>
              <a:rPr lang="en-US" sz="1600" dirty="0">
                <a:latin typeface="Times New Roman" panose="02020603050405020304" pitchFamily="18" charset="0"/>
                <a:cs typeface="Times New Roman" panose="02020603050405020304" pitchFamily="18" charset="0"/>
              </a:rPr>
              <a:t> market participants. The system's comprehensive analysis aims to enhance the understanding and management of financial risks associated with </a:t>
            </a:r>
            <a:r>
              <a:rPr lang="en-US" sz="1600" dirty="0" err="1">
                <a:latin typeface="Times New Roman" panose="02020603050405020304" pitchFamily="18" charset="0"/>
                <a:cs typeface="Times New Roman" panose="02020603050405020304" pitchFamily="18" charset="0"/>
              </a:rPr>
              <a:t>cryptocurrencies</a:t>
            </a:r>
            <a:r>
              <a:rPr lang="en-US" sz="1600" dirty="0">
                <a:latin typeface="Times New Roman" panose="02020603050405020304" pitchFamily="18" charset="0"/>
                <a:cs typeface="Times New Roman" panose="02020603050405020304" pitchFamily="18" charset="0"/>
              </a:rPr>
              <a:t>.</a:t>
            </a:r>
          </a:p>
          <a:p>
            <a:pPr algn="just">
              <a:lnSpc>
                <a:spcPct val="20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IN" sz="1600" b="1" dirty="0">
                <a:latin typeface="Times New Roman" panose="02020603050405020304" pitchFamily="18" charset="0"/>
                <a:cs typeface="Times New Roman" panose="02020603050405020304" pitchFamily="18" charset="0"/>
              </a:rPr>
              <a:t>Advantages</a:t>
            </a:r>
            <a:r>
              <a:rPr lang="en-IN"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Highest accuracy </a:t>
            </a: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Reduces time complexity.</a:t>
            </a:r>
          </a:p>
          <a:p>
            <a:pPr marL="285750" lvl="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Easy to use</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14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TotalTime>
  <Words>4415</Words>
  <Application>Microsoft Office PowerPoint</Application>
  <PresentationFormat>Widescreen</PresentationFormat>
  <Paragraphs>194</Paragraphs>
  <Slides>46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Droid Sans Fallback</vt:lpstr>
      <vt:lpstr>Times New Roman</vt:lpstr>
      <vt:lpstr>Wingdings</vt:lpstr>
      <vt:lpstr>Wingdings 3</vt:lpstr>
      <vt:lpstr>Office Theme</vt:lpstr>
      <vt:lpstr>PowerPoint Presentation</vt:lpstr>
      <vt:lpstr>INDEX</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K P Arun Kumar</cp:lastModifiedBy>
  <cp:revision>65</cp:revision>
  <dcterms:created xsi:type="dcterms:W3CDTF">2022-04-13T10:05:01Z</dcterms:created>
  <dcterms:modified xsi:type="dcterms:W3CDTF">2025-01-31T13:44:29Z</dcterms:modified>
</cp:coreProperties>
</file>