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91" r:id="rId3"/>
    <p:sldId id="292" r:id="rId4"/>
    <p:sldId id="257" r:id="rId5"/>
    <p:sldId id="258" r:id="rId6"/>
    <p:sldId id="259" r:id="rId7"/>
    <p:sldId id="281" r:id="rId8"/>
    <p:sldId id="265" r:id="rId9"/>
    <p:sldId id="266" r:id="rId10"/>
    <p:sldId id="267" r:id="rId11"/>
    <p:sldId id="268" r:id="rId12"/>
    <p:sldId id="293" r:id="rId13"/>
    <p:sldId id="294" r:id="rId14"/>
    <p:sldId id="295" r:id="rId15"/>
    <p:sldId id="296" r:id="rId16"/>
    <p:sldId id="277" r:id="rId17"/>
    <p:sldId id="278"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4862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3415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2569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7860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242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4674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3076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7059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6703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9057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26-06-2023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26502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26-06-2023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2383804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664478"/>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MACHINE LEARNING-BASED ANALYSIS OF CRYPTO CURRENCY MARKET FINANCIAL RISK MANAGEMENT</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48249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610743" y="1852826"/>
            <a:ext cx="3657600" cy="3752850"/>
          </a:xfrm>
          <a:prstGeom prst="rect">
            <a:avLst/>
          </a:prstGeom>
        </p:spPr>
      </p:pic>
    </p:spTree>
    <p:extLst>
      <p:ext uri="{BB962C8B-B14F-4D97-AF65-F5344CB8AC3E}">
        <p14:creationId xmlns:p14="http://schemas.microsoft.com/office/powerpoint/2010/main" val="14875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LINEAR DISCRIMINANT ANALYSIS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The Linear Discriminant Analysis (LDA) classifier is a statistical technique used in machine learning and pattern recognition for classification tasks. LDA is a supervised learning algorithm that aims to find a linear combination of features that maximizes the separation between different classes while minimizing the variance within each </a:t>
            </a:r>
            <a:r>
              <a:rPr lang="en-IN" sz="1600" dirty="0" err="1">
                <a:latin typeface="Times New Roman" panose="02020603050405020304" pitchFamily="18" charset="0"/>
                <a:cs typeface="Times New Roman" panose="02020603050405020304" pitchFamily="18" charset="0"/>
              </a:rPr>
              <a:t>class.In</a:t>
            </a:r>
            <a:r>
              <a:rPr lang="en-IN" sz="1600" dirty="0">
                <a:latin typeface="Times New Roman" panose="02020603050405020304" pitchFamily="18" charset="0"/>
                <a:cs typeface="Times New Roman" panose="02020603050405020304" pitchFamily="18" charset="0"/>
              </a:rPr>
              <a:t> LDA, the input data is represented by a set of features, and the goal is to find a projection that maximizes the ratio of between-class scatter to within-class scatter. This is achieved by calculating the scatter matrices for each class and then combining them to form a single matrix. The eigenvectors and eigenvalues of this matrix are computed, and the eigenvectors corresponding to the largest eigenvalues are used as the projection </a:t>
            </a:r>
            <a:r>
              <a:rPr lang="en-IN" sz="1600" dirty="0" err="1">
                <a:latin typeface="Times New Roman" panose="02020603050405020304" pitchFamily="18" charset="0"/>
                <a:cs typeface="Times New Roman" panose="02020603050405020304" pitchFamily="18" charset="0"/>
              </a:rPr>
              <a:t>vectors.To</a:t>
            </a:r>
            <a:r>
              <a:rPr lang="en-IN" sz="1600" dirty="0">
                <a:latin typeface="Times New Roman" panose="02020603050405020304" pitchFamily="18" charset="0"/>
                <a:cs typeface="Times New Roman" panose="02020603050405020304" pitchFamily="18" charset="0"/>
              </a:rPr>
              <a:t> classify new data points, LDA projects them onto the learned projection vectors and assigns them to the class with the nearest centroid. The centroids are calculated by taking the mean of the projected samples from each class. LDA assumes that the data follows a Gaussian distribution and that the covariance matrices of all classes are equal. It also assumes that the classes have the same prior probability.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594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843864" y="834636"/>
            <a:ext cx="10398324" cy="550920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Multi-Layer Perceptron Classifier:</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The MLP (Multi-Layer Perceptron) classifier is a type of artificial neural network widely used for supervised learning tasks such as classification. It is composed of multiple layers of interconnected nodes, or artificial neurons, which work together to make predictions based on input </a:t>
            </a:r>
            <a:r>
              <a:rPr lang="en-IN" sz="1600" dirty="0" err="1">
                <a:latin typeface="Times New Roman" panose="02020603050405020304" pitchFamily="18" charset="0"/>
                <a:cs typeface="Times New Roman" panose="02020603050405020304" pitchFamily="18" charset="0"/>
              </a:rPr>
              <a:t>data.The</a:t>
            </a:r>
            <a:r>
              <a:rPr lang="en-IN" sz="1600" dirty="0">
                <a:latin typeface="Times New Roman" panose="02020603050405020304" pitchFamily="18" charset="0"/>
                <a:cs typeface="Times New Roman" panose="02020603050405020304" pitchFamily="18" charset="0"/>
              </a:rPr>
              <a:t> first layer of the MLP is the input layer, which receives the initial data. The subsequent layers are called hidden layers, and the final layer is the output layer. Each neuron in a layer is connected to every neuron in the next layer, forming a fully connected network. The connections between neurons have associated weights that determine the strength and importance of the </a:t>
            </a:r>
            <a:r>
              <a:rPr lang="en-IN" sz="1600" dirty="0" err="1">
                <a:latin typeface="Times New Roman" panose="02020603050405020304" pitchFamily="18" charset="0"/>
                <a:cs typeface="Times New Roman" panose="02020603050405020304" pitchFamily="18" charset="0"/>
              </a:rPr>
              <a:t>connection.During</a:t>
            </a:r>
            <a:r>
              <a:rPr lang="en-IN" sz="1600" dirty="0">
                <a:latin typeface="Times New Roman" panose="02020603050405020304" pitchFamily="18" charset="0"/>
                <a:cs typeface="Times New Roman" panose="02020603050405020304" pitchFamily="18" charset="0"/>
              </a:rPr>
              <a:t> the training process, the MLP adjusts the weights of the connections to optimize its performance. This is done using a technique called </a:t>
            </a:r>
            <a:r>
              <a:rPr lang="en-IN" sz="1600" dirty="0" err="1">
                <a:latin typeface="Times New Roman" panose="02020603050405020304" pitchFamily="18" charset="0"/>
                <a:cs typeface="Times New Roman" panose="02020603050405020304" pitchFamily="18" charset="0"/>
              </a:rPr>
              <a:t>backpropagation</a:t>
            </a:r>
            <a:r>
              <a:rPr lang="en-IN" sz="1600" dirty="0">
                <a:latin typeface="Times New Roman" panose="02020603050405020304" pitchFamily="18" charset="0"/>
                <a:cs typeface="Times New Roman" panose="02020603050405020304" pitchFamily="18" charset="0"/>
              </a:rPr>
              <a:t>, which calculates the gradient of the loss function with respect to the weights and updates them accordingly. The activation function is applied to each neuron's weighted sum of inputs to introduce non-linearity and enable the model to learn complex relationships.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6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CONVOLUTIONAL NEURAL NETWORK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A CNN (Convolutional Neural Network) classifier is a type of deep learning model commonly used for image classification tasks. It is designed to automatically learn and recognize patterns in images, making it highly effective in tasks such as object recognition, facial recognition, and image </a:t>
            </a:r>
            <a:r>
              <a:rPr lang="en-IN" sz="1600" dirty="0" err="1">
                <a:latin typeface="Times New Roman" panose="02020603050405020304" pitchFamily="18" charset="0"/>
                <a:cs typeface="Times New Roman" panose="02020603050405020304" pitchFamily="18" charset="0"/>
              </a:rPr>
              <a:t>classification.At</a:t>
            </a:r>
            <a:r>
              <a:rPr lang="en-IN" sz="1600" dirty="0">
                <a:latin typeface="Times New Roman" panose="02020603050405020304" pitchFamily="18" charset="0"/>
                <a:cs typeface="Times New Roman" panose="02020603050405020304" pitchFamily="18" charset="0"/>
              </a:rPr>
              <a:t> its core, a CNN consists of multiple layers, including convolutional layers, pooling layers, and fully connected layers. The convolutional layers perform the main feature extraction by applying a set of learnable filters to the input image, capturing local patterns and features such as edges, textures, and </a:t>
            </a:r>
            <a:r>
              <a:rPr lang="en-IN" sz="1600" dirty="0" err="1">
                <a:latin typeface="Times New Roman" panose="02020603050405020304" pitchFamily="18" charset="0"/>
                <a:cs typeface="Times New Roman" panose="02020603050405020304" pitchFamily="18" charset="0"/>
              </a:rPr>
              <a:t>shapes.The</a:t>
            </a:r>
            <a:r>
              <a:rPr lang="en-IN" sz="1600" dirty="0">
                <a:latin typeface="Times New Roman" panose="02020603050405020304" pitchFamily="18" charset="0"/>
                <a:cs typeface="Times New Roman" panose="02020603050405020304" pitchFamily="18" charset="0"/>
              </a:rPr>
              <a:t> pooling layers reduce the spatial dimensions of the feature maps, allowing the network to focus on the most salient features while also providing some degree of translational invariance. This means that the network can recognize patterns regardless of their position in the </a:t>
            </a:r>
            <a:r>
              <a:rPr lang="en-IN" sz="1600" dirty="0" err="1">
                <a:latin typeface="Times New Roman" panose="02020603050405020304" pitchFamily="18" charset="0"/>
                <a:cs typeface="Times New Roman" panose="02020603050405020304" pitchFamily="18" charset="0"/>
              </a:rPr>
              <a:t>image.Once</a:t>
            </a:r>
            <a:r>
              <a:rPr lang="en-IN" sz="1600" dirty="0">
                <a:latin typeface="Times New Roman" panose="02020603050405020304" pitchFamily="18" charset="0"/>
                <a:cs typeface="Times New Roman" panose="02020603050405020304" pitchFamily="18" charset="0"/>
              </a:rPr>
              <a:t> the feature extraction and pooling stages are complete, the fully connected layers are employed to perform the classification. These layers take the high-level features obtained from the previous layers and map them to the corresponding classes or labels.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989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843864" y="834636"/>
            <a:ext cx="10398324" cy="6494085"/>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Extra Tree Classifier:</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Extremely Randomized Trees Classifier (Extra Trees Classifier)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a:t>
            </a:r>
            <a:r>
              <a:rPr lang="en-IN" sz="1600" dirty="0" err="1" smtClean="0">
                <a:latin typeface="Times New Roman" panose="02020603050405020304" pitchFamily="18" charset="0"/>
                <a:cs typeface="Times New Roman" panose="02020603050405020304" pitchFamily="18" charset="0"/>
              </a:rPr>
              <a:t>forest.Each</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This random sample of features leads to the creation of multiple de-correlated decision trees</a:t>
            </a: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To perform feature selection using the above forest structure, during the construction of the forest, for each feature, the normalized total reduction in the mathematical criteria used in the decision of feature of split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if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is used in the construction of the forest) is computed. This value is called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Importance of the feature. To perform feature selection, each feature is ordered in descending order according to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Importance of each feature and the user selects the top k features according to his/her choice.</a:t>
            </a:r>
            <a:endParaRPr lang="en-US" sz="1600" dirty="0">
              <a:latin typeface="Times New Roman" panose="02020603050405020304" pitchFamily="18" charset="0"/>
              <a:cs typeface="Times New Roman" panose="02020603050405020304" pitchFamily="18" charset="0"/>
            </a:endParaRP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66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HYBRID MODEL CLASSIFIER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A hybrid model classifier combines multiple machine learning algorithms or approaches to improve the accuracy and performance of the classification task. It leverages the strengths of different models and combines their outputs to make more accurate </a:t>
            </a:r>
            <a:r>
              <a:rPr lang="en-IN" sz="1600" dirty="0" err="1">
                <a:latin typeface="Times New Roman" panose="02020603050405020304" pitchFamily="18" charset="0"/>
                <a:cs typeface="Times New Roman" panose="02020603050405020304" pitchFamily="18" charset="0"/>
              </a:rPr>
              <a:t>predictions.The</a:t>
            </a:r>
            <a:r>
              <a:rPr lang="en-IN" sz="1600" dirty="0">
                <a:latin typeface="Times New Roman" panose="02020603050405020304" pitchFamily="18" charset="0"/>
                <a:cs typeface="Times New Roman" panose="02020603050405020304" pitchFamily="18" charset="0"/>
              </a:rPr>
              <a:t> hybrid model classifier typically consists of two or more individual classifiers. Each classifier is trained independently using different algorithms or techniques. These individual classifiers may include decision trees, support vector machines, neural networks, or any other suitable algorithm. Each classifier is capable of capturing different aspects of the data and making predictions based on its own rules or </a:t>
            </a:r>
            <a:r>
              <a:rPr lang="en-IN" sz="1600" dirty="0" err="1">
                <a:latin typeface="Times New Roman" panose="02020603050405020304" pitchFamily="18" charset="0"/>
                <a:cs typeface="Times New Roman" panose="02020603050405020304" pitchFamily="18" charset="0"/>
              </a:rPr>
              <a:t>features.Once</a:t>
            </a:r>
            <a:r>
              <a:rPr lang="en-IN" sz="1600" dirty="0">
                <a:latin typeface="Times New Roman" panose="02020603050405020304" pitchFamily="18" charset="0"/>
                <a:cs typeface="Times New Roman" panose="02020603050405020304" pitchFamily="18" charset="0"/>
              </a:rPr>
              <a:t> the individual classifiers are trained, the hybrid model combines their predictions using a fusion strategy. The fusion strategy can be as simple as majority voting, where the class predicted by the majority of classifiers is selected as the final prediction. Alternatively, more sophisticated fusion strategies, such as weighted voting or stacking, can be employed to assign different weights to individual classifiers based on their performance or confidence levels.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740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Flask, 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69458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665" y="784241"/>
            <a:ext cx="10149385" cy="5305042"/>
          </a:xfrm>
          <a:prstGeom prst="rect">
            <a:avLst/>
          </a:prstGeom>
        </p:spPr>
        <p:txBody>
          <a:bodyPr wrap="square">
            <a:spAutoFit/>
          </a:bodyPr>
          <a:lstStyle/>
          <a:p>
            <a:pPr>
              <a:lnSpc>
                <a:spcPct val="115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MODULES: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Clr>
                <a:srgbClr val="000000"/>
              </a:buClr>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User</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Home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view the home page of the </a:t>
            </a:r>
            <a:r>
              <a:rPr lang="en-IN" sz="1600" dirty="0" err="1" smtClean="0">
                <a:latin typeface="Times New Roman" panose="02020603050405020304" pitchFamily="18" charset="0"/>
                <a:ea typeface="Calibri" panose="020F0502020204030204" pitchFamily="34" charset="0"/>
                <a:cs typeface="Times New Roman" panose="02020603050405020304" pitchFamily="18" charset="0"/>
              </a:rPr>
              <a:t>crypocurrency</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application</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about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In the about page, users can learn more about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crypocurrency</a:t>
            </a:r>
            <a:r>
              <a:rPr lang="en-IN" sz="1600" dirty="0">
                <a:latin typeface="Times New Roman" panose="02020603050405020304" pitchFamily="18" charset="0"/>
                <a:ea typeface="Calibri" panose="020F0502020204030204" pitchFamily="34" charset="0"/>
                <a:cs typeface="Times New Roman" panose="02020603050405020304" pitchFamily="18" charset="0"/>
              </a:rPr>
              <a:t> platform.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a:t>
            </a:r>
            <a:r>
              <a:rPr lang="en-IN" sz="1600" b="1" dirty="0" err="1">
                <a:latin typeface="Times New Roman" panose="02020603050405020304" pitchFamily="18" charset="0"/>
                <a:ea typeface="Calibri" panose="020F0502020204030204" pitchFamily="34" charset="0"/>
                <a:cs typeface="Times New Roman" panose="02020603050405020304" pitchFamily="18" charset="0"/>
              </a:rPr>
              <a:t>load_data</a:t>
            </a:r>
            <a:r>
              <a:rPr lang="en-IN" sz="1600" b="1" dirty="0">
                <a:latin typeface="Times New Roman" panose="02020603050405020304" pitchFamily="18" charset="0"/>
                <a:ea typeface="Calibri" panose="020F0502020204030204" pitchFamily="34" charset="0"/>
                <a:cs typeface="Times New Roman" panose="02020603050405020304" pitchFamily="18" charset="0"/>
              </a:rPr>
              <a:t>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In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load_data</a:t>
            </a:r>
            <a:r>
              <a:rPr lang="en-IN" sz="1600" dirty="0">
                <a:latin typeface="Times New Roman" panose="02020603050405020304" pitchFamily="18" charset="0"/>
                <a:ea typeface="Calibri" panose="020F0502020204030204" pitchFamily="34" charset="0"/>
                <a:cs typeface="Times New Roman" panose="02020603050405020304" pitchFamily="18" charset="0"/>
              </a:rPr>
              <a:t> page , the user will load the dataset for modelling.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Input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user must provide input values for the certain fields in order to get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User view’s the generated results from the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score: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have ability to view the accuracy score in %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433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131" y="748783"/>
            <a:ext cx="8620836" cy="5546134"/>
          </a:xfrm>
          <a:prstGeom prst="rect">
            <a:avLst/>
          </a:prstGeom>
        </p:spPr>
        <p:txBody>
          <a:bodyPr wrap="square">
            <a:spAutoFit/>
          </a:bodyPr>
          <a:lstStyle/>
          <a:p>
            <a:pPr marL="342900" marR="0" lvl="0" indent="-342900">
              <a:lnSpc>
                <a:spcPct val="150000"/>
              </a:lnSpc>
              <a:spcBef>
                <a:spcPts val="0"/>
              </a:spcBef>
              <a:spcAft>
                <a:spcPts val="0"/>
              </a:spcAft>
              <a:buClr>
                <a:srgbClr val="000000"/>
              </a:buClr>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System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Working on dataset: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System checks for data whether it is available or not and load the data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csv</a:t>
            </a:r>
            <a:r>
              <a:rPr lang="en-IN" sz="1600" dirty="0">
                <a:latin typeface="Times New Roman" panose="02020603050405020304" pitchFamily="18" charset="0"/>
                <a:ea typeface="Calibri" panose="020F0502020204030204" pitchFamily="34" charset="0"/>
                <a:cs typeface="Times New Roman" panose="02020603050405020304" pitchFamily="18" charset="0"/>
              </a:rPr>
              <a:t> files.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Data need to be pre-processed according the models it helps to increase the accuracy of the model and better information about the data.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Training the data: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After pre-processing the data will split into two parts as train and test data before training with the given algorithms.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Model Building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To create a model that predicts the personality with better accuracy, this module will help user.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Generated Score: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view the score in %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Generate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We train the machine learning algorithm and predict the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result.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834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242" y="419203"/>
            <a:ext cx="1579830" cy="638020"/>
          </a:xfrm>
        </p:spPr>
        <p:txBody>
          <a:bodyPr>
            <a:norm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INDEX</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3475" y="1465694"/>
            <a:ext cx="9163646" cy="4726546"/>
          </a:xfrm>
        </p:spPr>
        <p:txBody>
          <a:bodyPr numCol="2">
            <a:noAutofit/>
          </a:bodyPr>
          <a:lstStyle/>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Problem Statement /Objective </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Introduction</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Existing </a:t>
            </a:r>
            <a:r>
              <a:rPr lang="en-US" sz="2000" dirty="0">
                <a:solidFill>
                  <a:srgbClr val="1C1C1C"/>
                </a:solidFill>
                <a:latin typeface="Times New Roman" panose="02020603050405020304" pitchFamily="18" charset="0"/>
                <a:cs typeface="Times New Roman" panose="02020603050405020304" pitchFamily="18" charset="0"/>
              </a:rPr>
              <a:t>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Disadvantage</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Proposed </a:t>
            </a:r>
            <a:r>
              <a:rPr lang="en-US" sz="2000" dirty="0" smtClean="0">
                <a:solidFill>
                  <a:srgbClr val="1C1C1C"/>
                </a:solidFill>
                <a:latin typeface="Times New Roman" panose="02020603050405020304" pitchFamily="18" charset="0"/>
                <a:cs typeface="Times New Roman" panose="02020603050405020304" pitchFamily="18" charset="0"/>
              </a:rPr>
              <a:t>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Flow Diagram</a:t>
            </a:r>
            <a:r>
              <a:rPr lang="en-US" sz="2000" dirty="0">
                <a:solidFill>
                  <a:srgbClr val="1C1C1C"/>
                </a:solidFill>
                <a:latin typeface="Times New Roman" panose="02020603050405020304" pitchFamily="18" charset="0"/>
                <a:cs typeface="Times New Roman" panose="02020603050405020304" pitchFamily="18" charset="0"/>
              </a:rPr>
              <a:t>		</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Advantages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Algorithms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Hardware and Software Requirements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Modules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Architecture</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45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345" y="1617724"/>
            <a:ext cx="10666774" cy="1991827"/>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applications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include providing risk assessments and recommendations for individual investors, enabling them to make informed decisions and manage their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portfolios more effectively. Additionally, financial institutions can utilize these applications to assess and manage their exposure to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-related risks, aiding in regulatory compliance and risk mitigation efforts.</a:t>
            </a:r>
          </a:p>
        </p:txBody>
      </p:sp>
      <p:sp>
        <p:nvSpPr>
          <p:cNvPr id="3" name="Rectangle 2"/>
          <p:cNvSpPr/>
          <p:nvPr/>
        </p:nvSpPr>
        <p:spPr>
          <a:xfrm>
            <a:off x="797345" y="883272"/>
            <a:ext cx="1988558"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APPLICATIONS: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62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842" y="3391206"/>
            <a:ext cx="2877775"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PROBLEM STATEMENT </a:t>
            </a:r>
            <a:endParaRPr lang="en-US" b="1" dirty="0"/>
          </a:p>
        </p:txBody>
      </p:sp>
      <p:sp>
        <p:nvSpPr>
          <p:cNvPr id="6" name="Rectangle 5"/>
          <p:cNvSpPr/>
          <p:nvPr/>
        </p:nvSpPr>
        <p:spPr>
          <a:xfrm>
            <a:off x="354842" y="449607"/>
            <a:ext cx="11081982" cy="2484270"/>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main objective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is to develop models and algorithms that can effectively analyze market data, identify patterns and trends, and predict financial risks associated with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investments. The goal is to enhance decision-making and mitigate potential risks for investors and financial institutions operating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a:t>
            </a:r>
          </a:p>
        </p:txBody>
      </p:sp>
      <p:sp>
        <p:nvSpPr>
          <p:cNvPr id="8" name="Rectangle 7"/>
          <p:cNvSpPr/>
          <p:nvPr/>
        </p:nvSpPr>
        <p:spPr>
          <a:xfrm>
            <a:off x="354842" y="429324"/>
            <a:ext cx="1576072"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OBJECTIVE </a:t>
            </a:r>
            <a:endParaRPr lang="en-US" b="1" dirty="0"/>
          </a:p>
        </p:txBody>
      </p:sp>
      <p:sp>
        <p:nvSpPr>
          <p:cNvPr id="2" name="Rectangle 1"/>
          <p:cNvSpPr/>
          <p:nvPr/>
        </p:nvSpPr>
        <p:spPr>
          <a:xfrm>
            <a:off x="354842" y="4033494"/>
            <a:ext cx="11081982" cy="2554545"/>
          </a:xfrm>
          <a:prstGeom prst="rect">
            <a:avLst/>
          </a:prstGeom>
        </p:spPr>
        <p:txBody>
          <a:bodyPr wrap="square">
            <a:spAutoFit/>
          </a:bodyPr>
          <a:lstStyle/>
          <a:p>
            <a:pPr algn="just">
              <a:lnSpc>
                <a:spcPct val="20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problem statement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is to address the challenge of accurately assessing and predicting the volatile nature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markets, including price fluctuations, market manipulation, and regulatory uncertainties. The aim is to develop robust models that can provide timely and reliable risk assessments, aiding investors and financial institutions in making informed decisions and managing their exposure to financial risks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a:t>
            </a:r>
          </a:p>
        </p:txBody>
      </p:sp>
    </p:spTree>
    <p:extLst>
      <p:ext uri="{BB962C8B-B14F-4D97-AF65-F5344CB8AC3E}">
        <p14:creationId xmlns:p14="http://schemas.microsoft.com/office/powerpoint/2010/main" val="415964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30806" y="60050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323830" y="1423820"/>
            <a:ext cx="9608027" cy="5434180"/>
          </a:xfrm>
          <a:prstGeom prst="rect">
            <a:avLst/>
          </a:prstGeom>
        </p:spPr>
        <p:txBody>
          <a:bodyPr wrap="square">
            <a:spAutoFit/>
          </a:bodyPr>
          <a:lstStyle/>
          <a:p>
            <a:pPr algn="just">
              <a:lnSpc>
                <a:spcPct val="200000"/>
              </a:lnSpc>
            </a:pPr>
            <a:r>
              <a:rPr lang="en-IN" sz="1600" dirty="0">
                <a:latin typeface="Times New Roman" panose="02020603050405020304" pitchFamily="18" charset="0"/>
                <a:cs typeface="Times New Roman" panose="02020603050405020304" pitchFamily="18" charset="0"/>
              </a:rPr>
              <a:t>Crypto currency is a well-known financial state in the globe, posing a variety of dangers that have an impact on the intrinsic risk assessment of risk auditors. Since its inception, the rise of crypto currencies has presented financial institutions with a wide range of risks in terms of money laundering. In the institution of financial supports such as anti-money laundering, banks, and bank secrecy, continue as a risk specialist, bank manager, and compliance officer who has a provocation for the connected transaction through crypto currencies and the users who conceal the illicit funds. In this study, the crypto currency framework was subjected to Hierarchical Risk Parity and unsupervised machine learning. The professional accounting procedure in terms of the inherent risk associated with bit-coin. The professional crypto currency experience in transaction cause the lower risk comparing the less experienced one. The Hierarchical Risk Parity gives the better output in term of returning the adjusted risk tail to get the better risk management result. The result section shows the proposed model is robust to various intervals which are re-balanced and the co-variance window estimation.</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1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5308" y="379485"/>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15057" y="1042267"/>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Financial market is one of the complex systems that the definition of complexity didn’t get accepted from </a:t>
            </a:r>
            <a:r>
              <a:rPr lang="en-US" sz="1600" dirty="0" err="1"/>
              <a:t>universities</a:t>
            </a:r>
            <a:r>
              <a:rPr lang="en-US" sz="1600" dirty="0"/>
              <a:t> and this cause the agreement in term of interacting the elements of complex systems together. Complex system modeling is similar to daunting task which the structure of this system organized based on hierarchical manner that </a:t>
            </a:r>
            <a:r>
              <a:rPr lang="en-US" sz="1600" dirty="0" err="1"/>
              <a:t>collected</a:t>
            </a:r>
            <a:r>
              <a:rPr lang="en-US" sz="1600" dirty="0"/>
              <a:t> their own subsystems [1]–[3]. This resources extracted by the name of hierarchical models. Unfortunately, in the process of portfolio construction there is a hug challenge regarding the lack of correlation matrix in hierarchical </a:t>
            </a:r>
            <a:r>
              <a:rPr lang="en-US" sz="1600" dirty="0" err="1"/>
              <a:t>structure</a:t>
            </a:r>
            <a:r>
              <a:rPr lang="en-US" sz="1600" dirty="0"/>
              <a:t>. This issue worsen the matrices for large covariance. In recent decades, around 2500 type of </a:t>
            </a:r>
            <a:r>
              <a:rPr lang="en-US" sz="1600" dirty="0" err="1"/>
              <a:t>cryptocurrencies</a:t>
            </a:r>
            <a:r>
              <a:rPr lang="en-US" sz="1600" dirty="0"/>
              <a:t> which contains the 252.5 trillion dollar of trading in this market [4]–[6]. The </a:t>
            </a:r>
            <a:r>
              <a:rPr lang="en-US" sz="1600" dirty="0" err="1"/>
              <a:t>cryptocurrency</a:t>
            </a:r>
            <a:r>
              <a:rPr lang="en-US" sz="1600" dirty="0"/>
              <a:t> reverberation transpire in, out of order environment [7]–[10]. Even news publishers had more interest and closer attention to the price changes and the large remote of actions to the soar unmitigated. Rules set up is for investors protecting and try to stop the money laundry. Similarly, stop the crowd for the fiat </a:t>
            </a:r>
            <a:r>
              <a:rPr lang="en-US" sz="1600" dirty="0" err="1"/>
              <a:t>currency</a:t>
            </a:r>
            <a:r>
              <a:rPr lang="en-US" sz="1600" dirty="0"/>
              <a:t>. Regarding all the mentioned good wills, </a:t>
            </a:r>
            <a:r>
              <a:rPr lang="en-US" sz="1600" dirty="0" err="1"/>
              <a:t>implementation</a:t>
            </a:r>
            <a:r>
              <a:rPr lang="en-US" sz="1600" dirty="0"/>
              <a:t> and theories shows the dedicated movement of price of </a:t>
            </a:r>
            <a:r>
              <a:rPr lang="en-US" sz="1600" dirty="0" err="1"/>
              <a:t>cryptocurrency</a:t>
            </a:r>
            <a:r>
              <a:rPr lang="en-US" sz="1600" dirty="0"/>
              <a:t> market. </a:t>
            </a:r>
            <a:r>
              <a:rPr lang="en-US" sz="1600" dirty="0" err="1"/>
              <a:t>Lahre</a:t>
            </a:r>
            <a:r>
              <a:rPr lang="en-US" sz="1600" dirty="0"/>
              <a:t> et al.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52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13510" y="750627"/>
            <a:ext cx="11062204" cy="491319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Markowitz optimization with the high ratio. </a:t>
            </a:r>
            <a:r>
              <a:rPr lang="en-US" sz="1600" dirty="0" err="1"/>
              <a:t>Walid</a:t>
            </a:r>
            <a:r>
              <a:rPr lang="en-US" sz="1600" dirty="0"/>
              <a:t> et al. [15] proposed the relationship between </a:t>
            </a:r>
            <a:r>
              <a:rPr lang="en-US" sz="1600" dirty="0" err="1"/>
              <a:t>cryptocurrencies</a:t>
            </a:r>
            <a:r>
              <a:rPr lang="en-US" sz="1600" dirty="0"/>
              <a:t> based on the highest frequency. The presented system gives the output of useful marketing insights and gives the allowance to the agent to improve the system stability. </a:t>
            </a:r>
            <a:r>
              <a:rPr lang="en-US" sz="1600" dirty="0" err="1"/>
              <a:t>Platanakis</a:t>
            </a:r>
            <a:r>
              <a:rPr lang="en-US" sz="1600" dirty="0"/>
              <a:t> et al. [16], demonstrates the estimation error in term of return </a:t>
            </a:r>
            <a:r>
              <a:rPr lang="en-US" sz="1600" dirty="0" err="1"/>
              <a:t>estimation</a:t>
            </a:r>
            <a:r>
              <a:rPr lang="en-US" sz="1600" dirty="0"/>
              <a:t> rather than naively diversified (1/N) strategy. </a:t>
            </a:r>
            <a:r>
              <a:rPr lang="en-US" sz="1600" dirty="0" smtClean="0"/>
              <a:t>Similarly</a:t>
            </a:r>
            <a:r>
              <a:rPr lang="en-US" sz="1600" dirty="0"/>
              <a:t>, they used [17] the model of Black </a:t>
            </a:r>
            <a:r>
              <a:rPr lang="en-US" sz="1600" dirty="0" err="1"/>
              <a:t>Litterman</a:t>
            </a:r>
            <a:r>
              <a:rPr lang="en-US" sz="1600" dirty="0"/>
              <a:t> based on the variance constraints to support the sophisticated </a:t>
            </a:r>
            <a:r>
              <a:rPr lang="en-US" sz="1600" dirty="0" err="1"/>
              <a:t>portfolio</a:t>
            </a:r>
            <a:r>
              <a:rPr lang="en-US" sz="1600" dirty="0"/>
              <a:t> technique for estimation control of the simple </a:t>
            </a:r>
            <a:r>
              <a:rPr lang="en-US" sz="1600" dirty="0" err="1"/>
              <a:t>methods</a:t>
            </a:r>
            <a:r>
              <a:rPr lang="en-US" sz="1600" dirty="0"/>
              <a:t> to manage the </a:t>
            </a:r>
            <a:r>
              <a:rPr lang="en-US" sz="1600" dirty="0" err="1"/>
              <a:t>cryptocurrency</a:t>
            </a:r>
            <a:r>
              <a:rPr lang="en-US" sz="1600" dirty="0"/>
              <a:t>. Saba et al. [18] applied the wavelet-based analysis for </a:t>
            </a:r>
            <a:r>
              <a:rPr lang="en-US" sz="1600" dirty="0" err="1"/>
              <a:t>cryptocurrency</a:t>
            </a:r>
            <a:r>
              <a:rPr lang="en-US" sz="1600" dirty="0"/>
              <a:t> multi-scale dynamic interdependence between the liquid </a:t>
            </a:r>
            <a:r>
              <a:rPr lang="en-US" sz="1600" dirty="0" err="1"/>
              <a:t>cryptocurrencies</a:t>
            </a:r>
            <a:r>
              <a:rPr lang="en-US" sz="1600" dirty="0"/>
              <a:t> to count the traders and investors heterogeneous </a:t>
            </a:r>
            <a:r>
              <a:rPr lang="en-US" sz="1600" dirty="0" err="1"/>
              <a:t>behaviour</a:t>
            </a:r>
            <a:r>
              <a:rPr lang="en-US" sz="1600" dirty="0"/>
              <a:t>. </a:t>
            </a:r>
            <a:r>
              <a:rPr lang="en-US" sz="1600" dirty="0" err="1"/>
              <a:t>Corbet</a:t>
            </a:r>
            <a:r>
              <a:rPr lang="en-US" sz="1600" dirty="0"/>
              <a:t> et al. [19] compare the different rules of trading in term of average-oscillator to breakout the range of trading strategies. Based on the reports of </a:t>
            </a:r>
            <a:r>
              <a:rPr lang="en-US" sz="1600" dirty="0" err="1"/>
              <a:t>cryptocurrency</a:t>
            </a:r>
            <a:r>
              <a:rPr lang="en-US" sz="1600" dirty="0"/>
              <a:t> related audit considerations and Chartered Professional Accountants </a:t>
            </a:r>
            <a:r>
              <a:rPr lang="en-US" sz="1600" dirty="0" err="1"/>
              <a:t>Cananda</a:t>
            </a:r>
            <a:r>
              <a:rPr lang="en-US" sz="1600" dirty="0"/>
              <a:t> (CPAC), building the general </a:t>
            </a:r>
            <a:r>
              <a:rPr lang="en-US" sz="1600" dirty="0" err="1"/>
              <a:t>awareness</a:t>
            </a:r>
            <a:r>
              <a:rPr lang="en-US" sz="1600" dirty="0"/>
              <a:t> for the intrinsic risks of the ecosystem of digital assets recommended. I</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9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55681838"/>
              </p:ext>
            </p:extLst>
          </p:nvPr>
        </p:nvGraphicFramePr>
        <p:xfrm>
          <a:off x="923610" y="914949"/>
          <a:ext cx="10342367" cy="573886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Jan. 2018, pp. 1–6.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 Y. Kim and K. Lee,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‘‘Risk management to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exchange</a:t>
                      </a:r>
                    </a:p>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and investors guidelines to prevent potential threats,’’</a:t>
                      </a: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Investment and interest in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 vol. 9, no. 9, p. 163, Sep. 2021</a:t>
                      </a: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 I. U. Haq, A. Maneengam, S. Chupradit, W. Suksatan, and C. Huo</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‘‘Economic policy  uncertainty and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market as a risk management avenue: A systematic review,’’</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literature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vol. 68, no. 3, pp. 12–13, 2021</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 J. Gold and S. D. </a:t>
                      </a:r>
                      <a:r>
                        <a:rPr lang="en-US" sz="1600" b="0" dirty="0" err="1" smtClean="0">
                          <a:latin typeface="Times New Roman" panose="02020603050405020304" pitchFamily="18" charset="0"/>
                          <a:cs typeface="Times New Roman" panose="02020603050405020304" pitchFamily="18" charset="0"/>
                        </a:rPr>
                        <a:t>Palley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‘‘Protecting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assets,’’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wallets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 vol. 24, no. 1, pp. 95–118, Jun. 2021.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t>I. </a:t>
                      </a:r>
                      <a:r>
                        <a:rPr lang="en-US" sz="1600" dirty="0" err="1" smtClean="0"/>
                        <a:t>Barkai</a:t>
                      </a:r>
                      <a:r>
                        <a:rPr lang="en-US" sz="1600" dirty="0" smtClean="0"/>
                        <a:t>, T. </a:t>
                      </a:r>
                      <a:r>
                        <a:rPr lang="en-US" sz="1600" dirty="0" err="1" smtClean="0"/>
                        <a:t>Shushi</a:t>
                      </a:r>
                      <a:r>
                        <a:rPr lang="en-US" sz="1600" dirty="0" smtClean="0"/>
                        <a:t>, and R. Yosef</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risk–return analysis for bull and bear regimes,’’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bitcoin</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litecoin</a:t>
                      </a:r>
                      <a:r>
                        <a:rPr lang="en-US" sz="1600" b="0" dirty="0" smtClean="0">
                          <a:latin typeface="Times New Roman" panose="02020603050405020304" pitchFamily="18" charset="0"/>
                          <a:cs typeface="Times New Roman" panose="02020603050405020304" pitchFamily="18" charset="0"/>
                        </a:rPr>
                        <a:t>, ripple, and </a:t>
                      </a:r>
                      <a:r>
                        <a:rPr lang="en-US" sz="1600" b="0" dirty="0" err="1" smtClean="0">
                          <a:latin typeface="Times New Roman" panose="02020603050405020304" pitchFamily="18" charset="0"/>
                          <a:cs typeface="Times New Roman" panose="02020603050405020304" pitchFamily="18" charset="0"/>
                        </a:rPr>
                        <a:t>ethereum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394068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47280"/>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Due to a lack of understanding of data visualization, it is a bit difficult to deploy machine learning algorithms in the present version of the system. The two management portfolio algorithms and the basic principles DQN of the trading system, which are the most often used benchmarks in this field, have been deployed to compare the RL to previous research studies. The proposed RL and neural network styles are compared to other studies that were published in terms of bit-coin risk management. </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285224"/>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0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6001643"/>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proposed system aims to utilize machine learning techniques, specifically Linear Discriminant Analysis (LDA) classifier, for analyzing financial risk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LDA will be employed to identify patterns and correlations within the market data to assess potential risks. The system will collect and process a diverse set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data, including historical prices, trading volumes, and market sentiment indicators. It will train the LDA classifier on this data to classify and predict the likelihood of financial risk events, such as price fluctuations or market crashes. The results will assist in effective risk management strategies and decision-making for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participants. The system's comprehensive analysis aims to enhance the understanding and management of financial risks associated with </a:t>
            </a:r>
            <a:r>
              <a:rPr lang="en-US" sz="1600" dirty="0" err="1">
                <a:latin typeface="Times New Roman" panose="02020603050405020304" pitchFamily="18" charset="0"/>
                <a:cs typeface="Times New Roman" panose="02020603050405020304" pitchFamily="18" charset="0"/>
              </a:rPr>
              <a:t>cryptocurrencies</a:t>
            </a:r>
            <a:r>
              <a:rPr lang="en-US" sz="1600" dirty="0" smtClean="0">
                <a:latin typeface="Times New Roman" panose="02020603050405020304" pitchFamily="18" charset="0"/>
                <a:cs typeface="Times New Roman" panose="02020603050405020304" pitchFamily="18" charset="0"/>
              </a:rPr>
              <a:t>.</a:t>
            </a:r>
          </a:p>
          <a:p>
            <a:pPr algn="just">
              <a:lnSpc>
                <a:spcPct val="200000"/>
              </a:lnSpc>
            </a:pP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Advantages</a:t>
            </a:r>
            <a:r>
              <a:rPr lang="en-IN"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Easy to use</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6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2172</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Droid Sans Fallback</vt:lpstr>
      <vt:lpstr>Times New Roman</vt:lpstr>
      <vt:lpstr>Wingdings</vt:lpstr>
      <vt:lpstr>Wingdings 3</vt:lpstr>
      <vt:lpstr>Office Theme</vt:lpstr>
      <vt:lpstr>PowerPoint Presentation</vt:lpstr>
      <vt:lpstr>INDEX</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 P Likith</cp:lastModifiedBy>
  <cp:revision>45</cp:revision>
  <dcterms:created xsi:type="dcterms:W3CDTF">2022-04-13T10:05:01Z</dcterms:created>
  <dcterms:modified xsi:type="dcterms:W3CDTF">2023-06-26T09:47:39Z</dcterms:modified>
</cp:coreProperties>
</file>