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2"/>
  </p:notesMasterIdLst>
  <p:sldIdLst>
    <p:sldId id="278" r:id="rId5"/>
    <p:sldId id="279" r:id="rId6"/>
    <p:sldId id="292" r:id="rId7"/>
    <p:sldId id="284" r:id="rId8"/>
    <p:sldId id="293" r:id="rId9"/>
    <p:sldId id="294" r:id="rId10"/>
    <p:sldId id="295" r:id="rId11"/>
    <p:sldId id="296" r:id="rId12"/>
    <p:sldId id="297" r:id="rId13"/>
    <p:sldId id="298" r:id="rId14"/>
    <p:sldId id="299" r:id="rId15"/>
    <p:sldId id="300" r:id="rId16"/>
    <p:sldId id="301" r:id="rId17"/>
    <p:sldId id="303" r:id="rId18"/>
    <p:sldId id="304" r:id="rId19"/>
    <p:sldId id="305" r:id="rId20"/>
    <p:sldId id="306" r:id="rId21"/>
    <p:sldId id="307" r:id="rId22"/>
    <p:sldId id="308" r:id="rId23"/>
    <p:sldId id="309" r:id="rId24"/>
    <p:sldId id="310" r:id="rId25"/>
    <p:sldId id="312" r:id="rId26"/>
    <p:sldId id="311" r:id="rId27"/>
    <p:sldId id="313" r:id="rId28"/>
    <p:sldId id="314" r:id="rId29"/>
    <p:sldId id="315" r:id="rId30"/>
    <p:sldId id="316" r:id="rId3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dirty="0"/>
              <a:t>Presentation title</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dirty="0"/>
              <a:t>Presentation title</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dirty="0"/>
              <a:t>Presentation title</a:t>
            </a:r>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dirty="0"/>
              <a:t>Presentation title</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104512" y="1974731"/>
            <a:ext cx="6198108" cy="1225296"/>
          </a:xfrm>
        </p:spPr>
        <p:txBody>
          <a:bodyPr/>
          <a:lstStyle/>
          <a:p>
            <a:r>
              <a:rPr lang="en-US" dirty="0"/>
              <a:t>Phishing attack  Awareness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116229" y="3483864"/>
            <a:ext cx="4346635" cy="878908"/>
          </a:xfrm>
        </p:spPr>
        <p:txBody>
          <a:bodyPr/>
          <a:lstStyle/>
          <a:p>
            <a:r>
              <a:rPr lang="en-US" sz="2800" b="1" dirty="0"/>
              <a:t>Abdelrahman ibrahim</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F5AB4-2D89-B5D7-4939-E113E20F8C5C}"/>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45B976BF-621E-D5F8-F8E7-267B7E6BE0BB}"/>
              </a:ext>
            </a:extLst>
          </p:cNvPr>
          <p:cNvSpPr txBox="1"/>
          <p:nvPr/>
        </p:nvSpPr>
        <p:spPr>
          <a:xfrm>
            <a:off x="802432" y="1576421"/>
            <a:ext cx="6447454" cy="3231654"/>
          </a:xfrm>
          <a:prstGeom prst="rect">
            <a:avLst/>
          </a:prstGeom>
          <a:noFill/>
        </p:spPr>
        <p:txBody>
          <a:bodyPr wrap="square" rtlCol="0">
            <a:spAutoFit/>
          </a:bodyPr>
          <a:lstStyle/>
          <a:p>
            <a:endParaRPr lang="en-US" sz="2000" b="1" dirty="0">
              <a:latin typeface="-apple-system"/>
              <a:cs typeface="Arial" panose="020B0604020202020204" pitchFamily="34" charset="0"/>
            </a:endParaRPr>
          </a:p>
          <a:p>
            <a:endParaRPr lang="en-US" sz="2000" b="1" dirty="0">
              <a:latin typeface="-apple-system"/>
              <a:cs typeface="Arial" panose="020B0604020202020204" pitchFamily="34" charset="0"/>
            </a:endParaRPr>
          </a:p>
          <a:p>
            <a:endParaRPr lang="en-US" sz="2000" b="1" dirty="0">
              <a:latin typeface="-apple-system"/>
              <a:cs typeface="Arial" panose="020B0604020202020204" pitchFamily="34" charset="0"/>
            </a:endParaRPr>
          </a:p>
          <a:p>
            <a:pPr algn="l"/>
            <a:endParaRPr lang="en-US" sz="2000" b="1" dirty="0">
              <a:latin typeface="-apple-system"/>
              <a:cs typeface="Arial" panose="020B0604020202020204" pitchFamily="34" charset="0"/>
            </a:endParaRPr>
          </a:p>
          <a:p>
            <a:pPr algn="l"/>
            <a:r>
              <a:rPr lang="en-US" sz="2400" b="1" dirty="0">
                <a:latin typeface="-apple-system"/>
                <a:cs typeface="Arial" panose="020B0604020202020204" pitchFamily="34" charset="0"/>
              </a:rPr>
              <a:t>(3)WHALING</a:t>
            </a:r>
            <a:r>
              <a:rPr lang="en-US" sz="2000" b="0" i="0" dirty="0">
                <a:effectLst/>
                <a:latin typeface="-apple-system"/>
              </a:rPr>
              <a:t>:</a:t>
            </a:r>
            <a:r>
              <a:rPr lang="en-US" sz="2000" b="1" i="0" dirty="0">
                <a:effectLst/>
                <a:latin typeface="-apple-system"/>
              </a:rPr>
              <a:t>  Whaling is a type of phishing attack that specifically targets high-profile individuals, such as executives or CEOs. Attackers aim to trick these individuals into divulging sensitive corporate information or performing actions that can lead to financial loss or compromise.</a:t>
            </a:r>
            <a:endParaRPr lang="en-US" sz="2000" b="1" dirty="0">
              <a:latin typeface="Arial" panose="020B0604020202020204" pitchFamily="34" charset="0"/>
              <a:cs typeface="Arial" panose="020B0604020202020204" pitchFamily="34" charset="0"/>
            </a:endParaRPr>
          </a:p>
        </p:txBody>
      </p:sp>
      <p:pic>
        <p:nvPicPr>
          <p:cNvPr id="6146" name="Picture 2" descr="whale phishing attacks glyph icon vector. whale phishing attacks sign.  isolated contour symbol black illustration Stock Vector | Adobe Stock">
            <a:extLst>
              <a:ext uri="{FF2B5EF4-FFF2-40B4-BE49-F238E27FC236}">
                <a16:creationId xmlns:a16="http://schemas.microsoft.com/office/drawing/2014/main" id="{AA5D12B3-FDA0-54F5-A19D-C53D9A20B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2830" y="2360645"/>
            <a:ext cx="2858375" cy="285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62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64B39C-7C80-E7D0-AEE3-90D4E5B16512}"/>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AFCAAD04-97C0-5ECB-D5B8-D535D564858C}"/>
              </a:ext>
            </a:extLst>
          </p:cNvPr>
          <p:cNvSpPr txBox="1"/>
          <p:nvPr/>
        </p:nvSpPr>
        <p:spPr>
          <a:xfrm>
            <a:off x="802432" y="1576421"/>
            <a:ext cx="6447454" cy="2923877"/>
          </a:xfrm>
          <a:prstGeom prst="rect">
            <a:avLst/>
          </a:prstGeom>
          <a:noFill/>
        </p:spPr>
        <p:txBody>
          <a:bodyPr wrap="square" rtlCol="0">
            <a:spAutoFit/>
          </a:bodyPr>
          <a:lstStyle/>
          <a:p>
            <a:endParaRPr lang="en-US" sz="2000" b="1" dirty="0">
              <a:latin typeface="-apple-system"/>
              <a:cs typeface="Arial" panose="020B0604020202020204" pitchFamily="34" charset="0"/>
            </a:endParaRPr>
          </a:p>
          <a:p>
            <a:endParaRPr lang="en-US" sz="2000" b="1" dirty="0">
              <a:latin typeface="-apple-system"/>
              <a:cs typeface="Arial" panose="020B0604020202020204" pitchFamily="34" charset="0"/>
            </a:endParaRPr>
          </a:p>
          <a:p>
            <a:endParaRPr lang="en-US" sz="2000" b="1" dirty="0">
              <a:latin typeface="-apple-system"/>
              <a:cs typeface="Arial" panose="020B0604020202020204" pitchFamily="34" charset="0"/>
            </a:endParaRPr>
          </a:p>
          <a:p>
            <a:pPr algn="l"/>
            <a:endParaRPr lang="en-US" sz="2000" b="1" dirty="0">
              <a:latin typeface="-apple-system"/>
              <a:cs typeface="Arial" panose="020B0604020202020204" pitchFamily="34" charset="0"/>
            </a:endParaRPr>
          </a:p>
          <a:p>
            <a:pPr algn="l"/>
            <a:r>
              <a:rPr lang="en-US" sz="2400" b="1" dirty="0">
                <a:latin typeface="-apple-system"/>
                <a:cs typeface="Arial" panose="020B0604020202020204" pitchFamily="34" charset="0"/>
              </a:rPr>
              <a:t>(4)SMISHING</a:t>
            </a:r>
            <a:r>
              <a:rPr lang="en-US" sz="2000" b="0" i="0" dirty="0">
                <a:effectLst/>
                <a:latin typeface="-apple-system"/>
              </a:rPr>
              <a:t>:</a:t>
            </a:r>
            <a:r>
              <a:rPr lang="en-US" sz="2000" b="1" i="0" dirty="0">
                <a:effectLst/>
                <a:latin typeface="-apple-system"/>
              </a:rPr>
              <a:t>  In smishing attacks, attackers use text messages (SMS) to deceive recipients into taking action or providing personal information. The messages often impersonate legitimate organizations and may contain malicious links or phone numbers to call.</a:t>
            </a:r>
            <a:endParaRPr lang="en-US" sz="2000" b="1" dirty="0">
              <a:latin typeface="Arial" panose="020B0604020202020204" pitchFamily="34" charset="0"/>
              <a:cs typeface="Arial" panose="020B0604020202020204" pitchFamily="34" charset="0"/>
            </a:endParaRPr>
          </a:p>
        </p:txBody>
      </p:sp>
      <p:pic>
        <p:nvPicPr>
          <p:cNvPr id="15362" name="Picture 2" descr="The Ultimate Guide To Phishing">
            <a:extLst>
              <a:ext uri="{FF2B5EF4-FFF2-40B4-BE49-F238E27FC236}">
                <a16:creationId xmlns:a16="http://schemas.microsoft.com/office/drawing/2014/main" id="{C9E6A692-FA2B-60EC-B77D-A8728695E8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3466" y="2192694"/>
            <a:ext cx="2935969" cy="2746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518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E2B441-A07F-E2D4-382E-665845ADD551}"/>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79CB0203-D68E-FFA8-F22F-00A03BD89506}"/>
              </a:ext>
            </a:extLst>
          </p:cNvPr>
          <p:cNvSpPr txBox="1"/>
          <p:nvPr/>
        </p:nvSpPr>
        <p:spPr>
          <a:xfrm>
            <a:off x="802432" y="1576421"/>
            <a:ext cx="6447454" cy="2923877"/>
          </a:xfrm>
          <a:prstGeom prst="rect">
            <a:avLst/>
          </a:prstGeom>
          <a:noFill/>
        </p:spPr>
        <p:txBody>
          <a:bodyPr wrap="square" rtlCol="0">
            <a:spAutoFit/>
          </a:bodyPr>
          <a:lstStyle/>
          <a:p>
            <a:endParaRPr lang="en-US" sz="2000" b="1" dirty="0">
              <a:latin typeface="-apple-system"/>
              <a:cs typeface="Arial" panose="020B0604020202020204" pitchFamily="34" charset="0"/>
            </a:endParaRPr>
          </a:p>
          <a:p>
            <a:endParaRPr lang="en-US" sz="2000" b="1" dirty="0">
              <a:latin typeface="-apple-system"/>
              <a:cs typeface="Arial" panose="020B0604020202020204" pitchFamily="34" charset="0"/>
            </a:endParaRPr>
          </a:p>
          <a:p>
            <a:endParaRPr lang="en-US" sz="2000" b="1" dirty="0">
              <a:latin typeface="-apple-system"/>
              <a:cs typeface="Arial" panose="020B0604020202020204" pitchFamily="34" charset="0"/>
            </a:endParaRPr>
          </a:p>
          <a:p>
            <a:pPr algn="l"/>
            <a:endParaRPr lang="en-US" sz="2000" b="1" dirty="0">
              <a:latin typeface="-apple-system"/>
              <a:cs typeface="Arial" panose="020B0604020202020204" pitchFamily="34" charset="0"/>
            </a:endParaRPr>
          </a:p>
          <a:p>
            <a:pPr algn="l"/>
            <a:r>
              <a:rPr lang="en-US" sz="2400" b="1" dirty="0">
                <a:latin typeface="-apple-system"/>
                <a:cs typeface="Arial" panose="020B0604020202020204" pitchFamily="34" charset="0"/>
              </a:rPr>
              <a:t>(5)</a:t>
            </a:r>
            <a:r>
              <a:rPr lang="en-US" sz="2400" b="1" dirty="0" err="1">
                <a:latin typeface="-apple-system"/>
                <a:cs typeface="Arial" panose="020B0604020202020204" pitchFamily="34" charset="0"/>
              </a:rPr>
              <a:t>VISHING:</a:t>
            </a:r>
            <a:r>
              <a:rPr lang="en-US" sz="2000" b="1" i="0" dirty="0" err="1">
                <a:effectLst/>
                <a:latin typeface="-apple-system"/>
              </a:rPr>
              <a:t>Vishing</a:t>
            </a:r>
            <a:r>
              <a:rPr lang="en-US" sz="2000" b="1" i="0" dirty="0">
                <a:effectLst/>
                <a:latin typeface="-apple-system"/>
              </a:rPr>
              <a:t> (voice phishing) attacks involve attackers making phone calls to individuals, pretending to be from trusted organizations. They use social engineering techniques to manipulate victims into revealing sensitive information over the phone.</a:t>
            </a:r>
            <a:endParaRPr lang="en-US" sz="2000" b="1" dirty="0">
              <a:latin typeface="Arial" panose="020B0604020202020204" pitchFamily="34" charset="0"/>
              <a:cs typeface="Arial" panose="020B0604020202020204" pitchFamily="34" charset="0"/>
            </a:endParaRPr>
          </a:p>
        </p:txBody>
      </p:sp>
      <p:pic>
        <p:nvPicPr>
          <p:cNvPr id="14338" name="Picture 2" descr="Premium Vector | Vishing alert icon of a phone in alarm status due to  fraudulent call attacks">
            <a:extLst>
              <a:ext uri="{FF2B5EF4-FFF2-40B4-BE49-F238E27FC236}">
                <a16:creationId xmlns:a16="http://schemas.microsoft.com/office/drawing/2014/main" id="{C01A7236-8FB7-45BE-C22F-4FB15BC726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443" y="2229485"/>
            <a:ext cx="2661188" cy="2661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975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7ECD4-EF11-AA33-0D6C-72F477BB1D53}"/>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59F50A7F-250F-5D31-02BE-6233736FFE4C}"/>
              </a:ext>
            </a:extLst>
          </p:cNvPr>
          <p:cNvSpPr txBox="1"/>
          <p:nvPr/>
        </p:nvSpPr>
        <p:spPr>
          <a:xfrm>
            <a:off x="802432" y="1576421"/>
            <a:ext cx="6447454" cy="3231654"/>
          </a:xfrm>
          <a:prstGeom prst="rect">
            <a:avLst/>
          </a:prstGeom>
          <a:noFill/>
        </p:spPr>
        <p:txBody>
          <a:bodyPr wrap="square" rtlCol="0">
            <a:spAutoFit/>
          </a:bodyPr>
          <a:lstStyle/>
          <a:p>
            <a:endParaRPr lang="en-US" sz="2000" b="1" dirty="0">
              <a:latin typeface="-apple-system"/>
              <a:cs typeface="Arial" panose="020B0604020202020204" pitchFamily="34" charset="0"/>
            </a:endParaRPr>
          </a:p>
          <a:p>
            <a:endParaRPr lang="en-US" sz="2000" b="1" dirty="0">
              <a:latin typeface="-apple-system"/>
              <a:cs typeface="Arial" panose="020B0604020202020204" pitchFamily="34" charset="0"/>
            </a:endParaRPr>
          </a:p>
          <a:p>
            <a:endParaRPr lang="en-US" sz="2000" b="1" dirty="0">
              <a:latin typeface="-apple-system"/>
              <a:cs typeface="Arial" panose="020B0604020202020204" pitchFamily="34" charset="0"/>
            </a:endParaRPr>
          </a:p>
          <a:p>
            <a:pPr algn="l"/>
            <a:endParaRPr lang="en-US" sz="2000" b="1" dirty="0">
              <a:latin typeface="-apple-system"/>
              <a:cs typeface="Arial" panose="020B0604020202020204" pitchFamily="34" charset="0"/>
            </a:endParaRPr>
          </a:p>
          <a:p>
            <a:pPr algn="l"/>
            <a:r>
              <a:rPr lang="en-US" sz="2400" b="1" dirty="0">
                <a:latin typeface="-apple-system"/>
                <a:cs typeface="Arial" panose="020B0604020202020204" pitchFamily="34" charset="0"/>
              </a:rPr>
              <a:t>(6)PHARMING</a:t>
            </a:r>
            <a:r>
              <a:rPr lang="en-US" sz="2000" b="0" i="0" dirty="0">
                <a:effectLst/>
                <a:latin typeface="-apple-system"/>
              </a:rPr>
              <a:t>:</a:t>
            </a:r>
            <a:r>
              <a:rPr lang="en-US" sz="2000" b="1" i="0" dirty="0">
                <a:effectLst/>
                <a:latin typeface="-apple-system"/>
              </a:rPr>
              <a:t>  In pharming attacks, attackers manipulate the DNS (Domain Name System) system or compromise routers to redirect users to fraudulent websites without their knowledge. Victims are then tricked into entering their credentials or personal information on these malicious sites.</a:t>
            </a:r>
            <a:endParaRPr lang="en-US" sz="2000" b="1" dirty="0">
              <a:latin typeface="Arial" panose="020B0604020202020204" pitchFamily="34" charset="0"/>
              <a:cs typeface="Arial" panose="020B0604020202020204" pitchFamily="34" charset="0"/>
            </a:endParaRPr>
          </a:p>
        </p:txBody>
      </p:sp>
      <p:pic>
        <p:nvPicPr>
          <p:cNvPr id="13314" name="Picture 2" descr="Pharming attack Icon - Download in Line Style">
            <a:extLst>
              <a:ext uri="{FF2B5EF4-FFF2-40B4-BE49-F238E27FC236}">
                <a16:creationId xmlns:a16="http://schemas.microsoft.com/office/drawing/2014/main" id="{663CD249-9A6D-921D-0EEF-830F8A7207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3500" y="2120685"/>
            <a:ext cx="2852531" cy="2852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11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F2CDCE-592E-E134-99C9-55916B711905}"/>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47970373-76CD-39B3-9F10-7C86686F2EAE}"/>
              </a:ext>
            </a:extLst>
          </p:cNvPr>
          <p:cNvSpPr txBox="1"/>
          <p:nvPr/>
        </p:nvSpPr>
        <p:spPr>
          <a:xfrm>
            <a:off x="802432" y="1576421"/>
            <a:ext cx="6447454" cy="2923877"/>
          </a:xfrm>
          <a:prstGeom prst="rect">
            <a:avLst/>
          </a:prstGeom>
          <a:noFill/>
        </p:spPr>
        <p:txBody>
          <a:bodyPr wrap="square" rtlCol="0">
            <a:spAutoFit/>
          </a:bodyPr>
          <a:lstStyle/>
          <a:p>
            <a:endParaRPr lang="en-US" sz="2000" b="1" dirty="0">
              <a:latin typeface="-apple-system"/>
              <a:cs typeface="Arial" panose="020B0604020202020204" pitchFamily="34" charset="0"/>
            </a:endParaRPr>
          </a:p>
          <a:p>
            <a:endParaRPr lang="en-US" sz="2000" b="1" dirty="0">
              <a:latin typeface="-apple-system"/>
              <a:cs typeface="Arial" panose="020B0604020202020204" pitchFamily="34" charset="0"/>
            </a:endParaRPr>
          </a:p>
          <a:p>
            <a:endParaRPr lang="en-US" sz="2000" b="1" dirty="0">
              <a:latin typeface="-apple-system"/>
              <a:cs typeface="Arial" panose="020B0604020202020204" pitchFamily="34" charset="0"/>
            </a:endParaRPr>
          </a:p>
          <a:p>
            <a:pPr algn="l"/>
            <a:endParaRPr lang="en-US" sz="2000" b="1" dirty="0">
              <a:latin typeface="-apple-system"/>
              <a:cs typeface="Arial" panose="020B0604020202020204" pitchFamily="34" charset="0"/>
            </a:endParaRPr>
          </a:p>
          <a:p>
            <a:pPr algn="l"/>
            <a:r>
              <a:rPr lang="en-US" sz="2400" b="1" dirty="0">
                <a:latin typeface="-apple-system"/>
                <a:cs typeface="Arial" panose="020B0604020202020204" pitchFamily="34" charset="0"/>
              </a:rPr>
              <a:t>(7)EVIL TWIN ATTACKS</a:t>
            </a:r>
            <a:r>
              <a:rPr lang="en-US" sz="2000" b="0" i="0" dirty="0">
                <a:effectLst/>
                <a:latin typeface="-apple-system"/>
              </a:rPr>
              <a:t>:</a:t>
            </a:r>
            <a:r>
              <a:rPr lang="en-US" sz="2000" b="1" i="0" dirty="0">
                <a:effectLst/>
                <a:latin typeface="-apple-system"/>
              </a:rPr>
              <a:t> </a:t>
            </a:r>
            <a:r>
              <a:rPr lang="en-US" sz="2000" i="0" dirty="0">
                <a:effectLst/>
                <a:latin typeface="-apple-system"/>
              </a:rPr>
              <a:t> </a:t>
            </a:r>
            <a:r>
              <a:rPr lang="en-US" sz="2000" b="1" i="0" dirty="0">
                <a:effectLst/>
                <a:latin typeface="-apple-system"/>
              </a:rPr>
              <a:t> In Wi-Fi environments, attackers set up malicious access points that mimic legitimate networks. When users connect to these networks, the attackers can intercept their traffic and collect sensitive information.</a:t>
            </a:r>
            <a:endParaRPr lang="en-US" sz="2000" b="1" dirty="0">
              <a:latin typeface="Arial" panose="020B0604020202020204" pitchFamily="34" charset="0"/>
              <a:cs typeface="Arial" panose="020B0604020202020204" pitchFamily="34" charset="0"/>
            </a:endParaRPr>
          </a:p>
        </p:txBody>
      </p:sp>
      <p:pic>
        <p:nvPicPr>
          <p:cNvPr id="11266" name="Picture 2" descr="10 Types of Phishing Attacks and Phishing Scams - Hashed Out by The SSL  Store™">
            <a:extLst>
              <a:ext uri="{FF2B5EF4-FFF2-40B4-BE49-F238E27FC236}">
                <a16:creationId xmlns:a16="http://schemas.microsoft.com/office/drawing/2014/main" id="{11D7308C-A621-B59E-C793-29151F6D0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4168" y="2357173"/>
            <a:ext cx="2710640" cy="271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203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03554-6468-F2C1-1C0E-6EDAAF3713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0B5DE4-702C-B762-CA9D-993012D6E955}"/>
              </a:ext>
            </a:extLst>
          </p:cNvPr>
          <p:cNvSpPr>
            <a:spLocks noGrp="1"/>
          </p:cNvSpPr>
          <p:nvPr>
            <p:ph type="title"/>
          </p:nvPr>
        </p:nvSpPr>
        <p:spPr>
          <a:xfrm>
            <a:off x="1312816" y="3152628"/>
            <a:ext cx="7775200" cy="768096"/>
          </a:xfrm>
        </p:spPr>
        <p:txBody>
          <a:bodyPr/>
          <a:lstStyle/>
          <a:p>
            <a:r>
              <a:rPr lang="en-US" sz="2400" dirty="0"/>
              <a:t>famous phishing attacks in history.</a:t>
            </a:r>
          </a:p>
        </p:txBody>
      </p:sp>
      <p:sp>
        <p:nvSpPr>
          <p:cNvPr id="5" name="Slide Number Placeholder 4">
            <a:extLst>
              <a:ext uri="{FF2B5EF4-FFF2-40B4-BE49-F238E27FC236}">
                <a16:creationId xmlns:a16="http://schemas.microsoft.com/office/drawing/2014/main" id="{83EE121C-ED39-C0D9-3C38-20B34F8B34EB}"/>
              </a:ext>
            </a:extLst>
          </p:cNvPr>
          <p:cNvSpPr>
            <a:spLocks noGrp="1"/>
          </p:cNvSpPr>
          <p:nvPr>
            <p:ph type="sldNum" sz="quarter" idx="12"/>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1156648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FF45F-1966-D9C1-DAD6-B9D43FEC51C9}"/>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A2366318-F290-7C0D-CB88-4B23AF7A3E49}"/>
              </a:ext>
            </a:extLst>
          </p:cNvPr>
          <p:cNvSpPr txBox="1"/>
          <p:nvPr/>
        </p:nvSpPr>
        <p:spPr>
          <a:xfrm>
            <a:off x="802432" y="1576421"/>
            <a:ext cx="6447454" cy="3724096"/>
          </a:xfrm>
          <a:prstGeom prst="rect">
            <a:avLst/>
          </a:prstGeom>
          <a:noFill/>
        </p:spPr>
        <p:txBody>
          <a:bodyPr wrap="square" rtlCol="0">
            <a:spAutoFit/>
          </a:bodyPr>
          <a:lstStyle/>
          <a:p>
            <a:endParaRPr lang="en-US" sz="2000" b="1" dirty="0">
              <a:latin typeface="-apple-system"/>
              <a:cs typeface="Arial" panose="020B0604020202020204" pitchFamily="34" charset="0"/>
            </a:endParaRPr>
          </a:p>
          <a:p>
            <a:endParaRPr lang="en-US" sz="2000" b="1" dirty="0">
              <a:latin typeface="-apple-system"/>
              <a:cs typeface="Arial" panose="020B0604020202020204" pitchFamily="34" charset="0"/>
            </a:endParaRPr>
          </a:p>
          <a:p>
            <a:endParaRPr lang="en-US" sz="2000" b="1" dirty="0">
              <a:latin typeface="-apple-system"/>
              <a:cs typeface="Arial" panose="020B0604020202020204" pitchFamily="34" charset="0"/>
            </a:endParaRPr>
          </a:p>
          <a:p>
            <a:pPr algn="l"/>
            <a:r>
              <a:rPr lang="en-US" sz="3200" b="1" i="0" u="none" strike="noStrike" dirty="0">
                <a:solidFill>
                  <a:srgbClr val="1073B4"/>
                </a:solidFill>
                <a:effectLst/>
                <a:latin typeface="Source Sans Pro" panose="020F0502020204030204" pitchFamily="34" charset="0"/>
              </a:rPr>
              <a:t>Facebook &amp; Google</a:t>
            </a:r>
          </a:p>
          <a:p>
            <a:pPr algn="l"/>
            <a:r>
              <a:rPr lang="en-US" sz="2400" b="0" i="0" dirty="0">
                <a:solidFill>
                  <a:srgbClr val="444444"/>
                </a:solidFill>
                <a:effectLst/>
                <a:latin typeface="Source Sans Pro" panose="020F0502020204030204" pitchFamily="34" charset="0"/>
              </a:rPr>
              <a:t>This is a huge one. Two of the world's largest tech giants, Facebook and Google, lost $100 million in this single email scam from Lithuania. While an arrest was made, the story shows that even the most advanced tech entities are susceptible to phishing attacks.</a:t>
            </a:r>
          </a:p>
        </p:txBody>
      </p:sp>
      <p:pic>
        <p:nvPicPr>
          <p:cNvPr id="16386" name="Picture 2" descr="Facebook app now indexed by Google | Kaspersky official blog">
            <a:extLst>
              <a:ext uri="{FF2B5EF4-FFF2-40B4-BE49-F238E27FC236}">
                <a16:creationId xmlns:a16="http://schemas.microsoft.com/office/drawing/2014/main" id="{78411DED-6293-4AF4-AC5E-071F0ACCB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9526" y="2142965"/>
            <a:ext cx="3730042" cy="2447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059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98611-740F-9E7B-85D6-84F1E4AFFDE3}"/>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5CFCC273-5C75-5F10-8767-1E8D72107634}"/>
              </a:ext>
            </a:extLst>
          </p:cNvPr>
          <p:cNvSpPr txBox="1"/>
          <p:nvPr/>
        </p:nvSpPr>
        <p:spPr>
          <a:xfrm>
            <a:off x="802432" y="1576421"/>
            <a:ext cx="6447454" cy="3108543"/>
          </a:xfrm>
          <a:prstGeom prst="rect">
            <a:avLst/>
          </a:prstGeom>
          <a:noFill/>
        </p:spPr>
        <p:txBody>
          <a:bodyPr wrap="square" rtlCol="0">
            <a:spAutoFit/>
          </a:bodyPr>
          <a:lstStyle/>
          <a:p>
            <a:endParaRPr lang="en-US" sz="2000" b="1" dirty="0">
              <a:latin typeface="-apple-system"/>
              <a:cs typeface="Arial" panose="020B0604020202020204" pitchFamily="34" charset="0"/>
            </a:endParaRPr>
          </a:p>
          <a:p>
            <a:pPr algn="l"/>
            <a:r>
              <a:rPr lang="en-US" sz="3200" b="1" i="0" u="none" strike="noStrike" dirty="0">
                <a:solidFill>
                  <a:srgbClr val="1073B4"/>
                </a:solidFill>
                <a:effectLst/>
                <a:latin typeface="Source Sans Pro" panose="020B0503030403020204" pitchFamily="34" charset="0"/>
              </a:rPr>
              <a:t>2018 World Cup</a:t>
            </a:r>
          </a:p>
          <a:p>
            <a:pPr algn="l"/>
            <a:r>
              <a:rPr lang="en-US" sz="2400" dirty="0">
                <a:solidFill>
                  <a:srgbClr val="444444"/>
                </a:solidFill>
                <a:latin typeface="Source Sans Pro" panose="020B0503030403020204" pitchFamily="34" charset="0"/>
              </a:rPr>
              <a:t>T</a:t>
            </a:r>
            <a:r>
              <a:rPr lang="en-US" sz="2400" b="0" i="0" dirty="0">
                <a:solidFill>
                  <a:srgbClr val="444444"/>
                </a:solidFill>
                <a:effectLst/>
                <a:latin typeface="Source Sans Pro" panose="020B0503030403020204" pitchFamily="34" charset="0"/>
              </a:rPr>
              <a:t>he Federal Trade Commission released this statement regarding phishing attempts during the 2018 World Cup in Russia. The scam claimed the victim won tickets to the World Cup through a lottery and prompted them to enter their personal information to claim the prize.</a:t>
            </a:r>
          </a:p>
        </p:txBody>
      </p:sp>
      <p:pic>
        <p:nvPicPr>
          <p:cNvPr id="17410" name="Picture 2" descr="2018 FIFA World Cup - Wikipedia">
            <a:extLst>
              <a:ext uri="{FF2B5EF4-FFF2-40B4-BE49-F238E27FC236}">
                <a16:creationId xmlns:a16="http://schemas.microsoft.com/office/drawing/2014/main" id="{2150A858-6BBD-2ED4-4DAC-32C8FF751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6596" y="2117597"/>
            <a:ext cx="3098362" cy="3416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242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008B9-EE4D-0AF5-81DA-7B3DE3B01884}"/>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20F5378A-2547-2C4E-A33D-11E92AD8AD43}"/>
              </a:ext>
            </a:extLst>
          </p:cNvPr>
          <p:cNvSpPr txBox="1"/>
          <p:nvPr/>
        </p:nvSpPr>
        <p:spPr>
          <a:xfrm>
            <a:off x="802432" y="1576421"/>
            <a:ext cx="6447454" cy="3170099"/>
          </a:xfrm>
          <a:prstGeom prst="rect">
            <a:avLst/>
          </a:prstGeom>
          <a:noFill/>
        </p:spPr>
        <p:txBody>
          <a:bodyPr wrap="square" rtlCol="0">
            <a:spAutoFit/>
          </a:bodyPr>
          <a:lstStyle/>
          <a:p>
            <a:pPr algn="l"/>
            <a:r>
              <a:rPr lang="en-US" sz="3200" b="1" i="0" u="none" strike="noStrike" dirty="0">
                <a:solidFill>
                  <a:srgbClr val="1073B4"/>
                </a:solidFill>
                <a:effectLst/>
                <a:latin typeface="Source Sans Pro" panose="020B0503030403020204" pitchFamily="34" charset="0"/>
              </a:rPr>
              <a:t>The Sony Pictures Leak</a:t>
            </a:r>
          </a:p>
          <a:p>
            <a:pPr algn="l"/>
            <a:r>
              <a:rPr lang="en-US" sz="2400" b="0" i="0" dirty="0">
                <a:solidFill>
                  <a:srgbClr val="444444"/>
                </a:solidFill>
                <a:effectLst/>
                <a:latin typeface="Source Sans Pro" panose="020B0503030403020204" pitchFamily="34" charset="0"/>
              </a:rPr>
              <a:t>2014 also saw a huge data leak from Sony. Over 100 Terabytes containing confidential company activities were breached, resulting in well over $100 million lost. The phishers pretended to be colleagues of the top-level employees who opened the malicious attachments in the phishing emails.</a:t>
            </a:r>
          </a:p>
        </p:txBody>
      </p:sp>
      <p:pic>
        <p:nvPicPr>
          <p:cNvPr id="18434" name="Picture 2" descr="Sony Pictures logo and symbol, meaning, history, PNG">
            <a:extLst>
              <a:ext uri="{FF2B5EF4-FFF2-40B4-BE49-F238E27FC236}">
                <a16:creationId xmlns:a16="http://schemas.microsoft.com/office/drawing/2014/main" id="{6B0282E6-7917-43A2-5589-1E04FD8BF4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9211" y="1743075"/>
            <a:ext cx="4269595" cy="2651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583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FD0E7-E58B-DA92-66FC-D4C473DA46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DC761C-000E-6502-D8E7-194D04E2802F}"/>
              </a:ext>
            </a:extLst>
          </p:cNvPr>
          <p:cNvSpPr>
            <a:spLocks noGrp="1"/>
          </p:cNvSpPr>
          <p:nvPr>
            <p:ph type="title"/>
          </p:nvPr>
        </p:nvSpPr>
        <p:spPr>
          <a:xfrm>
            <a:off x="1312816" y="3152628"/>
            <a:ext cx="7439297" cy="768096"/>
          </a:xfrm>
        </p:spPr>
        <p:txBody>
          <a:bodyPr/>
          <a:lstStyle/>
          <a:p>
            <a:r>
              <a:rPr lang="en-US" sz="3200" dirty="0"/>
              <a:t>How to prevent phishing ?</a:t>
            </a:r>
          </a:p>
        </p:txBody>
      </p:sp>
      <p:sp>
        <p:nvSpPr>
          <p:cNvPr id="5" name="Slide Number Placeholder 4">
            <a:extLst>
              <a:ext uri="{FF2B5EF4-FFF2-40B4-BE49-F238E27FC236}">
                <a16:creationId xmlns:a16="http://schemas.microsoft.com/office/drawing/2014/main" id="{DD119FCE-E9C3-32A6-DEA2-E7A12E0DA21A}"/>
              </a:ext>
            </a:extLst>
          </p:cNvPr>
          <p:cNvSpPr>
            <a:spLocks noGrp="1"/>
          </p:cNvSpPr>
          <p:nvPr>
            <p:ph type="sldNum" sz="quarter" idx="12"/>
          </p:nvPr>
        </p:nvSpPr>
        <p:spPr/>
        <p:txBody>
          <a:bodyPr/>
          <a:lstStyle/>
          <a:p>
            <a:fld id="{48F63A3B-78C7-47BE-AE5E-E10140E04643}" type="slidenum">
              <a:rPr lang="en-US" smtClean="0"/>
              <a:pPr/>
              <a:t>19</a:t>
            </a:fld>
            <a:endParaRPr lang="en-US" dirty="0"/>
          </a:p>
        </p:txBody>
      </p:sp>
    </p:spTree>
    <p:extLst>
      <p:ext uri="{BB962C8B-B14F-4D97-AF65-F5344CB8AC3E}">
        <p14:creationId xmlns:p14="http://schemas.microsoft.com/office/powerpoint/2010/main" val="1210787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1-what is phishing attack?​</a:t>
            </a:r>
          </a:p>
          <a:p>
            <a:r>
              <a:rPr lang="en-US" dirty="0"/>
              <a:t>2-phishing attack techniques.</a:t>
            </a:r>
          </a:p>
          <a:p>
            <a:r>
              <a:rPr lang="en-US" dirty="0"/>
              <a:t>3-famous phishing attacks in history.</a:t>
            </a:r>
          </a:p>
          <a:p>
            <a:r>
              <a:rPr lang="en-US" dirty="0"/>
              <a:t>4-How to prevent Phishing Attacks?</a:t>
            </a:r>
          </a:p>
          <a:p>
            <a:r>
              <a:rPr lang="en-US" dirty="0"/>
              <a:t>​</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DD7EBB-FB89-605D-2FCC-E3879F071C1C}"/>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EE49072A-E0DA-733C-93CA-E44978F701D7}"/>
              </a:ext>
            </a:extLst>
          </p:cNvPr>
          <p:cNvSpPr txBox="1"/>
          <p:nvPr/>
        </p:nvSpPr>
        <p:spPr>
          <a:xfrm>
            <a:off x="802432" y="1576421"/>
            <a:ext cx="6447454" cy="3416320"/>
          </a:xfrm>
          <a:prstGeom prst="rect">
            <a:avLst/>
          </a:prstGeom>
          <a:noFill/>
        </p:spPr>
        <p:txBody>
          <a:bodyPr wrap="square" rtlCol="0">
            <a:spAutoFit/>
          </a:bodyPr>
          <a:lstStyle/>
          <a:p>
            <a:r>
              <a:rPr lang="en-US" sz="2400" b="1" i="0" dirty="0">
                <a:effectLst/>
                <a:latin typeface="-apple-system"/>
              </a:rPr>
              <a:t>To prevent falling victim to phishing attacks, here are several effective measures you can take:</a:t>
            </a:r>
            <a:endParaRPr lang="en-US" sz="2400" b="1" dirty="0">
              <a:latin typeface="-apple-system"/>
              <a:cs typeface="Arial" panose="020B0604020202020204" pitchFamily="34" charset="0"/>
            </a:endParaRPr>
          </a:p>
          <a:p>
            <a:endParaRPr lang="en-US" sz="2000" b="1" dirty="0">
              <a:latin typeface="-apple-system"/>
              <a:cs typeface="Arial" panose="020B0604020202020204" pitchFamily="34" charset="0"/>
            </a:endParaRPr>
          </a:p>
          <a:p>
            <a:pPr marL="457200" indent="-457200">
              <a:buAutoNum type="arabicParenBoth"/>
            </a:pPr>
            <a:r>
              <a:rPr lang="en-US" sz="2400" b="1" i="0" dirty="0">
                <a:solidFill>
                  <a:srgbClr val="0070C0"/>
                </a:solidFill>
                <a:effectLst/>
                <a:latin typeface="-apple-system"/>
              </a:rPr>
              <a:t>Be cautious with email</a:t>
            </a:r>
            <a:r>
              <a:rPr lang="en-US" sz="2400" b="1" i="0" dirty="0">
                <a:effectLst/>
                <a:latin typeface="-apple-system"/>
              </a:rPr>
              <a:t>:</a:t>
            </a:r>
          </a:p>
          <a:p>
            <a:r>
              <a:rPr lang="en-US" sz="2400" b="1" i="0" dirty="0">
                <a:effectLst/>
                <a:latin typeface="-apple-system"/>
              </a:rPr>
              <a:t> </a:t>
            </a:r>
            <a:r>
              <a:rPr lang="en-US" sz="2000" b="1" i="0" dirty="0">
                <a:effectLst/>
                <a:latin typeface="-apple-system"/>
              </a:rPr>
              <a:t>Exercise caution when receiving emails, especially from unknown senders or emails that seem suspicious. Look out for signs of phishing, such as spelling or grammatical errors, requests for sensitive information, urgent or threatening language, or generic greetings.</a:t>
            </a:r>
          </a:p>
          <a:p>
            <a:r>
              <a:rPr lang="en-US" sz="2000" dirty="0">
                <a:latin typeface="Arial" panose="020B0604020202020204" pitchFamily="34" charset="0"/>
                <a:cs typeface="Arial" panose="020B0604020202020204" pitchFamily="34" charset="0"/>
              </a:rPr>
              <a:t>`</a:t>
            </a:r>
          </a:p>
        </p:txBody>
      </p:sp>
      <p:pic>
        <p:nvPicPr>
          <p:cNvPr id="19462" name="Picture 6" descr="Why faking e-mails works and how to protect against it | Kaspersky official  blog">
            <a:extLst>
              <a:ext uri="{FF2B5EF4-FFF2-40B4-BE49-F238E27FC236}">
                <a16:creationId xmlns:a16="http://schemas.microsoft.com/office/drawing/2014/main" id="{4F882F75-5064-8044-067D-315719991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8485" y="2039710"/>
            <a:ext cx="3723615" cy="24465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8161F4B-909C-7A4C-3930-FE626CB9720B}"/>
              </a:ext>
            </a:extLst>
          </p:cNvPr>
          <p:cNvPicPr>
            <a:picLocks noChangeAspect="1"/>
          </p:cNvPicPr>
          <p:nvPr/>
        </p:nvPicPr>
        <p:blipFill>
          <a:blip r:embed="rId3"/>
          <a:stretch>
            <a:fillRect/>
          </a:stretch>
        </p:blipFill>
        <p:spPr>
          <a:xfrm>
            <a:off x="7610965" y="3531637"/>
            <a:ext cx="2349327" cy="2349327"/>
          </a:xfrm>
          <a:prstGeom prst="rect">
            <a:avLst/>
          </a:prstGeom>
        </p:spPr>
      </p:pic>
    </p:spTree>
    <p:extLst>
      <p:ext uri="{BB962C8B-B14F-4D97-AF65-F5344CB8AC3E}">
        <p14:creationId xmlns:p14="http://schemas.microsoft.com/office/powerpoint/2010/main" val="1183861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9ADB2-F6C1-32A3-4323-DADD360A6A2B}"/>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D5D0936A-46B0-8E73-734C-38687C8846B2}"/>
              </a:ext>
            </a:extLst>
          </p:cNvPr>
          <p:cNvSpPr txBox="1"/>
          <p:nvPr/>
        </p:nvSpPr>
        <p:spPr>
          <a:xfrm>
            <a:off x="802432" y="1576421"/>
            <a:ext cx="6447454" cy="2923877"/>
          </a:xfrm>
          <a:prstGeom prst="rect">
            <a:avLst/>
          </a:prstGeom>
          <a:noFill/>
        </p:spPr>
        <p:txBody>
          <a:bodyPr wrap="square" rtlCol="0">
            <a:spAutoFit/>
          </a:bodyPr>
          <a:lstStyle/>
          <a:p>
            <a:endParaRPr lang="en-US" sz="2000" b="1" dirty="0">
              <a:latin typeface="-apple-system"/>
              <a:cs typeface="Arial" panose="020B0604020202020204" pitchFamily="34" charset="0"/>
            </a:endParaRPr>
          </a:p>
          <a:p>
            <a:endParaRPr lang="en-US" sz="2000" b="1" dirty="0">
              <a:latin typeface="-apple-system"/>
              <a:cs typeface="Arial" panose="020B0604020202020204" pitchFamily="34" charset="0"/>
            </a:endParaRPr>
          </a:p>
          <a:p>
            <a:endParaRPr lang="en-US" sz="2000" b="1" dirty="0">
              <a:latin typeface="-apple-system"/>
              <a:cs typeface="Arial" panose="020B0604020202020204" pitchFamily="34" charset="0"/>
            </a:endParaRPr>
          </a:p>
          <a:p>
            <a:r>
              <a:rPr lang="en-US" sz="2400" b="1" dirty="0">
                <a:latin typeface="-apple-system"/>
                <a:cs typeface="Arial" panose="020B0604020202020204" pitchFamily="34" charset="0"/>
              </a:rPr>
              <a:t>(2)</a:t>
            </a:r>
            <a:r>
              <a:rPr lang="en-US" sz="2400" i="0" dirty="0">
                <a:effectLst/>
                <a:latin typeface="-apple-system"/>
              </a:rPr>
              <a:t> </a:t>
            </a:r>
            <a:r>
              <a:rPr lang="en-US" sz="2400" b="1" i="0" dirty="0">
                <a:solidFill>
                  <a:srgbClr val="0070C0"/>
                </a:solidFill>
                <a:effectLst/>
                <a:latin typeface="-apple-system"/>
              </a:rPr>
              <a:t>Don’t click on suspicious links </a:t>
            </a:r>
            <a:r>
              <a:rPr lang="en-US" sz="2400" b="1" i="0" dirty="0">
                <a:effectLst/>
                <a:latin typeface="-apple-system"/>
              </a:rPr>
              <a:t>: </a:t>
            </a:r>
          </a:p>
          <a:p>
            <a:r>
              <a:rPr lang="en-US" sz="2000" b="1" i="0" dirty="0">
                <a:solidFill>
                  <a:schemeClr val="accent6">
                    <a:lumMod val="50000"/>
                  </a:schemeClr>
                </a:solidFill>
                <a:effectLst/>
                <a:latin typeface="-apple-system"/>
              </a:rPr>
              <a:t>Don't click on suspicious links: Avoid clicking on links in emails, text messages, or instant messages from untrusted or suspicious sources. Instead, manually type the URL of the website you want to visit or use bookmarks to access trusted websites.</a:t>
            </a:r>
          </a:p>
        </p:txBody>
      </p:sp>
      <p:pic>
        <p:nvPicPr>
          <p:cNvPr id="20484" name="Picture 4">
            <a:extLst>
              <a:ext uri="{FF2B5EF4-FFF2-40B4-BE49-F238E27FC236}">
                <a16:creationId xmlns:a16="http://schemas.microsoft.com/office/drawing/2014/main" id="{C45A9446-C912-2B8E-C770-53C1598F63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8976" y="1576421"/>
            <a:ext cx="2943052" cy="294305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BA711943-8ABB-DA9F-35E2-78F6F548C6FD}"/>
              </a:ext>
            </a:extLst>
          </p:cNvPr>
          <p:cNvPicPr>
            <a:picLocks noChangeAspect="1"/>
          </p:cNvPicPr>
          <p:nvPr/>
        </p:nvPicPr>
        <p:blipFill>
          <a:blip r:embed="rId3"/>
          <a:stretch>
            <a:fillRect/>
          </a:stretch>
        </p:blipFill>
        <p:spPr>
          <a:xfrm>
            <a:off x="9868602" y="1859127"/>
            <a:ext cx="1646852" cy="1646852"/>
          </a:xfrm>
          <a:prstGeom prst="rect">
            <a:avLst/>
          </a:prstGeom>
        </p:spPr>
      </p:pic>
    </p:spTree>
    <p:extLst>
      <p:ext uri="{BB962C8B-B14F-4D97-AF65-F5344CB8AC3E}">
        <p14:creationId xmlns:p14="http://schemas.microsoft.com/office/powerpoint/2010/main" val="3278344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EB71B-667E-7DE9-79D1-7B9CD4A29FE9}"/>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87056E7E-03A5-5C44-3DA2-725F152E6B2E}"/>
              </a:ext>
            </a:extLst>
          </p:cNvPr>
          <p:cNvSpPr txBox="1"/>
          <p:nvPr/>
        </p:nvSpPr>
        <p:spPr>
          <a:xfrm>
            <a:off x="802432" y="1576421"/>
            <a:ext cx="6447454" cy="4647426"/>
          </a:xfrm>
          <a:prstGeom prst="rect">
            <a:avLst/>
          </a:prstGeom>
          <a:noFill/>
        </p:spPr>
        <p:txBody>
          <a:bodyPr wrap="square" rtlCol="0">
            <a:spAutoFit/>
          </a:bodyPr>
          <a:lstStyle/>
          <a:p>
            <a:endParaRPr lang="en-US" sz="2000" b="1" dirty="0">
              <a:latin typeface="-apple-system"/>
              <a:cs typeface="Arial" panose="020B0604020202020204" pitchFamily="34" charset="0"/>
            </a:endParaRPr>
          </a:p>
          <a:p>
            <a:endParaRPr lang="en-US" sz="2000" b="1" dirty="0">
              <a:latin typeface="-apple-system"/>
              <a:cs typeface="Arial" panose="020B0604020202020204" pitchFamily="34" charset="0"/>
            </a:endParaRPr>
          </a:p>
          <a:p>
            <a:endParaRPr lang="en-US" sz="2000" b="1" dirty="0">
              <a:latin typeface="-apple-system"/>
              <a:cs typeface="Arial" panose="020B0604020202020204" pitchFamily="34" charset="0"/>
            </a:endParaRPr>
          </a:p>
          <a:p>
            <a:pPr algn="l"/>
            <a:r>
              <a:rPr lang="en-US" sz="2400" b="1" dirty="0">
                <a:latin typeface="-apple-system"/>
                <a:cs typeface="Arial" panose="020B0604020202020204" pitchFamily="34" charset="0"/>
              </a:rPr>
              <a:t>(3)</a:t>
            </a:r>
            <a:r>
              <a:rPr lang="en-US" sz="2400" i="0" dirty="0">
                <a:effectLst/>
                <a:latin typeface="-apple-system"/>
              </a:rPr>
              <a:t> </a:t>
            </a:r>
            <a:r>
              <a:rPr lang="en-US" sz="2400" b="1" i="0" dirty="0">
                <a:solidFill>
                  <a:srgbClr val="0070C0"/>
                </a:solidFill>
                <a:effectLst/>
                <a:latin typeface="-apple-system"/>
              </a:rPr>
              <a:t>Verify the source</a:t>
            </a:r>
            <a:r>
              <a:rPr lang="en-US" sz="2400" b="1" i="0" dirty="0">
                <a:effectLst/>
                <a:latin typeface="-apple-system"/>
              </a:rPr>
              <a:t>: </a:t>
            </a:r>
          </a:p>
          <a:p>
            <a:pPr algn="l"/>
            <a:r>
              <a:rPr lang="en-US" sz="2400" b="1" i="0" dirty="0">
                <a:effectLst/>
                <a:latin typeface="-apple-system"/>
              </a:rPr>
              <a:t>Before clicking on any links or providing personal information, verify the authenticity of the sender. Check the email address to ensure it matches the official email addresses of the organization. When in doubt, contact the organization directly through their official website or phone number to confirm the legitimacy of the communication.</a:t>
            </a:r>
          </a:p>
          <a:p>
            <a:endParaRPr lang="en-US" sz="2000" b="1" i="0" dirty="0">
              <a:solidFill>
                <a:schemeClr val="accent6">
                  <a:lumMod val="50000"/>
                </a:schemeClr>
              </a:solidFill>
              <a:effectLst/>
              <a:latin typeface="-apple-system"/>
            </a:endParaRPr>
          </a:p>
        </p:txBody>
      </p:sp>
      <p:pic>
        <p:nvPicPr>
          <p:cNvPr id="22530" name="Picture 2" descr="Verify Generic Flat icon">
            <a:extLst>
              <a:ext uri="{FF2B5EF4-FFF2-40B4-BE49-F238E27FC236}">
                <a16:creationId xmlns:a16="http://schemas.microsoft.com/office/drawing/2014/main" id="{806B4889-7FB9-9F0B-333F-709DC3C72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5467" y="2416628"/>
            <a:ext cx="2793061" cy="2793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163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6CBFF-7D27-C440-36F2-55A6F8762FFA}"/>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AB49E145-08D4-E429-F95F-F987B99C7CEF}"/>
              </a:ext>
            </a:extLst>
          </p:cNvPr>
          <p:cNvSpPr txBox="1"/>
          <p:nvPr/>
        </p:nvSpPr>
        <p:spPr>
          <a:xfrm>
            <a:off x="802432" y="1576421"/>
            <a:ext cx="6447454" cy="3539430"/>
          </a:xfrm>
          <a:prstGeom prst="rect">
            <a:avLst/>
          </a:prstGeom>
          <a:noFill/>
        </p:spPr>
        <p:txBody>
          <a:bodyPr wrap="square" rtlCol="0">
            <a:spAutoFit/>
          </a:bodyPr>
          <a:lstStyle/>
          <a:p>
            <a:endParaRPr lang="en-US" sz="2000" b="1" dirty="0">
              <a:latin typeface="-apple-system"/>
              <a:cs typeface="Arial" panose="020B0604020202020204" pitchFamily="34" charset="0"/>
            </a:endParaRPr>
          </a:p>
          <a:p>
            <a:endParaRPr lang="en-US" sz="2000" b="1" dirty="0">
              <a:latin typeface="-apple-system"/>
              <a:cs typeface="Arial" panose="020B0604020202020204" pitchFamily="34" charset="0"/>
            </a:endParaRPr>
          </a:p>
          <a:p>
            <a:endParaRPr lang="en-US" sz="2000" b="1" dirty="0">
              <a:latin typeface="-apple-system"/>
              <a:cs typeface="Arial" panose="020B0604020202020204" pitchFamily="34" charset="0"/>
            </a:endParaRPr>
          </a:p>
          <a:p>
            <a:r>
              <a:rPr lang="en-US" sz="2400" b="1" dirty="0">
                <a:latin typeface="-apple-system"/>
                <a:cs typeface="Arial" panose="020B0604020202020204" pitchFamily="34" charset="0"/>
              </a:rPr>
              <a:t>(4)</a:t>
            </a:r>
            <a:r>
              <a:rPr lang="en-US" sz="2400" i="0" dirty="0">
                <a:effectLst/>
                <a:latin typeface="-apple-system"/>
              </a:rPr>
              <a:t> </a:t>
            </a:r>
            <a:r>
              <a:rPr lang="en-US" sz="2400" b="1" i="0" dirty="0">
                <a:solidFill>
                  <a:srgbClr val="0070C0"/>
                </a:solidFill>
                <a:effectLst/>
                <a:latin typeface="-apple-system"/>
              </a:rPr>
              <a:t>Keep software up to date: </a:t>
            </a:r>
          </a:p>
          <a:p>
            <a:r>
              <a:rPr lang="en-US" sz="2400" b="1" i="0" dirty="0">
                <a:effectLst/>
                <a:latin typeface="-apple-system"/>
              </a:rPr>
              <a:t>Regularly update your operating system, web browsers, and other software to ensure you have the latest security patches. Attackers often target vulnerabilities in outdated software to exploit users.</a:t>
            </a:r>
          </a:p>
          <a:p>
            <a:endParaRPr lang="en-US" sz="2000" b="1" i="0" dirty="0">
              <a:solidFill>
                <a:schemeClr val="accent6">
                  <a:lumMod val="50000"/>
                </a:schemeClr>
              </a:solidFill>
              <a:effectLst/>
              <a:latin typeface="-apple-system"/>
            </a:endParaRPr>
          </a:p>
        </p:txBody>
      </p:sp>
      <p:pic>
        <p:nvPicPr>
          <p:cNvPr id="21506" name="Picture 2" descr="Install the latest software and app updates - NCSC.GOV.UK">
            <a:extLst>
              <a:ext uri="{FF2B5EF4-FFF2-40B4-BE49-F238E27FC236}">
                <a16:creationId xmlns:a16="http://schemas.microsoft.com/office/drawing/2014/main" id="{FF19B937-249D-60A0-EB1D-5B1D12C7D0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0770" y="2557463"/>
            <a:ext cx="3391867" cy="225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36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E19FA-CD09-BAEB-C76A-9AFBD8B2FE19}"/>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D1310E29-410E-5446-DBEB-EB6718C545FC}"/>
              </a:ext>
            </a:extLst>
          </p:cNvPr>
          <p:cNvSpPr txBox="1"/>
          <p:nvPr/>
        </p:nvSpPr>
        <p:spPr>
          <a:xfrm>
            <a:off x="802432" y="1576421"/>
            <a:ext cx="6447454" cy="3539430"/>
          </a:xfrm>
          <a:prstGeom prst="rect">
            <a:avLst/>
          </a:prstGeom>
          <a:noFill/>
        </p:spPr>
        <p:txBody>
          <a:bodyPr wrap="square" rtlCol="0">
            <a:spAutoFit/>
          </a:bodyPr>
          <a:lstStyle/>
          <a:p>
            <a:endParaRPr lang="en-US" sz="2000" b="1" dirty="0">
              <a:latin typeface="-apple-system"/>
              <a:cs typeface="Arial" panose="020B0604020202020204" pitchFamily="34" charset="0"/>
            </a:endParaRPr>
          </a:p>
          <a:p>
            <a:endParaRPr lang="en-US" sz="2000" b="1" dirty="0">
              <a:latin typeface="-apple-system"/>
              <a:cs typeface="Arial" panose="020B0604020202020204" pitchFamily="34" charset="0"/>
            </a:endParaRPr>
          </a:p>
          <a:p>
            <a:endParaRPr lang="en-US" sz="2000" b="1" dirty="0">
              <a:latin typeface="-apple-system"/>
              <a:cs typeface="Arial" panose="020B0604020202020204" pitchFamily="34" charset="0"/>
            </a:endParaRPr>
          </a:p>
          <a:p>
            <a:pPr algn="l"/>
            <a:r>
              <a:rPr lang="en-US" sz="2400" b="1" dirty="0">
                <a:latin typeface="-apple-system"/>
                <a:cs typeface="Arial" panose="020B0604020202020204" pitchFamily="34" charset="0"/>
              </a:rPr>
              <a:t>(5)</a:t>
            </a:r>
            <a:r>
              <a:rPr lang="en-US" sz="2400" i="0" dirty="0">
                <a:effectLst/>
                <a:latin typeface="-apple-system"/>
              </a:rPr>
              <a:t> </a:t>
            </a:r>
            <a:r>
              <a:rPr lang="en-US" sz="2400" b="1" i="0" dirty="0">
                <a:solidFill>
                  <a:srgbClr val="0070C0"/>
                </a:solidFill>
                <a:effectLst/>
                <a:latin typeface="-apple-system"/>
              </a:rPr>
              <a:t>Enable multi-factor authentication (MFA): </a:t>
            </a:r>
            <a:r>
              <a:rPr lang="en-US" sz="2400" b="1" i="0" dirty="0">
                <a:effectLst/>
                <a:latin typeface="-apple-system"/>
              </a:rPr>
              <a:t>Enable MFA whenever possible on your online accounts. MFA adds an extra layer of security by requiring an additional verification step, such as a fingerprint scan, text message code, or authenticator app, in addition to your password.</a:t>
            </a:r>
          </a:p>
          <a:p>
            <a:endParaRPr lang="en-US" sz="2000" b="1" i="0" dirty="0">
              <a:solidFill>
                <a:schemeClr val="accent6">
                  <a:lumMod val="50000"/>
                </a:schemeClr>
              </a:solidFill>
              <a:effectLst/>
              <a:latin typeface="-apple-system"/>
            </a:endParaRPr>
          </a:p>
        </p:txBody>
      </p:sp>
      <p:pic>
        <p:nvPicPr>
          <p:cNvPr id="23554" name="Picture 2" descr="Layer up your account security with Multi-Factor Authentication (MFA)">
            <a:extLst>
              <a:ext uri="{FF2B5EF4-FFF2-40B4-BE49-F238E27FC236}">
                <a16:creationId xmlns:a16="http://schemas.microsoft.com/office/drawing/2014/main" id="{018E5BB3-AD27-EDAB-47BB-1FA1DA1BF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6376" y="1916662"/>
            <a:ext cx="3368351" cy="3368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713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BF6D9-8D8C-A8A0-22AD-45EB62404033}"/>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6CD5A964-4323-2393-3850-2BBE2E2154DD}"/>
              </a:ext>
            </a:extLst>
          </p:cNvPr>
          <p:cNvSpPr txBox="1"/>
          <p:nvPr/>
        </p:nvSpPr>
        <p:spPr>
          <a:xfrm>
            <a:off x="802432" y="1576421"/>
            <a:ext cx="6447454" cy="3600986"/>
          </a:xfrm>
          <a:prstGeom prst="rect">
            <a:avLst/>
          </a:prstGeom>
          <a:noFill/>
        </p:spPr>
        <p:txBody>
          <a:bodyPr wrap="square" rtlCol="0">
            <a:spAutoFit/>
          </a:bodyPr>
          <a:lstStyle/>
          <a:p>
            <a:endParaRPr lang="en-US" sz="2000" b="1" dirty="0">
              <a:latin typeface="-apple-system"/>
              <a:cs typeface="Arial" panose="020B0604020202020204" pitchFamily="34" charset="0"/>
            </a:endParaRPr>
          </a:p>
          <a:p>
            <a:endParaRPr lang="en-US" sz="2000" b="1" dirty="0">
              <a:latin typeface="-apple-system"/>
              <a:cs typeface="Arial" panose="020B0604020202020204" pitchFamily="34" charset="0"/>
            </a:endParaRPr>
          </a:p>
          <a:p>
            <a:pPr algn="l"/>
            <a:endParaRPr lang="en-US" sz="2400" b="1" dirty="0">
              <a:latin typeface="-apple-system"/>
              <a:cs typeface="Arial" panose="020B0604020202020204" pitchFamily="34" charset="0"/>
            </a:endParaRPr>
          </a:p>
          <a:p>
            <a:pPr algn="l"/>
            <a:r>
              <a:rPr lang="en-US" sz="2400" b="1" dirty="0">
                <a:latin typeface="-apple-system"/>
                <a:cs typeface="Arial" panose="020B0604020202020204" pitchFamily="34" charset="0"/>
              </a:rPr>
              <a:t>(6)</a:t>
            </a:r>
            <a:r>
              <a:rPr lang="en-US" sz="2400" i="0" dirty="0">
                <a:effectLst/>
                <a:latin typeface="-apple-system"/>
              </a:rPr>
              <a:t> </a:t>
            </a:r>
            <a:r>
              <a:rPr lang="en-US" sz="2400" b="1" i="0" dirty="0">
                <a:solidFill>
                  <a:srgbClr val="0070C0"/>
                </a:solidFill>
                <a:effectLst/>
                <a:latin typeface="-apple-system"/>
              </a:rPr>
              <a:t>Use anti-phishing tools and software: </a:t>
            </a:r>
            <a:r>
              <a:rPr lang="en-US" sz="2400" b="1" i="0" dirty="0">
                <a:effectLst/>
                <a:latin typeface="-apple-system"/>
              </a:rPr>
              <a:t>Consider using anti-phishing tools and software that can help detect and block phishing attempts. These tools can identify and warn you about potentially malicious websites or emails.</a:t>
            </a:r>
          </a:p>
          <a:p>
            <a:br>
              <a:rPr lang="en-US" sz="2400" dirty="0"/>
            </a:br>
            <a:endParaRPr lang="en-US" sz="2000" b="1" i="0" dirty="0">
              <a:effectLst/>
              <a:latin typeface="-apple-system"/>
            </a:endParaRPr>
          </a:p>
        </p:txBody>
      </p:sp>
      <p:pic>
        <p:nvPicPr>
          <p:cNvPr id="24580" name="Picture 4" descr="5 Anti-Phishing Software Tools to Protect Against Attacks">
            <a:extLst>
              <a:ext uri="{FF2B5EF4-FFF2-40B4-BE49-F238E27FC236}">
                <a16:creationId xmlns:a16="http://schemas.microsoft.com/office/drawing/2014/main" id="{8A4A656B-9CA5-9E69-A41F-4139297D5F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051" y="2134222"/>
            <a:ext cx="3937517" cy="2485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015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CCA4D-BA4F-BDB1-2D44-26A61A0501DF}"/>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E637E3D3-1C94-B65D-5915-B28A84BD567E}"/>
              </a:ext>
            </a:extLst>
          </p:cNvPr>
          <p:cNvSpPr txBox="1"/>
          <p:nvPr/>
        </p:nvSpPr>
        <p:spPr>
          <a:xfrm>
            <a:off x="802432" y="1576421"/>
            <a:ext cx="6447454" cy="4339650"/>
          </a:xfrm>
          <a:prstGeom prst="rect">
            <a:avLst/>
          </a:prstGeom>
          <a:noFill/>
        </p:spPr>
        <p:txBody>
          <a:bodyPr wrap="square" rtlCol="0">
            <a:spAutoFit/>
          </a:bodyPr>
          <a:lstStyle/>
          <a:p>
            <a:endParaRPr lang="en-US" sz="2000" b="1" dirty="0">
              <a:latin typeface="-apple-system"/>
              <a:cs typeface="Arial" panose="020B0604020202020204" pitchFamily="34" charset="0"/>
            </a:endParaRPr>
          </a:p>
          <a:p>
            <a:endParaRPr lang="en-US" sz="2000" b="1" dirty="0">
              <a:latin typeface="-apple-system"/>
              <a:cs typeface="Arial" panose="020B0604020202020204" pitchFamily="34" charset="0"/>
            </a:endParaRPr>
          </a:p>
          <a:p>
            <a:pPr algn="l"/>
            <a:endParaRPr lang="en-US" sz="2400" b="1" dirty="0">
              <a:latin typeface="-apple-system"/>
              <a:cs typeface="Arial" panose="020B0604020202020204" pitchFamily="34" charset="0"/>
            </a:endParaRPr>
          </a:p>
          <a:p>
            <a:pPr algn="l"/>
            <a:r>
              <a:rPr lang="en-US" sz="2400" b="1" dirty="0">
                <a:latin typeface="-apple-system"/>
                <a:cs typeface="Arial" panose="020B0604020202020204" pitchFamily="34" charset="0"/>
              </a:rPr>
              <a:t>(7)</a:t>
            </a:r>
            <a:r>
              <a:rPr lang="en-US" sz="2400" i="0" dirty="0">
                <a:effectLst/>
                <a:latin typeface="-apple-system"/>
              </a:rPr>
              <a:t> </a:t>
            </a:r>
            <a:r>
              <a:rPr lang="en-US" sz="2400" b="1" i="0" dirty="0">
                <a:solidFill>
                  <a:srgbClr val="0070C0"/>
                </a:solidFill>
                <a:effectLst/>
                <a:latin typeface="-apple-system"/>
              </a:rPr>
              <a:t>Educate yourself and others: </a:t>
            </a:r>
            <a:br>
              <a:rPr lang="en-US" sz="2400" b="1" i="0" dirty="0">
                <a:solidFill>
                  <a:srgbClr val="0070C0"/>
                </a:solidFill>
                <a:effectLst/>
                <a:latin typeface="-apple-system"/>
              </a:rPr>
            </a:br>
            <a:r>
              <a:rPr lang="en-US" sz="2400" b="1" i="0" dirty="0">
                <a:effectLst/>
                <a:latin typeface="-apple-system"/>
              </a:rPr>
              <a:t>Stay informed about the latest phishing techniques and educate yourself and your colleagues about the risks and best practices. Regularly provide security awareness training to help users recognize and respond appropriately to phishing attempts.</a:t>
            </a:r>
          </a:p>
          <a:p>
            <a:br>
              <a:rPr lang="en-US" sz="2400" dirty="0"/>
            </a:br>
            <a:endParaRPr lang="en-US" sz="2000" b="1" i="0" dirty="0">
              <a:effectLst/>
              <a:latin typeface="-apple-system"/>
            </a:endParaRPr>
          </a:p>
        </p:txBody>
      </p:sp>
      <p:pic>
        <p:nvPicPr>
          <p:cNvPr id="25602" name="Picture 2" descr="Educate Yourself&quot; Images – Browse 174 Stock Photos, Vectors, and Video |  Adobe Stock">
            <a:extLst>
              <a:ext uri="{FF2B5EF4-FFF2-40B4-BE49-F238E27FC236}">
                <a16:creationId xmlns:a16="http://schemas.microsoft.com/office/drawing/2014/main" id="{A662A3BA-CEA1-3DB5-70E0-E7C59EB49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2914" y="2606744"/>
            <a:ext cx="4051561" cy="2279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502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4F605-EE7E-5BF5-62C4-05F98091FB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C61B17-6965-79BB-E499-623F96E1C6C6}"/>
              </a:ext>
            </a:extLst>
          </p:cNvPr>
          <p:cNvSpPr>
            <a:spLocks noGrp="1"/>
          </p:cNvSpPr>
          <p:nvPr>
            <p:ph type="title"/>
          </p:nvPr>
        </p:nvSpPr>
        <p:spPr>
          <a:xfrm>
            <a:off x="3457924" y="3034502"/>
            <a:ext cx="7775200" cy="768096"/>
          </a:xfrm>
        </p:spPr>
        <p:txBody>
          <a:bodyPr/>
          <a:lstStyle/>
          <a:p>
            <a:r>
              <a:rPr lang="en-US" sz="5400" dirty="0"/>
              <a:t>THANK YOU</a:t>
            </a:r>
          </a:p>
        </p:txBody>
      </p:sp>
      <p:sp>
        <p:nvSpPr>
          <p:cNvPr id="5" name="Slide Number Placeholder 4">
            <a:extLst>
              <a:ext uri="{FF2B5EF4-FFF2-40B4-BE49-F238E27FC236}">
                <a16:creationId xmlns:a16="http://schemas.microsoft.com/office/drawing/2014/main" id="{5B63B5AC-941E-51C2-A189-655AF2F91635}"/>
              </a:ext>
            </a:extLst>
          </p:cNvPr>
          <p:cNvSpPr>
            <a:spLocks noGrp="1"/>
          </p:cNvSpPr>
          <p:nvPr>
            <p:ph type="sldNum" sz="quarter" idx="12"/>
          </p:nvPr>
        </p:nvSpPr>
        <p:spPr/>
        <p:txBody>
          <a:bodyPr/>
          <a:lstStyle/>
          <a:p>
            <a:fld id="{48F63A3B-78C7-47BE-AE5E-E10140E04643}" type="slidenum">
              <a:rPr lang="en-US" smtClean="0"/>
              <a:pPr/>
              <a:t>27</a:t>
            </a:fld>
            <a:endParaRPr lang="en-US" dirty="0"/>
          </a:p>
        </p:txBody>
      </p:sp>
    </p:spTree>
    <p:extLst>
      <p:ext uri="{BB962C8B-B14F-4D97-AF65-F5344CB8AC3E}">
        <p14:creationId xmlns:p14="http://schemas.microsoft.com/office/powerpoint/2010/main" val="1436882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312816" y="3152628"/>
            <a:ext cx="7439297" cy="768096"/>
          </a:xfrm>
        </p:spPr>
        <p:txBody>
          <a:bodyPr/>
          <a:lstStyle/>
          <a:p>
            <a:r>
              <a:rPr lang="en-US" sz="3200" dirty="0"/>
              <a:t>What is phishing attack?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94818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562CDA55-109E-5BCD-82B7-6C37C22771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52647" y="1874675"/>
            <a:ext cx="1275864" cy="3526024"/>
          </a:xfrm>
          <a:prstGeom prst="rect">
            <a:avLst/>
          </a:prstGeom>
        </p:spPr>
      </p:pic>
      <p:sp>
        <p:nvSpPr>
          <p:cNvPr id="12" name="TextBox 11">
            <a:extLst>
              <a:ext uri="{FF2B5EF4-FFF2-40B4-BE49-F238E27FC236}">
                <a16:creationId xmlns:a16="http://schemas.microsoft.com/office/drawing/2014/main" id="{686069A9-22D7-E0A2-ED15-29FE6FA73A99}"/>
              </a:ext>
            </a:extLst>
          </p:cNvPr>
          <p:cNvSpPr txBox="1"/>
          <p:nvPr/>
        </p:nvSpPr>
        <p:spPr>
          <a:xfrm>
            <a:off x="1222310" y="1324946"/>
            <a:ext cx="5691674" cy="92333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Mark is relaxing at home, when he received an email from his bank, informing him to update his credit card pin</a:t>
            </a:r>
          </a:p>
        </p:txBody>
      </p:sp>
      <p:sp>
        <p:nvSpPr>
          <p:cNvPr id="13" name="TextBox 12">
            <a:extLst>
              <a:ext uri="{FF2B5EF4-FFF2-40B4-BE49-F238E27FC236}">
                <a16:creationId xmlns:a16="http://schemas.microsoft.com/office/drawing/2014/main" id="{10652D74-F94D-19C2-3E7B-6448CD7F91CA}"/>
              </a:ext>
            </a:extLst>
          </p:cNvPr>
          <p:cNvSpPr txBox="1"/>
          <p:nvPr/>
        </p:nvSpPr>
        <p:spPr>
          <a:xfrm>
            <a:off x="1222310" y="3226084"/>
            <a:ext cx="5691674"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Mark follows the link in the email and delivers his current pin and the updated one. </a:t>
            </a:r>
          </a:p>
        </p:txBody>
      </p:sp>
      <p:sp>
        <p:nvSpPr>
          <p:cNvPr id="14" name="TextBox 13">
            <a:extLst>
              <a:ext uri="{FF2B5EF4-FFF2-40B4-BE49-F238E27FC236}">
                <a16:creationId xmlns:a16="http://schemas.microsoft.com/office/drawing/2014/main" id="{7DF67E3E-0FEB-248D-43A0-2F92CCF66650}"/>
              </a:ext>
            </a:extLst>
          </p:cNvPr>
          <p:cNvSpPr txBox="1"/>
          <p:nvPr/>
        </p:nvSpPr>
        <p:spPr>
          <a:xfrm>
            <a:off x="1222310" y="4844252"/>
            <a:ext cx="5691674"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After he updated the pin code the website crashes.</a:t>
            </a:r>
          </a:p>
        </p:txBody>
      </p:sp>
      <p:sp>
        <p:nvSpPr>
          <p:cNvPr id="15" name="Arrow: Down 14">
            <a:extLst>
              <a:ext uri="{FF2B5EF4-FFF2-40B4-BE49-F238E27FC236}">
                <a16:creationId xmlns:a16="http://schemas.microsoft.com/office/drawing/2014/main" id="{DF343D28-ECA0-99BF-37B5-900A67E3FCD1}"/>
              </a:ext>
            </a:extLst>
          </p:cNvPr>
          <p:cNvSpPr/>
          <p:nvPr/>
        </p:nvSpPr>
        <p:spPr>
          <a:xfrm>
            <a:off x="3461657" y="2248276"/>
            <a:ext cx="354563" cy="7561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9D55EC34-8EEA-C9B6-A198-7E7981C7BEB0}"/>
              </a:ext>
            </a:extLst>
          </p:cNvPr>
          <p:cNvSpPr/>
          <p:nvPr/>
        </p:nvSpPr>
        <p:spPr>
          <a:xfrm>
            <a:off x="3480318" y="3915776"/>
            <a:ext cx="354563" cy="7561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e-banking here to stay - Egyptian Gazette">
            <a:extLst>
              <a:ext uri="{FF2B5EF4-FFF2-40B4-BE49-F238E27FC236}">
                <a16:creationId xmlns:a16="http://schemas.microsoft.com/office/drawing/2014/main" id="{C9079A37-BD00-6C09-063C-2689575570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9138" y="1457391"/>
            <a:ext cx="2087455" cy="11689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w to Check if a Link is Safe - Keeper Security">
            <a:extLst>
              <a:ext uri="{FF2B5EF4-FFF2-40B4-BE49-F238E27FC236}">
                <a16:creationId xmlns:a16="http://schemas.microsoft.com/office/drawing/2014/main" id="{E32D841E-B92D-F0DC-D2AD-F6EF65E5F1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3984" y="3589129"/>
            <a:ext cx="3006303" cy="10098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hy Do Websites Crash and How to Protect Your Clients' Sites">
            <a:extLst>
              <a:ext uri="{FF2B5EF4-FFF2-40B4-BE49-F238E27FC236}">
                <a16:creationId xmlns:a16="http://schemas.microsoft.com/office/drawing/2014/main" id="{F78060AC-A2BD-D516-1E00-B0842BD2EE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1020" y="5056059"/>
            <a:ext cx="2303690" cy="1211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47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93963-674B-D793-8FE6-7787FB04C398}"/>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86A738B8-5B4B-9B1B-F5FD-DB4FD0654240}"/>
              </a:ext>
            </a:extLst>
          </p:cNvPr>
          <p:cNvSpPr txBox="1"/>
          <p:nvPr/>
        </p:nvSpPr>
        <p:spPr>
          <a:xfrm>
            <a:off x="811960" y="2329767"/>
            <a:ext cx="5691674" cy="92333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After a couple of hours he noticed a significant purchase from a random website he never authorized !!</a:t>
            </a:r>
          </a:p>
        </p:txBody>
      </p:sp>
      <p:grpSp>
        <p:nvGrpSpPr>
          <p:cNvPr id="5" name="Group 4">
            <a:extLst>
              <a:ext uri="{FF2B5EF4-FFF2-40B4-BE49-F238E27FC236}">
                <a16:creationId xmlns:a16="http://schemas.microsoft.com/office/drawing/2014/main" id="{294138F1-EEA0-546D-1FEB-33806956ECF7}"/>
              </a:ext>
            </a:extLst>
          </p:cNvPr>
          <p:cNvGrpSpPr/>
          <p:nvPr/>
        </p:nvGrpSpPr>
        <p:grpSpPr>
          <a:xfrm>
            <a:off x="7937044" y="2791432"/>
            <a:ext cx="3049671" cy="3407920"/>
            <a:chOff x="8468889" y="2395533"/>
            <a:chExt cx="3049671" cy="3407920"/>
          </a:xfrm>
        </p:grpSpPr>
        <p:pic>
          <p:nvPicPr>
            <p:cNvPr id="3" name="Graphic 2">
              <a:extLst>
                <a:ext uri="{FF2B5EF4-FFF2-40B4-BE49-F238E27FC236}">
                  <a16:creationId xmlns:a16="http://schemas.microsoft.com/office/drawing/2014/main" id="{C8235F9F-AF46-F23F-203E-A3FF677C29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68889" y="2791432"/>
              <a:ext cx="3049671" cy="3012021"/>
            </a:xfrm>
            <a:prstGeom prst="rect">
              <a:avLst/>
            </a:prstGeom>
          </p:spPr>
        </p:pic>
        <p:sp>
          <p:nvSpPr>
            <p:cNvPr id="4" name="TextBox 3">
              <a:extLst>
                <a:ext uri="{FF2B5EF4-FFF2-40B4-BE49-F238E27FC236}">
                  <a16:creationId xmlns:a16="http://schemas.microsoft.com/office/drawing/2014/main" id="{01058DA4-01A1-05B5-1961-EDFC83CF7FC9}"/>
                </a:ext>
              </a:extLst>
            </p:cNvPr>
            <p:cNvSpPr txBox="1"/>
            <p:nvPr/>
          </p:nvSpPr>
          <p:spPr>
            <a:xfrm>
              <a:off x="8752753" y="2395533"/>
              <a:ext cx="1306286" cy="461665"/>
            </a:xfrm>
            <a:prstGeom prst="rect">
              <a:avLst/>
            </a:prstGeom>
            <a:noFill/>
          </p:spPr>
          <p:txBody>
            <a:bodyPr wrap="square" rtlCol="0">
              <a:spAutoFit/>
            </a:bodyPr>
            <a:lstStyle/>
            <a:p>
              <a:r>
                <a:rPr lang="en-US" sz="2400" b="1" dirty="0">
                  <a:solidFill>
                    <a:srgbClr val="FF0000"/>
                  </a:solidFill>
                </a:rPr>
                <a:t>-30000$</a:t>
              </a:r>
            </a:p>
          </p:txBody>
        </p:sp>
      </p:grpSp>
      <p:pic>
        <p:nvPicPr>
          <p:cNvPr id="2050" name="Picture 2" descr="23,400+ Clock Animation Stock Videos and Royalty-Free Footage - iStock |  Digital clock animation, Alarm clock animation">
            <a:extLst>
              <a:ext uri="{FF2B5EF4-FFF2-40B4-BE49-F238E27FC236}">
                <a16:creationId xmlns:a16="http://schemas.microsoft.com/office/drawing/2014/main" id="{7B2453BA-C184-F8FA-45A9-9662D3C039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7044" y="1528940"/>
            <a:ext cx="1648804" cy="9233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F54CEC-3D34-D738-2501-4A94C671BA43}"/>
              </a:ext>
            </a:extLst>
          </p:cNvPr>
          <p:cNvSpPr txBox="1"/>
          <p:nvPr/>
        </p:nvSpPr>
        <p:spPr>
          <a:xfrm>
            <a:off x="811960" y="4348289"/>
            <a:ext cx="5691674"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This is a classic example of phishing </a:t>
            </a:r>
          </a:p>
        </p:txBody>
      </p:sp>
      <p:sp>
        <p:nvSpPr>
          <p:cNvPr id="8" name="Arrow: Down 7">
            <a:extLst>
              <a:ext uri="{FF2B5EF4-FFF2-40B4-BE49-F238E27FC236}">
                <a16:creationId xmlns:a16="http://schemas.microsoft.com/office/drawing/2014/main" id="{44AE9365-510D-B3E8-3135-7A10510DEC62}"/>
              </a:ext>
            </a:extLst>
          </p:cNvPr>
          <p:cNvSpPr/>
          <p:nvPr/>
        </p:nvSpPr>
        <p:spPr>
          <a:xfrm>
            <a:off x="3060440" y="3429000"/>
            <a:ext cx="354563" cy="7561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9115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AA082-092A-EB39-C88B-8FD94BBF6E1D}"/>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07C2C563-5B86-02C7-5A81-BB9D5C8D80C6}"/>
              </a:ext>
            </a:extLst>
          </p:cNvPr>
          <p:cNvSpPr txBox="1"/>
          <p:nvPr/>
        </p:nvSpPr>
        <p:spPr>
          <a:xfrm>
            <a:off x="802432" y="2416176"/>
            <a:ext cx="6447454" cy="2246769"/>
          </a:xfrm>
          <a:prstGeom prst="rect">
            <a:avLst/>
          </a:prstGeom>
          <a:noFill/>
        </p:spPr>
        <p:txBody>
          <a:bodyPr wrap="square" rtlCol="0">
            <a:spAutoFit/>
          </a:bodyPr>
          <a:lstStyle/>
          <a:p>
            <a:r>
              <a:rPr lang="en-US" sz="2000" b="1" i="0" dirty="0">
                <a:effectLst/>
                <a:latin typeface="-apple-system"/>
              </a:rPr>
              <a:t>Phishing attacks are a type of cyber attack where attackers trick individuals into revealing sensitive information, such as passwords, credit card numbers, or personal details. It typically involves sending deceptive emails, text messages, or creating fake websites that appear to be from legitimate sources, such as banks, social media platforms, or online services.</a:t>
            </a:r>
            <a:endParaRPr lang="en-US" sz="2000" b="1" dirty="0">
              <a:latin typeface="Arial" panose="020B0604020202020204" pitchFamily="34" charset="0"/>
              <a:cs typeface="Arial" panose="020B0604020202020204" pitchFamily="34" charset="0"/>
            </a:endParaRPr>
          </a:p>
        </p:txBody>
      </p:sp>
      <p:pic>
        <p:nvPicPr>
          <p:cNvPr id="3076" name="Picture 4" descr="Phishing attacks: defending your organisation - NCSC.GOV.UK">
            <a:extLst>
              <a:ext uri="{FF2B5EF4-FFF2-40B4-BE49-F238E27FC236}">
                <a16:creationId xmlns:a16="http://schemas.microsoft.com/office/drawing/2014/main" id="{588B220B-170D-2A9F-94FD-4AFDD88133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6179" y="2416176"/>
            <a:ext cx="2999552" cy="2246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076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5CD186-4EC8-4A4E-6143-0E31542DDB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4AE8D3-9995-9D22-3D51-8BB81F304BA9}"/>
              </a:ext>
            </a:extLst>
          </p:cNvPr>
          <p:cNvSpPr>
            <a:spLocks noGrp="1"/>
          </p:cNvSpPr>
          <p:nvPr>
            <p:ph type="title"/>
          </p:nvPr>
        </p:nvSpPr>
        <p:spPr>
          <a:xfrm>
            <a:off x="1312816" y="3152628"/>
            <a:ext cx="7775200" cy="768096"/>
          </a:xfrm>
        </p:spPr>
        <p:txBody>
          <a:bodyPr/>
          <a:lstStyle/>
          <a:p>
            <a:r>
              <a:rPr lang="en-US" sz="2800" dirty="0"/>
              <a:t>Phishing attack techniques.</a:t>
            </a:r>
          </a:p>
        </p:txBody>
      </p:sp>
      <p:sp>
        <p:nvSpPr>
          <p:cNvPr id="5" name="Slide Number Placeholder 4">
            <a:extLst>
              <a:ext uri="{FF2B5EF4-FFF2-40B4-BE49-F238E27FC236}">
                <a16:creationId xmlns:a16="http://schemas.microsoft.com/office/drawing/2014/main" id="{CF0CA659-44F7-7660-618D-E717DE60F3BB}"/>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1902331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5C1AF-86F1-1D4B-4390-3159C4036F43}"/>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6D2F07EF-A837-E42F-DE1D-06A5464A4C32}"/>
              </a:ext>
            </a:extLst>
          </p:cNvPr>
          <p:cNvSpPr txBox="1"/>
          <p:nvPr/>
        </p:nvSpPr>
        <p:spPr>
          <a:xfrm>
            <a:off x="802432" y="1576421"/>
            <a:ext cx="6447454" cy="3600986"/>
          </a:xfrm>
          <a:prstGeom prst="rect">
            <a:avLst/>
          </a:prstGeom>
          <a:noFill/>
        </p:spPr>
        <p:txBody>
          <a:bodyPr wrap="square" rtlCol="0">
            <a:spAutoFit/>
          </a:bodyPr>
          <a:lstStyle/>
          <a:p>
            <a:r>
              <a:rPr lang="en-US" sz="2000" b="1" i="0" dirty="0">
                <a:effectLst/>
                <a:latin typeface="-apple-system"/>
              </a:rPr>
              <a:t> Here are some common phishing attack techniques:</a:t>
            </a:r>
            <a:endParaRPr lang="en-US" sz="2000" b="1" dirty="0">
              <a:latin typeface="-apple-system"/>
              <a:cs typeface="Arial" panose="020B0604020202020204" pitchFamily="34" charset="0"/>
            </a:endParaRPr>
          </a:p>
          <a:p>
            <a:endParaRPr lang="en-US" sz="2000" b="1" dirty="0">
              <a:latin typeface="-apple-system"/>
              <a:cs typeface="Arial" panose="020B0604020202020204" pitchFamily="34" charset="0"/>
            </a:endParaRPr>
          </a:p>
          <a:p>
            <a:endParaRPr lang="en-US" sz="2000" b="1" dirty="0">
              <a:latin typeface="-apple-system"/>
              <a:cs typeface="Arial" panose="020B0604020202020204" pitchFamily="34" charset="0"/>
            </a:endParaRPr>
          </a:p>
          <a:p>
            <a:endParaRPr lang="en-US" sz="2400" b="1" dirty="0">
              <a:latin typeface="-apple-system"/>
              <a:cs typeface="Arial" panose="020B0604020202020204" pitchFamily="34" charset="0"/>
            </a:endParaRPr>
          </a:p>
          <a:p>
            <a:r>
              <a:rPr lang="en-US" sz="2400" b="1" dirty="0">
                <a:latin typeface="-apple-system"/>
                <a:cs typeface="Arial" panose="020B0604020202020204" pitchFamily="34" charset="0"/>
              </a:rPr>
              <a:t>(1)</a:t>
            </a:r>
            <a:r>
              <a:rPr lang="en-US" sz="2400" b="1" i="0" dirty="0">
                <a:effectLst/>
                <a:latin typeface="-apple-system"/>
              </a:rPr>
              <a:t>Email Phishing</a:t>
            </a:r>
            <a:r>
              <a:rPr lang="en-US" sz="2000" b="0" i="0" dirty="0">
                <a:effectLst/>
                <a:latin typeface="-apple-system"/>
              </a:rPr>
              <a:t>: </a:t>
            </a:r>
            <a:r>
              <a:rPr lang="en-US" sz="2000" b="1" i="0" dirty="0">
                <a:effectLst/>
                <a:latin typeface="-apple-system"/>
              </a:rPr>
              <a:t>Attackers send deceptive emails that appear to be from legitimate organizations, such as banks, social media platforms, or online services. The emails usually contain urgent or enticing messages, encouraging recipients to click on malicious links or provide their personal information.</a:t>
            </a:r>
          </a:p>
          <a:p>
            <a:r>
              <a:rPr lang="en-US" sz="2000" b="1" dirty="0">
                <a:latin typeface="Arial" panose="020B0604020202020204" pitchFamily="34" charset="0"/>
                <a:cs typeface="Arial" panose="020B0604020202020204" pitchFamily="34" charset="0"/>
              </a:rPr>
              <a:t>`</a:t>
            </a:r>
          </a:p>
        </p:txBody>
      </p:sp>
      <p:pic>
        <p:nvPicPr>
          <p:cNvPr id="4098" name="Picture 2" descr="What Is Phishing? Spot It to Avoid Scams | Trusted Since 1922">
            <a:extLst>
              <a:ext uri="{FF2B5EF4-FFF2-40B4-BE49-F238E27FC236}">
                <a16:creationId xmlns:a16="http://schemas.microsoft.com/office/drawing/2014/main" id="{57C19B5F-6DB2-82E0-73D8-86528E097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6805" y="224547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152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3069B-DCE3-CFE0-68BC-A3D90782E87B}"/>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2B65285B-04B2-9D3D-D516-F81AE1217BD7}"/>
              </a:ext>
            </a:extLst>
          </p:cNvPr>
          <p:cNvSpPr txBox="1"/>
          <p:nvPr/>
        </p:nvSpPr>
        <p:spPr>
          <a:xfrm>
            <a:off x="802432" y="1576421"/>
            <a:ext cx="6447454" cy="3539430"/>
          </a:xfrm>
          <a:prstGeom prst="rect">
            <a:avLst/>
          </a:prstGeom>
          <a:noFill/>
        </p:spPr>
        <p:txBody>
          <a:bodyPr wrap="square" rtlCol="0">
            <a:spAutoFit/>
          </a:bodyPr>
          <a:lstStyle/>
          <a:p>
            <a:endParaRPr lang="en-US" sz="2000" b="1" dirty="0">
              <a:latin typeface="-apple-system"/>
              <a:cs typeface="Arial" panose="020B0604020202020204" pitchFamily="34" charset="0"/>
            </a:endParaRPr>
          </a:p>
          <a:p>
            <a:endParaRPr lang="en-US" sz="2000" b="1" dirty="0">
              <a:latin typeface="-apple-system"/>
              <a:cs typeface="Arial" panose="020B0604020202020204" pitchFamily="34" charset="0"/>
            </a:endParaRPr>
          </a:p>
          <a:p>
            <a:endParaRPr lang="en-US" sz="2000" b="1" dirty="0">
              <a:latin typeface="-apple-system"/>
              <a:cs typeface="Arial" panose="020B0604020202020204" pitchFamily="34" charset="0"/>
            </a:endParaRPr>
          </a:p>
          <a:p>
            <a:pPr algn="l"/>
            <a:endParaRPr lang="en-US" sz="2000" b="1" dirty="0">
              <a:latin typeface="-apple-system"/>
              <a:cs typeface="Arial" panose="020B0604020202020204" pitchFamily="34" charset="0"/>
            </a:endParaRPr>
          </a:p>
          <a:p>
            <a:pPr algn="l"/>
            <a:r>
              <a:rPr lang="en-US" sz="2400" b="1" dirty="0">
                <a:latin typeface="-apple-system"/>
                <a:cs typeface="Arial" panose="020B0604020202020204" pitchFamily="34" charset="0"/>
              </a:rPr>
              <a:t>(2)Spear</a:t>
            </a:r>
            <a:r>
              <a:rPr lang="en-US" sz="2400" b="1" i="0" dirty="0">
                <a:effectLst/>
                <a:latin typeface="-apple-system"/>
              </a:rPr>
              <a:t> Phishing</a:t>
            </a:r>
            <a:r>
              <a:rPr lang="en-US" sz="2000" b="0" i="0" dirty="0">
                <a:effectLst/>
                <a:latin typeface="-apple-system"/>
              </a:rPr>
              <a:t>: </a:t>
            </a:r>
            <a:r>
              <a:rPr lang="en-US" sz="2000" b="1" i="0" dirty="0">
                <a:effectLst/>
                <a:latin typeface="-apple-system"/>
              </a:rPr>
              <a:t>This technique involves highly targeted phishing attacks where attackers gather specific information about an individual or organization to personalize the phishing attempt. They may use information like the recipient's name, position, or recent activities to increase the chances of success.</a:t>
            </a:r>
          </a:p>
          <a:p>
            <a:endParaRPr lang="en-US" sz="2000" b="1" dirty="0">
              <a:latin typeface="Arial" panose="020B0604020202020204" pitchFamily="34" charset="0"/>
              <a:cs typeface="Arial" panose="020B0604020202020204" pitchFamily="34" charset="0"/>
            </a:endParaRPr>
          </a:p>
        </p:txBody>
      </p:sp>
      <p:pic>
        <p:nvPicPr>
          <p:cNvPr id="5124" name="Picture 4" descr="Spear-Phishing - CyberHoot Cyber Library">
            <a:extLst>
              <a:ext uri="{FF2B5EF4-FFF2-40B4-BE49-F238E27FC236}">
                <a16:creationId xmlns:a16="http://schemas.microsoft.com/office/drawing/2014/main" id="{3B39BE6A-5464-E413-909D-6B9DFC1B5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5386" y="2772847"/>
            <a:ext cx="4042243" cy="2037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4319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{7AF68E7B-3BE7-450D-A4A6-EB8F7031D8C6}tf78438558_win32</Template>
  <TotalTime>319</TotalTime>
  <Words>1051</Words>
  <Application>Microsoft Office PowerPoint</Application>
  <PresentationFormat>Widescreen</PresentationFormat>
  <Paragraphs>105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-apple-system</vt:lpstr>
      <vt:lpstr>Arial</vt:lpstr>
      <vt:lpstr>Arial Black</vt:lpstr>
      <vt:lpstr>Sabon Next LT</vt:lpstr>
      <vt:lpstr>Source Sans Pro</vt:lpstr>
      <vt:lpstr>Office Theme</vt:lpstr>
      <vt:lpstr>Phishing attack  Awareness </vt:lpstr>
      <vt:lpstr>AGENDA</vt:lpstr>
      <vt:lpstr>What is phishing attack? </vt:lpstr>
      <vt:lpstr>PowerPoint Presentation</vt:lpstr>
      <vt:lpstr>PowerPoint Presentation</vt:lpstr>
      <vt:lpstr>PowerPoint Presentation</vt:lpstr>
      <vt:lpstr>Phishing attack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famous phishing attacks in history.</vt:lpstr>
      <vt:lpstr>PowerPoint Presentation</vt:lpstr>
      <vt:lpstr>PowerPoint Presentation</vt:lpstr>
      <vt:lpstr>PowerPoint Presentation</vt:lpstr>
      <vt:lpstr>How to prevent phishing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attack  Awareness </dc:title>
  <dc:subject/>
  <dc:creator>boda ibrahim</dc:creator>
  <cp:lastModifiedBy>boda ibrahim</cp:lastModifiedBy>
  <cp:revision>2</cp:revision>
  <dcterms:created xsi:type="dcterms:W3CDTF">2024-02-02T12:50:36Z</dcterms:created>
  <dcterms:modified xsi:type="dcterms:W3CDTF">2024-02-03T11:33:59Z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