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1" r:id="rId1"/>
  </p:sldMasterIdLst>
  <p:sldIdLst>
    <p:sldId id="308" r:id="rId2"/>
    <p:sldId id="379" r:id="rId3"/>
    <p:sldId id="357" r:id="rId4"/>
    <p:sldId id="525" r:id="rId5"/>
    <p:sldId id="530" r:id="rId6"/>
    <p:sldId id="527" r:id="rId7"/>
    <p:sldId id="528" r:id="rId8"/>
    <p:sldId id="568" r:id="rId9"/>
    <p:sldId id="569" r:id="rId10"/>
    <p:sldId id="567" r:id="rId11"/>
    <p:sldId id="566" r:id="rId12"/>
    <p:sldId id="534" r:id="rId13"/>
    <p:sldId id="529" r:id="rId14"/>
    <p:sldId id="536" r:id="rId15"/>
    <p:sldId id="537" r:id="rId16"/>
    <p:sldId id="538" r:id="rId17"/>
    <p:sldId id="539" r:id="rId18"/>
    <p:sldId id="540" r:id="rId19"/>
    <p:sldId id="550" r:id="rId20"/>
    <p:sldId id="544" r:id="rId21"/>
    <p:sldId id="545" r:id="rId22"/>
    <p:sldId id="547" r:id="rId23"/>
    <p:sldId id="546" r:id="rId24"/>
    <p:sldId id="548" r:id="rId25"/>
    <p:sldId id="549" r:id="rId26"/>
    <p:sldId id="541" r:id="rId27"/>
    <p:sldId id="563" r:id="rId28"/>
    <p:sldId id="542" r:id="rId29"/>
    <p:sldId id="551" r:id="rId30"/>
    <p:sldId id="552" r:id="rId31"/>
    <p:sldId id="554" r:id="rId32"/>
    <p:sldId id="555" r:id="rId33"/>
    <p:sldId id="556" r:id="rId34"/>
    <p:sldId id="558" r:id="rId35"/>
    <p:sldId id="559" r:id="rId36"/>
    <p:sldId id="562" r:id="rId37"/>
    <p:sldId id="560" r:id="rId38"/>
    <p:sldId id="561" r:id="rId39"/>
    <p:sldId id="564" r:id="rId40"/>
    <p:sldId id="565" r:id="rId41"/>
    <p:sldId id="366" r:id="rId4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00" autoAdjust="0"/>
    <p:restoredTop sz="96713" autoAdjust="0"/>
  </p:normalViewPr>
  <p:slideViewPr>
    <p:cSldViewPr>
      <p:cViewPr varScale="1">
        <p:scale>
          <a:sx n="114" d="100"/>
          <a:sy n="114" d="100"/>
        </p:scale>
        <p:origin x="2190" y="84"/>
      </p:cViewPr>
      <p:guideLst>
        <p:guide orient="horz" pos="2880"/>
        <p:guide pos="216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8" name="תמונה 7" descr="תמונה שמכילה וילון, אישה, מקלחת, ישיבה&#10;&#10;התיאור נוצר באופן אוטומטי">
            <a:extLst>
              <a:ext uri="{FF2B5EF4-FFF2-40B4-BE49-F238E27FC236}">
                <a16:creationId xmlns:a16="http://schemas.microsoft.com/office/drawing/2014/main" id="{B8173AEC-4278-402F-8F83-0DEA279F226A}"/>
              </a:ext>
            </a:extLst>
          </p:cNvPr>
          <p:cNvPicPr>
            <a:picLocks noChangeAspect="1"/>
          </p:cNvPicPr>
          <p:nvPr/>
        </p:nvPicPr>
        <p:blipFill rotWithShape="1">
          <a:blip r:embed="rId2"/>
          <a:srcRect l="35311" r="30747"/>
          <a:stretch/>
        </p:blipFill>
        <p:spPr>
          <a:xfrm>
            <a:off x="406400" y="0"/>
            <a:ext cx="2301456" cy="6858000"/>
          </a:xfrm>
          <a:prstGeom prst="rect">
            <a:avLst/>
          </a:prstGeom>
        </p:spPr>
      </p:pic>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12/24/2020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pic>
        <p:nvPicPr>
          <p:cNvPr id="9" name="תמונה 8" descr="תמונה שמכילה וילון, אישה, מקלחת, ישיבה&#10;&#10;התיאור נוצר באופן אוטומטי">
            <a:extLst>
              <a:ext uri="{FF2B5EF4-FFF2-40B4-BE49-F238E27FC236}">
                <a16:creationId xmlns:a16="http://schemas.microsoft.com/office/drawing/2014/main" id="{BACA9B03-89ED-47AF-B6E9-DDF61CD53574}"/>
              </a:ext>
            </a:extLst>
          </p:cNvPr>
          <p:cNvPicPr>
            <a:picLocks noChangeAspect="1"/>
          </p:cNvPicPr>
          <p:nvPr/>
        </p:nvPicPr>
        <p:blipFill rotWithShape="1">
          <a:blip r:embed="rId2"/>
          <a:srcRect l="35311" r="30747"/>
          <a:stretch/>
        </p:blipFill>
        <p:spPr>
          <a:xfrm>
            <a:off x="406400" y="0"/>
            <a:ext cx="2301456" cy="6858000"/>
          </a:xfrm>
          <a:prstGeom prst="rect">
            <a:avLst/>
          </a:prstGeom>
        </p:spPr>
      </p:pic>
    </p:spTree>
    <p:extLst>
      <p:ext uri="{BB962C8B-B14F-4D97-AF65-F5344CB8AC3E}">
        <p14:creationId xmlns:p14="http://schemas.microsoft.com/office/powerpoint/2010/main" val="45905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222701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6310" y="629158"/>
            <a:ext cx="10679379"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12/24/2020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836652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72279" y="457200"/>
            <a:ext cx="10018713" cy="1752599"/>
          </a:xfrm>
          <a:prstGeom prst="rect">
            <a:avLst/>
          </a:prstGeom>
          <a:effectLst/>
        </p:spPr>
        <p:txBody>
          <a:bodyPr vert="horz" lIns="91440" tIns="45720" rIns="91440" bIns="45720" rtlCol="0" anchor="ctr">
            <a:normAutofit/>
          </a:bodyPr>
          <a:lstStyle/>
          <a:p>
            <a:r>
              <a:rPr lang="he-IL" dirty="0"/>
              <a:t>לחץ כדי לערוך סגנון כותרת של תבנית בסיס</a:t>
            </a:r>
            <a:endParaRPr lang="en-US" dirty="0"/>
          </a:p>
        </p:txBody>
      </p:sp>
      <p:sp>
        <p:nvSpPr>
          <p:cNvPr id="3" name="Text Placeholder 2"/>
          <p:cNvSpPr>
            <a:spLocks noGrp="1"/>
          </p:cNvSpPr>
          <p:nvPr>
            <p:ph type="body" idx="1"/>
          </p:nvPr>
        </p:nvSpPr>
        <p:spPr>
          <a:xfrm>
            <a:off x="2173287" y="2634341"/>
            <a:ext cx="10018713" cy="3124201"/>
          </a:xfrm>
          <a:prstGeom prst="rect">
            <a:avLst/>
          </a:prstGeom>
        </p:spPr>
        <p:txBody>
          <a:bodyPr vert="horz" lIns="91440" tIns="45720" rIns="91440" bIns="45720" rtlCol="0" anchor="ctr">
            <a:normAutofit/>
          </a:bodyPr>
          <a:lstStyle/>
          <a:p>
            <a:pPr lvl="0"/>
            <a:r>
              <a:rPr lang="he-IL" dirty="0"/>
              <a:t>לחץ כדי לערוך סגנונות טקסט של תבנית בסיס</a:t>
            </a:r>
          </a:p>
          <a:p>
            <a:pPr lvl="1"/>
            <a:r>
              <a:rPr lang="he-IL" dirty="0"/>
              <a:t>רמה שנייה</a:t>
            </a:r>
          </a:p>
          <a:p>
            <a:pPr lvl="2"/>
            <a:r>
              <a:rPr lang="he-IL" dirty="0"/>
              <a:t>רמה שלישית</a:t>
            </a:r>
          </a:p>
          <a:p>
            <a:pPr lvl="3"/>
            <a:r>
              <a:rPr lang="he-IL" dirty="0"/>
              <a:t>רמה רביעית</a:t>
            </a:r>
          </a:p>
          <a:p>
            <a:pPr lvl="4"/>
            <a:r>
              <a:rPr lang="he-IL" dirty="0"/>
              <a:t>רמה חמישית</a:t>
            </a:r>
            <a:endParaRPr lang="en-US" dirty="0"/>
          </a:p>
        </p:txBody>
      </p:sp>
      <p:sp>
        <p:nvSpPr>
          <p:cNvPr id="4" name="Date Placeholder 3"/>
          <p:cNvSpPr>
            <a:spLocks noGrp="1"/>
          </p:cNvSpPr>
          <p:nvPr>
            <p:ph type="dt" sz="half" idx="2"/>
          </p:nvPr>
        </p:nvSpPr>
        <p:spPr>
          <a:xfrm>
            <a:off x="10244779" y="6218237"/>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12/24/2020</a:t>
            </a:fld>
            <a:endParaRPr lang="en-US"/>
          </a:p>
        </p:txBody>
      </p:sp>
      <p:sp>
        <p:nvSpPr>
          <p:cNvPr id="5" name="Footer Placeholder 4"/>
          <p:cNvSpPr>
            <a:spLocks noGrp="1"/>
          </p:cNvSpPr>
          <p:nvPr>
            <p:ph type="ftr" sz="quarter" idx="3"/>
          </p:nvPr>
        </p:nvSpPr>
        <p:spPr>
          <a:xfrm>
            <a:off x="3219979" y="6218237"/>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1387779" y="6218236"/>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t>‹#›</a:t>
            </a:fld>
            <a:endParaRPr lang="en-US"/>
          </a:p>
        </p:txBody>
      </p:sp>
      <p:pic>
        <p:nvPicPr>
          <p:cNvPr id="15" name="תמונה 14" descr="תמונה שמכילה וילון, אישה, מקלחת, ישיבה&#10;&#10;התיאור נוצר באופן אוטומטי">
            <a:extLst>
              <a:ext uri="{FF2B5EF4-FFF2-40B4-BE49-F238E27FC236}">
                <a16:creationId xmlns:a16="http://schemas.microsoft.com/office/drawing/2014/main" id="{C1044C74-2C59-4807-9ADF-AF6BA4F81D0A}"/>
              </a:ext>
            </a:extLst>
          </p:cNvPr>
          <p:cNvPicPr>
            <a:picLocks noChangeAspect="1"/>
          </p:cNvPicPr>
          <p:nvPr/>
        </p:nvPicPr>
        <p:blipFill rotWithShape="1">
          <a:blip r:embed="rId5"/>
          <a:srcRect l="35311" r="30747"/>
          <a:stretch/>
        </p:blipFill>
        <p:spPr>
          <a:xfrm>
            <a:off x="406400" y="0"/>
            <a:ext cx="2301456" cy="6858000"/>
          </a:xfrm>
          <a:prstGeom prst="rect">
            <a:avLst/>
          </a:prstGeom>
        </p:spPr>
      </p:pic>
      <p:pic>
        <p:nvPicPr>
          <p:cNvPr id="8" name="תמונה 7" descr="תמונה שמכילה וילון, אישה, מקלחת, ישיבה&#10;&#10;התיאור נוצר באופן אוטומטי">
            <a:extLst>
              <a:ext uri="{FF2B5EF4-FFF2-40B4-BE49-F238E27FC236}">
                <a16:creationId xmlns:a16="http://schemas.microsoft.com/office/drawing/2014/main" id="{1A9DDC69-83BE-4A62-9025-4700BD3454D9}"/>
              </a:ext>
            </a:extLst>
          </p:cNvPr>
          <p:cNvPicPr>
            <a:picLocks noChangeAspect="1"/>
          </p:cNvPicPr>
          <p:nvPr/>
        </p:nvPicPr>
        <p:blipFill rotWithShape="1">
          <a:blip r:embed="rId5"/>
          <a:srcRect l="35311" r="30747"/>
          <a:stretch/>
        </p:blipFill>
        <p:spPr>
          <a:xfrm>
            <a:off x="406400" y="0"/>
            <a:ext cx="2301456" cy="6858000"/>
          </a:xfrm>
          <a:prstGeom prst="rect">
            <a:avLst/>
          </a:prstGeom>
        </p:spPr>
      </p:pic>
    </p:spTree>
    <p:extLst>
      <p:ext uri="{BB962C8B-B14F-4D97-AF65-F5344CB8AC3E}">
        <p14:creationId xmlns:p14="http://schemas.microsoft.com/office/powerpoint/2010/main" val="2971941547"/>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5" r:id="rId3"/>
  </p:sldLayoutIdLst>
  <p:txStyles>
    <p:titleStyle>
      <a:lvl1pPr algn="ctr" defTabSz="457200" rtl="1" eaLnBrk="1" latinLnBrk="0" hangingPunct="1">
        <a:spcBef>
          <a:spcPct val="0"/>
        </a:spcBef>
        <a:buNone/>
        <a:defRPr sz="4000" kern="1200" cap="none">
          <a:ln w="3175" cmpd="sng">
            <a:noFill/>
          </a:ln>
          <a:solidFill>
            <a:schemeClr val="accent1">
              <a:lumMod val="75000"/>
            </a:schemeClr>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accent1">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accent1">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accent1">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accent1">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accent1">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www.tutorialsteacher.com/python/magic-methods-in-python" TargetMode="External"/><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2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3.xml"/><Relationship Id="rId4" Type="http://schemas.openxmlformats.org/officeDocument/2006/relationships/image" Target="../media/image55.png"/></Relationships>
</file>

<file path=ppt/slides/_rels/slide2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hyperlink" Target="https://www.geeksforgeeks.org/args-kwargs-python/" TargetMode="External"/><Relationship Id="rId1" Type="http://schemas.openxmlformats.org/officeDocument/2006/relationships/slideLayout" Target="../slideLayouts/slideLayout3.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3.xml"/><Relationship Id="rId4" Type="http://schemas.openxmlformats.org/officeDocument/2006/relationships/image" Target="../media/image62.png"/></Relationships>
</file>

<file path=ppt/slides/_rels/slide3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3.xml"/><Relationship Id="rId4" Type="http://schemas.openxmlformats.org/officeDocument/2006/relationships/image" Target="../media/image71.png"/></Relationships>
</file>

<file path=ppt/slides/_rels/slide3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3.xml"/><Relationship Id="rId4" Type="http://schemas.openxmlformats.org/officeDocument/2006/relationships/image" Target="../media/image74.png"/></Relationships>
</file>

<file path=ppt/slides/_rels/slide3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3.xml"/><Relationship Id="rId4" Type="http://schemas.openxmlformats.org/officeDocument/2006/relationships/image" Target="../media/image74.png"/></Relationships>
</file>

<file path=ppt/slides/_rels/slide3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3.xml"/><Relationship Id="rId5" Type="http://schemas.openxmlformats.org/officeDocument/2006/relationships/image" Target="../media/image78.png"/><Relationship Id="rId4" Type="http://schemas.openxmlformats.org/officeDocument/2006/relationships/image" Target="../media/image77.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hyperlink" Target="https://www.geeksforgeeks.org/args-kwargs-python/"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ED88D9C-0F44-46A0-B7FD-564B02C1E737}"/>
              </a:ext>
            </a:extLst>
          </p:cNvPr>
          <p:cNvSpPr>
            <a:spLocks noGrp="1"/>
          </p:cNvSpPr>
          <p:nvPr>
            <p:ph type="ctrTitle"/>
          </p:nvPr>
        </p:nvSpPr>
        <p:spPr/>
        <p:txBody>
          <a:bodyPr>
            <a:normAutofit fontScale="90000"/>
          </a:bodyPr>
          <a:lstStyle/>
          <a:p>
            <a:br>
              <a:rPr lang="he-IL" dirty="0"/>
            </a:br>
            <a:br>
              <a:rPr lang="he-IL" dirty="0"/>
            </a:br>
            <a:r>
              <a:rPr lang="he-IL" dirty="0"/>
              <a:t>תכנות מונחה עצמים </a:t>
            </a:r>
            <a:br>
              <a:rPr lang="he-IL" dirty="0"/>
            </a:br>
            <a:r>
              <a:rPr lang="he-IL" dirty="0"/>
              <a:t>תרגול</a:t>
            </a:r>
            <a:r>
              <a:rPr lang="en-US" dirty="0"/>
              <a:t>     10 </a:t>
            </a:r>
            <a:endParaRPr lang="he-IL" dirty="0"/>
          </a:p>
        </p:txBody>
      </p:sp>
      <p:sp>
        <p:nvSpPr>
          <p:cNvPr id="3" name="כותרת משנה 2">
            <a:extLst>
              <a:ext uri="{FF2B5EF4-FFF2-40B4-BE49-F238E27FC236}">
                <a16:creationId xmlns:a16="http://schemas.microsoft.com/office/drawing/2014/main" id="{CC7CA8BA-84E6-42AB-8CC6-84EFE3069B8F}"/>
              </a:ext>
            </a:extLst>
          </p:cNvPr>
          <p:cNvSpPr>
            <a:spLocks noGrp="1"/>
          </p:cNvSpPr>
          <p:nvPr>
            <p:ph type="subTitle" idx="1"/>
          </p:nvPr>
        </p:nvSpPr>
        <p:spPr/>
        <p:txBody>
          <a:bodyPr>
            <a:normAutofit/>
          </a:bodyPr>
          <a:lstStyle/>
          <a:p>
            <a:endParaRPr lang="he-IL" dirty="0"/>
          </a:p>
          <a:p>
            <a:r>
              <a:rPr lang="he-IL" dirty="0"/>
              <a:t>מייל :</a:t>
            </a:r>
            <a:r>
              <a:rPr lang="en-US" dirty="0"/>
              <a:t> simon.pikalov@msmail.ariel.ac.il</a:t>
            </a:r>
            <a:endParaRPr lang="he-IL" dirty="0"/>
          </a:p>
          <a:p>
            <a:r>
              <a:rPr lang="he-IL" dirty="0"/>
              <a:t> נכתב ע"י :</a:t>
            </a:r>
            <a:r>
              <a:rPr lang="en-US" dirty="0"/>
              <a:t> </a:t>
            </a:r>
            <a:r>
              <a:rPr lang="he-IL" dirty="0"/>
              <a:t>סמיון </a:t>
            </a:r>
            <a:r>
              <a:rPr lang="he-IL" dirty="0" err="1"/>
              <a:t>פיקלוב</a:t>
            </a:r>
            <a:r>
              <a:rPr lang="he-IL" dirty="0"/>
              <a:t> </a:t>
            </a:r>
          </a:p>
        </p:txBody>
      </p:sp>
    </p:spTree>
    <p:extLst>
      <p:ext uri="{BB962C8B-B14F-4D97-AF65-F5344CB8AC3E}">
        <p14:creationId xmlns:p14="http://schemas.microsoft.com/office/powerpoint/2010/main" val="53782812"/>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File Write</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408761"/>
            <a:ext cx="9129622" cy="738664"/>
          </a:xfrm>
          <a:prstGeom prst="rect">
            <a:avLst/>
          </a:prstGeom>
          <a:noFill/>
        </p:spPr>
        <p:txBody>
          <a:bodyPr wrap="square">
            <a:spAutoFit/>
          </a:bodyPr>
          <a:lstStyle/>
          <a:p>
            <a:r>
              <a:rPr lang="en-US" sz="1400" dirty="0"/>
              <a:t>To write to an existing file, you must add a parameter to the open() function:</a:t>
            </a:r>
          </a:p>
          <a:p>
            <a:r>
              <a:rPr lang="en-US" sz="1400" dirty="0"/>
              <a:t>"a" - Append - will append to the end of the file</a:t>
            </a:r>
          </a:p>
          <a:p>
            <a:r>
              <a:rPr lang="en-US" sz="1400" dirty="0"/>
              <a:t>"w" - Write - will overwrite any existing content</a:t>
            </a:r>
          </a:p>
        </p:txBody>
      </p:sp>
      <p:pic>
        <p:nvPicPr>
          <p:cNvPr id="4" name="Picture 3">
            <a:extLst>
              <a:ext uri="{FF2B5EF4-FFF2-40B4-BE49-F238E27FC236}">
                <a16:creationId xmlns:a16="http://schemas.microsoft.com/office/drawing/2014/main" id="{CA712023-EFDE-43EC-A19E-BF3B13386E66}"/>
              </a:ext>
            </a:extLst>
          </p:cNvPr>
          <p:cNvPicPr>
            <a:picLocks noChangeAspect="1"/>
          </p:cNvPicPr>
          <p:nvPr/>
        </p:nvPicPr>
        <p:blipFill>
          <a:blip r:embed="rId2"/>
          <a:stretch>
            <a:fillRect/>
          </a:stretch>
        </p:blipFill>
        <p:spPr>
          <a:xfrm>
            <a:off x="2857774" y="1147425"/>
            <a:ext cx="5258256" cy="1745131"/>
          </a:xfrm>
          <a:prstGeom prst="rect">
            <a:avLst/>
          </a:prstGeom>
        </p:spPr>
      </p:pic>
      <p:pic>
        <p:nvPicPr>
          <p:cNvPr id="7" name="Picture 6">
            <a:extLst>
              <a:ext uri="{FF2B5EF4-FFF2-40B4-BE49-F238E27FC236}">
                <a16:creationId xmlns:a16="http://schemas.microsoft.com/office/drawing/2014/main" id="{BBE6B130-F70C-454B-9E0D-FB7250104F6E}"/>
              </a:ext>
            </a:extLst>
          </p:cNvPr>
          <p:cNvPicPr>
            <a:picLocks noChangeAspect="1"/>
          </p:cNvPicPr>
          <p:nvPr/>
        </p:nvPicPr>
        <p:blipFill>
          <a:blip r:embed="rId3"/>
          <a:stretch>
            <a:fillRect/>
          </a:stretch>
        </p:blipFill>
        <p:spPr>
          <a:xfrm>
            <a:off x="2893955" y="3048000"/>
            <a:ext cx="5212532" cy="2133785"/>
          </a:xfrm>
          <a:prstGeom prst="rect">
            <a:avLst/>
          </a:prstGeom>
        </p:spPr>
      </p:pic>
      <p:pic>
        <p:nvPicPr>
          <p:cNvPr id="12" name="Picture 11">
            <a:extLst>
              <a:ext uri="{FF2B5EF4-FFF2-40B4-BE49-F238E27FC236}">
                <a16:creationId xmlns:a16="http://schemas.microsoft.com/office/drawing/2014/main" id="{96394B3A-7DBA-452A-8745-6C27FAB432EF}"/>
              </a:ext>
            </a:extLst>
          </p:cNvPr>
          <p:cNvPicPr>
            <a:picLocks noChangeAspect="1"/>
          </p:cNvPicPr>
          <p:nvPr/>
        </p:nvPicPr>
        <p:blipFill>
          <a:blip r:embed="rId4"/>
          <a:stretch>
            <a:fillRect/>
          </a:stretch>
        </p:blipFill>
        <p:spPr>
          <a:xfrm>
            <a:off x="8282055" y="3048000"/>
            <a:ext cx="3276600" cy="882378"/>
          </a:xfrm>
          <a:prstGeom prst="rect">
            <a:avLst/>
          </a:prstGeom>
        </p:spPr>
      </p:pic>
      <p:pic>
        <p:nvPicPr>
          <p:cNvPr id="16" name="Picture 15">
            <a:extLst>
              <a:ext uri="{FF2B5EF4-FFF2-40B4-BE49-F238E27FC236}">
                <a16:creationId xmlns:a16="http://schemas.microsoft.com/office/drawing/2014/main" id="{F8718755-AC4B-4F7E-9135-65BADA17C888}"/>
              </a:ext>
            </a:extLst>
          </p:cNvPr>
          <p:cNvPicPr>
            <a:picLocks noChangeAspect="1"/>
          </p:cNvPicPr>
          <p:nvPr/>
        </p:nvPicPr>
        <p:blipFill>
          <a:blip r:embed="rId5"/>
          <a:stretch>
            <a:fillRect/>
          </a:stretch>
        </p:blipFill>
        <p:spPr>
          <a:xfrm>
            <a:off x="8282055" y="1145111"/>
            <a:ext cx="3620891" cy="1077791"/>
          </a:xfrm>
          <a:prstGeom prst="rect">
            <a:avLst/>
          </a:prstGeom>
        </p:spPr>
      </p:pic>
    </p:spTree>
    <p:extLst>
      <p:ext uri="{BB962C8B-B14F-4D97-AF65-F5344CB8AC3E}">
        <p14:creationId xmlns:p14="http://schemas.microsoft.com/office/powerpoint/2010/main" val="4234722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The with statement</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441950"/>
            <a:ext cx="9129622" cy="738664"/>
          </a:xfrm>
          <a:prstGeom prst="rect">
            <a:avLst/>
          </a:prstGeom>
          <a:noFill/>
        </p:spPr>
        <p:txBody>
          <a:bodyPr wrap="square">
            <a:spAutoFit/>
          </a:bodyPr>
          <a:lstStyle/>
          <a:p>
            <a:r>
              <a:rPr lang="en-US" sz="1400" dirty="0"/>
              <a:t>The with statement is used to wrap the execution of a block with methods defined by a context manager (see section With Statement Context Managers). This allows common try…except…finally usage patterns to be encapsulated for convenient reuse.</a:t>
            </a:r>
          </a:p>
        </p:txBody>
      </p:sp>
      <p:pic>
        <p:nvPicPr>
          <p:cNvPr id="12" name="Picture 11">
            <a:extLst>
              <a:ext uri="{FF2B5EF4-FFF2-40B4-BE49-F238E27FC236}">
                <a16:creationId xmlns:a16="http://schemas.microsoft.com/office/drawing/2014/main" id="{17C54201-01D9-4F2E-87C7-2325EF98263D}"/>
              </a:ext>
            </a:extLst>
          </p:cNvPr>
          <p:cNvPicPr>
            <a:picLocks noChangeAspect="1"/>
          </p:cNvPicPr>
          <p:nvPr/>
        </p:nvPicPr>
        <p:blipFill>
          <a:blip r:embed="rId2"/>
          <a:stretch>
            <a:fillRect/>
          </a:stretch>
        </p:blipFill>
        <p:spPr>
          <a:xfrm>
            <a:off x="2825603" y="1447800"/>
            <a:ext cx="2850127" cy="480102"/>
          </a:xfrm>
          <a:prstGeom prst="rect">
            <a:avLst/>
          </a:prstGeom>
        </p:spPr>
      </p:pic>
    </p:spTree>
    <p:extLst>
      <p:ext uri="{BB962C8B-B14F-4D97-AF65-F5344CB8AC3E}">
        <p14:creationId xmlns:p14="http://schemas.microsoft.com/office/powerpoint/2010/main" val="3821261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catch all exceptions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pic>
        <p:nvPicPr>
          <p:cNvPr id="5" name="Picture 4">
            <a:extLst>
              <a:ext uri="{FF2B5EF4-FFF2-40B4-BE49-F238E27FC236}">
                <a16:creationId xmlns:a16="http://schemas.microsoft.com/office/drawing/2014/main" id="{C3CD6730-24C3-4BDC-9AA6-345E64C20B5F}"/>
              </a:ext>
            </a:extLst>
          </p:cNvPr>
          <p:cNvPicPr>
            <a:picLocks noChangeAspect="1"/>
          </p:cNvPicPr>
          <p:nvPr/>
        </p:nvPicPr>
        <p:blipFill>
          <a:blip r:embed="rId2"/>
          <a:stretch>
            <a:fillRect/>
          </a:stretch>
        </p:blipFill>
        <p:spPr>
          <a:xfrm>
            <a:off x="2806460" y="607454"/>
            <a:ext cx="3505200" cy="2162175"/>
          </a:xfrm>
          <a:prstGeom prst="rect">
            <a:avLst/>
          </a:prstGeom>
        </p:spPr>
      </p:pic>
      <p:pic>
        <p:nvPicPr>
          <p:cNvPr id="9" name="Picture 8">
            <a:extLst>
              <a:ext uri="{FF2B5EF4-FFF2-40B4-BE49-F238E27FC236}">
                <a16:creationId xmlns:a16="http://schemas.microsoft.com/office/drawing/2014/main" id="{6095ED9D-25ED-4DEB-A407-3FBB0AFCA08D}"/>
              </a:ext>
            </a:extLst>
          </p:cNvPr>
          <p:cNvPicPr>
            <a:picLocks noChangeAspect="1"/>
          </p:cNvPicPr>
          <p:nvPr/>
        </p:nvPicPr>
        <p:blipFill>
          <a:blip r:embed="rId3"/>
          <a:stretch>
            <a:fillRect/>
          </a:stretch>
        </p:blipFill>
        <p:spPr>
          <a:xfrm>
            <a:off x="2895600" y="3030144"/>
            <a:ext cx="5974598" cy="1059272"/>
          </a:xfrm>
          <a:prstGeom prst="rect">
            <a:avLst/>
          </a:prstGeom>
        </p:spPr>
      </p:pic>
      <p:sp>
        <p:nvSpPr>
          <p:cNvPr id="12" name="תיבת טקסט 9">
            <a:extLst>
              <a:ext uri="{FF2B5EF4-FFF2-40B4-BE49-F238E27FC236}">
                <a16:creationId xmlns:a16="http://schemas.microsoft.com/office/drawing/2014/main" id="{65597DAF-B71D-475D-B03A-44A00CB7BA00}"/>
              </a:ext>
            </a:extLst>
          </p:cNvPr>
          <p:cNvSpPr txBox="1"/>
          <p:nvPr/>
        </p:nvSpPr>
        <p:spPr>
          <a:xfrm>
            <a:off x="2803328" y="4196042"/>
            <a:ext cx="9129622" cy="307777"/>
          </a:xfrm>
          <a:prstGeom prst="rect">
            <a:avLst/>
          </a:prstGeom>
          <a:noFill/>
        </p:spPr>
        <p:txBody>
          <a:bodyPr wrap="square">
            <a:spAutoFit/>
          </a:bodyPr>
          <a:lstStyle/>
          <a:p>
            <a:r>
              <a:rPr lang="en-US" sz="1400" dirty="0"/>
              <a:t>Notice the normal from here.</a:t>
            </a:r>
          </a:p>
        </p:txBody>
      </p:sp>
    </p:spTree>
    <p:extLst>
      <p:ext uri="{BB962C8B-B14F-4D97-AF65-F5344CB8AC3E}">
        <p14:creationId xmlns:p14="http://schemas.microsoft.com/office/powerpoint/2010/main" val="1270449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Raise an exception</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441950"/>
            <a:ext cx="9129622" cy="738664"/>
          </a:xfrm>
          <a:prstGeom prst="rect">
            <a:avLst/>
          </a:prstGeom>
          <a:noFill/>
        </p:spPr>
        <p:txBody>
          <a:bodyPr wrap="square">
            <a:spAutoFit/>
          </a:bodyPr>
          <a:lstStyle/>
          <a:p>
            <a:r>
              <a:rPr lang="en-US" sz="1400" dirty="0"/>
              <a:t>As a Python developer you can choose to throw an exception if a condition occurs.</a:t>
            </a:r>
          </a:p>
          <a:p>
            <a:endParaRPr lang="en-US" sz="1400" dirty="0"/>
          </a:p>
          <a:p>
            <a:r>
              <a:rPr lang="en-US" sz="1400" dirty="0"/>
              <a:t>To throw (or raise) an exception, use the raise keyword</a:t>
            </a:r>
          </a:p>
        </p:txBody>
      </p:sp>
      <p:sp>
        <p:nvSpPr>
          <p:cNvPr id="14" name="תיבת טקסט 9">
            <a:extLst>
              <a:ext uri="{FF2B5EF4-FFF2-40B4-BE49-F238E27FC236}">
                <a16:creationId xmlns:a16="http://schemas.microsoft.com/office/drawing/2014/main" id="{71E74AD8-3B44-4664-AC71-7DA9CCD03477}"/>
              </a:ext>
            </a:extLst>
          </p:cNvPr>
          <p:cNvSpPr txBox="1"/>
          <p:nvPr/>
        </p:nvSpPr>
        <p:spPr>
          <a:xfrm>
            <a:off x="2776603" y="2956735"/>
            <a:ext cx="9129622" cy="738664"/>
          </a:xfrm>
          <a:prstGeom prst="rect">
            <a:avLst/>
          </a:prstGeom>
          <a:noFill/>
        </p:spPr>
        <p:txBody>
          <a:bodyPr wrap="square">
            <a:spAutoFit/>
          </a:bodyPr>
          <a:lstStyle/>
          <a:p>
            <a:r>
              <a:rPr lang="en-US" sz="1400" dirty="0"/>
              <a:t>The raise keyword is used to raise an exception.</a:t>
            </a:r>
          </a:p>
          <a:p>
            <a:endParaRPr lang="en-US" sz="1400" dirty="0"/>
          </a:p>
          <a:p>
            <a:r>
              <a:rPr lang="en-US" sz="1400" dirty="0"/>
              <a:t>You can define what kind of error to raise, and the text to print to the user.</a:t>
            </a:r>
          </a:p>
        </p:txBody>
      </p:sp>
      <p:pic>
        <p:nvPicPr>
          <p:cNvPr id="4" name="Picture 3">
            <a:extLst>
              <a:ext uri="{FF2B5EF4-FFF2-40B4-BE49-F238E27FC236}">
                <a16:creationId xmlns:a16="http://schemas.microsoft.com/office/drawing/2014/main" id="{2867C4A7-3BFE-48CE-B9FA-0FA6480E9134}"/>
              </a:ext>
            </a:extLst>
          </p:cNvPr>
          <p:cNvPicPr>
            <a:picLocks noChangeAspect="1"/>
          </p:cNvPicPr>
          <p:nvPr/>
        </p:nvPicPr>
        <p:blipFill>
          <a:blip r:embed="rId2"/>
          <a:stretch>
            <a:fillRect/>
          </a:stretch>
        </p:blipFill>
        <p:spPr>
          <a:xfrm>
            <a:off x="2826293" y="1321850"/>
            <a:ext cx="5311600" cy="1493649"/>
          </a:xfrm>
          <a:prstGeom prst="rect">
            <a:avLst/>
          </a:prstGeom>
        </p:spPr>
      </p:pic>
      <p:pic>
        <p:nvPicPr>
          <p:cNvPr id="7" name="Picture 6">
            <a:extLst>
              <a:ext uri="{FF2B5EF4-FFF2-40B4-BE49-F238E27FC236}">
                <a16:creationId xmlns:a16="http://schemas.microsoft.com/office/drawing/2014/main" id="{CE0705AF-AF76-4173-9744-2BB49CA52176}"/>
              </a:ext>
            </a:extLst>
          </p:cNvPr>
          <p:cNvPicPr>
            <a:picLocks noChangeAspect="1"/>
          </p:cNvPicPr>
          <p:nvPr/>
        </p:nvPicPr>
        <p:blipFill>
          <a:blip r:embed="rId3"/>
          <a:stretch>
            <a:fillRect/>
          </a:stretch>
        </p:blipFill>
        <p:spPr>
          <a:xfrm>
            <a:off x="2867416" y="3962400"/>
            <a:ext cx="5098222" cy="1432684"/>
          </a:xfrm>
          <a:prstGeom prst="rect">
            <a:avLst/>
          </a:prstGeom>
        </p:spPr>
      </p:pic>
    </p:spTree>
    <p:extLst>
      <p:ext uri="{BB962C8B-B14F-4D97-AF65-F5344CB8AC3E}">
        <p14:creationId xmlns:p14="http://schemas.microsoft.com/office/powerpoint/2010/main" val="2793353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Classes and Objects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441950"/>
            <a:ext cx="9129622" cy="6340197"/>
          </a:xfrm>
          <a:prstGeom prst="rect">
            <a:avLst/>
          </a:prstGeom>
          <a:noFill/>
        </p:spPr>
        <p:txBody>
          <a:bodyPr wrap="square">
            <a:spAutoFit/>
          </a:bodyPr>
          <a:lstStyle/>
          <a:p>
            <a:r>
              <a:rPr lang="en-US" sz="1400" dirty="0"/>
              <a:t>Python is an object oriented programming language.</a:t>
            </a:r>
          </a:p>
          <a:p>
            <a:endParaRPr lang="en-US" sz="1400" dirty="0"/>
          </a:p>
          <a:p>
            <a:r>
              <a:rPr lang="en-US" sz="1400" dirty="0"/>
              <a:t>Almost everything in Python is an object, with its properties and methods.</a:t>
            </a:r>
          </a:p>
          <a:p>
            <a:endParaRPr lang="en-US" sz="1400" dirty="0"/>
          </a:p>
          <a:p>
            <a:r>
              <a:rPr lang="en-US" sz="1400" dirty="0"/>
              <a:t>A Class is like an object constructor, or a "blueprint" for creating objects.</a:t>
            </a:r>
          </a:p>
          <a:p>
            <a:endParaRPr lang="en-US" sz="1400" dirty="0"/>
          </a:p>
          <a:p>
            <a:endParaRPr lang="en-US" sz="1400" dirty="0"/>
          </a:p>
          <a:p>
            <a:r>
              <a:rPr lang="en-US" sz="1400" dirty="0"/>
              <a:t>Create a Class</a:t>
            </a:r>
          </a:p>
          <a:p>
            <a:r>
              <a:rPr lang="en-US" sz="1400" dirty="0"/>
              <a:t>To create a class, use the keyword class:</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Now we can use the class named </a:t>
            </a:r>
            <a:r>
              <a:rPr lang="en-US" sz="1400" dirty="0" err="1"/>
              <a:t>MyClass</a:t>
            </a:r>
            <a:r>
              <a:rPr lang="en-US" sz="1400" dirty="0"/>
              <a:t> to create objects:</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p:txBody>
      </p:sp>
      <p:pic>
        <p:nvPicPr>
          <p:cNvPr id="6" name="Picture 5">
            <a:extLst>
              <a:ext uri="{FF2B5EF4-FFF2-40B4-BE49-F238E27FC236}">
                <a16:creationId xmlns:a16="http://schemas.microsoft.com/office/drawing/2014/main" id="{5896A6C7-D200-4787-A55C-813976BD6B21}"/>
              </a:ext>
            </a:extLst>
          </p:cNvPr>
          <p:cNvPicPr>
            <a:picLocks noChangeAspect="1"/>
          </p:cNvPicPr>
          <p:nvPr/>
        </p:nvPicPr>
        <p:blipFill>
          <a:blip r:embed="rId2"/>
          <a:stretch>
            <a:fillRect/>
          </a:stretch>
        </p:blipFill>
        <p:spPr>
          <a:xfrm>
            <a:off x="2777233" y="2517481"/>
            <a:ext cx="5197290" cy="1546994"/>
          </a:xfrm>
          <a:prstGeom prst="rect">
            <a:avLst/>
          </a:prstGeom>
        </p:spPr>
      </p:pic>
      <p:pic>
        <p:nvPicPr>
          <p:cNvPr id="9" name="Picture 8">
            <a:extLst>
              <a:ext uri="{FF2B5EF4-FFF2-40B4-BE49-F238E27FC236}">
                <a16:creationId xmlns:a16="http://schemas.microsoft.com/office/drawing/2014/main" id="{D3632B00-C07A-436B-BEE9-B0B991587830}"/>
              </a:ext>
            </a:extLst>
          </p:cNvPr>
          <p:cNvPicPr>
            <a:picLocks noChangeAspect="1"/>
          </p:cNvPicPr>
          <p:nvPr/>
        </p:nvPicPr>
        <p:blipFill>
          <a:blip r:embed="rId3"/>
          <a:stretch>
            <a:fillRect/>
          </a:stretch>
        </p:blipFill>
        <p:spPr>
          <a:xfrm>
            <a:off x="2806460" y="4747972"/>
            <a:ext cx="4313294" cy="1021168"/>
          </a:xfrm>
          <a:prstGeom prst="rect">
            <a:avLst/>
          </a:prstGeom>
        </p:spPr>
      </p:pic>
    </p:spTree>
    <p:extLst>
      <p:ext uri="{BB962C8B-B14F-4D97-AF65-F5344CB8AC3E}">
        <p14:creationId xmlns:p14="http://schemas.microsoft.com/office/powerpoint/2010/main" val="3522177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The __</a:t>
            </a:r>
            <a:r>
              <a:rPr lang="en-US" sz="2400" dirty="0" err="1">
                <a:solidFill>
                  <a:schemeClr val="accent1">
                    <a:lumMod val="75000"/>
                  </a:schemeClr>
                </a:solidFill>
                <a:latin typeface="Trebuchet MS"/>
                <a:cs typeface="Trebuchet MS"/>
              </a:rPr>
              <a:t>init</a:t>
            </a:r>
            <a:r>
              <a:rPr lang="en-US" sz="2400" dirty="0">
                <a:solidFill>
                  <a:schemeClr val="accent1">
                    <a:lumMod val="75000"/>
                  </a:schemeClr>
                </a:solidFill>
                <a:latin typeface="Trebuchet MS"/>
                <a:cs typeface="Trebuchet MS"/>
              </a:rPr>
              <a:t>__() Function</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441950"/>
            <a:ext cx="9129622" cy="6124754"/>
          </a:xfrm>
          <a:prstGeom prst="rect">
            <a:avLst/>
          </a:prstGeom>
          <a:noFill/>
        </p:spPr>
        <p:txBody>
          <a:bodyPr wrap="square">
            <a:spAutoFit/>
          </a:bodyPr>
          <a:lstStyle/>
          <a:p>
            <a:r>
              <a:rPr lang="en-US" sz="1400" dirty="0"/>
              <a:t>The examples above are classes and objects in their simplest form, and are not really useful in real life applications.</a:t>
            </a:r>
          </a:p>
          <a:p>
            <a:r>
              <a:rPr lang="en-US" sz="1400" dirty="0"/>
              <a:t>To understand the meaning of classes we have to understand the built-in </a:t>
            </a:r>
            <a:r>
              <a:rPr lang="en-US" sz="1400" dirty="0">
                <a:solidFill>
                  <a:schemeClr val="accent6">
                    <a:lumMod val="75000"/>
                  </a:schemeClr>
                </a:solidFill>
              </a:rPr>
              <a:t>__</a:t>
            </a:r>
            <a:r>
              <a:rPr lang="en-US" sz="1400" dirty="0" err="1">
                <a:solidFill>
                  <a:schemeClr val="accent6">
                    <a:lumMod val="75000"/>
                  </a:schemeClr>
                </a:solidFill>
              </a:rPr>
              <a:t>init</a:t>
            </a:r>
            <a:r>
              <a:rPr lang="en-US" sz="1400" dirty="0">
                <a:solidFill>
                  <a:schemeClr val="accent6">
                    <a:lumMod val="75000"/>
                  </a:schemeClr>
                </a:solidFill>
              </a:rPr>
              <a:t>__() </a:t>
            </a:r>
            <a:r>
              <a:rPr lang="en-US" sz="1400" dirty="0"/>
              <a:t>function.</a:t>
            </a:r>
          </a:p>
          <a:p>
            <a:r>
              <a:rPr lang="en-US" sz="1400" dirty="0"/>
              <a:t>All classes have a function called </a:t>
            </a:r>
            <a:r>
              <a:rPr lang="en-US" sz="1400" dirty="0">
                <a:solidFill>
                  <a:schemeClr val="accent6">
                    <a:lumMod val="75000"/>
                  </a:schemeClr>
                </a:solidFill>
              </a:rPr>
              <a:t>__</a:t>
            </a:r>
            <a:r>
              <a:rPr lang="en-US" sz="1400" dirty="0" err="1">
                <a:solidFill>
                  <a:schemeClr val="accent6">
                    <a:lumMod val="75000"/>
                  </a:schemeClr>
                </a:solidFill>
              </a:rPr>
              <a:t>init</a:t>
            </a:r>
            <a:r>
              <a:rPr lang="en-US" sz="1400" dirty="0">
                <a:solidFill>
                  <a:schemeClr val="accent6">
                    <a:lumMod val="75000"/>
                  </a:schemeClr>
                </a:solidFill>
              </a:rPr>
              <a:t>__(), </a:t>
            </a:r>
            <a:r>
              <a:rPr lang="en-US" sz="1400" dirty="0"/>
              <a:t>which is always executed when the class is being initiated.</a:t>
            </a:r>
          </a:p>
          <a:p>
            <a:r>
              <a:rPr lang="en-US" sz="1400" dirty="0"/>
              <a:t>Use the </a:t>
            </a:r>
            <a:r>
              <a:rPr lang="en-US" sz="1400" dirty="0">
                <a:solidFill>
                  <a:schemeClr val="accent6">
                    <a:lumMod val="75000"/>
                  </a:schemeClr>
                </a:solidFill>
              </a:rPr>
              <a:t>__</a:t>
            </a:r>
            <a:r>
              <a:rPr lang="en-US" sz="1400" dirty="0" err="1">
                <a:solidFill>
                  <a:schemeClr val="accent6">
                    <a:lumMod val="75000"/>
                  </a:schemeClr>
                </a:solidFill>
              </a:rPr>
              <a:t>init</a:t>
            </a:r>
            <a:r>
              <a:rPr lang="en-US" sz="1400" dirty="0">
                <a:solidFill>
                  <a:schemeClr val="accent6">
                    <a:lumMod val="75000"/>
                  </a:schemeClr>
                </a:solidFill>
              </a:rPr>
              <a:t>__() </a:t>
            </a:r>
            <a:r>
              <a:rPr lang="en-US" sz="1400" dirty="0"/>
              <a:t>function to assign values to object properties, or other operations that are necessary to do when the object is being created:</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p:txBody>
      </p:sp>
      <p:pic>
        <p:nvPicPr>
          <p:cNvPr id="4" name="Picture 3">
            <a:extLst>
              <a:ext uri="{FF2B5EF4-FFF2-40B4-BE49-F238E27FC236}">
                <a16:creationId xmlns:a16="http://schemas.microsoft.com/office/drawing/2014/main" id="{EA50F89F-D35D-4541-BF00-D7B4CA9A4A86}"/>
              </a:ext>
            </a:extLst>
          </p:cNvPr>
          <p:cNvPicPr>
            <a:picLocks noChangeAspect="1"/>
          </p:cNvPicPr>
          <p:nvPr/>
        </p:nvPicPr>
        <p:blipFill>
          <a:blip r:embed="rId2"/>
          <a:stretch>
            <a:fillRect/>
          </a:stretch>
        </p:blipFill>
        <p:spPr>
          <a:xfrm>
            <a:off x="2743200" y="1650183"/>
            <a:ext cx="8674360" cy="2312217"/>
          </a:xfrm>
          <a:prstGeom prst="rect">
            <a:avLst/>
          </a:prstGeom>
        </p:spPr>
      </p:pic>
      <p:pic>
        <p:nvPicPr>
          <p:cNvPr id="7" name="Picture 6">
            <a:extLst>
              <a:ext uri="{FF2B5EF4-FFF2-40B4-BE49-F238E27FC236}">
                <a16:creationId xmlns:a16="http://schemas.microsoft.com/office/drawing/2014/main" id="{3BF90CA4-F594-4CDC-A830-DCB56EFD305E}"/>
              </a:ext>
            </a:extLst>
          </p:cNvPr>
          <p:cNvPicPr>
            <a:picLocks noChangeAspect="1"/>
          </p:cNvPicPr>
          <p:nvPr/>
        </p:nvPicPr>
        <p:blipFill>
          <a:blip r:embed="rId3"/>
          <a:stretch>
            <a:fillRect/>
          </a:stretch>
        </p:blipFill>
        <p:spPr>
          <a:xfrm>
            <a:off x="2806460" y="4191000"/>
            <a:ext cx="1181202" cy="1371719"/>
          </a:xfrm>
          <a:prstGeom prst="rect">
            <a:avLst/>
          </a:prstGeom>
        </p:spPr>
      </p:pic>
    </p:spTree>
    <p:extLst>
      <p:ext uri="{BB962C8B-B14F-4D97-AF65-F5344CB8AC3E}">
        <p14:creationId xmlns:p14="http://schemas.microsoft.com/office/powerpoint/2010/main" val="2426067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Object Methods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441950"/>
            <a:ext cx="9129622" cy="738664"/>
          </a:xfrm>
          <a:prstGeom prst="rect">
            <a:avLst/>
          </a:prstGeom>
          <a:noFill/>
        </p:spPr>
        <p:txBody>
          <a:bodyPr wrap="square">
            <a:spAutoFit/>
          </a:bodyPr>
          <a:lstStyle/>
          <a:p>
            <a:r>
              <a:rPr lang="en-US" sz="1400" dirty="0"/>
              <a:t>Objects can also contain methods. Methods in objects are functions that belong to the object.</a:t>
            </a:r>
          </a:p>
          <a:p>
            <a:endParaRPr lang="en-US" sz="1400" dirty="0"/>
          </a:p>
          <a:p>
            <a:r>
              <a:rPr lang="en-US" sz="1400" dirty="0"/>
              <a:t>Let us create a method in the Person class:</a:t>
            </a:r>
          </a:p>
        </p:txBody>
      </p:sp>
      <p:pic>
        <p:nvPicPr>
          <p:cNvPr id="5" name="Picture 4">
            <a:extLst>
              <a:ext uri="{FF2B5EF4-FFF2-40B4-BE49-F238E27FC236}">
                <a16:creationId xmlns:a16="http://schemas.microsoft.com/office/drawing/2014/main" id="{63939159-DF0C-4F99-A43A-C69BBABDB169}"/>
              </a:ext>
            </a:extLst>
          </p:cNvPr>
          <p:cNvPicPr>
            <a:picLocks noChangeAspect="1"/>
          </p:cNvPicPr>
          <p:nvPr/>
        </p:nvPicPr>
        <p:blipFill>
          <a:blip r:embed="rId2"/>
          <a:stretch>
            <a:fillRect/>
          </a:stretch>
        </p:blipFill>
        <p:spPr>
          <a:xfrm>
            <a:off x="2806460" y="1304105"/>
            <a:ext cx="5319221" cy="3215919"/>
          </a:xfrm>
          <a:prstGeom prst="rect">
            <a:avLst/>
          </a:prstGeom>
        </p:spPr>
      </p:pic>
      <p:pic>
        <p:nvPicPr>
          <p:cNvPr id="9" name="Picture 8">
            <a:extLst>
              <a:ext uri="{FF2B5EF4-FFF2-40B4-BE49-F238E27FC236}">
                <a16:creationId xmlns:a16="http://schemas.microsoft.com/office/drawing/2014/main" id="{20E6AE6F-AAF0-48A3-97B4-9AC9E0B4B0B8}"/>
              </a:ext>
            </a:extLst>
          </p:cNvPr>
          <p:cNvPicPr>
            <a:picLocks noChangeAspect="1"/>
          </p:cNvPicPr>
          <p:nvPr/>
        </p:nvPicPr>
        <p:blipFill>
          <a:blip r:embed="rId3"/>
          <a:stretch>
            <a:fillRect/>
          </a:stretch>
        </p:blipFill>
        <p:spPr>
          <a:xfrm>
            <a:off x="2895600" y="4953000"/>
            <a:ext cx="2598645" cy="739204"/>
          </a:xfrm>
          <a:prstGeom prst="rect">
            <a:avLst/>
          </a:prstGeom>
        </p:spPr>
      </p:pic>
    </p:spTree>
    <p:extLst>
      <p:ext uri="{BB962C8B-B14F-4D97-AF65-F5344CB8AC3E}">
        <p14:creationId xmlns:p14="http://schemas.microsoft.com/office/powerpoint/2010/main" val="2349128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The self Parameter</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441950"/>
            <a:ext cx="9129622" cy="1169551"/>
          </a:xfrm>
          <a:prstGeom prst="rect">
            <a:avLst/>
          </a:prstGeom>
          <a:noFill/>
        </p:spPr>
        <p:txBody>
          <a:bodyPr wrap="square">
            <a:spAutoFit/>
          </a:bodyPr>
          <a:lstStyle/>
          <a:p>
            <a:r>
              <a:rPr lang="en-US" sz="1400" dirty="0"/>
              <a:t>The self parameter is a reference to the current instance of the class, and is used to access variables that belongs to the class.</a:t>
            </a:r>
          </a:p>
          <a:p>
            <a:endParaRPr lang="en-US" sz="1400" dirty="0"/>
          </a:p>
          <a:p>
            <a:r>
              <a:rPr lang="en-US" sz="1400" dirty="0">
                <a:solidFill>
                  <a:srgbClr val="FFFF00"/>
                </a:solidFill>
              </a:rPr>
              <a:t>It does not have to be named self , you can call it whatever you like, but it has to be the first parameter of any function in the class:</a:t>
            </a:r>
          </a:p>
        </p:txBody>
      </p:sp>
      <p:pic>
        <p:nvPicPr>
          <p:cNvPr id="4" name="Picture 3">
            <a:extLst>
              <a:ext uri="{FF2B5EF4-FFF2-40B4-BE49-F238E27FC236}">
                <a16:creationId xmlns:a16="http://schemas.microsoft.com/office/drawing/2014/main" id="{D374104F-1F1A-4CBB-94E3-5DCC9D0414E1}"/>
              </a:ext>
            </a:extLst>
          </p:cNvPr>
          <p:cNvPicPr>
            <a:picLocks noChangeAspect="1"/>
          </p:cNvPicPr>
          <p:nvPr/>
        </p:nvPicPr>
        <p:blipFill>
          <a:blip r:embed="rId2"/>
          <a:stretch>
            <a:fillRect/>
          </a:stretch>
        </p:blipFill>
        <p:spPr>
          <a:xfrm>
            <a:off x="2825249" y="1644904"/>
            <a:ext cx="6104149" cy="3147333"/>
          </a:xfrm>
          <a:prstGeom prst="rect">
            <a:avLst/>
          </a:prstGeom>
        </p:spPr>
      </p:pic>
      <p:pic>
        <p:nvPicPr>
          <p:cNvPr id="7" name="Picture 6">
            <a:extLst>
              <a:ext uri="{FF2B5EF4-FFF2-40B4-BE49-F238E27FC236}">
                <a16:creationId xmlns:a16="http://schemas.microsoft.com/office/drawing/2014/main" id="{4AD1518F-C0EF-4AB4-B46C-454631E092DA}"/>
              </a:ext>
            </a:extLst>
          </p:cNvPr>
          <p:cNvPicPr>
            <a:picLocks noChangeAspect="1"/>
          </p:cNvPicPr>
          <p:nvPr/>
        </p:nvPicPr>
        <p:blipFill>
          <a:blip r:embed="rId3"/>
          <a:stretch>
            <a:fillRect/>
          </a:stretch>
        </p:blipFill>
        <p:spPr>
          <a:xfrm>
            <a:off x="2829059" y="5029196"/>
            <a:ext cx="3048264" cy="1242168"/>
          </a:xfrm>
          <a:prstGeom prst="rect">
            <a:avLst/>
          </a:prstGeom>
        </p:spPr>
      </p:pic>
    </p:spTree>
    <p:extLst>
      <p:ext uri="{BB962C8B-B14F-4D97-AF65-F5344CB8AC3E}">
        <p14:creationId xmlns:p14="http://schemas.microsoft.com/office/powerpoint/2010/main" val="3783038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Modify Object Properties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533400"/>
            <a:ext cx="9129622" cy="6124754"/>
          </a:xfrm>
          <a:prstGeom prst="rect">
            <a:avLst/>
          </a:prstGeom>
          <a:noFill/>
        </p:spPr>
        <p:txBody>
          <a:bodyPr wrap="square">
            <a:spAutoFit/>
          </a:bodyPr>
          <a:lstStyle/>
          <a:p>
            <a:r>
              <a:rPr lang="en-US" sz="1400" dirty="0"/>
              <a:t>You can modify properties on objects like this:</a:t>
            </a:r>
          </a:p>
          <a:p>
            <a:endParaRPr lang="en-US" sz="1400" dirty="0"/>
          </a:p>
          <a:p>
            <a:endParaRPr lang="en-US" sz="1400" dirty="0"/>
          </a:p>
          <a:p>
            <a:endParaRPr lang="en-US" sz="1400" dirty="0"/>
          </a:p>
          <a:p>
            <a:endParaRPr lang="en-US" sz="1400" dirty="0"/>
          </a:p>
          <a:p>
            <a:endParaRPr lang="en-US" sz="1400" dirty="0"/>
          </a:p>
          <a:p>
            <a:r>
              <a:rPr lang="en-US" sz="1400" dirty="0"/>
              <a:t>Delete Object Properties</a:t>
            </a:r>
          </a:p>
          <a:p>
            <a:r>
              <a:rPr lang="en-US" sz="1400" dirty="0"/>
              <a:t>You can delete properties on objects by using the del keyword:</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p:txBody>
      </p:sp>
      <p:pic>
        <p:nvPicPr>
          <p:cNvPr id="5" name="Picture 4">
            <a:extLst>
              <a:ext uri="{FF2B5EF4-FFF2-40B4-BE49-F238E27FC236}">
                <a16:creationId xmlns:a16="http://schemas.microsoft.com/office/drawing/2014/main" id="{FD45DCE5-7927-4F07-AD69-E58610000656}"/>
              </a:ext>
            </a:extLst>
          </p:cNvPr>
          <p:cNvPicPr>
            <a:picLocks noChangeAspect="1"/>
          </p:cNvPicPr>
          <p:nvPr/>
        </p:nvPicPr>
        <p:blipFill>
          <a:blip r:embed="rId2"/>
          <a:stretch>
            <a:fillRect/>
          </a:stretch>
        </p:blipFill>
        <p:spPr>
          <a:xfrm>
            <a:off x="2829059" y="865008"/>
            <a:ext cx="2453853" cy="823031"/>
          </a:xfrm>
          <a:prstGeom prst="rect">
            <a:avLst/>
          </a:prstGeom>
        </p:spPr>
      </p:pic>
      <p:pic>
        <p:nvPicPr>
          <p:cNvPr id="9" name="Picture 8">
            <a:extLst>
              <a:ext uri="{FF2B5EF4-FFF2-40B4-BE49-F238E27FC236}">
                <a16:creationId xmlns:a16="http://schemas.microsoft.com/office/drawing/2014/main" id="{385BF9BD-E5B8-4C18-8559-B547C09394E9}"/>
              </a:ext>
            </a:extLst>
          </p:cNvPr>
          <p:cNvPicPr>
            <a:picLocks noChangeAspect="1"/>
          </p:cNvPicPr>
          <p:nvPr/>
        </p:nvPicPr>
        <p:blipFill>
          <a:blip r:embed="rId3"/>
          <a:stretch>
            <a:fillRect/>
          </a:stretch>
        </p:blipFill>
        <p:spPr>
          <a:xfrm>
            <a:off x="2808548" y="2480940"/>
            <a:ext cx="4633362" cy="944962"/>
          </a:xfrm>
          <a:prstGeom prst="rect">
            <a:avLst/>
          </a:prstGeom>
        </p:spPr>
      </p:pic>
    </p:spTree>
    <p:extLst>
      <p:ext uri="{BB962C8B-B14F-4D97-AF65-F5344CB8AC3E}">
        <p14:creationId xmlns:p14="http://schemas.microsoft.com/office/powerpoint/2010/main" val="3701801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 public, private and protected</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533400"/>
            <a:ext cx="9129622" cy="8279190"/>
          </a:xfrm>
          <a:prstGeom prst="rect">
            <a:avLst/>
          </a:prstGeom>
          <a:noFill/>
        </p:spPr>
        <p:txBody>
          <a:bodyPr wrap="square">
            <a:spAutoFit/>
          </a:bodyPr>
          <a:lstStyle/>
          <a:p>
            <a:r>
              <a:rPr lang="en-US" sz="1400" dirty="0"/>
              <a:t>Classical object-oriented languages, such as C++ and Java, control the access to class resources by public, private and protected keywords. Private members of a class are denied access from the environment outside the class. They can be handled only from within the class.</a:t>
            </a:r>
          </a:p>
          <a:p>
            <a:endParaRPr lang="en-US" sz="1400" dirty="0"/>
          </a:p>
          <a:p>
            <a:r>
              <a:rPr lang="en-US" sz="1400" dirty="0"/>
              <a:t>Python doesn't have any mechanism that effectively restricts access to any instance variable or method. Python prescribes a convention of prefixing the name of the variable/method with single or double underscore to emulate the </a:t>
            </a:r>
            <a:r>
              <a:rPr lang="en-US" sz="1400" dirty="0" err="1"/>
              <a:t>behaviour</a:t>
            </a:r>
            <a:r>
              <a:rPr lang="en-US" sz="1400" dirty="0"/>
              <a:t> of protected and private access specifiers.</a:t>
            </a:r>
          </a:p>
          <a:p>
            <a:endParaRPr lang="en-US" sz="1400" dirty="0"/>
          </a:p>
          <a:p>
            <a:r>
              <a:rPr lang="en-US" sz="1400" dirty="0">
                <a:solidFill>
                  <a:schemeClr val="accent4">
                    <a:lumMod val="75000"/>
                  </a:schemeClr>
                </a:solidFill>
              </a:rPr>
              <a:t>All members in a Python class are public by default. Any member can be accessed from outside the class environment.</a:t>
            </a:r>
          </a:p>
          <a:p>
            <a:endParaRPr lang="en-US" sz="1400" dirty="0"/>
          </a:p>
          <a:p>
            <a:r>
              <a:rPr lang="en-US" sz="1400" dirty="0"/>
              <a:t>Python's convention to make an instance variable </a:t>
            </a:r>
            <a:r>
              <a:rPr lang="en-US" sz="1400" dirty="0">
                <a:solidFill>
                  <a:schemeClr val="accent2"/>
                </a:solidFill>
              </a:rPr>
              <a:t>protected</a:t>
            </a:r>
            <a:r>
              <a:rPr lang="en-US" sz="1400" dirty="0"/>
              <a:t> is to add a prefix _ (single underscore) to it. This effectively prevents it to be accessed, unless it is from within a sub-class.</a:t>
            </a:r>
          </a:p>
          <a:p>
            <a:endParaRPr lang="en-US" sz="1400" dirty="0"/>
          </a:p>
          <a:p>
            <a:endParaRPr lang="en-US" sz="1400" dirty="0"/>
          </a:p>
          <a:p>
            <a:endParaRPr lang="en-US" sz="1400" dirty="0"/>
          </a:p>
          <a:p>
            <a:endParaRPr lang="en-US" sz="1400" dirty="0"/>
          </a:p>
          <a:p>
            <a:endParaRPr lang="en-US" sz="1400" dirty="0"/>
          </a:p>
          <a:p>
            <a:r>
              <a:rPr lang="en-US" sz="1400" dirty="0"/>
              <a:t>Similarly, a double underscore __ prefixed to a variable makes it </a:t>
            </a:r>
            <a:r>
              <a:rPr lang="en-US" sz="1400" dirty="0">
                <a:solidFill>
                  <a:schemeClr val="accent2"/>
                </a:solidFill>
              </a:rPr>
              <a:t>private</a:t>
            </a:r>
            <a:r>
              <a:rPr lang="en-US" sz="1400" dirty="0"/>
              <a:t>. It gives a strong suggestion not to touch it from outside the class. Any attempt to do so will result in an </a:t>
            </a:r>
            <a:r>
              <a:rPr lang="en-US" sz="1400" dirty="0" err="1"/>
              <a:t>AttributeError</a:t>
            </a:r>
            <a:r>
              <a:rPr lang="en-US" sz="1400" dirty="0"/>
              <a:t>:</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Python performs name mangling of private variables. Every member with double underscore will be changed to _</a:t>
            </a:r>
            <a:r>
              <a:rPr lang="en-US" sz="1400" dirty="0" err="1"/>
              <a:t>object._class__variable</a:t>
            </a:r>
            <a:r>
              <a:rPr lang="en-US" sz="1400" dirty="0"/>
              <a:t>. If so required, it can still be accessed from outside the class, but the practice should be refrained.</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p:txBody>
      </p:sp>
      <p:pic>
        <p:nvPicPr>
          <p:cNvPr id="7" name="Picture 6">
            <a:extLst>
              <a:ext uri="{FF2B5EF4-FFF2-40B4-BE49-F238E27FC236}">
                <a16:creationId xmlns:a16="http://schemas.microsoft.com/office/drawing/2014/main" id="{686F2A76-F103-4F34-BEEF-F8536E6764E3}"/>
              </a:ext>
            </a:extLst>
          </p:cNvPr>
          <p:cNvPicPr>
            <a:picLocks noChangeAspect="1"/>
          </p:cNvPicPr>
          <p:nvPr/>
        </p:nvPicPr>
        <p:blipFill>
          <a:blip r:embed="rId2"/>
          <a:stretch>
            <a:fillRect/>
          </a:stretch>
        </p:blipFill>
        <p:spPr>
          <a:xfrm>
            <a:off x="2806461" y="3219728"/>
            <a:ext cx="4051540" cy="903209"/>
          </a:xfrm>
          <a:prstGeom prst="rect">
            <a:avLst/>
          </a:prstGeom>
        </p:spPr>
      </p:pic>
      <p:pic>
        <p:nvPicPr>
          <p:cNvPr id="12" name="Picture 11">
            <a:extLst>
              <a:ext uri="{FF2B5EF4-FFF2-40B4-BE49-F238E27FC236}">
                <a16:creationId xmlns:a16="http://schemas.microsoft.com/office/drawing/2014/main" id="{2BE4AC37-06A7-4B3C-878D-46DFD6DC408F}"/>
              </a:ext>
            </a:extLst>
          </p:cNvPr>
          <p:cNvPicPr>
            <a:picLocks noChangeAspect="1"/>
          </p:cNvPicPr>
          <p:nvPr/>
        </p:nvPicPr>
        <p:blipFill>
          <a:blip r:embed="rId3"/>
          <a:stretch>
            <a:fillRect/>
          </a:stretch>
        </p:blipFill>
        <p:spPr>
          <a:xfrm>
            <a:off x="2806460" y="4724400"/>
            <a:ext cx="4549534" cy="1181202"/>
          </a:xfrm>
          <a:prstGeom prst="rect">
            <a:avLst/>
          </a:prstGeom>
        </p:spPr>
      </p:pic>
      <p:pic>
        <p:nvPicPr>
          <p:cNvPr id="14" name="Picture 13">
            <a:extLst>
              <a:ext uri="{FF2B5EF4-FFF2-40B4-BE49-F238E27FC236}">
                <a16:creationId xmlns:a16="http://schemas.microsoft.com/office/drawing/2014/main" id="{4D6CBCD7-86E1-4FA4-A254-40D30458CA0B}"/>
              </a:ext>
            </a:extLst>
          </p:cNvPr>
          <p:cNvPicPr>
            <a:picLocks noChangeAspect="1"/>
          </p:cNvPicPr>
          <p:nvPr/>
        </p:nvPicPr>
        <p:blipFill rotWithShape="1">
          <a:blip r:embed="rId4"/>
          <a:srcRect l="992" t="3712" r="-992" b="-3712"/>
          <a:stretch/>
        </p:blipFill>
        <p:spPr>
          <a:xfrm>
            <a:off x="7419254" y="4724400"/>
            <a:ext cx="3652597" cy="671202"/>
          </a:xfrm>
          <a:prstGeom prst="rect">
            <a:avLst/>
          </a:prstGeom>
        </p:spPr>
      </p:pic>
    </p:spTree>
    <p:extLst>
      <p:ext uri="{BB962C8B-B14F-4D97-AF65-F5344CB8AC3E}">
        <p14:creationId xmlns:p14="http://schemas.microsoft.com/office/powerpoint/2010/main" val="2088869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E2CD88-F8D6-4AE2-8AD4-D38DC2C9A850}"/>
              </a:ext>
            </a:extLst>
          </p:cNvPr>
          <p:cNvSpPr>
            <a:spLocks noGrp="1"/>
          </p:cNvSpPr>
          <p:nvPr>
            <p:ph type="title"/>
          </p:nvPr>
        </p:nvSpPr>
        <p:spPr/>
        <p:txBody>
          <a:bodyPr/>
          <a:lstStyle/>
          <a:p>
            <a:r>
              <a:rPr lang="he-IL" dirty="0"/>
              <a:t>נושאים להיום</a:t>
            </a:r>
          </a:p>
        </p:txBody>
      </p:sp>
      <p:sp>
        <p:nvSpPr>
          <p:cNvPr id="3" name="מציין מיקום תוכן 2">
            <a:extLst>
              <a:ext uri="{FF2B5EF4-FFF2-40B4-BE49-F238E27FC236}">
                <a16:creationId xmlns:a16="http://schemas.microsoft.com/office/drawing/2014/main" id="{E666A8E8-BED2-4876-A795-DA9976C5FEF7}"/>
              </a:ext>
            </a:extLst>
          </p:cNvPr>
          <p:cNvSpPr>
            <a:spLocks noGrp="1"/>
          </p:cNvSpPr>
          <p:nvPr>
            <p:ph idx="1"/>
          </p:nvPr>
        </p:nvSpPr>
        <p:spPr>
          <a:xfrm>
            <a:off x="2819400" y="1143000"/>
            <a:ext cx="10018713" cy="8037013"/>
          </a:xfrm>
        </p:spPr>
        <p:txBody>
          <a:bodyPr>
            <a:normAutofit/>
          </a:bodyPr>
          <a:lstStyle/>
          <a:p>
            <a:pPr algn="l" rtl="0"/>
            <a:r>
              <a:rPr lang="en-US" spc="75" dirty="0">
                <a:solidFill>
                  <a:srgbClr val="0F638D"/>
                </a:solidFill>
                <a:latin typeface="Yanone Kaffeesatz Light"/>
                <a:cs typeface="Yanone Kaffeesatz Light"/>
              </a:rPr>
              <a:t>String formatting</a:t>
            </a:r>
          </a:p>
          <a:p>
            <a:pPr algn="l" rtl="0"/>
            <a:r>
              <a:rPr lang="en-US" sz="2400" b="0" spc="75" dirty="0">
                <a:solidFill>
                  <a:srgbClr val="0F638D"/>
                </a:solidFill>
                <a:latin typeface="Yanone Kaffeesatz Light"/>
                <a:cs typeface="Yanone Kaffeesatz Light"/>
              </a:rPr>
              <a:t>Try Except</a:t>
            </a:r>
          </a:p>
          <a:p>
            <a:pPr algn="l" rtl="0"/>
            <a:r>
              <a:rPr lang="en-US" sz="2400" b="0" spc="75" dirty="0">
                <a:solidFill>
                  <a:srgbClr val="0F638D"/>
                </a:solidFill>
                <a:latin typeface="Yanone Kaffeesatz Light"/>
                <a:cs typeface="Yanone Kaffeesatz Light"/>
              </a:rPr>
              <a:t>File handling </a:t>
            </a:r>
          </a:p>
          <a:p>
            <a:pPr algn="l" rtl="0"/>
            <a:r>
              <a:rPr lang="en-US" sz="2400" b="0" spc="75" dirty="0">
                <a:solidFill>
                  <a:srgbClr val="0F638D"/>
                </a:solidFill>
                <a:latin typeface="Yanone Kaffeesatz Light"/>
                <a:cs typeface="Yanone Kaffeesatz Light"/>
              </a:rPr>
              <a:t>Classes and Objects</a:t>
            </a:r>
          </a:p>
          <a:p>
            <a:pPr algn="l" rtl="0"/>
            <a:r>
              <a:rPr lang="en-US" spc="75" dirty="0">
                <a:solidFill>
                  <a:srgbClr val="0F638D"/>
                </a:solidFill>
                <a:latin typeface="Yanone Kaffeesatz Light"/>
                <a:cs typeface="Yanone Kaffeesatz Light"/>
              </a:rPr>
              <a:t>python magic methods</a:t>
            </a:r>
            <a:endParaRPr lang="en-US" sz="2400" b="0" spc="75" dirty="0">
              <a:solidFill>
                <a:srgbClr val="0F638D"/>
              </a:solidFill>
              <a:latin typeface="Yanone Kaffeesatz Light"/>
              <a:cs typeface="Yanone Kaffeesatz Light"/>
            </a:endParaRPr>
          </a:p>
          <a:p>
            <a:pPr algn="l" rtl="0"/>
            <a:r>
              <a:rPr lang="en-US" sz="2400" b="0" spc="75" dirty="0">
                <a:solidFill>
                  <a:srgbClr val="0F638D"/>
                </a:solidFill>
                <a:latin typeface="Yanone Kaffeesatz Light"/>
                <a:cs typeface="Yanone Kaffeesatz Light"/>
              </a:rPr>
              <a:t>Inheritance</a:t>
            </a:r>
          </a:p>
          <a:p>
            <a:pPr algn="l" rtl="0"/>
            <a:r>
              <a:rPr lang="en-US" sz="2400" b="0" spc="75" dirty="0">
                <a:solidFill>
                  <a:srgbClr val="0F638D"/>
                </a:solidFill>
                <a:latin typeface="Yanone Kaffeesatz Light"/>
                <a:cs typeface="Yanone Kaffeesatz Light"/>
              </a:rPr>
              <a:t> abstract classes</a:t>
            </a:r>
          </a:p>
          <a:p>
            <a:pPr algn="l" rtl="0"/>
            <a:r>
              <a:rPr lang="en-US" sz="2400" b="0" spc="75" dirty="0">
                <a:solidFill>
                  <a:srgbClr val="0F638D"/>
                </a:solidFill>
                <a:latin typeface="Yanone Kaffeesatz Light"/>
                <a:cs typeface="Yanone Kaffeesatz Light"/>
              </a:rPr>
              <a:t>Iterators</a:t>
            </a:r>
          </a:p>
          <a:p>
            <a:pPr algn="l" rtl="0"/>
            <a:r>
              <a:rPr lang="en-US" sz="2400" b="0" spc="75" dirty="0">
                <a:solidFill>
                  <a:srgbClr val="0F638D"/>
                </a:solidFill>
                <a:latin typeface="Yanone Kaffeesatz Light"/>
                <a:cs typeface="Yanone Kaffeesatz Light"/>
              </a:rPr>
              <a:t>Comparator</a:t>
            </a:r>
          </a:p>
          <a:p>
            <a:pPr algn="l" rtl="0"/>
            <a:r>
              <a:rPr lang="en-US" sz="2400" b="0" spc="75" dirty="0">
                <a:solidFill>
                  <a:srgbClr val="0F638D"/>
                </a:solidFill>
                <a:latin typeface="Yanone Kaffeesatz Light"/>
                <a:cs typeface="Yanone Kaffeesatz Light"/>
              </a:rPr>
              <a:t>Python JSON</a:t>
            </a:r>
          </a:p>
          <a:p>
            <a:pPr marL="0" indent="0" algn="l" rtl="0">
              <a:buNone/>
            </a:pPr>
            <a:r>
              <a:rPr lang="en-US" spc="75" dirty="0">
                <a:solidFill>
                  <a:srgbClr val="0F638D"/>
                </a:solidFill>
                <a:latin typeface="Yanone Kaffeesatz Light"/>
                <a:cs typeface="Yanone Kaffeesatz Light"/>
              </a:rPr>
              <a:t>  </a:t>
            </a:r>
            <a:endParaRPr lang="en-US" sz="2400" b="0" spc="75" dirty="0">
              <a:solidFill>
                <a:srgbClr val="0F638D"/>
              </a:solidFill>
              <a:latin typeface="Yanone Kaffeesatz Light"/>
              <a:cs typeface="Yanone Kaffeesatz Light"/>
            </a:endParaRPr>
          </a:p>
          <a:p>
            <a:pPr marL="0" indent="0" algn="l" rtl="0">
              <a:buNone/>
            </a:pPr>
            <a:endParaRPr lang="en-US" sz="2400" b="0" spc="75" dirty="0">
              <a:solidFill>
                <a:srgbClr val="0F638D"/>
              </a:solidFill>
              <a:latin typeface="Yanone Kaffeesatz Light"/>
              <a:cs typeface="Yanone Kaffeesatz Light"/>
            </a:endParaRPr>
          </a:p>
          <a:p>
            <a:pPr algn="l" rtl="0"/>
            <a:endParaRPr lang="en-US" sz="2400" b="0" spc="30" dirty="0">
              <a:solidFill>
                <a:srgbClr val="0F638D"/>
              </a:solidFill>
              <a:latin typeface="Yanone Kaffeesatz Light"/>
              <a:cs typeface="Yanone Kaffeesatz Light"/>
            </a:endParaRPr>
          </a:p>
          <a:p>
            <a:pPr algn="l" rtl="0"/>
            <a:endParaRPr lang="en-US" sz="2400" b="0" spc="30" dirty="0">
              <a:solidFill>
                <a:srgbClr val="0F638D"/>
              </a:solidFill>
              <a:latin typeface="Yanone Kaffeesatz Light"/>
              <a:cs typeface="Yanone Kaffeesatz Light"/>
            </a:endParaRPr>
          </a:p>
        </p:txBody>
      </p:sp>
    </p:spTree>
    <p:extLst>
      <p:ext uri="{BB962C8B-B14F-4D97-AF65-F5344CB8AC3E}">
        <p14:creationId xmlns:p14="http://schemas.microsoft.com/office/powerpoint/2010/main" val="1559454252"/>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Operator Overloading</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441950"/>
            <a:ext cx="9129622" cy="1815882"/>
          </a:xfrm>
          <a:prstGeom prst="rect">
            <a:avLst/>
          </a:prstGeom>
          <a:noFill/>
        </p:spPr>
        <p:txBody>
          <a:bodyPr wrap="square">
            <a:spAutoFit/>
          </a:bodyPr>
          <a:lstStyle/>
          <a:p>
            <a:r>
              <a:rPr lang="en-US" sz="1400" dirty="0"/>
              <a:t>Python operators work for built-in classes. But the same operator behaves differently with different types. For example, the + operator will perform arithmetic addition on two numbers, merge two lists, or concatenate two strings.</a:t>
            </a:r>
          </a:p>
          <a:p>
            <a:endParaRPr lang="en-US" sz="1400" dirty="0"/>
          </a:p>
          <a:p>
            <a:r>
              <a:rPr lang="en-US" sz="1400" dirty="0"/>
              <a:t>This feature in Python that allows the same operator to have different meaning according to the context is called operator overloading.</a:t>
            </a:r>
          </a:p>
          <a:p>
            <a:endParaRPr lang="en-US" sz="1400" dirty="0"/>
          </a:p>
          <a:p>
            <a:r>
              <a:rPr lang="en-US" sz="1400" dirty="0"/>
              <a:t>So what happens when we use them with objects of a user-defined class? Let us consider the following class, which tries to simulate a point in 2-D coordinate system.</a:t>
            </a:r>
          </a:p>
        </p:txBody>
      </p:sp>
      <p:pic>
        <p:nvPicPr>
          <p:cNvPr id="5" name="Picture 4">
            <a:extLst>
              <a:ext uri="{FF2B5EF4-FFF2-40B4-BE49-F238E27FC236}">
                <a16:creationId xmlns:a16="http://schemas.microsoft.com/office/drawing/2014/main" id="{9B507FE2-4A9E-45A2-A81E-47875D7BC8EB}"/>
              </a:ext>
            </a:extLst>
          </p:cNvPr>
          <p:cNvPicPr>
            <a:picLocks noChangeAspect="1"/>
          </p:cNvPicPr>
          <p:nvPr/>
        </p:nvPicPr>
        <p:blipFill>
          <a:blip r:embed="rId2"/>
          <a:stretch>
            <a:fillRect/>
          </a:stretch>
        </p:blipFill>
        <p:spPr>
          <a:xfrm>
            <a:off x="2806460" y="2377147"/>
            <a:ext cx="4435224" cy="1958510"/>
          </a:xfrm>
          <a:prstGeom prst="rect">
            <a:avLst/>
          </a:prstGeom>
        </p:spPr>
      </p:pic>
      <p:pic>
        <p:nvPicPr>
          <p:cNvPr id="9" name="Picture 8">
            <a:extLst>
              <a:ext uri="{FF2B5EF4-FFF2-40B4-BE49-F238E27FC236}">
                <a16:creationId xmlns:a16="http://schemas.microsoft.com/office/drawing/2014/main" id="{E2BEDD6B-51DC-4E32-87E8-633268452907}"/>
              </a:ext>
            </a:extLst>
          </p:cNvPr>
          <p:cNvPicPr>
            <a:picLocks noChangeAspect="1"/>
          </p:cNvPicPr>
          <p:nvPr/>
        </p:nvPicPr>
        <p:blipFill>
          <a:blip r:embed="rId3"/>
          <a:stretch>
            <a:fillRect/>
          </a:stretch>
        </p:blipFill>
        <p:spPr>
          <a:xfrm>
            <a:off x="2772427" y="4495800"/>
            <a:ext cx="6210838" cy="1524132"/>
          </a:xfrm>
          <a:prstGeom prst="rect">
            <a:avLst/>
          </a:prstGeom>
        </p:spPr>
      </p:pic>
    </p:spTree>
    <p:extLst>
      <p:ext uri="{BB962C8B-B14F-4D97-AF65-F5344CB8AC3E}">
        <p14:creationId xmlns:p14="http://schemas.microsoft.com/office/powerpoint/2010/main" val="980082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Operator Overloading</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441950"/>
            <a:ext cx="9129622" cy="1815882"/>
          </a:xfrm>
          <a:prstGeom prst="rect">
            <a:avLst/>
          </a:prstGeom>
          <a:noFill/>
        </p:spPr>
        <p:txBody>
          <a:bodyPr wrap="square">
            <a:spAutoFit/>
          </a:bodyPr>
          <a:lstStyle/>
          <a:p>
            <a:r>
              <a:rPr lang="en-US" sz="1400" dirty="0"/>
              <a:t>Python operators work for built-in classes. But the same operator behaves differently with different types. For example, the + operator will perform arithmetic addition on two numbers, merge two lists, or concatenate two strings.</a:t>
            </a:r>
          </a:p>
          <a:p>
            <a:endParaRPr lang="en-US" sz="1400" dirty="0"/>
          </a:p>
          <a:p>
            <a:r>
              <a:rPr lang="en-US" sz="1400" dirty="0"/>
              <a:t>This feature in Python that allows the same operator to have different meaning according to the context is called operator overloading.</a:t>
            </a:r>
          </a:p>
          <a:p>
            <a:endParaRPr lang="en-US" sz="1400" dirty="0"/>
          </a:p>
          <a:p>
            <a:r>
              <a:rPr lang="en-US" sz="1400" dirty="0"/>
              <a:t>So what happens when we use them with objects of a user-defined class? Let us consider the following class, which tries to simulate a point in 2-D coordinate system.</a:t>
            </a:r>
          </a:p>
        </p:txBody>
      </p:sp>
      <p:pic>
        <p:nvPicPr>
          <p:cNvPr id="5" name="Picture 4">
            <a:extLst>
              <a:ext uri="{FF2B5EF4-FFF2-40B4-BE49-F238E27FC236}">
                <a16:creationId xmlns:a16="http://schemas.microsoft.com/office/drawing/2014/main" id="{9B507FE2-4A9E-45A2-A81E-47875D7BC8EB}"/>
              </a:ext>
            </a:extLst>
          </p:cNvPr>
          <p:cNvPicPr>
            <a:picLocks noChangeAspect="1"/>
          </p:cNvPicPr>
          <p:nvPr/>
        </p:nvPicPr>
        <p:blipFill>
          <a:blip r:embed="rId2"/>
          <a:stretch>
            <a:fillRect/>
          </a:stretch>
        </p:blipFill>
        <p:spPr>
          <a:xfrm>
            <a:off x="2806460" y="2377147"/>
            <a:ext cx="4435224" cy="1958510"/>
          </a:xfrm>
          <a:prstGeom prst="rect">
            <a:avLst/>
          </a:prstGeom>
        </p:spPr>
      </p:pic>
      <p:pic>
        <p:nvPicPr>
          <p:cNvPr id="9" name="Picture 8">
            <a:extLst>
              <a:ext uri="{FF2B5EF4-FFF2-40B4-BE49-F238E27FC236}">
                <a16:creationId xmlns:a16="http://schemas.microsoft.com/office/drawing/2014/main" id="{E2BEDD6B-51DC-4E32-87E8-633268452907}"/>
              </a:ext>
            </a:extLst>
          </p:cNvPr>
          <p:cNvPicPr>
            <a:picLocks noChangeAspect="1"/>
          </p:cNvPicPr>
          <p:nvPr/>
        </p:nvPicPr>
        <p:blipFill>
          <a:blip r:embed="rId3"/>
          <a:stretch>
            <a:fillRect/>
          </a:stretch>
        </p:blipFill>
        <p:spPr>
          <a:xfrm>
            <a:off x="2772427" y="4495800"/>
            <a:ext cx="6210838" cy="1524132"/>
          </a:xfrm>
          <a:prstGeom prst="rect">
            <a:avLst/>
          </a:prstGeom>
        </p:spPr>
      </p:pic>
    </p:spTree>
    <p:extLst>
      <p:ext uri="{BB962C8B-B14F-4D97-AF65-F5344CB8AC3E}">
        <p14:creationId xmlns:p14="http://schemas.microsoft.com/office/powerpoint/2010/main" val="2867529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Special Functions also called magic or </a:t>
            </a:r>
            <a:r>
              <a:rPr lang="en-US" sz="2400" dirty="0" err="1">
                <a:solidFill>
                  <a:schemeClr val="accent1">
                    <a:lumMod val="75000"/>
                  </a:schemeClr>
                </a:solidFill>
                <a:latin typeface="Trebuchet MS"/>
                <a:cs typeface="Trebuchet MS"/>
              </a:rPr>
              <a:t>Dunder</a:t>
            </a:r>
            <a:endParaRPr lang="en-US" sz="2400" dirty="0">
              <a:solidFill>
                <a:schemeClr val="accent1">
                  <a:lumMod val="75000"/>
                </a:schemeClr>
              </a:solidFill>
              <a:latin typeface="Trebuchet MS"/>
              <a:cs typeface="Trebuchet MS"/>
            </a:endParaRP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441950"/>
            <a:ext cx="9129622" cy="1384995"/>
          </a:xfrm>
          <a:prstGeom prst="rect">
            <a:avLst/>
          </a:prstGeom>
          <a:noFill/>
        </p:spPr>
        <p:txBody>
          <a:bodyPr wrap="square">
            <a:spAutoFit/>
          </a:bodyPr>
          <a:lstStyle/>
          <a:p>
            <a:r>
              <a:rPr lang="en-US" sz="1400" dirty="0"/>
              <a:t>Class functions that begin with double underscore __ are called special functions in Python.</a:t>
            </a:r>
          </a:p>
          <a:p>
            <a:endParaRPr lang="en-US" sz="1400" dirty="0"/>
          </a:p>
          <a:p>
            <a:r>
              <a:rPr lang="en-US" sz="1400" dirty="0"/>
              <a:t>These functions are not the typical functions that we define for a class. The __</a:t>
            </a:r>
            <a:r>
              <a:rPr lang="en-US" sz="1400" dirty="0" err="1"/>
              <a:t>init</a:t>
            </a:r>
            <a:r>
              <a:rPr lang="en-US" sz="1400" dirty="0"/>
              <a:t>__() function we defined above is one of them. It gets called every time we create a new object of that class.</a:t>
            </a:r>
          </a:p>
          <a:p>
            <a:r>
              <a:rPr lang="en-US" sz="1400" dirty="0"/>
              <a:t>There are numerous other special functions in Python. Visit Python Special Functions to learn more about them.</a:t>
            </a:r>
          </a:p>
          <a:p>
            <a:r>
              <a:rPr lang="en-US" sz="1400" dirty="0"/>
              <a:t>Using special functions, we can make our class compatible with built-in functions.</a:t>
            </a:r>
          </a:p>
        </p:txBody>
      </p:sp>
      <p:pic>
        <p:nvPicPr>
          <p:cNvPr id="4" name="Picture 3">
            <a:extLst>
              <a:ext uri="{FF2B5EF4-FFF2-40B4-BE49-F238E27FC236}">
                <a16:creationId xmlns:a16="http://schemas.microsoft.com/office/drawing/2014/main" id="{2782CC3C-9B42-4C6D-9C80-E006E78C2049}"/>
              </a:ext>
            </a:extLst>
          </p:cNvPr>
          <p:cNvPicPr>
            <a:picLocks noChangeAspect="1"/>
          </p:cNvPicPr>
          <p:nvPr/>
        </p:nvPicPr>
        <p:blipFill>
          <a:blip r:embed="rId2"/>
          <a:stretch>
            <a:fillRect/>
          </a:stretch>
        </p:blipFill>
        <p:spPr>
          <a:xfrm>
            <a:off x="2891425" y="1968181"/>
            <a:ext cx="4168501" cy="2438611"/>
          </a:xfrm>
          <a:prstGeom prst="rect">
            <a:avLst/>
          </a:prstGeom>
        </p:spPr>
      </p:pic>
      <p:pic>
        <p:nvPicPr>
          <p:cNvPr id="7" name="Picture 6">
            <a:extLst>
              <a:ext uri="{FF2B5EF4-FFF2-40B4-BE49-F238E27FC236}">
                <a16:creationId xmlns:a16="http://schemas.microsoft.com/office/drawing/2014/main" id="{ED0C806E-C2EB-4038-BACF-D63AC8880E10}"/>
              </a:ext>
            </a:extLst>
          </p:cNvPr>
          <p:cNvPicPr>
            <a:picLocks noChangeAspect="1"/>
          </p:cNvPicPr>
          <p:nvPr/>
        </p:nvPicPr>
        <p:blipFill>
          <a:blip r:embed="rId3"/>
          <a:stretch>
            <a:fillRect/>
          </a:stretch>
        </p:blipFill>
        <p:spPr>
          <a:xfrm>
            <a:off x="2891425" y="4724400"/>
            <a:ext cx="2042337" cy="1044030"/>
          </a:xfrm>
          <a:prstGeom prst="rect">
            <a:avLst/>
          </a:prstGeom>
        </p:spPr>
      </p:pic>
    </p:spTree>
    <p:extLst>
      <p:ext uri="{BB962C8B-B14F-4D97-AF65-F5344CB8AC3E}">
        <p14:creationId xmlns:p14="http://schemas.microsoft.com/office/powerpoint/2010/main" val="3544847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Operator Overloading</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441950"/>
            <a:ext cx="9129622" cy="738664"/>
          </a:xfrm>
          <a:prstGeom prst="rect">
            <a:avLst/>
          </a:prstGeom>
          <a:noFill/>
        </p:spPr>
        <p:txBody>
          <a:bodyPr wrap="square">
            <a:spAutoFit/>
          </a:bodyPr>
          <a:lstStyle/>
          <a:p>
            <a:r>
              <a:rPr lang="en-US" sz="1400" dirty="0"/>
              <a:t>To overload the + operator, we will need to implement __add__() function in the class. With great power comes great responsibility. We can do whatever we like, inside this function. But it is more sensible to return a Point object of the coordinate sum.</a:t>
            </a:r>
          </a:p>
        </p:txBody>
      </p:sp>
      <p:pic>
        <p:nvPicPr>
          <p:cNvPr id="14" name="Picture 13">
            <a:extLst>
              <a:ext uri="{FF2B5EF4-FFF2-40B4-BE49-F238E27FC236}">
                <a16:creationId xmlns:a16="http://schemas.microsoft.com/office/drawing/2014/main" id="{244BD09B-FA37-40E3-8741-CB536D4C73C5}"/>
              </a:ext>
            </a:extLst>
          </p:cNvPr>
          <p:cNvPicPr>
            <a:picLocks noChangeAspect="1"/>
          </p:cNvPicPr>
          <p:nvPr/>
        </p:nvPicPr>
        <p:blipFill>
          <a:blip r:embed="rId2"/>
          <a:stretch>
            <a:fillRect/>
          </a:stretch>
        </p:blipFill>
        <p:spPr>
          <a:xfrm>
            <a:off x="2806460" y="1215061"/>
            <a:ext cx="4892464" cy="3619814"/>
          </a:xfrm>
          <a:prstGeom prst="rect">
            <a:avLst/>
          </a:prstGeom>
        </p:spPr>
      </p:pic>
      <p:pic>
        <p:nvPicPr>
          <p:cNvPr id="16" name="Picture 15">
            <a:extLst>
              <a:ext uri="{FF2B5EF4-FFF2-40B4-BE49-F238E27FC236}">
                <a16:creationId xmlns:a16="http://schemas.microsoft.com/office/drawing/2014/main" id="{477B747A-F610-4185-A293-607996A477AC}"/>
              </a:ext>
            </a:extLst>
          </p:cNvPr>
          <p:cNvPicPr>
            <a:picLocks noChangeAspect="1"/>
          </p:cNvPicPr>
          <p:nvPr/>
        </p:nvPicPr>
        <p:blipFill>
          <a:blip r:embed="rId3"/>
          <a:stretch>
            <a:fillRect/>
          </a:stretch>
        </p:blipFill>
        <p:spPr>
          <a:xfrm>
            <a:off x="2806460" y="4953000"/>
            <a:ext cx="2034716" cy="899238"/>
          </a:xfrm>
          <a:prstGeom prst="rect">
            <a:avLst/>
          </a:prstGeom>
        </p:spPr>
      </p:pic>
    </p:spTree>
    <p:extLst>
      <p:ext uri="{BB962C8B-B14F-4D97-AF65-F5344CB8AC3E}">
        <p14:creationId xmlns:p14="http://schemas.microsoft.com/office/powerpoint/2010/main" val="3267004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Operator Overloading</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pic>
        <p:nvPicPr>
          <p:cNvPr id="4" name="Picture 3">
            <a:extLst>
              <a:ext uri="{FF2B5EF4-FFF2-40B4-BE49-F238E27FC236}">
                <a16:creationId xmlns:a16="http://schemas.microsoft.com/office/drawing/2014/main" id="{3B8DEA66-7B4E-438D-B3C4-1C2FF2918B50}"/>
              </a:ext>
            </a:extLst>
          </p:cNvPr>
          <p:cNvPicPr>
            <a:picLocks noChangeAspect="1"/>
          </p:cNvPicPr>
          <p:nvPr/>
        </p:nvPicPr>
        <p:blipFill>
          <a:blip r:embed="rId2"/>
          <a:stretch>
            <a:fillRect/>
          </a:stretch>
        </p:blipFill>
        <p:spPr>
          <a:xfrm>
            <a:off x="2861153" y="609600"/>
            <a:ext cx="6020322" cy="5890770"/>
          </a:xfrm>
          <a:prstGeom prst="rect">
            <a:avLst/>
          </a:prstGeom>
        </p:spPr>
      </p:pic>
    </p:spTree>
    <p:extLst>
      <p:ext uri="{BB962C8B-B14F-4D97-AF65-F5344CB8AC3E}">
        <p14:creationId xmlns:p14="http://schemas.microsoft.com/office/powerpoint/2010/main" val="102184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Operator Overloading</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pic>
        <p:nvPicPr>
          <p:cNvPr id="5" name="Picture 4">
            <a:extLst>
              <a:ext uri="{FF2B5EF4-FFF2-40B4-BE49-F238E27FC236}">
                <a16:creationId xmlns:a16="http://schemas.microsoft.com/office/drawing/2014/main" id="{D5221BDA-FB04-4161-BA7C-7A29EEF3BFAB}"/>
              </a:ext>
            </a:extLst>
          </p:cNvPr>
          <p:cNvPicPr>
            <a:picLocks noChangeAspect="1"/>
          </p:cNvPicPr>
          <p:nvPr/>
        </p:nvPicPr>
        <p:blipFill>
          <a:blip r:embed="rId2"/>
          <a:stretch>
            <a:fillRect/>
          </a:stretch>
        </p:blipFill>
        <p:spPr>
          <a:xfrm>
            <a:off x="2806460" y="650310"/>
            <a:ext cx="6797629" cy="3078747"/>
          </a:xfrm>
          <a:prstGeom prst="rect">
            <a:avLst/>
          </a:prstGeom>
        </p:spPr>
      </p:pic>
      <p:sp>
        <p:nvSpPr>
          <p:cNvPr id="9" name="TextBox 8">
            <a:extLst>
              <a:ext uri="{FF2B5EF4-FFF2-40B4-BE49-F238E27FC236}">
                <a16:creationId xmlns:a16="http://schemas.microsoft.com/office/drawing/2014/main" id="{84D62FED-9C0E-4EA8-9503-963E74B953DF}"/>
              </a:ext>
            </a:extLst>
          </p:cNvPr>
          <p:cNvSpPr txBox="1"/>
          <p:nvPr/>
        </p:nvSpPr>
        <p:spPr>
          <a:xfrm>
            <a:off x="2806460" y="4191000"/>
            <a:ext cx="6507270" cy="646331"/>
          </a:xfrm>
          <a:prstGeom prst="rect">
            <a:avLst/>
          </a:prstGeom>
          <a:noFill/>
        </p:spPr>
        <p:txBody>
          <a:bodyPr wrap="square">
            <a:spAutoFit/>
          </a:bodyPr>
          <a:lstStyle/>
          <a:p>
            <a:r>
              <a:rPr lang="en-US" dirty="0">
                <a:hlinkClick r:id="rId3"/>
              </a:rPr>
              <a:t>https://www.tutorialsteacher.com/python/magic-methods-in-python</a:t>
            </a:r>
            <a:endParaRPr lang="en-US" dirty="0"/>
          </a:p>
        </p:txBody>
      </p:sp>
    </p:spTree>
    <p:extLst>
      <p:ext uri="{BB962C8B-B14F-4D97-AF65-F5344CB8AC3E}">
        <p14:creationId xmlns:p14="http://schemas.microsoft.com/office/powerpoint/2010/main" val="2798180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Inheritance</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533400"/>
            <a:ext cx="9129622" cy="6340197"/>
          </a:xfrm>
          <a:prstGeom prst="rect">
            <a:avLst/>
          </a:prstGeom>
          <a:noFill/>
        </p:spPr>
        <p:txBody>
          <a:bodyPr wrap="square">
            <a:spAutoFit/>
          </a:bodyPr>
          <a:lstStyle/>
          <a:p>
            <a:r>
              <a:rPr lang="en-US" sz="1400" dirty="0"/>
              <a:t>Python Inheritance</a:t>
            </a:r>
          </a:p>
          <a:p>
            <a:r>
              <a:rPr lang="en-US" sz="1400" dirty="0"/>
              <a:t>Inheritance allows us to define a class that inherits all the methods and properties from another class.</a:t>
            </a:r>
          </a:p>
          <a:p>
            <a:r>
              <a:rPr lang="en-US" sz="1400" dirty="0"/>
              <a:t>Parent class is the class being inherited from, also called base class.</a:t>
            </a:r>
          </a:p>
          <a:p>
            <a:r>
              <a:rPr lang="en-US" sz="1400" dirty="0"/>
              <a:t>Child class is the class that inherits from another class, also called derived class.</a:t>
            </a:r>
          </a:p>
          <a:p>
            <a:r>
              <a:rPr lang="en-US" sz="1400" dirty="0"/>
              <a:t>Create a Parent Class</a:t>
            </a:r>
          </a:p>
          <a:p>
            <a:r>
              <a:rPr lang="en-US" sz="1400" dirty="0"/>
              <a:t>Any class can be a parent class, so the syntax is the same as creating any other class:</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p:txBody>
      </p:sp>
      <p:pic>
        <p:nvPicPr>
          <p:cNvPr id="12" name="Picture 11">
            <a:extLst>
              <a:ext uri="{FF2B5EF4-FFF2-40B4-BE49-F238E27FC236}">
                <a16:creationId xmlns:a16="http://schemas.microsoft.com/office/drawing/2014/main" id="{D555E0CE-1DB0-4E37-A421-E88C97F09887}"/>
              </a:ext>
            </a:extLst>
          </p:cNvPr>
          <p:cNvPicPr>
            <a:picLocks noChangeAspect="1"/>
          </p:cNvPicPr>
          <p:nvPr/>
        </p:nvPicPr>
        <p:blipFill>
          <a:blip r:embed="rId2"/>
          <a:stretch>
            <a:fillRect/>
          </a:stretch>
        </p:blipFill>
        <p:spPr>
          <a:xfrm>
            <a:off x="2806460" y="1905000"/>
            <a:ext cx="7753082" cy="2496457"/>
          </a:xfrm>
          <a:prstGeom prst="rect">
            <a:avLst/>
          </a:prstGeom>
        </p:spPr>
      </p:pic>
      <p:pic>
        <p:nvPicPr>
          <p:cNvPr id="16" name="Picture 15">
            <a:extLst>
              <a:ext uri="{FF2B5EF4-FFF2-40B4-BE49-F238E27FC236}">
                <a16:creationId xmlns:a16="http://schemas.microsoft.com/office/drawing/2014/main" id="{93C3521F-1710-4C79-A1BE-A37FD948A993}"/>
              </a:ext>
            </a:extLst>
          </p:cNvPr>
          <p:cNvPicPr>
            <a:picLocks noChangeAspect="1"/>
          </p:cNvPicPr>
          <p:nvPr/>
        </p:nvPicPr>
        <p:blipFill rotWithShape="1">
          <a:blip r:embed="rId3"/>
          <a:srcRect r="9864"/>
          <a:stretch/>
        </p:blipFill>
        <p:spPr>
          <a:xfrm>
            <a:off x="2798631" y="4477276"/>
            <a:ext cx="7768740" cy="1005927"/>
          </a:xfrm>
          <a:prstGeom prst="rect">
            <a:avLst/>
          </a:prstGeom>
        </p:spPr>
      </p:pic>
      <p:pic>
        <p:nvPicPr>
          <p:cNvPr id="18" name="Picture 17">
            <a:extLst>
              <a:ext uri="{FF2B5EF4-FFF2-40B4-BE49-F238E27FC236}">
                <a16:creationId xmlns:a16="http://schemas.microsoft.com/office/drawing/2014/main" id="{0E18BCFB-B730-4C7C-BB63-B95B0AD0C2E9}"/>
              </a:ext>
            </a:extLst>
          </p:cNvPr>
          <p:cNvPicPr>
            <a:picLocks noChangeAspect="1"/>
          </p:cNvPicPr>
          <p:nvPr/>
        </p:nvPicPr>
        <p:blipFill>
          <a:blip r:embed="rId4"/>
          <a:stretch>
            <a:fillRect/>
          </a:stretch>
        </p:blipFill>
        <p:spPr>
          <a:xfrm>
            <a:off x="2773057" y="5573636"/>
            <a:ext cx="7011008" cy="1089754"/>
          </a:xfrm>
          <a:prstGeom prst="rect">
            <a:avLst/>
          </a:prstGeom>
        </p:spPr>
      </p:pic>
    </p:spTree>
    <p:extLst>
      <p:ext uri="{BB962C8B-B14F-4D97-AF65-F5344CB8AC3E}">
        <p14:creationId xmlns:p14="http://schemas.microsoft.com/office/powerpoint/2010/main" val="41702622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Abstract Classes in Python</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533400"/>
            <a:ext cx="9129622" cy="2893100"/>
          </a:xfrm>
          <a:prstGeom prst="rect">
            <a:avLst/>
          </a:prstGeom>
          <a:noFill/>
        </p:spPr>
        <p:txBody>
          <a:bodyPr wrap="square">
            <a:spAutoFit/>
          </a:bodyPr>
          <a:lstStyle/>
          <a:p>
            <a:r>
              <a:rPr lang="en-US" sz="1400" dirty="0"/>
              <a:t>An abstract class can be considered as a blueprint for other classes. It allows you to create a set of methods that must be created within any child classes built from the abstract class. A class which contains one or more abstract methods is called an abstract class. An abstract method is a method that has a declaration but does not have an implementation. While we are designing large functional units we use an abstract class. When we want to provide a common interface for different implementations of a component, we use an abstract class.</a:t>
            </a:r>
          </a:p>
          <a:p>
            <a:endParaRPr lang="en-US" sz="1400" dirty="0"/>
          </a:p>
          <a:p>
            <a:r>
              <a:rPr lang="en-US" sz="1400" dirty="0"/>
              <a:t>How Abstract Base classes work :</a:t>
            </a:r>
          </a:p>
          <a:p>
            <a:r>
              <a:rPr lang="en-US" sz="1400" dirty="0"/>
              <a:t>By default, Python does not provide abstract classes. Python comes with a module which provides the base for defining Abstract Base classes(ABC) and that module name is ABC. ABC works by decorating methods of the base class as abstract and then registering concrete classes as implementations of the abstract base. A method becomes abstract when decorated with the keyword @abstractmethod. For Example –</a:t>
            </a:r>
          </a:p>
          <a:p>
            <a:endParaRPr lang="en-US" sz="1400" dirty="0"/>
          </a:p>
          <a:p>
            <a:r>
              <a:rPr lang="en-US" sz="1400" dirty="0"/>
              <a:t> </a:t>
            </a:r>
          </a:p>
        </p:txBody>
      </p:sp>
      <p:pic>
        <p:nvPicPr>
          <p:cNvPr id="5" name="Picture 4">
            <a:extLst>
              <a:ext uri="{FF2B5EF4-FFF2-40B4-BE49-F238E27FC236}">
                <a16:creationId xmlns:a16="http://schemas.microsoft.com/office/drawing/2014/main" id="{305D7FD3-E44E-40DF-888F-3C43465D911D}"/>
              </a:ext>
            </a:extLst>
          </p:cNvPr>
          <p:cNvPicPr>
            <a:picLocks noChangeAspect="1"/>
          </p:cNvPicPr>
          <p:nvPr/>
        </p:nvPicPr>
        <p:blipFill>
          <a:blip r:embed="rId2"/>
          <a:stretch>
            <a:fillRect/>
          </a:stretch>
        </p:blipFill>
        <p:spPr>
          <a:xfrm>
            <a:off x="2806460" y="3200400"/>
            <a:ext cx="3238781" cy="1272650"/>
          </a:xfrm>
          <a:prstGeom prst="rect">
            <a:avLst/>
          </a:prstGeom>
        </p:spPr>
      </p:pic>
    </p:spTree>
    <p:extLst>
      <p:ext uri="{BB962C8B-B14F-4D97-AF65-F5344CB8AC3E}">
        <p14:creationId xmlns:p14="http://schemas.microsoft.com/office/powerpoint/2010/main" val="25244279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Inheritance</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533400"/>
            <a:ext cx="9129622" cy="3539430"/>
          </a:xfrm>
          <a:prstGeom prst="rect">
            <a:avLst/>
          </a:prstGeom>
          <a:noFill/>
        </p:spPr>
        <p:txBody>
          <a:bodyPr wrap="square">
            <a:spAutoFit/>
          </a:bodyPr>
          <a:lstStyle/>
          <a:p>
            <a:r>
              <a:rPr lang="en-US" sz="1400" dirty="0"/>
              <a:t>Add the </a:t>
            </a:r>
            <a:r>
              <a:rPr lang="en-US" sz="1400" dirty="0">
                <a:solidFill>
                  <a:schemeClr val="accent6">
                    <a:lumMod val="75000"/>
                  </a:schemeClr>
                </a:solidFill>
              </a:rPr>
              <a:t>__</a:t>
            </a:r>
            <a:r>
              <a:rPr lang="en-US" sz="1400" dirty="0" err="1">
                <a:solidFill>
                  <a:schemeClr val="accent6">
                    <a:lumMod val="75000"/>
                  </a:schemeClr>
                </a:solidFill>
              </a:rPr>
              <a:t>init</a:t>
            </a:r>
            <a:r>
              <a:rPr lang="en-US" sz="1400" dirty="0">
                <a:solidFill>
                  <a:schemeClr val="accent6">
                    <a:lumMod val="75000"/>
                  </a:schemeClr>
                </a:solidFill>
              </a:rPr>
              <a:t>__()</a:t>
            </a:r>
            <a:r>
              <a:rPr lang="en-US" sz="1400" dirty="0"/>
              <a:t> Function</a:t>
            </a:r>
          </a:p>
          <a:p>
            <a:r>
              <a:rPr lang="en-US" sz="1400" dirty="0"/>
              <a:t>So far we have created a child class that inherits the properties and methods from its parent.</a:t>
            </a:r>
          </a:p>
          <a:p>
            <a:endParaRPr lang="en-US" sz="1400" dirty="0"/>
          </a:p>
          <a:p>
            <a:r>
              <a:rPr lang="en-US" sz="1400" dirty="0"/>
              <a:t>We want to add the </a:t>
            </a:r>
            <a:r>
              <a:rPr lang="en-US" sz="1400" dirty="0">
                <a:solidFill>
                  <a:schemeClr val="accent6">
                    <a:lumMod val="75000"/>
                  </a:schemeClr>
                </a:solidFill>
              </a:rPr>
              <a:t>__</a:t>
            </a:r>
            <a:r>
              <a:rPr lang="en-US" sz="1400" dirty="0" err="1">
                <a:solidFill>
                  <a:schemeClr val="accent6">
                    <a:lumMod val="75000"/>
                  </a:schemeClr>
                </a:solidFill>
              </a:rPr>
              <a:t>init</a:t>
            </a:r>
            <a:r>
              <a:rPr lang="en-US" sz="1400" dirty="0">
                <a:solidFill>
                  <a:schemeClr val="accent6">
                    <a:lumMod val="75000"/>
                  </a:schemeClr>
                </a:solidFill>
              </a:rPr>
              <a:t>__()</a:t>
            </a:r>
            <a:r>
              <a:rPr lang="en-US" sz="1400" dirty="0"/>
              <a:t> function to the child class (instead of the pass keyword).</a:t>
            </a:r>
            <a:endParaRPr lang="ru-RU" sz="1400" dirty="0"/>
          </a:p>
          <a:p>
            <a:endParaRPr lang="ru-RU" sz="1400" dirty="0"/>
          </a:p>
          <a:p>
            <a:endParaRPr lang="ru-RU" sz="1400" dirty="0"/>
          </a:p>
          <a:p>
            <a:endParaRPr lang="ru-RU" sz="1400" dirty="0"/>
          </a:p>
          <a:p>
            <a:endParaRPr lang="ru-RU" sz="1400" dirty="0"/>
          </a:p>
          <a:p>
            <a:endParaRPr lang="ru-RU" sz="1400" dirty="0"/>
          </a:p>
          <a:p>
            <a:endParaRPr lang="ru-RU" sz="1400" dirty="0"/>
          </a:p>
          <a:p>
            <a:r>
              <a:rPr lang="en-US" sz="1400" dirty="0"/>
              <a:t>When you add the </a:t>
            </a:r>
            <a:r>
              <a:rPr lang="en-US" sz="1400" dirty="0">
                <a:solidFill>
                  <a:schemeClr val="accent6">
                    <a:lumMod val="75000"/>
                  </a:schemeClr>
                </a:solidFill>
              </a:rPr>
              <a:t>__</a:t>
            </a:r>
            <a:r>
              <a:rPr lang="en-US" sz="1400" dirty="0" err="1">
                <a:solidFill>
                  <a:schemeClr val="accent6">
                    <a:lumMod val="75000"/>
                  </a:schemeClr>
                </a:solidFill>
              </a:rPr>
              <a:t>init</a:t>
            </a:r>
            <a:r>
              <a:rPr lang="en-US" sz="1400" dirty="0">
                <a:solidFill>
                  <a:schemeClr val="accent6">
                    <a:lumMod val="75000"/>
                  </a:schemeClr>
                </a:solidFill>
              </a:rPr>
              <a:t>__()</a:t>
            </a:r>
            <a:r>
              <a:rPr lang="en-US" sz="1400" dirty="0"/>
              <a:t> function, the child class will no longer inherit the parent's __</a:t>
            </a:r>
            <a:r>
              <a:rPr lang="en-US" sz="1400" dirty="0" err="1"/>
              <a:t>init</a:t>
            </a:r>
            <a:r>
              <a:rPr lang="en-US" sz="1400" dirty="0"/>
              <a:t>__() function.</a:t>
            </a:r>
          </a:p>
          <a:p>
            <a:endParaRPr lang="en-US" sz="1400" dirty="0"/>
          </a:p>
          <a:p>
            <a:r>
              <a:rPr lang="en-US" sz="1400" dirty="0"/>
              <a:t>Note: The child's </a:t>
            </a:r>
            <a:r>
              <a:rPr lang="en-US" sz="1400" dirty="0">
                <a:solidFill>
                  <a:schemeClr val="accent6">
                    <a:lumMod val="75000"/>
                  </a:schemeClr>
                </a:solidFill>
              </a:rPr>
              <a:t>__</a:t>
            </a:r>
            <a:r>
              <a:rPr lang="en-US" sz="1400" dirty="0" err="1">
                <a:solidFill>
                  <a:schemeClr val="accent6">
                    <a:lumMod val="75000"/>
                  </a:schemeClr>
                </a:solidFill>
              </a:rPr>
              <a:t>init</a:t>
            </a:r>
            <a:r>
              <a:rPr lang="en-US" sz="1400" dirty="0">
                <a:solidFill>
                  <a:schemeClr val="accent6">
                    <a:lumMod val="75000"/>
                  </a:schemeClr>
                </a:solidFill>
              </a:rPr>
              <a:t>__() </a:t>
            </a:r>
            <a:r>
              <a:rPr lang="en-US" sz="1400" dirty="0"/>
              <a:t>function overrides the inheritance of the parent's __</a:t>
            </a:r>
            <a:r>
              <a:rPr lang="en-US" sz="1400" dirty="0" err="1"/>
              <a:t>init</a:t>
            </a:r>
            <a:r>
              <a:rPr lang="en-US" sz="1400" dirty="0"/>
              <a:t>__() function.</a:t>
            </a:r>
          </a:p>
          <a:p>
            <a:endParaRPr lang="en-US" sz="1400" dirty="0"/>
          </a:p>
          <a:p>
            <a:r>
              <a:rPr lang="en-US" sz="1400" dirty="0"/>
              <a:t>To keep the inheritance of the parent's </a:t>
            </a:r>
            <a:r>
              <a:rPr lang="en-US" sz="1400" dirty="0">
                <a:solidFill>
                  <a:schemeClr val="accent6">
                    <a:lumMod val="75000"/>
                  </a:schemeClr>
                </a:solidFill>
              </a:rPr>
              <a:t>__</a:t>
            </a:r>
            <a:r>
              <a:rPr lang="en-US" sz="1400" dirty="0" err="1">
                <a:solidFill>
                  <a:schemeClr val="accent6">
                    <a:lumMod val="75000"/>
                  </a:schemeClr>
                </a:solidFill>
              </a:rPr>
              <a:t>init</a:t>
            </a:r>
            <a:r>
              <a:rPr lang="en-US" sz="1400" dirty="0">
                <a:solidFill>
                  <a:schemeClr val="accent6">
                    <a:lumMod val="75000"/>
                  </a:schemeClr>
                </a:solidFill>
              </a:rPr>
              <a:t>__() </a:t>
            </a:r>
            <a:r>
              <a:rPr lang="en-US" sz="1400" dirty="0"/>
              <a:t>function, add a call to the parent's __</a:t>
            </a:r>
            <a:r>
              <a:rPr lang="en-US" sz="1400" dirty="0" err="1"/>
              <a:t>init</a:t>
            </a:r>
            <a:r>
              <a:rPr lang="en-US" sz="1400" dirty="0"/>
              <a:t>__() function:</a:t>
            </a:r>
            <a:endParaRPr lang="ru-RU" sz="1400" dirty="0"/>
          </a:p>
          <a:p>
            <a:endParaRPr lang="en-US" sz="1400" dirty="0"/>
          </a:p>
        </p:txBody>
      </p:sp>
      <p:pic>
        <p:nvPicPr>
          <p:cNvPr id="4" name="Picture 3">
            <a:extLst>
              <a:ext uri="{FF2B5EF4-FFF2-40B4-BE49-F238E27FC236}">
                <a16:creationId xmlns:a16="http://schemas.microsoft.com/office/drawing/2014/main" id="{4713C2A3-959E-4C49-BC7A-869C365BE296}"/>
              </a:ext>
            </a:extLst>
          </p:cNvPr>
          <p:cNvPicPr>
            <a:picLocks noChangeAspect="1"/>
          </p:cNvPicPr>
          <p:nvPr/>
        </p:nvPicPr>
        <p:blipFill>
          <a:blip r:embed="rId2"/>
          <a:stretch>
            <a:fillRect/>
          </a:stretch>
        </p:blipFill>
        <p:spPr>
          <a:xfrm>
            <a:off x="2745288" y="1586671"/>
            <a:ext cx="3863675" cy="929721"/>
          </a:xfrm>
          <a:prstGeom prst="rect">
            <a:avLst/>
          </a:prstGeom>
        </p:spPr>
      </p:pic>
      <p:pic>
        <p:nvPicPr>
          <p:cNvPr id="7" name="Picture 6">
            <a:extLst>
              <a:ext uri="{FF2B5EF4-FFF2-40B4-BE49-F238E27FC236}">
                <a16:creationId xmlns:a16="http://schemas.microsoft.com/office/drawing/2014/main" id="{D52DD47D-AEBE-4F30-8FE0-978ABF2A036C}"/>
              </a:ext>
            </a:extLst>
          </p:cNvPr>
          <p:cNvPicPr>
            <a:picLocks noChangeAspect="1"/>
          </p:cNvPicPr>
          <p:nvPr/>
        </p:nvPicPr>
        <p:blipFill>
          <a:blip r:embed="rId3"/>
          <a:stretch>
            <a:fillRect/>
          </a:stretch>
        </p:blipFill>
        <p:spPr>
          <a:xfrm>
            <a:off x="2800197" y="3861430"/>
            <a:ext cx="4351397" cy="960203"/>
          </a:xfrm>
          <a:prstGeom prst="rect">
            <a:avLst/>
          </a:prstGeom>
        </p:spPr>
      </p:pic>
      <p:pic>
        <p:nvPicPr>
          <p:cNvPr id="11" name="Picture 10">
            <a:extLst>
              <a:ext uri="{FF2B5EF4-FFF2-40B4-BE49-F238E27FC236}">
                <a16:creationId xmlns:a16="http://schemas.microsoft.com/office/drawing/2014/main" id="{83E72F69-5683-4BFC-91F6-A59A1555169F}"/>
              </a:ext>
            </a:extLst>
          </p:cNvPr>
          <p:cNvPicPr>
            <a:picLocks noChangeAspect="1"/>
          </p:cNvPicPr>
          <p:nvPr/>
        </p:nvPicPr>
        <p:blipFill>
          <a:blip r:embed="rId4"/>
          <a:stretch>
            <a:fillRect/>
          </a:stretch>
        </p:blipFill>
        <p:spPr>
          <a:xfrm>
            <a:off x="2802442" y="4983490"/>
            <a:ext cx="3749365" cy="868755"/>
          </a:xfrm>
          <a:prstGeom prst="rect">
            <a:avLst/>
          </a:prstGeom>
        </p:spPr>
      </p:pic>
    </p:spTree>
    <p:extLst>
      <p:ext uri="{BB962C8B-B14F-4D97-AF65-F5344CB8AC3E}">
        <p14:creationId xmlns:p14="http://schemas.microsoft.com/office/powerpoint/2010/main" val="24710359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a:t>
            </a:r>
            <a:r>
              <a:rPr lang="en-US" sz="2400" dirty="0" err="1">
                <a:solidFill>
                  <a:schemeClr val="accent1">
                    <a:lumMod val="75000"/>
                  </a:schemeClr>
                </a:solidFill>
                <a:latin typeface="Trebuchet MS"/>
                <a:cs typeface="Trebuchet MS"/>
              </a:rPr>
              <a:t>args</a:t>
            </a:r>
            <a:r>
              <a:rPr lang="en-US" sz="2400" dirty="0">
                <a:solidFill>
                  <a:schemeClr val="accent1">
                    <a:lumMod val="75000"/>
                  </a:schemeClr>
                </a:solidFill>
                <a:latin typeface="Trebuchet MS"/>
                <a:cs typeface="Trebuchet MS"/>
              </a:rPr>
              <a:t> and **</a:t>
            </a:r>
            <a:r>
              <a:rPr lang="en-US" sz="2400" dirty="0" err="1">
                <a:solidFill>
                  <a:schemeClr val="accent1">
                    <a:lumMod val="75000"/>
                  </a:schemeClr>
                </a:solidFill>
                <a:latin typeface="Trebuchet MS"/>
                <a:cs typeface="Trebuchet MS"/>
              </a:rPr>
              <a:t>kwargs</a:t>
            </a:r>
            <a:r>
              <a:rPr lang="en-US" sz="2400" dirty="0">
                <a:solidFill>
                  <a:schemeClr val="accent1">
                    <a:lumMod val="75000"/>
                  </a:schemeClr>
                </a:solidFill>
                <a:latin typeface="Trebuchet MS"/>
                <a:cs typeface="Trebuchet MS"/>
              </a:rPr>
              <a:t> in Python</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533400"/>
            <a:ext cx="9129622" cy="9356408"/>
          </a:xfrm>
          <a:prstGeom prst="rect">
            <a:avLst/>
          </a:prstGeom>
          <a:noFill/>
        </p:spPr>
        <p:txBody>
          <a:bodyPr wrap="square">
            <a:spAutoFit/>
          </a:bodyPr>
          <a:lstStyle/>
          <a:p>
            <a:r>
              <a:rPr lang="en-US" sz="1400" dirty="0"/>
              <a:t>In Python, we can pass a variable number of arguments to a function using special symbols. There are two special symbols:</a:t>
            </a:r>
          </a:p>
          <a:p>
            <a:r>
              <a:rPr lang="en-US" sz="1400" dirty="0"/>
              <a:t>1.)*</a:t>
            </a:r>
            <a:r>
              <a:rPr lang="en-US" sz="1400" dirty="0" err="1"/>
              <a:t>args</a:t>
            </a:r>
            <a:r>
              <a:rPr lang="en-US" sz="1400" dirty="0"/>
              <a:t> (Non-Keyword Arguments)</a:t>
            </a:r>
          </a:p>
          <a:p>
            <a:r>
              <a:rPr lang="en-US" sz="1400" dirty="0"/>
              <a:t>2.)**</a:t>
            </a:r>
            <a:r>
              <a:rPr lang="en-US" sz="1400" dirty="0" err="1"/>
              <a:t>kwargs</a:t>
            </a:r>
            <a:r>
              <a:rPr lang="en-US" sz="1400" dirty="0"/>
              <a:t> (Keyword Arguments)</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hlinkClick r:id="rId2"/>
              </a:rPr>
              <a:t>https://www.geeksforgeeks.org/args-kwargs-python/</a:t>
            </a:r>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p:txBody>
      </p:sp>
      <p:pic>
        <p:nvPicPr>
          <p:cNvPr id="9" name="Picture 8">
            <a:extLst>
              <a:ext uri="{FF2B5EF4-FFF2-40B4-BE49-F238E27FC236}">
                <a16:creationId xmlns:a16="http://schemas.microsoft.com/office/drawing/2014/main" id="{47B65CE6-2254-4D61-A2E8-A44A55EA6FB8}"/>
              </a:ext>
            </a:extLst>
          </p:cNvPr>
          <p:cNvPicPr>
            <a:picLocks noChangeAspect="1"/>
          </p:cNvPicPr>
          <p:nvPr/>
        </p:nvPicPr>
        <p:blipFill>
          <a:blip r:embed="rId3"/>
          <a:stretch>
            <a:fillRect/>
          </a:stretch>
        </p:blipFill>
        <p:spPr>
          <a:xfrm>
            <a:off x="2806460" y="1371600"/>
            <a:ext cx="4115157" cy="1333616"/>
          </a:xfrm>
          <a:prstGeom prst="rect">
            <a:avLst/>
          </a:prstGeom>
        </p:spPr>
      </p:pic>
      <p:pic>
        <p:nvPicPr>
          <p:cNvPr id="13" name="Picture 12">
            <a:extLst>
              <a:ext uri="{FF2B5EF4-FFF2-40B4-BE49-F238E27FC236}">
                <a16:creationId xmlns:a16="http://schemas.microsoft.com/office/drawing/2014/main" id="{A1A83CBA-51F7-4986-B910-C5F6E630A34D}"/>
              </a:ext>
            </a:extLst>
          </p:cNvPr>
          <p:cNvPicPr>
            <a:picLocks noChangeAspect="1"/>
          </p:cNvPicPr>
          <p:nvPr/>
        </p:nvPicPr>
        <p:blipFill>
          <a:blip r:embed="rId4"/>
          <a:stretch>
            <a:fillRect/>
          </a:stretch>
        </p:blipFill>
        <p:spPr>
          <a:xfrm>
            <a:off x="7298867" y="1371600"/>
            <a:ext cx="1653683" cy="937341"/>
          </a:xfrm>
          <a:prstGeom prst="rect">
            <a:avLst/>
          </a:prstGeom>
        </p:spPr>
      </p:pic>
      <p:pic>
        <p:nvPicPr>
          <p:cNvPr id="18" name="Picture 17">
            <a:extLst>
              <a:ext uri="{FF2B5EF4-FFF2-40B4-BE49-F238E27FC236}">
                <a16:creationId xmlns:a16="http://schemas.microsoft.com/office/drawing/2014/main" id="{829D6A0C-2C41-4D2C-B0E7-D730A92CBF24}"/>
              </a:ext>
            </a:extLst>
          </p:cNvPr>
          <p:cNvPicPr>
            <a:picLocks noChangeAspect="1"/>
          </p:cNvPicPr>
          <p:nvPr/>
        </p:nvPicPr>
        <p:blipFill>
          <a:blip r:embed="rId5"/>
          <a:stretch>
            <a:fillRect/>
          </a:stretch>
        </p:blipFill>
        <p:spPr>
          <a:xfrm>
            <a:off x="2806460" y="3245330"/>
            <a:ext cx="3673158" cy="1630821"/>
          </a:xfrm>
          <a:prstGeom prst="rect">
            <a:avLst/>
          </a:prstGeom>
        </p:spPr>
      </p:pic>
      <p:pic>
        <p:nvPicPr>
          <p:cNvPr id="20" name="Picture 19">
            <a:extLst>
              <a:ext uri="{FF2B5EF4-FFF2-40B4-BE49-F238E27FC236}">
                <a16:creationId xmlns:a16="http://schemas.microsoft.com/office/drawing/2014/main" id="{8E1E8F68-64C2-4CCA-B7FE-32204D877331}"/>
              </a:ext>
            </a:extLst>
          </p:cNvPr>
          <p:cNvPicPr>
            <a:picLocks noChangeAspect="1"/>
          </p:cNvPicPr>
          <p:nvPr/>
        </p:nvPicPr>
        <p:blipFill>
          <a:blip r:embed="rId6"/>
          <a:stretch>
            <a:fillRect/>
          </a:stretch>
        </p:blipFill>
        <p:spPr>
          <a:xfrm>
            <a:off x="6665882" y="3245330"/>
            <a:ext cx="2491956" cy="1112616"/>
          </a:xfrm>
          <a:prstGeom prst="rect">
            <a:avLst/>
          </a:prstGeom>
        </p:spPr>
      </p:pic>
    </p:spTree>
    <p:extLst>
      <p:ext uri="{BB962C8B-B14F-4D97-AF65-F5344CB8AC3E}">
        <p14:creationId xmlns:p14="http://schemas.microsoft.com/office/powerpoint/2010/main" val="675039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E9A31-7BC0-48EA-958B-3CF5C3CF846B}"/>
              </a:ext>
            </a:extLst>
          </p:cNvPr>
          <p:cNvSpPr>
            <a:spLocks noGrp="1"/>
          </p:cNvSpPr>
          <p:nvPr>
            <p:ph type="ctrTitle"/>
          </p:nvPr>
        </p:nvSpPr>
        <p:spPr>
          <a:xfrm>
            <a:off x="1447800" y="152400"/>
            <a:ext cx="10679379" cy="615553"/>
          </a:xfrm>
        </p:spPr>
        <p:txBody>
          <a:bodyPr/>
          <a:lstStyle/>
          <a:p>
            <a:r>
              <a:rPr lang="en-US" sz="4000" dirty="0">
                <a:solidFill>
                  <a:schemeClr val="accent1">
                    <a:lumMod val="75000"/>
                  </a:schemeClr>
                </a:solidFill>
                <a:latin typeface="Trebuchet MS"/>
                <a:cs typeface="Trebuchet MS"/>
              </a:rPr>
              <a:t>Python</a:t>
            </a:r>
            <a:endParaRPr lang="en-US" dirty="0"/>
          </a:p>
        </p:txBody>
      </p:sp>
      <p:pic>
        <p:nvPicPr>
          <p:cNvPr id="1026" name="Picture 2" descr="Python for Beginners — Object-Oriented Programming | by Siva Ganesh  Kantamani | Better Programming | Medium">
            <a:extLst>
              <a:ext uri="{FF2B5EF4-FFF2-40B4-BE49-F238E27FC236}">
                <a16:creationId xmlns:a16="http://schemas.microsoft.com/office/drawing/2014/main" id="{9B9A18B8-B7E7-4E47-8BC5-159C7016D2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767953"/>
            <a:ext cx="8787518" cy="586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596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 Iterator</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533400"/>
            <a:ext cx="9129622" cy="2677656"/>
          </a:xfrm>
          <a:prstGeom prst="rect">
            <a:avLst/>
          </a:prstGeom>
          <a:noFill/>
        </p:spPr>
        <p:txBody>
          <a:bodyPr wrap="square">
            <a:spAutoFit/>
          </a:bodyPr>
          <a:lstStyle/>
          <a:p>
            <a:r>
              <a:rPr lang="en-US" sz="1400" dirty="0"/>
              <a:t>iterators are everywhere in Python. They are elegantly implemented within for loops, comprehensions, generators etc. but are hidden in plain sight.</a:t>
            </a:r>
          </a:p>
          <a:p>
            <a:endParaRPr lang="en-US" sz="1400" dirty="0"/>
          </a:p>
          <a:p>
            <a:r>
              <a:rPr lang="en-US" sz="1400" dirty="0"/>
              <a:t>Iterator in Python is simply an object that can be iterated upon. An object which will return data, one element at a time.</a:t>
            </a:r>
          </a:p>
          <a:p>
            <a:endParaRPr lang="en-US" sz="1400" dirty="0"/>
          </a:p>
          <a:p>
            <a:r>
              <a:rPr lang="en-US" sz="1400" dirty="0"/>
              <a:t>Technically speaking, a Python iterator object must implement two special methods, </a:t>
            </a:r>
            <a:r>
              <a:rPr lang="en-US" sz="1400" dirty="0">
                <a:solidFill>
                  <a:schemeClr val="accent6">
                    <a:lumMod val="75000"/>
                  </a:schemeClr>
                </a:solidFill>
              </a:rPr>
              <a:t>__</a:t>
            </a:r>
            <a:r>
              <a:rPr lang="en-US" sz="1400" dirty="0" err="1">
                <a:solidFill>
                  <a:schemeClr val="accent6">
                    <a:lumMod val="75000"/>
                  </a:schemeClr>
                </a:solidFill>
              </a:rPr>
              <a:t>iter</a:t>
            </a:r>
            <a:r>
              <a:rPr lang="en-US" sz="1400" dirty="0">
                <a:solidFill>
                  <a:schemeClr val="accent6">
                    <a:lumMod val="75000"/>
                  </a:schemeClr>
                </a:solidFill>
              </a:rPr>
              <a:t>__()</a:t>
            </a:r>
            <a:r>
              <a:rPr lang="en-US" sz="1400" dirty="0"/>
              <a:t> and </a:t>
            </a:r>
            <a:r>
              <a:rPr lang="en-US" sz="1400" dirty="0">
                <a:solidFill>
                  <a:schemeClr val="accent6">
                    <a:lumMod val="75000"/>
                  </a:schemeClr>
                </a:solidFill>
              </a:rPr>
              <a:t>__next__()</a:t>
            </a:r>
            <a:r>
              <a:rPr lang="en-US" sz="1400" dirty="0"/>
              <a:t>, collectively called the iterator protocol.</a:t>
            </a:r>
          </a:p>
          <a:p>
            <a:endParaRPr lang="en-US" sz="1400" dirty="0"/>
          </a:p>
          <a:p>
            <a:r>
              <a:rPr lang="en-US" sz="1400" dirty="0"/>
              <a:t>An object is called </a:t>
            </a:r>
            <a:r>
              <a:rPr lang="en-US" sz="1400" dirty="0" err="1"/>
              <a:t>iterable</a:t>
            </a:r>
            <a:r>
              <a:rPr lang="en-US" sz="1400" dirty="0"/>
              <a:t> if we can get an iterator from it. Most built-in containers in Python like: list, tuple, string etc. are </a:t>
            </a:r>
            <a:r>
              <a:rPr lang="en-US" sz="1400" dirty="0" err="1"/>
              <a:t>iterables</a:t>
            </a:r>
            <a:r>
              <a:rPr lang="en-US" sz="1400" dirty="0"/>
              <a:t>.</a:t>
            </a:r>
          </a:p>
          <a:p>
            <a:endParaRPr lang="en-US" sz="1400" dirty="0"/>
          </a:p>
          <a:p>
            <a:r>
              <a:rPr lang="en-US" sz="1400" dirty="0"/>
              <a:t>The </a:t>
            </a:r>
            <a:r>
              <a:rPr lang="en-US" sz="1400" dirty="0" err="1"/>
              <a:t>iter</a:t>
            </a:r>
            <a:r>
              <a:rPr lang="en-US" sz="1400" dirty="0"/>
              <a:t>() function (which in turn calls the </a:t>
            </a:r>
            <a:r>
              <a:rPr lang="en-US" sz="1400" dirty="0">
                <a:solidFill>
                  <a:schemeClr val="accent6">
                    <a:lumMod val="75000"/>
                  </a:schemeClr>
                </a:solidFill>
              </a:rPr>
              <a:t>__</a:t>
            </a:r>
            <a:r>
              <a:rPr lang="en-US" sz="1400" dirty="0" err="1">
                <a:solidFill>
                  <a:schemeClr val="accent6">
                    <a:lumMod val="75000"/>
                  </a:schemeClr>
                </a:solidFill>
              </a:rPr>
              <a:t>iter</a:t>
            </a:r>
            <a:r>
              <a:rPr lang="en-US" sz="1400" dirty="0">
                <a:solidFill>
                  <a:schemeClr val="accent6">
                    <a:lumMod val="75000"/>
                  </a:schemeClr>
                </a:solidFill>
              </a:rPr>
              <a:t>__() </a:t>
            </a:r>
            <a:r>
              <a:rPr lang="en-US" sz="1400" dirty="0"/>
              <a:t>method) returns an iterator from them.</a:t>
            </a:r>
          </a:p>
        </p:txBody>
      </p:sp>
    </p:spTree>
    <p:extLst>
      <p:ext uri="{BB962C8B-B14F-4D97-AF65-F5344CB8AC3E}">
        <p14:creationId xmlns:p14="http://schemas.microsoft.com/office/powerpoint/2010/main" val="2902663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 Iterator</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533400"/>
            <a:ext cx="9129622" cy="738664"/>
          </a:xfrm>
          <a:prstGeom prst="rect">
            <a:avLst/>
          </a:prstGeom>
          <a:noFill/>
        </p:spPr>
        <p:txBody>
          <a:bodyPr wrap="square">
            <a:spAutoFit/>
          </a:bodyPr>
          <a:lstStyle/>
          <a:p>
            <a:r>
              <a:rPr lang="en-US" sz="1400" dirty="0"/>
              <a:t>Iterating Through an Iterator</a:t>
            </a:r>
          </a:p>
          <a:p>
            <a:r>
              <a:rPr lang="en-US" sz="1400" dirty="0"/>
              <a:t>We use the next() function to manually iterate through all the items of an iterator. When we reach the end and there is no more data to be returned, it will raise the </a:t>
            </a:r>
            <a:r>
              <a:rPr lang="en-US" sz="1400" dirty="0" err="1"/>
              <a:t>StopIteration</a:t>
            </a:r>
            <a:r>
              <a:rPr lang="en-US" sz="1400" dirty="0"/>
              <a:t> Exception. Following is an example.</a:t>
            </a:r>
          </a:p>
        </p:txBody>
      </p:sp>
      <p:pic>
        <p:nvPicPr>
          <p:cNvPr id="4" name="Picture 3">
            <a:extLst>
              <a:ext uri="{FF2B5EF4-FFF2-40B4-BE49-F238E27FC236}">
                <a16:creationId xmlns:a16="http://schemas.microsoft.com/office/drawing/2014/main" id="{17A54C4E-CE6A-49F6-AA74-38F046F6BA66}"/>
              </a:ext>
            </a:extLst>
          </p:cNvPr>
          <p:cNvPicPr>
            <a:picLocks noChangeAspect="1"/>
          </p:cNvPicPr>
          <p:nvPr/>
        </p:nvPicPr>
        <p:blipFill>
          <a:blip r:embed="rId2"/>
          <a:stretch>
            <a:fillRect/>
          </a:stretch>
        </p:blipFill>
        <p:spPr>
          <a:xfrm>
            <a:off x="2806460" y="1269016"/>
            <a:ext cx="3124200" cy="3452424"/>
          </a:xfrm>
          <a:prstGeom prst="rect">
            <a:avLst/>
          </a:prstGeom>
        </p:spPr>
      </p:pic>
      <p:pic>
        <p:nvPicPr>
          <p:cNvPr id="6" name="Picture 5">
            <a:extLst>
              <a:ext uri="{FF2B5EF4-FFF2-40B4-BE49-F238E27FC236}">
                <a16:creationId xmlns:a16="http://schemas.microsoft.com/office/drawing/2014/main" id="{7D853114-94FB-404E-AE64-C613DB0FF167}"/>
              </a:ext>
            </a:extLst>
          </p:cNvPr>
          <p:cNvPicPr>
            <a:picLocks noChangeAspect="1"/>
          </p:cNvPicPr>
          <p:nvPr/>
        </p:nvPicPr>
        <p:blipFill>
          <a:blip r:embed="rId3"/>
          <a:stretch>
            <a:fillRect/>
          </a:stretch>
        </p:blipFill>
        <p:spPr>
          <a:xfrm>
            <a:off x="6085220" y="1269016"/>
            <a:ext cx="3901778" cy="2141406"/>
          </a:xfrm>
          <a:prstGeom prst="rect">
            <a:avLst/>
          </a:prstGeom>
        </p:spPr>
      </p:pic>
    </p:spTree>
    <p:extLst>
      <p:ext uri="{BB962C8B-B14F-4D97-AF65-F5344CB8AC3E}">
        <p14:creationId xmlns:p14="http://schemas.microsoft.com/office/powerpoint/2010/main" val="18274839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 Iterator</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533400"/>
            <a:ext cx="9129622" cy="6124754"/>
          </a:xfrm>
          <a:prstGeom prst="rect">
            <a:avLst/>
          </a:prstGeom>
          <a:noFill/>
        </p:spPr>
        <p:txBody>
          <a:bodyPr wrap="square">
            <a:spAutoFit/>
          </a:bodyPr>
          <a:lstStyle/>
          <a:p>
            <a:r>
              <a:rPr lang="en-US" sz="1400" dirty="0"/>
              <a:t>Iterating Through an Iterator</a:t>
            </a:r>
          </a:p>
          <a:p>
            <a:r>
              <a:rPr lang="en-US" sz="1400" dirty="0"/>
              <a:t>We use the next() function to manually iterate through all the items of an iterator. When we reach the end and there is no more data to be returned, it will raise the </a:t>
            </a:r>
            <a:r>
              <a:rPr lang="en-US" sz="1400" dirty="0" err="1"/>
              <a:t>StopIteration</a:t>
            </a:r>
            <a:r>
              <a:rPr lang="en-US" sz="1400" dirty="0"/>
              <a:t> Exception. Following is an example.</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A more elegant way of automatically iterating is by using the for loop. Using this, we can iterate over any object that can return an iterator, for example list, string, file etc.</a:t>
            </a:r>
          </a:p>
          <a:p>
            <a:endParaRPr lang="en-US" sz="1400" dirty="0"/>
          </a:p>
          <a:p>
            <a:endParaRPr lang="en-US" sz="1400" dirty="0"/>
          </a:p>
          <a:p>
            <a:endParaRPr lang="en-US" sz="1400" dirty="0"/>
          </a:p>
          <a:p>
            <a:endParaRPr lang="en-US" sz="1400" dirty="0"/>
          </a:p>
          <a:p>
            <a:endParaRPr lang="en-US" sz="1400" dirty="0"/>
          </a:p>
          <a:p>
            <a:endParaRPr lang="en-US" sz="1400" dirty="0"/>
          </a:p>
        </p:txBody>
      </p:sp>
      <p:pic>
        <p:nvPicPr>
          <p:cNvPr id="4" name="Picture 3">
            <a:extLst>
              <a:ext uri="{FF2B5EF4-FFF2-40B4-BE49-F238E27FC236}">
                <a16:creationId xmlns:a16="http://schemas.microsoft.com/office/drawing/2014/main" id="{17A54C4E-CE6A-49F6-AA74-38F046F6BA66}"/>
              </a:ext>
            </a:extLst>
          </p:cNvPr>
          <p:cNvPicPr>
            <a:picLocks noChangeAspect="1"/>
          </p:cNvPicPr>
          <p:nvPr/>
        </p:nvPicPr>
        <p:blipFill>
          <a:blip r:embed="rId2"/>
          <a:stretch>
            <a:fillRect/>
          </a:stretch>
        </p:blipFill>
        <p:spPr>
          <a:xfrm>
            <a:off x="2806460" y="1269016"/>
            <a:ext cx="3124200" cy="3452424"/>
          </a:xfrm>
          <a:prstGeom prst="rect">
            <a:avLst/>
          </a:prstGeom>
        </p:spPr>
      </p:pic>
      <p:pic>
        <p:nvPicPr>
          <p:cNvPr id="6" name="Picture 5">
            <a:extLst>
              <a:ext uri="{FF2B5EF4-FFF2-40B4-BE49-F238E27FC236}">
                <a16:creationId xmlns:a16="http://schemas.microsoft.com/office/drawing/2014/main" id="{7D853114-94FB-404E-AE64-C613DB0FF167}"/>
              </a:ext>
            </a:extLst>
          </p:cNvPr>
          <p:cNvPicPr>
            <a:picLocks noChangeAspect="1"/>
          </p:cNvPicPr>
          <p:nvPr/>
        </p:nvPicPr>
        <p:blipFill>
          <a:blip r:embed="rId3"/>
          <a:stretch>
            <a:fillRect/>
          </a:stretch>
        </p:blipFill>
        <p:spPr>
          <a:xfrm>
            <a:off x="6085220" y="1269016"/>
            <a:ext cx="3901778" cy="2141406"/>
          </a:xfrm>
          <a:prstGeom prst="rect">
            <a:avLst/>
          </a:prstGeom>
        </p:spPr>
      </p:pic>
      <p:pic>
        <p:nvPicPr>
          <p:cNvPr id="5" name="Picture 4">
            <a:extLst>
              <a:ext uri="{FF2B5EF4-FFF2-40B4-BE49-F238E27FC236}">
                <a16:creationId xmlns:a16="http://schemas.microsoft.com/office/drawing/2014/main" id="{1D2DCB9B-0B70-40C6-9CEC-3C034053787B}"/>
              </a:ext>
            </a:extLst>
          </p:cNvPr>
          <p:cNvPicPr>
            <a:picLocks noChangeAspect="1"/>
          </p:cNvPicPr>
          <p:nvPr/>
        </p:nvPicPr>
        <p:blipFill>
          <a:blip r:embed="rId4"/>
          <a:stretch>
            <a:fillRect/>
          </a:stretch>
        </p:blipFill>
        <p:spPr>
          <a:xfrm>
            <a:off x="2806460" y="5285763"/>
            <a:ext cx="2743438" cy="1486029"/>
          </a:xfrm>
          <a:prstGeom prst="rect">
            <a:avLst/>
          </a:prstGeom>
        </p:spPr>
      </p:pic>
    </p:spTree>
    <p:extLst>
      <p:ext uri="{BB962C8B-B14F-4D97-AF65-F5344CB8AC3E}">
        <p14:creationId xmlns:p14="http://schemas.microsoft.com/office/powerpoint/2010/main" val="3831422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 Iterator</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533400"/>
            <a:ext cx="9129622" cy="11079956"/>
          </a:xfrm>
          <a:prstGeom prst="rect">
            <a:avLst/>
          </a:prstGeom>
          <a:noFill/>
        </p:spPr>
        <p:txBody>
          <a:bodyPr wrap="square">
            <a:spAutoFit/>
          </a:bodyPr>
          <a:lstStyle/>
          <a:p>
            <a:r>
              <a:rPr lang="en-US" sz="1400" dirty="0"/>
              <a:t>Working of for loop for Iterators</a:t>
            </a:r>
          </a:p>
          <a:p>
            <a:r>
              <a:rPr lang="en-US" sz="1400" dirty="0"/>
              <a:t>As we see in the above example, the for loop was able to iterate automatically through the list.</a:t>
            </a:r>
          </a:p>
          <a:p>
            <a:endParaRPr lang="en-US" sz="1400" dirty="0"/>
          </a:p>
          <a:p>
            <a:r>
              <a:rPr lang="en-US" sz="1400" dirty="0"/>
              <a:t>In fact the for loop can iterate over any </a:t>
            </a:r>
            <a:r>
              <a:rPr lang="en-US" sz="1400" dirty="0" err="1"/>
              <a:t>iterable</a:t>
            </a:r>
            <a:r>
              <a:rPr lang="en-US" sz="1400" dirty="0"/>
              <a:t>. Let's take a closer look at how the for loop is actually implemented in Python.</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Ironically, this for loop is actually an infinite while loop.</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p:txBody>
      </p:sp>
      <p:pic>
        <p:nvPicPr>
          <p:cNvPr id="7" name="Picture 6">
            <a:extLst>
              <a:ext uri="{FF2B5EF4-FFF2-40B4-BE49-F238E27FC236}">
                <a16:creationId xmlns:a16="http://schemas.microsoft.com/office/drawing/2014/main" id="{19591780-83E9-427A-95ED-C3D2E208064D}"/>
              </a:ext>
            </a:extLst>
          </p:cNvPr>
          <p:cNvPicPr>
            <a:picLocks noChangeAspect="1"/>
          </p:cNvPicPr>
          <p:nvPr/>
        </p:nvPicPr>
        <p:blipFill>
          <a:blip r:embed="rId2"/>
          <a:stretch>
            <a:fillRect/>
          </a:stretch>
        </p:blipFill>
        <p:spPr>
          <a:xfrm>
            <a:off x="2775980" y="1780280"/>
            <a:ext cx="2911092" cy="624894"/>
          </a:xfrm>
          <a:prstGeom prst="rect">
            <a:avLst/>
          </a:prstGeom>
        </p:spPr>
      </p:pic>
      <p:pic>
        <p:nvPicPr>
          <p:cNvPr id="11" name="Picture 10">
            <a:extLst>
              <a:ext uri="{FF2B5EF4-FFF2-40B4-BE49-F238E27FC236}">
                <a16:creationId xmlns:a16="http://schemas.microsoft.com/office/drawing/2014/main" id="{D69AFA87-807F-4D1E-AD0A-EBA54EDD19F3}"/>
              </a:ext>
            </a:extLst>
          </p:cNvPr>
          <p:cNvPicPr>
            <a:picLocks noChangeAspect="1"/>
          </p:cNvPicPr>
          <p:nvPr/>
        </p:nvPicPr>
        <p:blipFill>
          <a:blip r:embed="rId3"/>
          <a:stretch>
            <a:fillRect/>
          </a:stretch>
        </p:blipFill>
        <p:spPr>
          <a:xfrm>
            <a:off x="2773718" y="2743200"/>
            <a:ext cx="4534293" cy="2712955"/>
          </a:xfrm>
          <a:prstGeom prst="rect">
            <a:avLst/>
          </a:prstGeom>
        </p:spPr>
      </p:pic>
    </p:spTree>
    <p:extLst>
      <p:ext uri="{BB962C8B-B14F-4D97-AF65-F5344CB8AC3E}">
        <p14:creationId xmlns:p14="http://schemas.microsoft.com/office/powerpoint/2010/main" val="17553751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Building Custom Iterators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533400"/>
            <a:ext cx="9129622" cy="11079956"/>
          </a:xfrm>
          <a:prstGeom prst="rect">
            <a:avLst/>
          </a:prstGeom>
          <a:noFill/>
        </p:spPr>
        <p:txBody>
          <a:bodyPr wrap="square">
            <a:spAutoFit/>
          </a:bodyPr>
          <a:lstStyle/>
          <a:p>
            <a:r>
              <a:rPr lang="en-US" sz="1400" dirty="0"/>
              <a:t>Building an iterator from scratch is easy in Python. We just have to implement the </a:t>
            </a:r>
            <a:r>
              <a:rPr lang="en-US" sz="1400" dirty="0">
                <a:solidFill>
                  <a:schemeClr val="accent6">
                    <a:lumMod val="75000"/>
                  </a:schemeClr>
                </a:solidFill>
              </a:rPr>
              <a:t>__</a:t>
            </a:r>
            <a:r>
              <a:rPr lang="en-US" sz="1400" dirty="0" err="1">
                <a:solidFill>
                  <a:schemeClr val="accent6">
                    <a:lumMod val="75000"/>
                  </a:schemeClr>
                </a:solidFill>
              </a:rPr>
              <a:t>iter</a:t>
            </a:r>
            <a:r>
              <a:rPr lang="en-US" sz="1400" dirty="0">
                <a:solidFill>
                  <a:schemeClr val="accent6">
                    <a:lumMod val="75000"/>
                  </a:schemeClr>
                </a:solidFill>
              </a:rPr>
              <a:t>__() </a:t>
            </a:r>
            <a:r>
              <a:rPr lang="en-US" sz="1400" dirty="0"/>
              <a:t>and the </a:t>
            </a:r>
            <a:r>
              <a:rPr lang="en-US" sz="1400" dirty="0">
                <a:solidFill>
                  <a:schemeClr val="accent6">
                    <a:lumMod val="75000"/>
                  </a:schemeClr>
                </a:solidFill>
              </a:rPr>
              <a:t>__next__() </a:t>
            </a:r>
            <a:r>
              <a:rPr lang="en-US" sz="1400" dirty="0"/>
              <a:t>methods.</a:t>
            </a:r>
          </a:p>
          <a:p>
            <a:endParaRPr lang="en-US" sz="1400" dirty="0"/>
          </a:p>
          <a:p>
            <a:r>
              <a:rPr lang="en-US" sz="1400" dirty="0"/>
              <a:t>The </a:t>
            </a:r>
            <a:r>
              <a:rPr lang="en-US" sz="1400" dirty="0">
                <a:solidFill>
                  <a:schemeClr val="accent6">
                    <a:lumMod val="75000"/>
                  </a:schemeClr>
                </a:solidFill>
              </a:rPr>
              <a:t>__</a:t>
            </a:r>
            <a:r>
              <a:rPr lang="en-US" sz="1400" dirty="0" err="1">
                <a:solidFill>
                  <a:schemeClr val="accent6">
                    <a:lumMod val="75000"/>
                  </a:schemeClr>
                </a:solidFill>
              </a:rPr>
              <a:t>iter</a:t>
            </a:r>
            <a:r>
              <a:rPr lang="en-US" sz="1400" dirty="0">
                <a:solidFill>
                  <a:schemeClr val="accent6">
                    <a:lumMod val="75000"/>
                  </a:schemeClr>
                </a:solidFill>
              </a:rPr>
              <a:t>__()</a:t>
            </a:r>
            <a:r>
              <a:rPr lang="en-US" sz="1400" dirty="0"/>
              <a:t> method returns the iterator object itself. If required, some initialization can be performed.</a:t>
            </a:r>
          </a:p>
          <a:p>
            <a:r>
              <a:rPr lang="en-US" sz="1400" dirty="0"/>
              <a:t>The </a:t>
            </a:r>
            <a:r>
              <a:rPr lang="en-US" sz="1400" dirty="0">
                <a:solidFill>
                  <a:schemeClr val="accent6">
                    <a:lumMod val="75000"/>
                  </a:schemeClr>
                </a:solidFill>
              </a:rPr>
              <a:t>__next__() </a:t>
            </a:r>
            <a:r>
              <a:rPr lang="en-US" sz="1400" dirty="0"/>
              <a:t>method must return the next item in the sequence. On reaching the end, and in subsequent calls, it must raise </a:t>
            </a:r>
            <a:r>
              <a:rPr lang="en-US" sz="1400" dirty="0" err="1"/>
              <a:t>StopIteration</a:t>
            </a:r>
            <a:r>
              <a:rPr lang="en-US" sz="1400" dirty="0"/>
              <a:t>.</a:t>
            </a:r>
          </a:p>
          <a:p>
            <a:r>
              <a:rPr lang="en-US" sz="1400" dirty="0"/>
              <a:t>Here, we show an example that will give us the next power of 2 in each iteration. Power exponent starts from zero up to a user set number.</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p:txBody>
      </p:sp>
      <p:pic>
        <p:nvPicPr>
          <p:cNvPr id="4" name="Picture 3">
            <a:extLst>
              <a:ext uri="{FF2B5EF4-FFF2-40B4-BE49-F238E27FC236}">
                <a16:creationId xmlns:a16="http://schemas.microsoft.com/office/drawing/2014/main" id="{446D20DE-5CAD-4D9D-8226-5D41AE820CAD}"/>
              </a:ext>
            </a:extLst>
          </p:cNvPr>
          <p:cNvPicPr>
            <a:picLocks noChangeAspect="1"/>
          </p:cNvPicPr>
          <p:nvPr/>
        </p:nvPicPr>
        <p:blipFill>
          <a:blip r:embed="rId2"/>
          <a:stretch>
            <a:fillRect/>
          </a:stretch>
        </p:blipFill>
        <p:spPr>
          <a:xfrm>
            <a:off x="2766409" y="2076779"/>
            <a:ext cx="3352451" cy="4725493"/>
          </a:xfrm>
          <a:prstGeom prst="rect">
            <a:avLst/>
          </a:prstGeom>
        </p:spPr>
      </p:pic>
      <p:pic>
        <p:nvPicPr>
          <p:cNvPr id="6" name="Picture 5">
            <a:extLst>
              <a:ext uri="{FF2B5EF4-FFF2-40B4-BE49-F238E27FC236}">
                <a16:creationId xmlns:a16="http://schemas.microsoft.com/office/drawing/2014/main" id="{D16EE898-E3D5-4FC9-BAF6-1CDB26E999F2}"/>
              </a:ext>
            </a:extLst>
          </p:cNvPr>
          <p:cNvPicPr>
            <a:picLocks noChangeAspect="1"/>
          </p:cNvPicPr>
          <p:nvPr/>
        </p:nvPicPr>
        <p:blipFill>
          <a:blip r:embed="rId3"/>
          <a:stretch>
            <a:fillRect/>
          </a:stretch>
        </p:blipFill>
        <p:spPr>
          <a:xfrm>
            <a:off x="6477000" y="2076779"/>
            <a:ext cx="2446232" cy="1737511"/>
          </a:xfrm>
          <a:prstGeom prst="rect">
            <a:avLst/>
          </a:prstGeom>
        </p:spPr>
      </p:pic>
    </p:spTree>
    <p:extLst>
      <p:ext uri="{BB962C8B-B14F-4D97-AF65-F5344CB8AC3E}">
        <p14:creationId xmlns:p14="http://schemas.microsoft.com/office/powerpoint/2010/main" val="30191306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Infinite Iterators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533400"/>
            <a:ext cx="9129622" cy="10649069"/>
          </a:xfrm>
          <a:prstGeom prst="rect">
            <a:avLst/>
          </a:prstGeom>
          <a:noFill/>
        </p:spPr>
        <p:txBody>
          <a:bodyPr wrap="square">
            <a:spAutoFit/>
          </a:bodyPr>
          <a:lstStyle/>
          <a:p>
            <a:r>
              <a:rPr lang="en-US" sz="1400" dirty="0"/>
              <a:t>It is not necessary that the item in an iterator object has to be exhausted. There can be infinite iterators (which never ends). We must be careful when handling such iterators.</a:t>
            </a:r>
          </a:p>
          <a:p>
            <a:endParaRPr lang="en-US" sz="1400" dirty="0"/>
          </a:p>
          <a:p>
            <a:r>
              <a:rPr lang="en-US" sz="1400" dirty="0"/>
              <a:t>Here is a simple example to demonstrate infinite iterators.</a:t>
            </a:r>
          </a:p>
          <a:p>
            <a:endParaRPr lang="en-US" sz="1400" dirty="0"/>
          </a:p>
          <a:p>
            <a:r>
              <a:rPr lang="en-US" sz="1400" dirty="0"/>
              <a:t>The built-in function </a:t>
            </a:r>
            <a:r>
              <a:rPr lang="en-US" sz="1400" dirty="0" err="1"/>
              <a:t>iter</a:t>
            </a:r>
            <a:r>
              <a:rPr lang="en-US" sz="1400" dirty="0"/>
              <a:t>() function can be called with two arguments where the first argument must be a callable object (function) and second is the sentinel. The iterator calls this function until the returned value is equal to the sentinel.</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p:txBody>
      </p:sp>
      <p:pic>
        <p:nvPicPr>
          <p:cNvPr id="5" name="Picture 4">
            <a:extLst>
              <a:ext uri="{FF2B5EF4-FFF2-40B4-BE49-F238E27FC236}">
                <a16:creationId xmlns:a16="http://schemas.microsoft.com/office/drawing/2014/main" id="{D6F4CFE8-DCB3-44D7-8C64-944CDEF65148}"/>
              </a:ext>
            </a:extLst>
          </p:cNvPr>
          <p:cNvPicPr>
            <a:picLocks noChangeAspect="1"/>
          </p:cNvPicPr>
          <p:nvPr/>
        </p:nvPicPr>
        <p:blipFill>
          <a:blip r:embed="rId2"/>
          <a:stretch>
            <a:fillRect/>
          </a:stretch>
        </p:blipFill>
        <p:spPr>
          <a:xfrm>
            <a:off x="2806460" y="2263039"/>
            <a:ext cx="3368332" cy="2331922"/>
          </a:xfrm>
          <a:prstGeom prst="rect">
            <a:avLst/>
          </a:prstGeom>
        </p:spPr>
      </p:pic>
      <p:pic>
        <p:nvPicPr>
          <p:cNvPr id="9" name="Picture 8">
            <a:extLst>
              <a:ext uri="{FF2B5EF4-FFF2-40B4-BE49-F238E27FC236}">
                <a16:creationId xmlns:a16="http://schemas.microsoft.com/office/drawing/2014/main" id="{3E87DFCB-0588-4BFE-B224-0CC42516742A}"/>
              </a:ext>
            </a:extLst>
          </p:cNvPr>
          <p:cNvPicPr>
            <a:picLocks noChangeAspect="1"/>
          </p:cNvPicPr>
          <p:nvPr/>
        </p:nvPicPr>
        <p:blipFill>
          <a:blip r:embed="rId3"/>
          <a:stretch>
            <a:fillRect/>
          </a:stretch>
        </p:blipFill>
        <p:spPr>
          <a:xfrm>
            <a:off x="6324600" y="2263039"/>
            <a:ext cx="2568163" cy="1920406"/>
          </a:xfrm>
          <a:prstGeom prst="rect">
            <a:avLst/>
          </a:prstGeom>
        </p:spPr>
      </p:pic>
    </p:spTree>
    <p:extLst>
      <p:ext uri="{BB962C8B-B14F-4D97-AF65-F5344CB8AC3E}">
        <p14:creationId xmlns:p14="http://schemas.microsoft.com/office/powerpoint/2010/main" val="5234373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err="1">
                <a:solidFill>
                  <a:schemeClr val="accent1">
                    <a:lumMod val="75000"/>
                  </a:schemeClr>
                </a:solidFill>
                <a:latin typeface="Trebuchet MS"/>
                <a:cs typeface="Trebuchet MS"/>
              </a:rPr>
              <a:t>Dict</a:t>
            </a:r>
            <a:r>
              <a:rPr lang="en-US" sz="2400" dirty="0">
                <a:solidFill>
                  <a:schemeClr val="accent1">
                    <a:lumMod val="75000"/>
                  </a:schemeClr>
                </a:solidFill>
                <a:latin typeface="Trebuchet MS"/>
                <a:cs typeface="Trebuchet MS"/>
              </a:rPr>
              <a:t> Sorting</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533400"/>
            <a:ext cx="9129622" cy="6771084"/>
          </a:xfrm>
          <a:prstGeom prst="rect">
            <a:avLst/>
          </a:prstGeom>
          <a:noFill/>
        </p:spPr>
        <p:txBody>
          <a:bodyPr wrap="square">
            <a:spAutoFit/>
          </a:bodyPr>
          <a:lstStyle/>
          <a:p>
            <a:r>
              <a:rPr lang="en-US" sz="1400" dirty="0"/>
              <a:t>Here, we have an array called kids where the </a:t>
            </a:r>
            <a:r>
              <a:rPr lang="en-US" sz="1400" dirty="0" err="1"/>
              <a:t>dict</a:t>
            </a:r>
            <a:r>
              <a:rPr lang="en-US" sz="1400" dirty="0"/>
              <a:t> has name, score and age. Suppose we want to sort them by score, what should we do?</a:t>
            </a:r>
          </a:p>
          <a:p>
            <a:endParaRPr lang="en-US" sz="1400" dirty="0"/>
          </a:p>
          <a:p>
            <a:r>
              <a:rPr lang="en-US" sz="1400" dirty="0"/>
              <a:t>Here are several solutions to solve it, one common way is using anonymous function. The ‘sort’ function has an argument called ‘key’, we can pass a function to it to specify the field for ranking.</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In the anonymous function, the ‘x’ represents the element in the array, and in this problem it’s a dict. So we can use </a:t>
            </a:r>
            <a:r>
              <a:rPr lang="en-US" sz="1400" dirty="0" err="1"/>
              <a:t>dict</a:t>
            </a:r>
            <a:r>
              <a:rPr lang="en-US" sz="1400" dirty="0"/>
              <a:t> access element method which is to use brackets to find the value of the corresponding field.</a:t>
            </a:r>
          </a:p>
          <a:p>
            <a:endParaRPr lang="en-US" sz="1400" dirty="0"/>
          </a:p>
          <a:p>
            <a:endParaRPr lang="he-IL" sz="1400" dirty="0"/>
          </a:p>
          <a:p>
            <a:r>
              <a:rPr lang="en-US" sz="1400" dirty="0"/>
              <a:t>What if we want to sort them by multiple fields?</a:t>
            </a:r>
          </a:p>
          <a:p>
            <a:endParaRPr lang="en-US" sz="1400" dirty="0"/>
          </a:p>
          <a:p>
            <a:endParaRPr lang="en-US" sz="1400" dirty="0"/>
          </a:p>
          <a:p>
            <a:endParaRPr lang="en-US" sz="1400" dirty="0"/>
          </a:p>
          <a:p>
            <a:endParaRPr lang="en-US" sz="1400" dirty="0"/>
          </a:p>
          <a:p>
            <a:endParaRPr lang="en-US" sz="1400" dirty="0"/>
          </a:p>
          <a:p>
            <a:r>
              <a:rPr lang="en-US" sz="1400" dirty="0"/>
              <a:t>Python also has its own libraries to solve this problem. The usage is very similar to that of anonymous functions and is a little easier to use.</a:t>
            </a:r>
          </a:p>
          <a:p>
            <a:endParaRPr lang="he-IL" sz="1400" dirty="0"/>
          </a:p>
          <a:p>
            <a:endParaRPr lang="en-US" sz="1400" dirty="0"/>
          </a:p>
          <a:p>
            <a:endParaRPr lang="en-US" sz="1400" dirty="0"/>
          </a:p>
          <a:p>
            <a:endParaRPr lang="en-US" sz="1400" dirty="0"/>
          </a:p>
          <a:p>
            <a:endParaRPr lang="en-US" sz="1400" dirty="0"/>
          </a:p>
        </p:txBody>
      </p:sp>
      <p:pic>
        <p:nvPicPr>
          <p:cNvPr id="5" name="Picture 4">
            <a:extLst>
              <a:ext uri="{FF2B5EF4-FFF2-40B4-BE49-F238E27FC236}">
                <a16:creationId xmlns:a16="http://schemas.microsoft.com/office/drawing/2014/main" id="{78B09EB4-7B87-4DBC-9DCF-AE8C0531A14A}"/>
              </a:ext>
            </a:extLst>
          </p:cNvPr>
          <p:cNvPicPr>
            <a:picLocks noChangeAspect="1"/>
          </p:cNvPicPr>
          <p:nvPr/>
        </p:nvPicPr>
        <p:blipFill>
          <a:blip r:embed="rId2"/>
          <a:stretch>
            <a:fillRect/>
          </a:stretch>
        </p:blipFill>
        <p:spPr>
          <a:xfrm>
            <a:off x="2783600" y="1967416"/>
            <a:ext cx="7483488" cy="1287892"/>
          </a:xfrm>
          <a:prstGeom prst="rect">
            <a:avLst/>
          </a:prstGeom>
        </p:spPr>
      </p:pic>
      <p:pic>
        <p:nvPicPr>
          <p:cNvPr id="9" name="Picture 8">
            <a:extLst>
              <a:ext uri="{FF2B5EF4-FFF2-40B4-BE49-F238E27FC236}">
                <a16:creationId xmlns:a16="http://schemas.microsoft.com/office/drawing/2014/main" id="{E0274607-8489-4B79-B9CC-ADE003C7E52E}"/>
              </a:ext>
            </a:extLst>
          </p:cNvPr>
          <p:cNvPicPr>
            <a:picLocks noChangeAspect="1"/>
          </p:cNvPicPr>
          <p:nvPr/>
        </p:nvPicPr>
        <p:blipFill>
          <a:blip r:embed="rId3"/>
          <a:stretch>
            <a:fillRect/>
          </a:stretch>
        </p:blipFill>
        <p:spPr>
          <a:xfrm>
            <a:off x="2806460" y="4735043"/>
            <a:ext cx="6165114" cy="845893"/>
          </a:xfrm>
          <a:prstGeom prst="rect">
            <a:avLst/>
          </a:prstGeom>
        </p:spPr>
      </p:pic>
      <p:pic>
        <p:nvPicPr>
          <p:cNvPr id="13" name="Picture 12">
            <a:extLst>
              <a:ext uri="{FF2B5EF4-FFF2-40B4-BE49-F238E27FC236}">
                <a16:creationId xmlns:a16="http://schemas.microsoft.com/office/drawing/2014/main" id="{6F59EF69-D3D7-49B3-A469-AFB9EBB937A3}"/>
              </a:ext>
            </a:extLst>
          </p:cNvPr>
          <p:cNvPicPr>
            <a:picLocks noChangeAspect="1"/>
          </p:cNvPicPr>
          <p:nvPr/>
        </p:nvPicPr>
        <p:blipFill>
          <a:blip r:embed="rId4"/>
          <a:stretch>
            <a:fillRect/>
          </a:stretch>
        </p:blipFill>
        <p:spPr>
          <a:xfrm>
            <a:off x="2781300" y="6134822"/>
            <a:ext cx="5646909" cy="640135"/>
          </a:xfrm>
          <a:prstGeom prst="rect">
            <a:avLst/>
          </a:prstGeom>
        </p:spPr>
      </p:pic>
    </p:spTree>
    <p:extLst>
      <p:ext uri="{BB962C8B-B14F-4D97-AF65-F5344CB8AC3E}">
        <p14:creationId xmlns:p14="http://schemas.microsoft.com/office/powerpoint/2010/main" val="24127321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comparator</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533400"/>
            <a:ext cx="9129622" cy="5262979"/>
          </a:xfrm>
          <a:prstGeom prst="rect">
            <a:avLst/>
          </a:prstGeom>
          <a:noFill/>
        </p:spPr>
        <p:txBody>
          <a:bodyPr wrap="square">
            <a:spAutoFit/>
          </a:bodyPr>
          <a:lstStyle/>
          <a:p>
            <a:r>
              <a:rPr lang="en-US" sz="1400" dirty="0"/>
              <a:t>It converts a comparison function into a key function. The comparison function must return 1, -1 and 0 for different conditions. It can be used in key functions such as sorted(), min(), max().</a:t>
            </a:r>
            <a:endParaRPr lang="he-IL" sz="1400" dirty="0"/>
          </a:p>
          <a:p>
            <a:endParaRPr lang="he-IL" sz="1400" dirty="0"/>
          </a:p>
          <a:p>
            <a:endParaRPr lang="he-IL"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p:txBody>
      </p:sp>
      <p:pic>
        <p:nvPicPr>
          <p:cNvPr id="4" name="Picture 3">
            <a:extLst>
              <a:ext uri="{FF2B5EF4-FFF2-40B4-BE49-F238E27FC236}">
                <a16:creationId xmlns:a16="http://schemas.microsoft.com/office/drawing/2014/main" id="{0A6F2EB8-C7FE-4C4A-B3E9-5E4DEFEEBE35}"/>
              </a:ext>
            </a:extLst>
          </p:cNvPr>
          <p:cNvPicPr>
            <a:picLocks noChangeAspect="1"/>
          </p:cNvPicPr>
          <p:nvPr/>
        </p:nvPicPr>
        <p:blipFill>
          <a:blip r:embed="rId2"/>
          <a:stretch>
            <a:fillRect/>
          </a:stretch>
        </p:blipFill>
        <p:spPr>
          <a:xfrm>
            <a:off x="2926080" y="2842209"/>
            <a:ext cx="3688400" cy="586791"/>
          </a:xfrm>
          <a:prstGeom prst="rect">
            <a:avLst/>
          </a:prstGeom>
        </p:spPr>
      </p:pic>
      <p:pic>
        <p:nvPicPr>
          <p:cNvPr id="7" name="Picture 6">
            <a:extLst>
              <a:ext uri="{FF2B5EF4-FFF2-40B4-BE49-F238E27FC236}">
                <a16:creationId xmlns:a16="http://schemas.microsoft.com/office/drawing/2014/main" id="{E4858F89-FFF2-436F-B254-A54692BBF2E5}"/>
              </a:ext>
            </a:extLst>
          </p:cNvPr>
          <p:cNvPicPr>
            <a:picLocks noChangeAspect="1"/>
          </p:cNvPicPr>
          <p:nvPr/>
        </p:nvPicPr>
        <p:blipFill>
          <a:blip r:embed="rId3"/>
          <a:stretch>
            <a:fillRect/>
          </a:stretch>
        </p:blipFill>
        <p:spPr>
          <a:xfrm>
            <a:off x="2948942" y="3679193"/>
            <a:ext cx="3673158" cy="342930"/>
          </a:xfrm>
          <a:prstGeom prst="rect">
            <a:avLst/>
          </a:prstGeom>
        </p:spPr>
      </p:pic>
      <p:pic>
        <p:nvPicPr>
          <p:cNvPr id="12" name="Picture 11">
            <a:extLst>
              <a:ext uri="{FF2B5EF4-FFF2-40B4-BE49-F238E27FC236}">
                <a16:creationId xmlns:a16="http://schemas.microsoft.com/office/drawing/2014/main" id="{F1083362-CB99-4030-A108-CB915D14A4B7}"/>
              </a:ext>
            </a:extLst>
          </p:cNvPr>
          <p:cNvPicPr>
            <a:picLocks noChangeAspect="1"/>
          </p:cNvPicPr>
          <p:nvPr/>
        </p:nvPicPr>
        <p:blipFill>
          <a:blip r:embed="rId4"/>
          <a:stretch>
            <a:fillRect/>
          </a:stretch>
        </p:blipFill>
        <p:spPr>
          <a:xfrm>
            <a:off x="2895600" y="1113611"/>
            <a:ext cx="3688400" cy="1553358"/>
          </a:xfrm>
          <a:prstGeom prst="rect">
            <a:avLst/>
          </a:prstGeom>
        </p:spPr>
      </p:pic>
    </p:spTree>
    <p:extLst>
      <p:ext uri="{BB962C8B-B14F-4D97-AF65-F5344CB8AC3E}">
        <p14:creationId xmlns:p14="http://schemas.microsoft.com/office/powerpoint/2010/main" val="85088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comparator</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533400"/>
            <a:ext cx="9129622" cy="5262979"/>
          </a:xfrm>
          <a:prstGeom prst="rect">
            <a:avLst/>
          </a:prstGeom>
          <a:noFill/>
        </p:spPr>
        <p:txBody>
          <a:bodyPr wrap="square">
            <a:spAutoFit/>
          </a:bodyPr>
          <a:lstStyle/>
          <a:p>
            <a:r>
              <a:rPr lang="en-US" sz="1400" dirty="0"/>
              <a:t>It converts a comparison function into a key function. The comparison function must return 1, -1 and 0 for different conditions. It can be used in key functions such as sorted(), min(), max().</a:t>
            </a:r>
            <a:endParaRPr lang="he-IL" sz="1400" dirty="0"/>
          </a:p>
          <a:p>
            <a:endParaRPr lang="he-IL" sz="1400" dirty="0"/>
          </a:p>
          <a:p>
            <a:endParaRPr lang="he-IL"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p:txBody>
      </p:sp>
      <p:pic>
        <p:nvPicPr>
          <p:cNvPr id="4" name="Picture 3">
            <a:extLst>
              <a:ext uri="{FF2B5EF4-FFF2-40B4-BE49-F238E27FC236}">
                <a16:creationId xmlns:a16="http://schemas.microsoft.com/office/drawing/2014/main" id="{0A6F2EB8-C7FE-4C4A-B3E9-5E4DEFEEBE35}"/>
              </a:ext>
            </a:extLst>
          </p:cNvPr>
          <p:cNvPicPr>
            <a:picLocks noChangeAspect="1"/>
          </p:cNvPicPr>
          <p:nvPr/>
        </p:nvPicPr>
        <p:blipFill>
          <a:blip r:embed="rId2"/>
          <a:stretch>
            <a:fillRect/>
          </a:stretch>
        </p:blipFill>
        <p:spPr>
          <a:xfrm>
            <a:off x="2926080" y="2842209"/>
            <a:ext cx="3688400" cy="586791"/>
          </a:xfrm>
          <a:prstGeom prst="rect">
            <a:avLst/>
          </a:prstGeom>
        </p:spPr>
      </p:pic>
      <p:pic>
        <p:nvPicPr>
          <p:cNvPr id="7" name="Picture 6">
            <a:extLst>
              <a:ext uri="{FF2B5EF4-FFF2-40B4-BE49-F238E27FC236}">
                <a16:creationId xmlns:a16="http://schemas.microsoft.com/office/drawing/2014/main" id="{E4858F89-FFF2-436F-B254-A54692BBF2E5}"/>
              </a:ext>
            </a:extLst>
          </p:cNvPr>
          <p:cNvPicPr>
            <a:picLocks noChangeAspect="1"/>
          </p:cNvPicPr>
          <p:nvPr/>
        </p:nvPicPr>
        <p:blipFill>
          <a:blip r:embed="rId3"/>
          <a:stretch>
            <a:fillRect/>
          </a:stretch>
        </p:blipFill>
        <p:spPr>
          <a:xfrm>
            <a:off x="2948942" y="3679193"/>
            <a:ext cx="3673158" cy="342930"/>
          </a:xfrm>
          <a:prstGeom prst="rect">
            <a:avLst/>
          </a:prstGeom>
        </p:spPr>
      </p:pic>
      <p:pic>
        <p:nvPicPr>
          <p:cNvPr id="12" name="Picture 11">
            <a:extLst>
              <a:ext uri="{FF2B5EF4-FFF2-40B4-BE49-F238E27FC236}">
                <a16:creationId xmlns:a16="http://schemas.microsoft.com/office/drawing/2014/main" id="{F1083362-CB99-4030-A108-CB915D14A4B7}"/>
              </a:ext>
            </a:extLst>
          </p:cNvPr>
          <p:cNvPicPr>
            <a:picLocks noChangeAspect="1"/>
          </p:cNvPicPr>
          <p:nvPr/>
        </p:nvPicPr>
        <p:blipFill>
          <a:blip r:embed="rId4"/>
          <a:stretch>
            <a:fillRect/>
          </a:stretch>
        </p:blipFill>
        <p:spPr>
          <a:xfrm>
            <a:off x="2895600" y="1113611"/>
            <a:ext cx="3688400" cy="1553358"/>
          </a:xfrm>
          <a:prstGeom prst="rect">
            <a:avLst/>
          </a:prstGeom>
        </p:spPr>
      </p:pic>
    </p:spTree>
    <p:extLst>
      <p:ext uri="{BB962C8B-B14F-4D97-AF65-F5344CB8AC3E}">
        <p14:creationId xmlns:p14="http://schemas.microsoft.com/office/powerpoint/2010/main" val="2859034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JSON in Python</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533400"/>
            <a:ext cx="9129622" cy="307777"/>
          </a:xfrm>
          <a:prstGeom prst="rect">
            <a:avLst/>
          </a:prstGeom>
          <a:noFill/>
        </p:spPr>
        <p:txBody>
          <a:bodyPr wrap="square">
            <a:spAutoFit/>
          </a:bodyPr>
          <a:lstStyle/>
          <a:p>
            <a:r>
              <a:rPr lang="en-US" sz="1400" dirty="0"/>
              <a:t>Python has a built-in package called json, which can be used to work with JSON data.</a:t>
            </a:r>
          </a:p>
        </p:txBody>
      </p:sp>
      <p:pic>
        <p:nvPicPr>
          <p:cNvPr id="5" name="Picture 4">
            <a:extLst>
              <a:ext uri="{FF2B5EF4-FFF2-40B4-BE49-F238E27FC236}">
                <a16:creationId xmlns:a16="http://schemas.microsoft.com/office/drawing/2014/main" id="{47215BF5-2E62-4EEB-B206-EBEDC3AD4CB7}"/>
              </a:ext>
            </a:extLst>
          </p:cNvPr>
          <p:cNvPicPr>
            <a:picLocks noChangeAspect="1"/>
          </p:cNvPicPr>
          <p:nvPr/>
        </p:nvPicPr>
        <p:blipFill>
          <a:blip r:embed="rId2"/>
          <a:stretch>
            <a:fillRect/>
          </a:stretch>
        </p:blipFill>
        <p:spPr>
          <a:xfrm>
            <a:off x="2895600" y="914068"/>
            <a:ext cx="4991533" cy="2331922"/>
          </a:xfrm>
          <a:prstGeom prst="rect">
            <a:avLst/>
          </a:prstGeom>
        </p:spPr>
      </p:pic>
      <p:pic>
        <p:nvPicPr>
          <p:cNvPr id="9" name="Picture 8">
            <a:extLst>
              <a:ext uri="{FF2B5EF4-FFF2-40B4-BE49-F238E27FC236}">
                <a16:creationId xmlns:a16="http://schemas.microsoft.com/office/drawing/2014/main" id="{3F553277-A13B-44CC-BBEA-EDB4DA5342C3}"/>
              </a:ext>
            </a:extLst>
          </p:cNvPr>
          <p:cNvPicPr>
            <a:picLocks noChangeAspect="1"/>
          </p:cNvPicPr>
          <p:nvPr/>
        </p:nvPicPr>
        <p:blipFill>
          <a:blip r:embed="rId3"/>
          <a:stretch>
            <a:fillRect/>
          </a:stretch>
        </p:blipFill>
        <p:spPr>
          <a:xfrm>
            <a:off x="8077200" y="952299"/>
            <a:ext cx="1356478" cy="1181202"/>
          </a:xfrm>
          <a:prstGeom prst="rect">
            <a:avLst/>
          </a:prstGeom>
        </p:spPr>
      </p:pic>
      <p:sp>
        <p:nvSpPr>
          <p:cNvPr id="13" name="תיבת טקסט 9">
            <a:extLst>
              <a:ext uri="{FF2B5EF4-FFF2-40B4-BE49-F238E27FC236}">
                <a16:creationId xmlns:a16="http://schemas.microsoft.com/office/drawing/2014/main" id="{653BC5FD-FEA7-435C-8FB5-5501190DFDF5}"/>
              </a:ext>
            </a:extLst>
          </p:cNvPr>
          <p:cNvSpPr txBox="1"/>
          <p:nvPr/>
        </p:nvSpPr>
        <p:spPr>
          <a:xfrm>
            <a:off x="2887980" y="3304234"/>
            <a:ext cx="9129622" cy="307777"/>
          </a:xfrm>
          <a:prstGeom prst="rect">
            <a:avLst/>
          </a:prstGeom>
          <a:noFill/>
        </p:spPr>
        <p:txBody>
          <a:bodyPr wrap="square">
            <a:spAutoFit/>
          </a:bodyPr>
          <a:lstStyle/>
          <a:p>
            <a:r>
              <a:rPr lang="en-US" sz="1400" dirty="0"/>
              <a:t>If you have a Python object, you can convert it into a JSON string by using the </a:t>
            </a:r>
            <a:r>
              <a:rPr lang="en-US" sz="1400" dirty="0" err="1"/>
              <a:t>json.dumps</a:t>
            </a:r>
            <a:r>
              <a:rPr lang="en-US" sz="1400" dirty="0"/>
              <a:t>() method.</a:t>
            </a:r>
          </a:p>
        </p:txBody>
      </p:sp>
      <p:pic>
        <p:nvPicPr>
          <p:cNvPr id="16" name="Picture 15">
            <a:extLst>
              <a:ext uri="{FF2B5EF4-FFF2-40B4-BE49-F238E27FC236}">
                <a16:creationId xmlns:a16="http://schemas.microsoft.com/office/drawing/2014/main" id="{69C8108A-A524-4181-8832-98978C364EFC}"/>
              </a:ext>
            </a:extLst>
          </p:cNvPr>
          <p:cNvPicPr>
            <a:picLocks noChangeAspect="1"/>
          </p:cNvPicPr>
          <p:nvPr/>
        </p:nvPicPr>
        <p:blipFill>
          <a:blip r:embed="rId4"/>
          <a:stretch>
            <a:fillRect/>
          </a:stretch>
        </p:blipFill>
        <p:spPr>
          <a:xfrm>
            <a:off x="2926080" y="3662635"/>
            <a:ext cx="2933954" cy="3170195"/>
          </a:xfrm>
          <a:prstGeom prst="rect">
            <a:avLst/>
          </a:prstGeom>
        </p:spPr>
      </p:pic>
      <p:pic>
        <p:nvPicPr>
          <p:cNvPr id="18" name="Picture 17">
            <a:extLst>
              <a:ext uri="{FF2B5EF4-FFF2-40B4-BE49-F238E27FC236}">
                <a16:creationId xmlns:a16="http://schemas.microsoft.com/office/drawing/2014/main" id="{C9AE08D7-C73A-4051-8118-6D2F4AC37539}"/>
              </a:ext>
            </a:extLst>
          </p:cNvPr>
          <p:cNvPicPr>
            <a:picLocks noChangeAspect="1"/>
          </p:cNvPicPr>
          <p:nvPr/>
        </p:nvPicPr>
        <p:blipFill>
          <a:blip r:embed="rId5"/>
          <a:stretch>
            <a:fillRect/>
          </a:stretch>
        </p:blipFill>
        <p:spPr>
          <a:xfrm>
            <a:off x="6096000" y="3677047"/>
            <a:ext cx="4686706" cy="1104996"/>
          </a:xfrm>
          <a:prstGeom prst="rect">
            <a:avLst/>
          </a:prstGeom>
        </p:spPr>
      </p:pic>
    </p:spTree>
    <p:extLst>
      <p:ext uri="{BB962C8B-B14F-4D97-AF65-F5344CB8AC3E}">
        <p14:creationId xmlns:p14="http://schemas.microsoft.com/office/powerpoint/2010/main" val="3396785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String Formatting</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441950"/>
            <a:ext cx="9129622" cy="954107"/>
          </a:xfrm>
          <a:prstGeom prst="rect">
            <a:avLst/>
          </a:prstGeom>
          <a:noFill/>
        </p:spPr>
        <p:txBody>
          <a:bodyPr wrap="square">
            <a:spAutoFit/>
          </a:bodyPr>
          <a:lstStyle/>
          <a:p>
            <a:r>
              <a:rPr lang="en-US" sz="1400" dirty="0"/>
              <a:t>To make sure a string will display as expected, we can format the result with the format() method.</a:t>
            </a:r>
            <a:endParaRPr lang="he-IL" sz="1400" dirty="0"/>
          </a:p>
          <a:p>
            <a:r>
              <a:rPr lang="en-US" sz="1400" dirty="0"/>
              <a:t>The format() method allows you to format selected parts of a string.</a:t>
            </a:r>
          </a:p>
          <a:p>
            <a:r>
              <a:rPr lang="en-US" sz="1400" dirty="0"/>
              <a:t>Sometimes there are parts of a text that you do not control, maybe they come from a database, or user input?</a:t>
            </a:r>
          </a:p>
          <a:p>
            <a:r>
              <a:rPr lang="en-US" sz="1400" dirty="0"/>
              <a:t>To control such values, add placeholders (curly brackets {}) in the text, and run the values through the format() method:</a:t>
            </a:r>
          </a:p>
        </p:txBody>
      </p:sp>
      <p:sp>
        <p:nvSpPr>
          <p:cNvPr id="14" name="תיבת טקסט 9">
            <a:extLst>
              <a:ext uri="{FF2B5EF4-FFF2-40B4-BE49-F238E27FC236}">
                <a16:creationId xmlns:a16="http://schemas.microsoft.com/office/drawing/2014/main" id="{71E74AD8-3B44-4664-AC71-7DA9CCD03477}"/>
              </a:ext>
            </a:extLst>
          </p:cNvPr>
          <p:cNvSpPr txBox="1"/>
          <p:nvPr/>
        </p:nvSpPr>
        <p:spPr>
          <a:xfrm>
            <a:off x="2806460" y="2785196"/>
            <a:ext cx="9129622" cy="307777"/>
          </a:xfrm>
          <a:prstGeom prst="rect">
            <a:avLst/>
          </a:prstGeom>
          <a:noFill/>
        </p:spPr>
        <p:txBody>
          <a:bodyPr wrap="square">
            <a:spAutoFit/>
          </a:bodyPr>
          <a:lstStyle/>
          <a:p>
            <a:r>
              <a:rPr lang="en-US" sz="1400" dirty="0"/>
              <a:t>You can add parameters inside the curly brackets to specify how to convert the value:</a:t>
            </a:r>
          </a:p>
        </p:txBody>
      </p:sp>
      <p:pic>
        <p:nvPicPr>
          <p:cNvPr id="6" name="Picture 5">
            <a:extLst>
              <a:ext uri="{FF2B5EF4-FFF2-40B4-BE49-F238E27FC236}">
                <a16:creationId xmlns:a16="http://schemas.microsoft.com/office/drawing/2014/main" id="{A07F2DB0-D34E-43A1-A6EA-F96CF1455CAB}"/>
              </a:ext>
            </a:extLst>
          </p:cNvPr>
          <p:cNvPicPr>
            <a:picLocks noChangeAspect="1"/>
          </p:cNvPicPr>
          <p:nvPr/>
        </p:nvPicPr>
        <p:blipFill>
          <a:blip r:embed="rId2"/>
          <a:stretch>
            <a:fillRect/>
          </a:stretch>
        </p:blipFill>
        <p:spPr>
          <a:xfrm>
            <a:off x="2920805" y="1428832"/>
            <a:ext cx="4450466" cy="1242168"/>
          </a:xfrm>
          <a:prstGeom prst="rect">
            <a:avLst/>
          </a:prstGeom>
        </p:spPr>
      </p:pic>
      <p:pic>
        <p:nvPicPr>
          <p:cNvPr id="11" name="Picture 10">
            <a:extLst>
              <a:ext uri="{FF2B5EF4-FFF2-40B4-BE49-F238E27FC236}">
                <a16:creationId xmlns:a16="http://schemas.microsoft.com/office/drawing/2014/main" id="{551129B4-2881-46F4-956E-A9DE4AAFE1C2}"/>
              </a:ext>
            </a:extLst>
          </p:cNvPr>
          <p:cNvPicPr>
            <a:picLocks noChangeAspect="1"/>
          </p:cNvPicPr>
          <p:nvPr/>
        </p:nvPicPr>
        <p:blipFill>
          <a:blip r:embed="rId3"/>
          <a:stretch>
            <a:fillRect/>
          </a:stretch>
        </p:blipFill>
        <p:spPr>
          <a:xfrm>
            <a:off x="7620000" y="1511456"/>
            <a:ext cx="2987299" cy="579170"/>
          </a:xfrm>
          <a:prstGeom prst="rect">
            <a:avLst/>
          </a:prstGeom>
        </p:spPr>
      </p:pic>
      <p:pic>
        <p:nvPicPr>
          <p:cNvPr id="13" name="Picture 12">
            <a:extLst>
              <a:ext uri="{FF2B5EF4-FFF2-40B4-BE49-F238E27FC236}">
                <a16:creationId xmlns:a16="http://schemas.microsoft.com/office/drawing/2014/main" id="{0BBB2557-9BFF-462D-BB46-687C38813DEE}"/>
              </a:ext>
            </a:extLst>
          </p:cNvPr>
          <p:cNvPicPr>
            <a:picLocks noChangeAspect="1"/>
          </p:cNvPicPr>
          <p:nvPr/>
        </p:nvPicPr>
        <p:blipFill>
          <a:blip r:embed="rId4"/>
          <a:stretch>
            <a:fillRect/>
          </a:stretch>
        </p:blipFill>
        <p:spPr>
          <a:xfrm>
            <a:off x="2895600" y="3270890"/>
            <a:ext cx="5776461" cy="883997"/>
          </a:xfrm>
          <a:prstGeom prst="rect">
            <a:avLst/>
          </a:prstGeom>
        </p:spPr>
      </p:pic>
      <p:pic>
        <p:nvPicPr>
          <p:cNvPr id="16" name="Picture 15">
            <a:extLst>
              <a:ext uri="{FF2B5EF4-FFF2-40B4-BE49-F238E27FC236}">
                <a16:creationId xmlns:a16="http://schemas.microsoft.com/office/drawing/2014/main" id="{935BDEA3-8284-4D81-B20B-5C906D6CF77F}"/>
              </a:ext>
            </a:extLst>
          </p:cNvPr>
          <p:cNvPicPr>
            <a:picLocks noChangeAspect="1"/>
          </p:cNvPicPr>
          <p:nvPr/>
        </p:nvPicPr>
        <p:blipFill>
          <a:blip r:embed="rId5"/>
          <a:stretch>
            <a:fillRect/>
          </a:stretch>
        </p:blipFill>
        <p:spPr>
          <a:xfrm>
            <a:off x="8763000" y="3270890"/>
            <a:ext cx="3314987" cy="472481"/>
          </a:xfrm>
          <a:prstGeom prst="rect">
            <a:avLst/>
          </a:prstGeom>
        </p:spPr>
      </p:pic>
      <p:sp>
        <p:nvSpPr>
          <p:cNvPr id="17" name="תיבת טקסט 9">
            <a:extLst>
              <a:ext uri="{FF2B5EF4-FFF2-40B4-BE49-F238E27FC236}">
                <a16:creationId xmlns:a16="http://schemas.microsoft.com/office/drawing/2014/main" id="{C3A75BA8-310C-40DF-91F8-97B70A4682B7}"/>
              </a:ext>
            </a:extLst>
          </p:cNvPr>
          <p:cNvSpPr txBox="1"/>
          <p:nvPr/>
        </p:nvSpPr>
        <p:spPr>
          <a:xfrm>
            <a:off x="2895600" y="4314521"/>
            <a:ext cx="9129622" cy="307777"/>
          </a:xfrm>
          <a:prstGeom prst="rect">
            <a:avLst/>
          </a:prstGeom>
          <a:noFill/>
        </p:spPr>
        <p:txBody>
          <a:bodyPr wrap="square">
            <a:spAutoFit/>
          </a:bodyPr>
          <a:lstStyle/>
          <a:p>
            <a:r>
              <a:rPr lang="en-US" sz="1400" dirty="0"/>
              <a:t>If you want to use more values, just add more values to the format() method:</a:t>
            </a:r>
          </a:p>
        </p:txBody>
      </p:sp>
      <p:pic>
        <p:nvPicPr>
          <p:cNvPr id="21" name="Picture 20">
            <a:extLst>
              <a:ext uri="{FF2B5EF4-FFF2-40B4-BE49-F238E27FC236}">
                <a16:creationId xmlns:a16="http://schemas.microsoft.com/office/drawing/2014/main" id="{CCEA8213-D3FA-4F9A-9307-55FA9B64D593}"/>
              </a:ext>
            </a:extLst>
          </p:cNvPr>
          <p:cNvPicPr>
            <a:picLocks noChangeAspect="1"/>
          </p:cNvPicPr>
          <p:nvPr/>
        </p:nvPicPr>
        <p:blipFill>
          <a:blip r:embed="rId6"/>
          <a:stretch>
            <a:fillRect/>
          </a:stretch>
        </p:blipFill>
        <p:spPr>
          <a:xfrm>
            <a:off x="2895600" y="4706408"/>
            <a:ext cx="6934801" cy="1280271"/>
          </a:xfrm>
          <a:prstGeom prst="rect">
            <a:avLst/>
          </a:prstGeom>
        </p:spPr>
      </p:pic>
      <p:pic>
        <p:nvPicPr>
          <p:cNvPr id="23" name="Picture 22">
            <a:extLst>
              <a:ext uri="{FF2B5EF4-FFF2-40B4-BE49-F238E27FC236}">
                <a16:creationId xmlns:a16="http://schemas.microsoft.com/office/drawing/2014/main" id="{FC607B10-B6DA-44FB-B7D0-E5B4516C0128}"/>
              </a:ext>
            </a:extLst>
          </p:cNvPr>
          <p:cNvPicPr>
            <a:picLocks noChangeAspect="1"/>
          </p:cNvPicPr>
          <p:nvPr/>
        </p:nvPicPr>
        <p:blipFill>
          <a:blip r:embed="rId7"/>
          <a:stretch>
            <a:fillRect/>
          </a:stretch>
        </p:blipFill>
        <p:spPr>
          <a:xfrm>
            <a:off x="2911258" y="6070789"/>
            <a:ext cx="4762913" cy="602032"/>
          </a:xfrm>
          <a:prstGeom prst="rect">
            <a:avLst/>
          </a:prstGeom>
        </p:spPr>
      </p:pic>
    </p:spTree>
    <p:extLst>
      <p:ext uri="{BB962C8B-B14F-4D97-AF65-F5344CB8AC3E}">
        <p14:creationId xmlns:p14="http://schemas.microsoft.com/office/powerpoint/2010/main" val="31003853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JSON in Python</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pic>
        <p:nvPicPr>
          <p:cNvPr id="4" name="Picture 3">
            <a:extLst>
              <a:ext uri="{FF2B5EF4-FFF2-40B4-BE49-F238E27FC236}">
                <a16:creationId xmlns:a16="http://schemas.microsoft.com/office/drawing/2014/main" id="{26364451-2D1E-4EF1-83E5-7FA56D3D5D30}"/>
              </a:ext>
            </a:extLst>
          </p:cNvPr>
          <p:cNvPicPr>
            <a:picLocks noChangeAspect="1"/>
          </p:cNvPicPr>
          <p:nvPr/>
        </p:nvPicPr>
        <p:blipFill rotWithShape="1">
          <a:blip r:embed="rId2"/>
          <a:srcRect r="15392"/>
          <a:stretch/>
        </p:blipFill>
        <p:spPr>
          <a:xfrm>
            <a:off x="2798840" y="609600"/>
            <a:ext cx="7785340" cy="3629351"/>
          </a:xfrm>
          <a:prstGeom prst="rect">
            <a:avLst/>
          </a:prstGeom>
        </p:spPr>
      </p:pic>
    </p:spTree>
    <p:extLst>
      <p:ext uri="{BB962C8B-B14F-4D97-AF65-F5344CB8AC3E}">
        <p14:creationId xmlns:p14="http://schemas.microsoft.com/office/powerpoint/2010/main" val="39871319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gn="ctr">
              <a:lnSpc>
                <a:spcPct val="100000"/>
              </a:lnSpc>
              <a:spcBef>
                <a:spcPts val="100"/>
              </a:spcBef>
            </a:pPr>
            <a:r>
              <a:rPr lang="en-US" sz="2400" dirty="0">
                <a:solidFill>
                  <a:schemeClr val="accent1">
                    <a:lumMod val="75000"/>
                  </a:schemeClr>
                </a:solidFill>
                <a:latin typeface="Trebuchet MS"/>
                <a:cs typeface="Trebuchet MS"/>
              </a:rPr>
              <a:t>Sources </a:t>
            </a:r>
            <a:endParaRPr sz="2400" dirty="0">
              <a:solidFill>
                <a:schemeClr val="accent1">
                  <a:lumMod val="75000"/>
                </a:schemeClr>
              </a:solidFill>
              <a:latin typeface="Trebuchet MS"/>
              <a:cs typeface="Trebuchet MS"/>
            </a:endParaRPr>
          </a:p>
        </p:txBody>
      </p:sp>
      <p:sp>
        <p:nvSpPr>
          <p:cNvPr id="5" name="object 3">
            <a:extLst>
              <a:ext uri="{FF2B5EF4-FFF2-40B4-BE49-F238E27FC236}">
                <a16:creationId xmlns:a16="http://schemas.microsoft.com/office/drawing/2014/main" id="{2357900F-F768-44CD-AD98-5F5A243C9030}"/>
              </a:ext>
            </a:extLst>
          </p:cNvPr>
          <p:cNvSpPr txBox="1"/>
          <p:nvPr/>
        </p:nvSpPr>
        <p:spPr>
          <a:xfrm>
            <a:off x="3048000" y="990600"/>
            <a:ext cx="8561705" cy="3357329"/>
          </a:xfrm>
          <a:prstGeom prst="rect">
            <a:avLst/>
          </a:prstGeom>
        </p:spPr>
        <p:txBody>
          <a:bodyPr vert="horz" wrap="square" lIns="0" tIns="12700" rIns="0" bIns="0" rtlCol="0">
            <a:spAutoFit/>
          </a:bodyPr>
          <a:lstStyle/>
          <a:p>
            <a:pPr marL="355600" marR="5080" indent="-342900">
              <a:spcBef>
                <a:spcPts val="100"/>
              </a:spcBef>
            </a:pPr>
            <a:r>
              <a:rPr lang="en-US" sz="1200" dirty="0">
                <a:hlinkClick r:id="rId2"/>
              </a:rPr>
              <a:t>https://www.geeksforgeeks.org/args-kwargs-python/</a:t>
            </a:r>
            <a:endParaRPr lang="en-US" sz="1200" dirty="0"/>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p:txBody>
      </p:sp>
    </p:spTree>
    <p:extLst>
      <p:ext uri="{BB962C8B-B14F-4D97-AF65-F5344CB8AC3E}">
        <p14:creationId xmlns:p14="http://schemas.microsoft.com/office/powerpoint/2010/main" val="682994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User Input</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441950"/>
            <a:ext cx="9129622" cy="1169551"/>
          </a:xfrm>
          <a:prstGeom prst="rect">
            <a:avLst/>
          </a:prstGeom>
          <a:noFill/>
        </p:spPr>
        <p:txBody>
          <a:bodyPr wrap="square">
            <a:spAutoFit/>
          </a:bodyPr>
          <a:lstStyle/>
          <a:p>
            <a:r>
              <a:rPr lang="en-US" sz="1400" dirty="0"/>
              <a:t>When input() function executes program flow will be stopped until the user has given an input.</a:t>
            </a:r>
          </a:p>
          <a:p>
            <a:r>
              <a:rPr lang="en-US" sz="1400" dirty="0"/>
              <a:t>The text or message display on the output screen to ask a user to enter input value is optional i.e. the prompt, will be printed on the screen is optional.</a:t>
            </a:r>
          </a:p>
          <a:p>
            <a:r>
              <a:rPr lang="en-US" sz="1400" dirty="0"/>
              <a:t>Whatever you enter as input, input function convert it into a string. if you enter an integer value still input() function convert it into a string. You need to explicitly convert it into an integer in your code using typecasting.</a:t>
            </a:r>
          </a:p>
        </p:txBody>
      </p:sp>
      <p:pic>
        <p:nvPicPr>
          <p:cNvPr id="5" name="Picture 4">
            <a:extLst>
              <a:ext uri="{FF2B5EF4-FFF2-40B4-BE49-F238E27FC236}">
                <a16:creationId xmlns:a16="http://schemas.microsoft.com/office/drawing/2014/main" id="{E422D69B-2C9A-4A07-B83A-B74DC75B9231}"/>
              </a:ext>
            </a:extLst>
          </p:cNvPr>
          <p:cNvPicPr>
            <a:picLocks noChangeAspect="1"/>
          </p:cNvPicPr>
          <p:nvPr/>
        </p:nvPicPr>
        <p:blipFill>
          <a:blip r:embed="rId2"/>
          <a:stretch>
            <a:fillRect/>
          </a:stretch>
        </p:blipFill>
        <p:spPr>
          <a:xfrm>
            <a:off x="2806460" y="1828800"/>
            <a:ext cx="3185436" cy="693480"/>
          </a:xfrm>
          <a:prstGeom prst="rect">
            <a:avLst/>
          </a:prstGeom>
        </p:spPr>
      </p:pic>
    </p:spTree>
    <p:extLst>
      <p:ext uri="{BB962C8B-B14F-4D97-AF65-F5344CB8AC3E}">
        <p14:creationId xmlns:p14="http://schemas.microsoft.com/office/powerpoint/2010/main" val="2814472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Try Except</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441950"/>
            <a:ext cx="9129622" cy="1169551"/>
          </a:xfrm>
          <a:prstGeom prst="rect">
            <a:avLst/>
          </a:prstGeom>
          <a:noFill/>
        </p:spPr>
        <p:txBody>
          <a:bodyPr wrap="square">
            <a:spAutoFit/>
          </a:bodyPr>
          <a:lstStyle/>
          <a:p>
            <a:r>
              <a:rPr lang="en-US" sz="1400" dirty="0"/>
              <a:t>The try block lets you test a block of code for errors.</a:t>
            </a:r>
          </a:p>
          <a:p>
            <a:endParaRPr lang="en-US" sz="1400" dirty="0"/>
          </a:p>
          <a:p>
            <a:r>
              <a:rPr lang="en-US" sz="1400" dirty="0"/>
              <a:t>The except block lets you handle the error.</a:t>
            </a:r>
          </a:p>
          <a:p>
            <a:endParaRPr lang="en-US" sz="1400" dirty="0"/>
          </a:p>
          <a:p>
            <a:r>
              <a:rPr lang="en-US" sz="1400" dirty="0"/>
              <a:t>The finally block lets you execute code, regardless of the result of the try- and except blocks.</a:t>
            </a:r>
          </a:p>
        </p:txBody>
      </p:sp>
      <p:sp>
        <p:nvSpPr>
          <p:cNvPr id="14" name="תיבת טקסט 9">
            <a:extLst>
              <a:ext uri="{FF2B5EF4-FFF2-40B4-BE49-F238E27FC236}">
                <a16:creationId xmlns:a16="http://schemas.microsoft.com/office/drawing/2014/main" id="{71E74AD8-3B44-4664-AC71-7DA9CCD03477}"/>
              </a:ext>
            </a:extLst>
          </p:cNvPr>
          <p:cNvSpPr txBox="1"/>
          <p:nvPr/>
        </p:nvSpPr>
        <p:spPr>
          <a:xfrm>
            <a:off x="2806460" y="3259679"/>
            <a:ext cx="9129622" cy="523220"/>
          </a:xfrm>
          <a:prstGeom prst="rect">
            <a:avLst/>
          </a:prstGeom>
          <a:noFill/>
        </p:spPr>
        <p:txBody>
          <a:bodyPr wrap="square">
            <a:spAutoFit/>
          </a:bodyPr>
          <a:lstStyle/>
          <a:p>
            <a:r>
              <a:rPr lang="en-US" sz="1400" dirty="0"/>
              <a:t>You can define as many exception blocks as you want, e.g. if you want to execute a special block of code for a special kind of error:</a:t>
            </a:r>
          </a:p>
        </p:txBody>
      </p:sp>
      <p:pic>
        <p:nvPicPr>
          <p:cNvPr id="4" name="Picture 3">
            <a:extLst>
              <a:ext uri="{FF2B5EF4-FFF2-40B4-BE49-F238E27FC236}">
                <a16:creationId xmlns:a16="http://schemas.microsoft.com/office/drawing/2014/main" id="{CD4DE299-E583-4B20-8268-CFF2615817F4}"/>
              </a:ext>
            </a:extLst>
          </p:cNvPr>
          <p:cNvPicPr>
            <a:picLocks noChangeAspect="1"/>
          </p:cNvPicPr>
          <p:nvPr/>
        </p:nvPicPr>
        <p:blipFill>
          <a:blip r:embed="rId2"/>
          <a:stretch>
            <a:fillRect/>
          </a:stretch>
        </p:blipFill>
        <p:spPr>
          <a:xfrm>
            <a:off x="2806460" y="1674254"/>
            <a:ext cx="5913632" cy="1539373"/>
          </a:xfrm>
          <a:prstGeom prst="rect">
            <a:avLst/>
          </a:prstGeom>
        </p:spPr>
      </p:pic>
      <p:pic>
        <p:nvPicPr>
          <p:cNvPr id="7" name="Picture 6">
            <a:extLst>
              <a:ext uri="{FF2B5EF4-FFF2-40B4-BE49-F238E27FC236}">
                <a16:creationId xmlns:a16="http://schemas.microsoft.com/office/drawing/2014/main" id="{B638EC79-A196-4F2E-B0E9-829864B31C59}"/>
              </a:ext>
            </a:extLst>
          </p:cNvPr>
          <p:cNvPicPr>
            <a:picLocks noChangeAspect="1"/>
          </p:cNvPicPr>
          <p:nvPr/>
        </p:nvPicPr>
        <p:blipFill rotWithShape="1">
          <a:blip r:embed="rId3"/>
          <a:srcRect l="13153" r="11114"/>
          <a:stretch/>
        </p:blipFill>
        <p:spPr>
          <a:xfrm>
            <a:off x="8991600" y="1674254"/>
            <a:ext cx="2077648" cy="662997"/>
          </a:xfrm>
          <a:prstGeom prst="rect">
            <a:avLst/>
          </a:prstGeom>
        </p:spPr>
      </p:pic>
      <p:pic>
        <p:nvPicPr>
          <p:cNvPr id="12" name="Picture 11">
            <a:extLst>
              <a:ext uri="{FF2B5EF4-FFF2-40B4-BE49-F238E27FC236}">
                <a16:creationId xmlns:a16="http://schemas.microsoft.com/office/drawing/2014/main" id="{A8CD6388-60C5-4BCF-9CC6-8AD28E909897}"/>
              </a:ext>
            </a:extLst>
          </p:cNvPr>
          <p:cNvPicPr>
            <a:picLocks noChangeAspect="1"/>
          </p:cNvPicPr>
          <p:nvPr/>
        </p:nvPicPr>
        <p:blipFill>
          <a:blip r:embed="rId4"/>
          <a:stretch>
            <a:fillRect/>
          </a:stretch>
        </p:blipFill>
        <p:spPr>
          <a:xfrm>
            <a:off x="2806460" y="3743691"/>
            <a:ext cx="5052498" cy="1630821"/>
          </a:xfrm>
          <a:prstGeom prst="rect">
            <a:avLst/>
          </a:prstGeom>
        </p:spPr>
      </p:pic>
    </p:spTree>
    <p:extLst>
      <p:ext uri="{BB962C8B-B14F-4D97-AF65-F5344CB8AC3E}">
        <p14:creationId xmlns:p14="http://schemas.microsoft.com/office/powerpoint/2010/main" val="3461868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Try Except</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441950"/>
            <a:ext cx="9129622" cy="307777"/>
          </a:xfrm>
          <a:prstGeom prst="rect">
            <a:avLst/>
          </a:prstGeom>
          <a:noFill/>
        </p:spPr>
        <p:txBody>
          <a:bodyPr wrap="square">
            <a:spAutoFit/>
          </a:bodyPr>
          <a:lstStyle/>
          <a:p>
            <a:r>
              <a:rPr lang="en-US" sz="1400" dirty="0"/>
              <a:t>The finally block, if specified, will be executed regardless if the try block raises an error or not.</a:t>
            </a:r>
          </a:p>
        </p:txBody>
      </p:sp>
      <p:sp>
        <p:nvSpPr>
          <p:cNvPr id="14" name="תיבת טקסט 9">
            <a:extLst>
              <a:ext uri="{FF2B5EF4-FFF2-40B4-BE49-F238E27FC236}">
                <a16:creationId xmlns:a16="http://schemas.microsoft.com/office/drawing/2014/main" id="{71E74AD8-3B44-4664-AC71-7DA9CCD03477}"/>
              </a:ext>
            </a:extLst>
          </p:cNvPr>
          <p:cNvSpPr txBox="1"/>
          <p:nvPr/>
        </p:nvSpPr>
        <p:spPr>
          <a:xfrm>
            <a:off x="2887166" y="2293852"/>
            <a:ext cx="9129622" cy="307777"/>
          </a:xfrm>
          <a:prstGeom prst="rect">
            <a:avLst/>
          </a:prstGeom>
          <a:noFill/>
        </p:spPr>
        <p:txBody>
          <a:bodyPr wrap="square">
            <a:spAutoFit/>
          </a:bodyPr>
          <a:lstStyle/>
          <a:p>
            <a:r>
              <a:rPr lang="en-US" sz="1400" dirty="0"/>
              <a:t>This can be useful to close objects and clean up resources:</a:t>
            </a:r>
          </a:p>
        </p:txBody>
      </p:sp>
      <p:pic>
        <p:nvPicPr>
          <p:cNvPr id="5" name="Picture 4">
            <a:extLst>
              <a:ext uri="{FF2B5EF4-FFF2-40B4-BE49-F238E27FC236}">
                <a16:creationId xmlns:a16="http://schemas.microsoft.com/office/drawing/2014/main" id="{7FEEA4C7-1608-43AF-8E13-C76A78ADFD12}"/>
              </a:ext>
            </a:extLst>
          </p:cNvPr>
          <p:cNvPicPr>
            <a:picLocks noChangeAspect="1"/>
          </p:cNvPicPr>
          <p:nvPr/>
        </p:nvPicPr>
        <p:blipFill>
          <a:blip r:embed="rId2"/>
          <a:stretch>
            <a:fillRect/>
          </a:stretch>
        </p:blipFill>
        <p:spPr>
          <a:xfrm>
            <a:off x="2887166" y="865950"/>
            <a:ext cx="4313294" cy="1333616"/>
          </a:xfrm>
          <a:prstGeom prst="rect">
            <a:avLst/>
          </a:prstGeom>
        </p:spPr>
      </p:pic>
      <p:pic>
        <p:nvPicPr>
          <p:cNvPr id="9" name="Picture 8">
            <a:extLst>
              <a:ext uri="{FF2B5EF4-FFF2-40B4-BE49-F238E27FC236}">
                <a16:creationId xmlns:a16="http://schemas.microsoft.com/office/drawing/2014/main" id="{251FBC09-0370-440B-9DE3-1657F8A77AD1}"/>
              </a:ext>
            </a:extLst>
          </p:cNvPr>
          <p:cNvPicPr>
            <a:picLocks noChangeAspect="1"/>
          </p:cNvPicPr>
          <p:nvPr/>
        </p:nvPicPr>
        <p:blipFill rotWithShape="1">
          <a:blip r:embed="rId3"/>
          <a:srcRect l="122" t="-7469" r="19665" b="7469"/>
          <a:stretch/>
        </p:blipFill>
        <p:spPr>
          <a:xfrm>
            <a:off x="7308011" y="833471"/>
            <a:ext cx="3740989" cy="769687"/>
          </a:xfrm>
          <a:prstGeom prst="rect">
            <a:avLst/>
          </a:prstGeom>
        </p:spPr>
      </p:pic>
      <p:pic>
        <p:nvPicPr>
          <p:cNvPr id="13" name="Picture 12">
            <a:extLst>
              <a:ext uri="{FF2B5EF4-FFF2-40B4-BE49-F238E27FC236}">
                <a16:creationId xmlns:a16="http://schemas.microsoft.com/office/drawing/2014/main" id="{1916B2C9-5CCB-42AC-8411-AF71E147DA70}"/>
              </a:ext>
            </a:extLst>
          </p:cNvPr>
          <p:cNvPicPr>
            <a:picLocks noChangeAspect="1"/>
          </p:cNvPicPr>
          <p:nvPr/>
        </p:nvPicPr>
        <p:blipFill>
          <a:blip r:embed="rId4"/>
          <a:stretch>
            <a:fillRect/>
          </a:stretch>
        </p:blipFill>
        <p:spPr>
          <a:xfrm>
            <a:off x="2971800" y="2695915"/>
            <a:ext cx="5113463" cy="1676545"/>
          </a:xfrm>
          <a:prstGeom prst="rect">
            <a:avLst/>
          </a:prstGeom>
        </p:spPr>
      </p:pic>
    </p:spTree>
    <p:extLst>
      <p:ext uri="{BB962C8B-B14F-4D97-AF65-F5344CB8AC3E}">
        <p14:creationId xmlns:p14="http://schemas.microsoft.com/office/powerpoint/2010/main" val="553612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Create a New File</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408761"/>
            <a:ext cx="9129622" cy="1169551"/>
          </a:xfrm>
          <a:prstGeom prst="rect">
            <a:avLst/>
          </a:prstGeom>
          <a:noFill/>
        </p:spPr>
        <p:txBody>
          <a:bodyPr wrap="square">
            <a:spAutoFit/>
          </a:bodyPr>
          <a:lstStyle/>
          <a:p>
            <a:r>
              <a:rPr lang="en-US" sz="1400" dirty="0"/>
              <a:t>To create a new file in Python, use the open() method, with one of the following parameters:</a:t>
            </a:r>
          </a:p>
          <a:p>
            <a:endParaRPr lang="en-US" sz="1400" dirty="0"/>
          </a:p>
          <a:p>
            <a:r>
              <a:rPr lang="en-US" sz="1400" dirty="0"/>
              <a:t>"x" - Create - will create a file, returns an error if the file exist</a:t>
            </a:r>
          </a:p>
          <a:p>
            <a:r>
              <a:rPr lang="en-US" sz="1400" dirty="0"/>
              <a:t>"a" - Append - will create a file if the specified file does not exist</a:t>
            </a:r>
          </a:p>
          <a:p>
            <a:r>
              <a:rPr lang="en-US" sz="1400" dirty="0"/>
              <a:t>"w" - Write - will create a file if the specified file does not exist</a:t>
            </a:r>
          </a:p>
        </p:txBody>
      </p:sp>
      <p:pic>
        <p:nvPicPr>
          <p:cNvPr id="5" name="Picture 4">
            <a:extLst>
              <a:ext uri="{FF2B5EF4-FFF2-40B4-BE49-F238E27FC236}">
                <a16:creationId xmlns:a16="http://schemas.microsoft.com/office/drawing/2014/main" id="{B97934F8-D326-4337-9FCB-A387188F6F0D}"/>
              </a:ext>
            </a:extLst>
          </p:cNvPr>
          <p:cNvPicPr>
            <a:picLocks noChangeAspect="1"/>
          </p:cNvPicPr>
          <p:nvPr/>
        </p:nvPicPr>
        <p:blipFill>
          <a:blip r:embed="rId2"/>
          <a:stretch>
            <a:fillRect/>
          </a:stretch>
        </p:blipFill>
        <p:spPr>
          <a:xfrm>
            <a:off x="7899668" y="726782"/>
            <a:ext cx="3246401" cy="922100"/>
          </a:xfrm>
          <a:prstGeom prst="rect">
            <a:avLst/>
          </a:prstGeom>
        </p:spPr>
      </p:pic>
    </p:spTree>
    <p:extLst>
      <p:ext uri="{BB962C8B-B14F-4D97-AF65-F5344CB8AC3E}">
        <p14:creationId xmlns:p14="http://schemas.microsoft.com/office/powerpoint/2010/main" val="1530500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Open a File</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pic>
        <p:nvPicPr>
          <p:cNvPr id="3074" name="Picture 2" descr="Tutorial) Reading and Writing Files in Python - DataCamp">
            <a:extLst>
              <a:ext uri="{FF2B5EF4-FFF2-40B4-BE49-F238E27FC236}">
                <a16:creationId xmlns:a16="http://schemas.microsoft.com/office/drawing/2014/main" id="{481A7BDA-FEB8-4C72-A59C-841D738080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597408"/>
            <a:ext cx="7086600" cy="5915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467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פרלקסה">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פרלקסה">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רלקסה">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Theme1" id="{0C168A6F-B9EA-49C4-9135-4ABEC4BDE41B}" vid="{081D4E5E-19E3-46A1-A59B-A228882A40FA}"/>
    </a:ext>
  </a:extLst>
</a:theme>
</file>

<file path=docProps/app.xml><?xml version="1.0" encoding="utf-8"?>
<Properties xmlns="http://schemas.openxmlformats.org/officeDocument/2006/extended-properties" xmlns:vt="http://schemas.openxmlformats.org/officeDocument/2006/docPropsVTypes">
  <Template>Theme1</Template>
  <TotalTime>6831</TotalTime>
  <Words>2783</Words>
  <Application>Microsoft Office PowerPoint</Application>
  <PresentationFormat>Widescreen</PresentationFormat>
  <Paragraphs>565</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Arial Black</vt:lpstr>
      <vt:lpstr>Corbel</vt:lpstr>
      <vt:lpstr>Trebuchet MS</vt:lpstr>
      <vt:lpstr>var(--font-din)</vt:lpstr>
      <vt:lpstr>Yanone Kaffeesatz Light</vt:lpstr>
      <vt:lpstr>Theme1</vt:lpstr>
      <vt:lpstr>  תכנות מונחה עצמים  תרגול     10 </vt:lpstr>
      <vt:lpstr>נושאים להיום</vt:lpstr>
      <vt:lpstr>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&amp; GitHub</dc:title>
  <dc:creator>семен семен</dc:creator>
  <cp:lastModifiedBy>termin rep</cp:lastModifiedBy>
  <cp:revision>144</cp:revision>
  <dcterms:created xsi:type="dcterms:W3CDTF">2020-11-10T22:23:29Z</dcterms:created>
  <dcterms:modified xsi:type="dcterms:W3CDTF">2020-12-24T11:44:38Z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2020-11-02T00:00:00Z</vt:filetime>
  </property>
  <property fmtid="{D5CDD505-2E9C-101B-9397-08002B2CF9AE}" pid="3" name="Creator">
    <vt:lpwstr>Microsoft® PowerPoint® 2013</vt:lpwstr>
  </property>
  <property fmtid="{D5CDD505-2E9C-101B-9397-08002B2CF9AE}" pid="4" name="LastSaved">
    <vt:filetime>2020-11-10T00:00:00Z</vt:filetime>
  </property>
</Properties>
</file>