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</p:sldIdLst>
  <p:sldSz cx="10058400" cy="10058400"/>
  <p:notesSz cx="10058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415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35120" y="3408147"/>
            <a:ext cx="7098665" cy="5251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geco.co.uk/useful-articles/car/what-are-the-co2-emissions-of-my-car/#%3A~%3Atext%3DIf%20you%20want%20to%20understand%2C255g%2Fkm%20is%20considered%20hig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8639" y="2050429"/>
            <a:ext cx="4455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An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Analysis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CO2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Emissions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Vehicles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from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2000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2014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98365" y="3056210"/>
            <a:ext cx="1576070" cy="2136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algn="l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B</a:t>
            </a:r>
            <a:r>
              <a:rPr lang="en-CA" sz="1200" dirty="0">
                <a:latin typeface="Arial MT"/>
                <a:cs typeface="Arial MT"/>
              </a:rPr>
              <a:t>.</a:t>
            </a:r>
            <a:r>
              <a:rPr sz="1200" spc="-10" dirty="0">
                <a:latin typeface="Arial MT"/>
                <a:cs typeface="Arial MT"/>
              </a:rPr>
              <a:t>Darji</a:t>
            </a:r>
            <a:endParaRPr sz="1200" dirty="0">
              <a:latin typeface="Arial MT"/>
              <a:cs typeface="Arial MT"/>
            </a:endParaRPr>
          </a:p>
          <a:p>
            <a:pPr marL="360045" marR="5080" indent="-347980" algn="l">
              <a:lnSpc>
                <a:spcPct val="275000"/>
              </a:lnSpc>
            </a:pPr>
            <a:r>
              <a:rPr sz="1200" dirty="0">
                <a:latin typeface="Arial MT"/>
                <a:cs typeface="Arial MT"/>
              </a:rPr>
              <a:t>J</a:t>
            </a:r>
            <a:r>
              <a:rPr lang="en-CA" sz="1200" dirty="0">
                <a:latin typeface="Arial MT"/>
                <a:cs typeface="Arial MT"/>
              </a:rPr>
              <a:t>.</a:t>
            </a:r>
            <a:r>
              <a:rPr sz="1200" spc="-10" dirty="0">
                <a:latin typeface="Arial MT"/>
                <a:cs typeface="Arial MT"/>
              </a:rPr>
              <a:t>Moorthy </a:t>
            </a:r>
            <a:endParaRPr lang="en-CA" sz="1200" spc="-10" dirty="0">
              <a:latin typeface="Arial MT"/>
              <a:cs typeface="Arial MT"/>
            </a:endParaRPr>
          </a:p>
          <a:p>
            <a:pPr marL="360045" marR="5080" indent="-347980" algn="l">
              <a:lnSpc>
                <a:spcPct val="275000"/>
              </a:lnSpc>
            </a:pPr>
            <a:r>
              <a:rPr sz="1200" dirty="0">
                <a:latin typeface="Arial MT"/>
                <a:cs typeface="Arial MT"/>
              </a:rPr>
              <a:t>J</a:t>
            </a:r>
            <a:r>
              <a:rPr lang="en-CA" sz="1200" dirty="0">
                <a:latin typeface="Arial MT"/>
                <a:cs typeface="Arial MT"/>
              </a:rPr>
              <a:t>.</a:t>
            </a:r>
            <a:r>
              <a:rPr sz="1200" spc="-25" dirty="0">
                <a:latin typeface="Arial MT"/>
                <a:cs typeface="Arial MT"/>
              </a:rPr>
              <a:t>Hum</a:t>
            </a:r>
            <a:endParaRPr lang="en-CA" sz="1200" spc="-25" dirty="0">
              <a:latin typeface="Arial MT"/>
              <a:cs typeface="Arial MT"/>
            </a:endParaRPr>
          </a:p>
          <a:p>
            <a:pPr marL="360045" marR="5080" indent="-347980" algn="l">
              <a:lnSpc>
                <a:spcPct val="275000"/>
              </a:lnSpc>
            </a:pPr>
            <a:r>
              <a:rPr sz="1200" dirty="0">
                <a:latin typeface="Arial MT"/>
                <a:cs typeface="Arial MT"/>
              </a:rPr>
              <a:t>M</a:t>
            </a:r>
            <a:r>
              <a:rPr lang="en-CA" sz="1200" dirty="0">
                <a:latin typeface="Arial MT"/>
                <a:cs typeface="Arial MT"/>
              </a:rPr>
              <a:t>.</a:t>
            </a:r>
            <a:r>
              <a:rPr sz="1200" spc="-25" dirty="0">
                <a:latin typeface="Arial MT"/>
                <a:cs typeface="Arial MT"/>
              </a:rPr>
              <a:t>Ly</a:t>
            </a:r>
            <a:r>
              <a:rPr sz="1200" spc="500" dirty="0">
                <a:latin typeface="Arial MT"/>
                <a:cs typeface="Arial MT"/>
              </a:rPr>
              <a:t> </a:t>
            </a:r>
            <a:endParaRPr lang="en-CA" sz="1200" spc="500" dirty="0">
              <a:latin typeface="Arial MT"/>
              <a:cs typeface="Arial MT"/>
            </a:endParaRPr>
          </a:p>
          <a:p>
            <a:pPr marL="360045" marR="5080" indent="-347980" algn="l">
              <a:lnSpc>
                <a:spcPct val="275000"/>
              </a:lnSpc>
            </a:pPr>
            <a:r>
              <a:rPr sz="1200" dirty="0">
                <a:latin typeface="Arial MT"/>
                <a:cs typeface="Arial MT"/>
              </a:rPr>
              <a:t>L</a:t>
            </a:r>
            <a:r>
              <a:rPr lang="en-CA" sz="1200" dirty="0">
                <a:latin typeface="Arial MT"/>
                <a:cs typeface="Arial MT"/>
              </a:rPr>
              <a:t>.</a:t>
            </a:r>
            <a:r>
              <a:rPr sz="1200" dirty="0" err="1">
                <a:latin typeface="Arial MT"/>
                <a:cs typeface="Arial MT"/>
              </a:rPr>
              <a:t>Djinde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5117" y="6073551"/>
            <a:ext cx="272224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 MT"/>
                <a:cs typeface="Arial MT"/>
              </a:rPr>
              <a:t>York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University</a:t>
            </a:r>
            <a:endParaRPr sz="1200" dirty="0">
              <a:latin typeface="Arial MT"/>
              <a:cs typeface="Arial MT"/>
            </a:endParaRPr>
          </a:p>
          <a:p>
            <a:pPr marL="12700" marR="5080" algn="ctr">
              <a:lnSpc>
                <a:spcPct val="275000"/>
              </a:lnSpc>
            </a:pPr>
            <a:r>
              <a:rPr sz="1200" spc="-20" dirty="0">
                <a:latin typeface="Arial MT"/>
                <a:cs typeface="Arial MT"/>
              </a:rPr>
              <a:t>CSDA1110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Introduction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Science </a:t>
            </a:r>
            <a:r>
              <a:rPr sz="1200" dirty="0">
                <a:latin typeface="Arial MT"/>
                <a:cs typeface="Arial MT"/>
              </a:rPr>
              <a:t>H</a:t>
            </a:r>
            <a:r>
              <a:rPr lang="en-CA" sz="1200" dirty="0">
                <a:latin typeface="Arial MT"/>
                <a:cs typeface="Arial MT"/>
              </a:rPr>
              <a:t>.</a:t>
            </a:r>
            <a:r>
              <a:rPr sz="1200" spc="-10" dirty="0">
                <a:latin typeface="Arial MT"/>
                <a:cs typeface="Arial MT"/>
              </a:rPr>
              <a:t>Sangwan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 dirty="0">
              <a:latin typeface="Arial MT"/>
              <a:cs typeface="Arial MT"/>
            </a:endParaRPr>
          </a:p>
          <a:p>
            <a:pPr marL="87376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May 3rd, </a:t>
            </a:r>
            <a:r>
              <a:rPr sz="1200" spc="-20" dirty="0">
                <a:latin typeface="Arial MT"/>
                <a:cs typeface="Arial MT"/>
              </a:rPr>
              <a:t>2024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9395099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1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914400"/>
          <a:ext cx="5943600" cy="1980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9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Davies-Bouldin</a:t>
                      </a:r>
                      <a:r>
                        <a:rPr sz="8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Index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118110">
                        <a:lnSpc>
                          <a:spcPct val="191700"/>
                        </a:lnSpc>
                        <a:spcBef>
                          <a:spcPts val="819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measures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similarity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most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similar</a:t>
                      </a:r>
                      <a:r>
                        <a:rPr sz="8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it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95885" algn="just">
                        <a:lnSpc>
                          <a:spcPct val="191700"/>
                        </a:lnSpc>
                        <a:spcBef>
                          <a:spcPts val="819"/>
                        </a:spcBef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Lowest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possible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favourable 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achieved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0.67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indicates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good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model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Calinski-Harabasz</a:t>
                      </a:r>
                      <a:r>
                        <a:rPr sz="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Index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162560">
                        <a:lnSpc>
                          <a:spcPct val="191700"/>
                        </a:lnSpc>
                        <a:spcBef>
                          <a:spcPts val="86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calculates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ratio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how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dispersed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data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points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how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dispersed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points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within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cluster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95885">
                        <a:lnSpc>
                          <a:spcPct val="191700"/>
                        </a:lnSpc>
                        <a:spcBef>
                          <a:spcPts val="86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favourable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metric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have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28618.68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our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model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good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indicator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901700" y="3549575"/>
            <a:ext cx="21520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3)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Aggregate Statistics of </a:t>
            </a:r>
            <a:r>
              <a:rPr sz="1200" spc="-10" dirty="0">
                <a:latin typeface="Arial MT"/>
                <a:cs typeface="Arial MT"/>
              </a:rPr>
              <a:t>Clusters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6437362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4)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9395104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10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1406" y="4656087"/>
            <a:ext cx="5889730" cy="88701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14412" y="6859562"/>
            <a:ext cx="2771775" cy="1847850"/>
            <a:chOff x="1014412" y="6859562"/>
            <a:chExt cx="2771775" cy="18478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407" y="6926237"/>
              <a:ext cx="2714492" cy="17145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4412" y="6859562"/>
              <a:ext cx="2771775" cy="1847850"/>
            </a:xfrm>
            <a:custGeom>
              <a:avLst/>
              <a:gdLst/>
              <a:ahLst/>
              <a:cxnLst/>
              <a:rect l="l" t="t" r="r" b="b"/>
              <a:pathLst>
                <a:path w="2771775" h="1847850">
                  <a:moveTo>
                    <a:pt x="0" y="4762"/>
                  </a:moveTo>
                  <a:lnTo>
                    <a:pt x="2767012" y="4762"/>
                  </a:lnTo>
                </a:path>
                <a:path w="2771775" h="1847850">
                  <a:moveTo>
                    <a:pt x="2767012" y="0"/>
                  </a:moveTo>
                  <a:lnTo>
                    <a:pt x="2767012" y="1843087"/>
                  </a:lnTo>
                </a:path>
                <a:path w="2771775" h="1847850">
                  <a:moveTo>
                    <a:pt x="2771775" y="1843087"/>
                  </a:moveTo>
                  <a:lnTo>
                    <a:pt x="4762" y="1843087"/>
                  </a:lnTo>
                </a:path>
                <a:path w="2771775" h="1847850">
                  <a:moveTo>
                    <a:pt x="4762" y="1847850"/>
                  </a:moveTo>
                  <a:lnTo>
                    <a:pt x="4762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249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5)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2751410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6)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16351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7)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9395104"/>
            <a:ext cx="17081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11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09650" y="1371600"/>
            <a:ext cx="2362200" cy="876300"/>
            <a:chOff x="1009650" y="1371600"/>
            <a:chExt cx="2362200" cy="8763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800" y="1428750"/>
              <a:ext cx="2276475" cy="7429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09650" y="1371600"/>
              <a:ext cx="2362200" cy="876300"/>
            </a:xfrm>
            <a:custGeom>
              <a:avLst/>
              <a:gdLst/>
              <a:ahLst/>
              <a:cxnLst/>
              <a:rect l="l" t="t" r="r" b="b"/>
              <a:pathLst>
                <a:path w="2362200" h="876300">
                  <a:moveTo>
                    <a:pt x="0" y="4762"/>
                  </a:moveTo>
                  <a:lnTo>
                    <a:pt x="2357437" y="4762"/>
                  </a:lnTo>
                </a:path>
                <a:path w="2362200" h="876300">
                  <a:moveTo>
                    <a:pt x="2357437" y="0"/>
                  </a:moveTo>
                  <a:lnTo>
                    <a:pt x="2357437" y="871537"/>
                  </a:lnTo>
                </a:path>
                <a:path w="2362200" h="876300">
                  <a:moveTo>
                    <a:pt x="2362200" y="871537"/>
                  </a:moveTo>
                  <a:lnTo>
                    <a:pt x="4762" y="871537"/>
                  </a:lnTo>
                </a:path>
                <a:path w="2362200" h="876300">
                  <a:moveTo>
                    <a:pt x="4762" y="876300"/>
                  </a:moveTo>
                  <a:lnTo>
                    <a:pt x="4762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00125" y="3178373"/>
            <a:ext cx="2381250" cy="1895475"/>
            <a:chOff x="1000125" y="3178373"/>
            <a:chExt cx="2381250" cy="189547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9068" y="3232776"/>
              <a:ext cx="2312781" cy="17870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00125" y="3178373"/>
              <a:ext cx="2381250" cy="1895475"/>
            </a:xfrm>
            <a:custGeom>
              <a:avLst/>
              <a:gdLst/>
              <a:ahLst/>
              <a:cxnLst/>
              <a:rect l="l" t="t" r="r" b="b"/>
              <a:pathLst>
                <a:path w="2381250" h="1895475">
                  <a:moveTo>
                    <a:pt x="0" y="4762"/>
                  </a:moveTo>
                  <a:lnTo>
                    <a:pt x="2376487" y="4762"/>
                  </a:lnTo>
                </a:path>
                <a:path w="2381250" h="1895475">
                  <a:moveTo>
                    <a:pt x="2376487" y="0"/>
                  </a:moveTo>
                  <a:lnTo>
                    <a:pt x="2376487" y="1890712"/>
                  </a:lnTo>
                </a:path>
                <a:path w="2381250" h="1895475">
                  <a:moveTo>
                    <a:pt x="2381250" y="1890712"/>
                  </a:moveTo>
                  <a:lnTo>
                    <a:pt x="4762" y="1890712"/>
                  </a:lnTo>
                </a:path>
                <a:path w="2381250" h="1895475">
                  <a:moveTo>
                    <a:pt x="4762" y="1895475"/>
                  </a:moveTo>
                  <a:lnTo>
                    <a:pt x="4762" y="47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399" y="6022863"/>
            <a:ext cx="4027246" cy="31513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09650" y="5959524"/>
            <a:ext cx="4152900" cy="3305175"/>
          </a:xfrm>
          <a:custGeom>
            <a:avLst/>
            <a:gdLst/>
            <a:ahLst/>
            <a:cxnLst/>
            <a:rect l="l" t="t" r="r" b="b"/>
            <a:pathLst>
              <a:path w="4152900" h="3305175">
                <a:moveTo>
                  <a:pt x="0" y="4762"/>
                </a:moveTo>
                <a:lnTo>
                  <a:pt x="4148137" y="4762"/>
                </a:lnTo>
              </a:path>
              <a:path w="4152900" h="3305175">
                <a:moveTo>
                  <a:pt x="4148137" y="0"/>
                </a:moveTo>
                <a:lnTo>
                  <a:pt x="4148137" y="3300412"/>
                </a:lnTo>
              </a:path>
              <a:path w="4152900" h="3305175">
                <a:moveTo>
                  <a:pt x="4152900" y="3300412"/>
                </a:moveTo>
                <a:lnTo>
                  <a:pt x="4762" y="3300412"/>
                </a:lnTo>
              </a:path>
              <a:path w="4152900" h="3305175">
                <a:moveTo>
                  <a:pt x="4762" y="3305175"/>
                </a:moveTo>
                <a:lnTo>
                  <a:pt x="4762" y="47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249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8)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9395104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12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97" y="1507062"/>
            <a:ext cx="5809480" cy="48091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249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9)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9395104"/>
            <a:ext cx="1809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Arial MT"/>
                <a:cs typeface="Arial MT"/>
              </a:rPr>
              <a:t>13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039" y="1507062"/>
            <a:ext cx="5816539" cy="48020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187" y="657341"/>
            <a:ext cx="265747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5" dirty="0">
                <a:latin typeface="Segoe UI Light"/>
                <a:cs typeface="Segoe UI Light"/>
              </a:rPr>
              <a:t>D</a:t>
            </a:r>
            <a:r>
              <a:rPr sz="1950" spc="-55" dirty="0"/>
              <a:t>e</a:t>
            </a:r>
            <a:r>
              <a:rPr sz="1750" spc="-55" dirty="0"/>
              <a:t>s</a:t>
            </a:r>
            <a:r>
              <a:rPr sz="1950" spc="-55" dirty="0"/>
              <a:t>c</a:t>
            </a:r>
            <a:r>
              <a:rPr sz="1750" spc="-55" dirty="0"/>
              <a:t>r</a:t>
            </a:r>
            <a:r>
              <a:rPr sz="1950" spc="-55" dirty="0"/>
              <a:t>i</a:t>
            </a:r>
            <a:r>
              <a:rPr sz="1750" spc="-55" dirty="0"/>
              <a:t>pt</a:t>
            </a:r>
            <a:r>
              <a:rPr sz="1950" spc="-55" dirty="0"/>
              <a:t>i</a:t>
            </a:r>
            <a:r>
              <a:rPr sz="1750" spc="-55" dirty="0"/>
              <a:t>on</a:t>
            </a:r>
            <a:r>
              <a:rPr sz="1750" spc="-75" dirty="0"/>
              <a:t> </a:t>
            </a:r>
            <a:r>
              <a:rPr sz="1750" spc="-170" dirty="0"/>
              <a:t>o</a:t>
            </a:r>
            <a:r>
              <a:rPr sz="1950" spc="-170" dirty="0"/>
              <a:t>f</a:t>
            </a:r>
            <a:r>
              <a:rPr sz="1950" spc="-130" dirty="0"/>
              <a:t> </a:t>
            </a:r>
            <a:r>
              <a:rPr sz="1750" spc="-155" dirty="0"/>
              <a:t>t</a:t>
            </a:r>
            <a:r>
              <a:rPr sz="1950" spc="-155" dirty="0"/>
              <a:t>he</a:t>
            </a:r>
            <a:r>
              <a:rPr sz="1950" spc="-130" dirty="0"/>
              <a:t> </a:t>
            </a:r>
            <a:r>
              <a:rPr sz="1950" spc="-85" dirty="0"/>
              <a:t>da</a:t>
            </a:r>
            <a:r>
              <a:rPr sz="1750" spc="-85" dirty="0"/>
              <a:t>t</a:t>
            </a:r>
            <a:r>
              <a:rPr sz="1950" spc="-85" dirty="0"/>
              <a:t>a</a:t>
            </a:r>
            <a:r>
              <a:rPr sz="1750" spc="-85" dirty="0"/>
              <a:t>s</a:t>
            </a:r>
            <a:r>
              <a:rPr sz="1950" spc="-85" dirty="0"/>
              <a:t>e</a:t>
            </a:r>
            <a:r>
              <a:rPr sz="1750" spc="-85" dirty="0"/>
              <a:t>t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60499" y="32416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0499" y="34512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499" y="36703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0499" y="38798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60499" y="40894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60499" y="43084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0499" y="50038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7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60499" y="521335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60499" y="54229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60499" y="56419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60499" y="58515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0499" y="60610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60499" y="6756400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60499" y="697547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19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60499" y="7185025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32783" y="1086795"/>
            <a:ext cx="7799705" cy="6207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70"/>
              </a:spcBef>
            </a:pPr>
            <a:r>
              <a:rPr sz="110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da</a:t>
            </a:r>
            <a:r>
              <a:rPr sz="1050" spc="-55" dirty="0">
                <a:latin typeface="Comic Sans MS"/>
                <a:cs typeface="Comic Sans MS"/>
              </a:rPr>
              <a:t>t</a:t>
            </a:r>
            <a:r>
              <a:rPr sz="1150" spc="-55" dirty="0">
                <a:latin typeface="Comic Sans MS"/>
                <a:cs typeface="Comic Sans MS"/>
              </a:rPr>
              <a:t>a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150" spc="-55" dirty="0">
                <a:latin typeface="Comic Sans MS"/>
                <a:cs typeface="Comic Sans MS"/>
              </a:rPr>
              <a:t>e</a:t>
            </a:r>
            <a:r>
              <a:rPr sz="1050" spc="-55" dirty="0">
                <a:latin typeface="Comic Sans MS"/>
                <a:cs typeface="Comic Sans MS"/>
              </a:rPr>
              <a:t>t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e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us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g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45" dirty="0">
                <a:latin typeface="Comic Sans MS"/>
                <a:cs typeface="Comic Sans MS"/>
              </a:rPr>
              <a:t>c</a:t>
            </a:r>
            <a:r>
              <a:rPr sz="1050" spc="-45" dirty="0">
                <a:latin typeface="Comic Sans MS"/>
                <a:cs typeface="Comic Sans MS"/>
              </a:rPr>
              <a:t>o</a:t>
            </a:r>
            <a:r>
              <a:rPr sz="1150" spc="-45" dirty="0">
                <a:latin typeface="Comic Sans MS"/>
                <a:cs typeface="Comic Sans MS"/>
              </a:rPr>
              <a:t>llec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ed </a:t>
            </a:r>
            <a:r>
              <a:rPr sz="1150" spc="-60" dirty="0">
                <a:latin typeface="Comic Sans MS"/>
                <a:cs typeface="Comic Sans MS"/>
              </a:rPr>
              <a:t>f</a:t>
            </a:r>
            <a:r>
              <a:rPr sz="1050" spc="-60" dirty="0">
                <a:latin typeface="Comic Sans MS"/>
                <a:cs typeface="Comic Sans MS"/>
              </a:rPr>
              <a:t>rom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w</a:t>
            </a:r>
            <a:r>
              <a:rPr sz="1150" spc="-45" dirty="0">
                <a:latin typeface="Comic Sans MS"/>
                <a:cs typeface="Comic Sans MS"/>
              </a:rPr>
              <a:t>eb</a:t>
            </a:r>
            <a:r>
              <a:rPr sz="1050" spc="-45" dirty="0">
                <a:latin typeface="Comic Sans MS"/>
                <a:cs typeface="Comic Sans MS"/>
              </a:rPr>
              <a:t>s</a:t>
            </a:r>
            <a:r>
              <a:rPr sz="1150" spc="-45" dirty="0">
                <a:latin typeface="Comic Sans MS"/>
                <a:cs typeface="Comic Sans MS"/>
              </a:rPr>
              <a:t>i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e</a:t>
            </a:r>
            <a:r>
              <a:rPr sz="1100" spc="-45" dirty="0">
                <a:latin typeface="Comic Sans MS"/>
                <a:cs typeface="Comic Sans MS"/>
              </a:rPr>
              <a:t>: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O</a:t>
            </a:r>
            <a:r>
              <a:rPr sz="1050" spc="-10" dirty="0">
                <a:latin typeface="Comic Sans MS"/>
                <a:cs typeface="Comic Sans MS"/>
              </a:rPr>
              <a:t>p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00" spc="-10" dirty="0">
                <a:latin typeface="Comic Sans MS"/>
                <a:cs typeface="Comic Sans MS"/>
              </a:rPr>
              <a:t>C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ada</a:t>
            </a:r>
            <a:r>
              <a:rPr sz="1100" spc="-10" dirty="0">
                <a:latin typeface="Comic Sans MS"/>
                <a:cs typeface="Comic Sans MS"/>
              </a:rPr>
              <a:t>.</a:t>
            </a:r>
            <a:r>
              <a:rPr sz="1150" spc="-10" dirty="0">
                <a:latin typeface="Comic Sans MS"/>
                <a:cs typeface="Comic Sans MS"/>
              </a:rPr>
              <a:t>ca</a:t>
            </a:r>
            <a:r>
              <a:rPr sz="1100" spc="-10" dirty="0">
                <a:latin typeface="Comic Sans MS"/>
                <a:cs typeface="Comic Sans MS"/>
              </a:rPr>
              <a:t>.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235" dirty="0">
                <a:latin typeface="Comic Sans MS"/>
                <a:cs typeface="Comic Sans MS"/>
              </a:rPr>
              <a:t>I</a:t>
            </a:r>
            <a:r>
              <a:rPr sz="1050" spc="-235" dirty="0">
                <a:latin typeface="Comic Sans MS"/>
                <a:cs typeface="Comic Sans MS"/>
              </a:rPr>
              <a:t>t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prov</a:t>
            </a:r>
            <a:r>
              <a:rPr sz="1150" spc="-20" dirty="0">
                <a:latin typeface="Comic Sans MS"/>
                <a:cs typeface="Comic Sans MS"/>
              </a:rPr>
              <a:t>ide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b</a:t>
            </a:r>
            <a:r>
              <a:rPr sz="1050" spc="-30" dirty="0">
                <a:latin typeface="Comic Sans MS"/>
                <a:cs typeface="Comic Sans MS"/>
              </a:rPr>
              <a:t>y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ca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acc</a:t>
            </a:r>
            <a:r>
              <a:rPr sz="1050" spc="-30" dirty="0">
                <a:latin typeface="Comic Sans MS"/>
                <a:cs typeface="Comic Sans MS"/>
              </a:rPr>
              <a:t>or</a:t>
            </a:r>
            <a:r>
              <a:rPr sz="1150" spc="-30" dirty="0">
                <a:latin typeface="Comic Sans MS"/>
                <a:cs typeface="Comic Sans MS"/>
              </a:rPr>
              <a:t>di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g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to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50" dirty="0">
                <a:latin typeface="Comic Sans MS"/>
                <a:cs typeface="Comic Sans MS"/>
              </a:rPr>
              <a:t>M</a:t>
            </a:r>
            <a:r>
              <a:rPr sz="1150" spc="-50" dirty="0">
                <a:latin typeface="Comic Sans MS"/>
                <a:cs typeface="Comic Sans MS"/>
              </a:rPr>
              <a:t>ake</a:t>
            </a:r>
            <a:r>
              <a:rPr sz="1100" spc="-50" dirty="0">
                <a:latin typeface="Comic Sans MS"/>
                <a:cs typeface="Comic Sans MS"/>
              </a:rPr>
              <a:t>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75" dirty="0">
                <a:latin typeface="Comic Sans MS"/>
                <a:cs typeface="Comic Sans MS"/>
              </a:rPr>
              <a:t>Y</a:t>
            </a:r>
            <a:r>
              <a:rPr sz="1150" spc="-75" dirty="0">
                <a:latin typeface="Comic Sans MS"/>
                <a:cs typeface="Comic Sans MS"/>
              </a:rPr>
              <a:t>ea</a:t>
            </a:r>
            <a:r>
              <a:rPr sz="1050" spc="-75" dirty="0">
                <a:latin typeface="Comic Sans MS"/>
                <a:cs typeface="Comic Sans MS"/>
              </a:rPr>
              <a:t>r</a:t>
            </a:r>
            <a:r>
              <a:rPr sz="1100" spc="-75" dirty="0">
                <a:latin typeface="Comic Sans MS"/>
                <a:cs typeface="Comic Sans MS"/>
              </a:rPr>
              <a:t>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35" dirty="0">
                <a:latin typeface="Comic Sans MS"/>
                <a:cs typeface="Comic Sans MS"/>
              </a:rPr>
              <a:t>M</a:t>
            </a:r>
            <a:r>
              <a:rPr sz="1050" spc="-35" dirty="0">
                <a:latin typeface="Comic Sans MS"/>
                <a:cs typeface="Comic Sans MS"/>
              </a:rPr>
              <a:t>o</a:t>
            </a:r>
            <a:r>
              <a:rPr sz="1150" spc="-35" dirty="0">
                <a:latin typeface="Comic Sans MS"/>
                <a:cs typeface="Comic Sans MS"/>
              </a:rPr>
              <a:t>del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60" dirty="0">
                <a:latin typeface="Comic Sans MS"/>
                <a:cs typeface="Comic Sans MS"/>
              </a:rPr>
              <a:t>V</a:t>
            </a:r>
            <a:r>
              <a:rPr sz="1150" spc="-60" dirty="0">
                <a:latin typeface="Comic Sans MS"/>
                <a:cs typeface="Comic Sans MS"/>
              </a:rPr>
              <a:t>ehicle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cla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,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55" dirty="0">
                <a:latin typeface="Comic Sans MS"/>
                <a:cs typeface="Comic Sans MS"/>
              </a:rPr>
              <a:t>S</a:t>
            </a:r>
            <a:r>
              <a:rPr sz="1150" spc="-55" dirty="0">
                <a:latin typeface="Comic Sans MS"/>
                <a:cs typeface="Comic Sans MS"/>
              </a:rPr>
              <a:t>i</a:t>
            </a:r>
            <a:r>
              <a:rPr sz="1050" spc="-55" dirty="0">
                <a:latin typeface="Comic Sans MS"/>
                <a:cs typeface="Comic Sans MS"/>
              </a:rPr>
              <a:t>z</a:t>
            </a:r>
            <a:r>
              <a:rPr sz="1150" spc="-55" dirty="0">
                <a:latin typeface="Comic Sans MS"/>
                <a:cs typeface="Comic Sans MS"/>
              </a:rPr>
              <a:t>e</a:t>
            </a:r>
            <a:r>
              <a:rPr sz="1100" spc="-55" dirty="0">
                <a:latin typeface="Comic Sans MS"/>
                <a:cs typeface="Comic Sans MS"/>
              </a:rPr>
              <a:t>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tr</a:t>
            </a:r>
            <a:r>
              <a:rPr sz="1150" spc="-20" dirty="0">
                <a:latin typeface="Comic Sans MS"/>
                <a:cs typeface="Comic Sans MS"/>
              </a:rPr>
              <a:t>a</a:t>
            </a:r>
            <a:r>
              <a:rPr sz="1050" spc="-20" dirty="0">
                <a:latin typeface="Comic Sans MS"/>
                <a:cs typeface="Comic Sans MS"/>
              </a:rPr>
              <a:t>nsm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ss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on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c</a:t>
            </a:r>
            <a:r>
              <a:rPr sz="1050" spc="-35" dirty="0">
                <a:latin typeface="Comic Sans MS"/>
                <a:cs typeface="Comic Sans MS"/>
              </a:rPr>
              <a:t>y</a:t>
            </a:r>
            <a:r>
              <a:rPr sz="1150" spc="-35" dirty="0">
                <a:latin typeface="Comic Sans MS"/>
                <a:cs typeface="Comic Sans MS"/>
              </a:rPr>
              <a:t>li</a:t>
            </a:r>
            <a:r>
              <a:rPr sz="1050" spc="-35" dirty="0">
                <a:latin typeface="Comic Sans MS"/>
                <a:cs typeface="Comic Sans MS"/>
              </a:rPr>
              <a:t>n</a:t>
            </a:r>
            <a:r>
              <a:rPr sz="1150" spc="-35" dirty="0">
                <a:latin typeface="Comic Sans MS"/>
                <a:cs typeface="Comic Sans MS"/>
              </a:rPr>
              <a:t>de</a:t>
            </a:r>
            <a:r>
              <a:rPr sz="1050" spc="-35" dirty="0">
                <a:latin typeface="Comic Sans MS"/>
                <a:cs typeface="Comic Sans MS"/>
              </a:rPr>
              <a:t>rs</a:t>
            </a:r>
            <a:r>
              <a:rPr sz="1100" spc="-35" dirty="0">
                <a:latin typeface="Comic Sans MS"/>
                <a:cs typeface="Comic Sans MS"/>
              </a:rPr>
              <a:t>.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da</a:t>
            </a:r>
            <a:r>
              <a:rPr sz="1050" spc="-55" dirty="0">
                <a:latin typeface="Comic Sans MS"/>
                <a:cs typeface="Comic Sans MS"/>
              </a:rPr>
              <a:t>t</a:t>
            </a:r>
            <a:r>
              <a:rPr sz="1150" spc="-55" dirty="0">
                <a:latin typeface="Comic Sans MS"/>
                <a:cs typeface="Comic Sans MS"/>
              </a:rPr>
              <a:t>a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150" spc="-55" dirty="0">
                <a:latin typeface="Comic Sans MS"/>
                <a:cs typeface="Comic Sans MS"/>
              </a:rPr>
              <a:t>e</a:t>
            </a:r>
            <a:r>
              <a:rPr sz="1050" spc="-55" dirty="0">
                <a:latin typeface="Comic Sans MS"/>
                <a:cs typeface="Comic Sans MS"/>
              </a:rPr>
              <a:t>t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050" dirty="0">
                <a:latin typeface="Comic Sans MS"/>
                <a:cs typeface="Comic Sans MS"/>
              </a:rPr>
              <a:t>so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prov</a:t>
            </a:r>
            <a:r>
              <a:rPr sz="1150" spc="-10" dirty="0">
                <a:latin typeface="Comic Sans MS"/>
                <a:cs typeface="Comic Sans MS"/>
              </a:rPr>
              <a:t>ide </a:t>
            </a:r>
            <a:r>
              <a:rPr sz="1150" spc="-40" dirty="0">
                <a:latin typeface="Comic Sans MS"/>
                <a:cs typeface="Comic Sans MS"/>
              </a:rPr>
              <a:t>i</a:t>
            </a:r>
            <a:r>
              <a:rPr sz="1050" spc="-40" dirty="0">
                <a:latin typeface="Comic Sans MS"/>
                <a:cs typeface="Comic Sans MS"/>
              </a:rPr>
              <a:t>n</a:t>
            </a:r>
            <a:r>
              <a:rPr sz="1150" spc="-40" dirty="0">
                <a:latin typeface="Comic Sans MS"/>
                <a:cs typeface="Comic Sans MS"/>
              </a:rPr>
              <a:t>f</a:t>
            </a:r>
            <a:r>
              <a:rPr sz="1050" spc="-40" dirty="0">
                <a:latin typeface="Comic Sans MS"/>
                <a:cs typeface="Comic Sans MS"/>
              </a:rPr>
              <a:t>orm</a:t>
            </a:r>
            <a:r>
              <a:rPr sz="1150" spc="-40" dirty="0">
                <a:latin typeface="Comic Sans MS"/>
                <a:cs typeface="Comic Sans MS"/>
              </a:rPr>
              <a:t>a</a:t>
            </a:r>
            <a:r>
              <a:rPr sz="1050" spc="-40" dirty="0">
                <a:latin typeface="Comic Sans MS"/>
                <a:cs typeface="Comic Sans MS"/>
              </a:rPr>
              <a:t>t</a:t>
            </a:r>
            <a:r>
              <a:rPr sz="1150" spc="-40" dirty="0">
                <a:latin typeface="Comic Sans MS"/>
                <a:cs typeface="Comic Sans MS"/>
              </a:rPr>
              <a:t>i</a:t>
            </a:r>
            <a:r>
              <a:rPr sz="1050" spc="-40" dirty="0">
                <a:latin typeface="Comic Sans MS"/>
                <a:cs typeface="Comic Sans MS"/>
              </a:rPr>
              <a:t>on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ab</a:t>
            </a:r>
            <a:r>
              <a:rPr sz="1050" spc="-20" dirty="0">
                <a:latin typeface="Comic Sans MS"/>
                <a:cs typeface="Comic Sans MS"/>
              </a:rPr>
              <a:t>out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30" dirty="0">
                <a:latin typeface="Comic Sans MS"/>
                <a:cs typeface="Comic Sans MS"/>
              </a:rPr>
              <a:t>typ</a:t>
            </a:r>
            <a:r>
              <a:rPr sz="1150" spc="-30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75" dirty="0">
                <a:latin typeface="Comic Sans MS"/>
                <a:cs typeface="Comic Sans MS"/>
              </a:rPr>
              <a:t>f</a:t>
            </a:r>
            <a:r>
              <a:rPr sz="1050" spc="-75" dirty="0">
                <a:latin typeface="Comic Sans MS"/>
                <a:cs typeface="Comic Sans MS"/>
              </a:rPr>
              <a:t>u</a:t>
            </a:r>
            <a:r>
              <a:rPr sz="1150" spc="-75" dirty="0">
                <a:latin typeface="Comic Sans MS"/>
                <a:cs typeface="Comic Sans MS"/>
              </a:rPr>
              <a:t>el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95" dirty="0">
                <a:latin typeface="Comic Sans MS"/>
                <a:cs typeface="Comic Sans MS"/>
              </a:rPr>
              <a:t>t</a:t>
            </a:r>
            <a:r>
              <a:rPr sz="1150" spc="-95" dirty="0">
                <a:latin typeface="Comic Sans MS"/>
                <a:cs typeface="Comic Sans MS"/>
              </a:rPr>
              <a:t>ha</a:t>
            </a:r>
            <a:r>
              <a:rPr sz="1050" spc="-95" dirty="0">
                <a:latin typeface="Comic Sans MS"/>
                <a:cs typeface="Comic Sans MS"/>
              </a:rPr>
              <a:t>t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40" dirty="0">
                <a:latin typeface="Comic Sans MS"/>
                <a:cs typeface="Comic Sans MS"/>
              </a:rPr>
              <a:t>each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us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30" dirty="0">
                <a:latin typeface="Comic Sans MS"/>
                <a:cs typeface="Comic Sans MS"/>
              </a:rPr>
              <a:t>qu</a:t>
            </a:r>
            <a:r>
              <a:rPr sz="1150" spc="-30" dirty="0">
                <a:latin typeface="Comic Sans MS"/>
                <a:cs typeface="Comic Sans MS"/>
              </a:rPr>
              <a:t>a</a:t>
            </a:r>
            <a:r>
              <a:rPr sz="1050" spc="-30" dirty="0">
                <a:latin typeface="Comic Sans MS"/>
                <a:cs typeface="Comic Sans MS"/>
              </a:rPr>
              <a:t>nt</a:t>
            </a:r>
            <a:r>
              <a:rPr sz="1150" spc="-30" dirty="0">
                <a:latin typeface="Comic Sans MS"/>
                <a:cs typeface="Comic Sans MS"/>
              </a:rPr>
              <a:t>i</a:t>
            </a:r>
            <a:r>
              <a:rPr sz="1050" spc="-30" dirty="0">
                <a:latin typeface="Comic Sans MS"/>
                <a:cs typeface="Comic Sans MS"/>
              </a:rPr>
              <a:t>ty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50" spc="-75" dirty="0">
                <a:latin typeface="Comic Sans MS"/>
                <a:cs typeface="Comic Sans MS"/>
              </a:rPr>
              <a:t>f</a:t>
            </a:r>
            <a:r>
              <a:rPr sz="1050" spc="-75" dirty="0">
                <a:latin typeface="Comic Sans MS"/>
                <a:cs typeface="Comic Sans MS"/>
              </a:rPr>
              <a:t>u</a:t>
            </a:r>
            <a:r>
              <a:rPr sz="1150" spc="-75" dirty="0">
                <a:latin typeface="Comic Sans MS"/>
                <a:cs typeface="Comic Sans MS"/>
              </a:rPr>
              <a:t>el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</a:t>
            </a:r>
            <a:r>
              <a:rPr sz="1050" dirty="0">
                <a:latin typeface="Comic Sans MS"/>
                <a:cs typeface="Comic Sans MS"/>
              </a:rPr>
              <a:t>onsumpt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ci</a:t>
            </a:r>
            <a:r>
              <a:rPr sz="1050" spc="-65" dirty="0">
                <a:latin typeface="Comic Sans MS"/>
                <a:cs typeface="Comic Sans MS"/>
              </a:rPr>
              <a:t>ty</a:t>
            </a:r>
            <a:r>
              <a:rPr sz="1100" spc="-65" dirty="0">
                <a:latin typeface="Comic Sans MS"/>
                <a:cs typeface="Comic Sans MS"/>
              </a:rPr>
              <a:t>,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40" dirty="0">
                <a:latin typeface="Comic Sans MS"/>
                <a:cs typeface="Comic Sans MS"/>
              </a:rPr>
              <a:t>high</a:t>
            </a:r>
            <a:r>
              <a:rPr sz="1050" spc="-40" dirty="0">
                <a:latin typeface="Comic Sans MS"/>
                <a:cs typeface="Comic Sans MS"/>
              </a:rPr>
              <a:t>w</a:t>
            </a:r>
            <a:r>
              <a:rPr sz="1150" spc="-40" dirty="0">
                <a:latin typeface="Comic Sans MS"/>
                <a:cs typeface="Comic Sans MS"/>
              </a:rPr>
              <a:t>a</a:t>
            </a:r>
            <a:r>
              <a:rPr sz="1050" spc="-40" dirty="0">
                <a:latin typeface="Comic Sans MS"/>
                <a:cs typeface="Comic Sans MS"/>
              </a:rPr>
              <a:t>y</a:t>
            </a:r>
            <a:r>
              <a:rPr sz="1100" spc="-40" dirty="0">
                <a:latin typeface="Comic Sans MS"/>
                <a:cs typeface="Comic Sans MS"/>
              </a:rPr>
              <a:t>,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t</a:t>
            </a:r>
            <a:r>
              <a:rPr sz="1150" spc="-25" dirty="0">
                <a:latin typeface="Comic Sans MS"/>
                <a:cs typeface="Comic Sans MS"/>
              </a:rPr>
              <a:t>he </a:t>
            </a:r>
            <a:r>
              <a:rPr sz="1150" spc="-10" dirty="0">
                <a:latin typeface="Comic Sans MS"/>
                <a:cs typeface="Comic Sans MS"/>
              </a:rPr>
              <a:t>c</a:t>
            </a:r>
            <a:r>
              <a:rPr sz="1050" spc="-10" dirty="0">
                <a:latin typeface="Comic Sans MS"/>
                <a:cs typeface="Comic Sans MS"/>
              </a:rPr>
              <a:t>om</a:t>
            </a:r>
            <a:r>
              <a:rPr sz="1150" spc="-10" dirty="0">
                <a:latin typeface="Comic Sans MS"/>
                <a:cs typeface="Comic Sans MS"/>
              </a:rPr>
              <a:t>bi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100" spc="-1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  <a:p>
            <a:pPr marL="12700" marR="951865">
              <a:lnSpc>
                <a:spcPct val="195700"/>
              </a:lnSpc>
              <a:spcBef>
                <a:spcPts val="75"/>
              </a:spcBef>
            </a:pP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50" dirty="0">
                <a:latin typeface="Comic Sans MS"/>
                <a:cs typeface="Comic Sans MS"/>
              </a:rPr>
              <a:t>e</a:t>
            </a:r>
            <a:r>
              <a:rPr sz="1050" spc="-50" dirty="0">
                <a:latin typeface="Comic Sans MS"/>
                <a:cs typeface="Comic Sans MS"/>
              </a:rPr>
              <a:t>st</a:t>
            </a:r>
            <a:r>
              <a:rPr sz="1150" spc="-50" dirty="0">
                <a:latin typeface="Comic Sans MS"/>
                <a:cs typeface="Comic Sans MS"/>
              </a:rPr>
              <a:t>i</a:t>
            </a:r>
            <a:r>
              <a:rPr sz="1050" spc="-50" dirty="0">
                <a:latin typeface="Comic Sans MS"/>
                <a:cs typeface="Comic Sans MS"/>
              </a:rPr>
              <a:t>m</a:t>
            </a:r>
            <a:r>
              <a:rPr sz="1150" spc="-50" dirty="0">
                <a:latin typeface="Comic Sans MS"/>
                <a:cs typeface="Comic Sans MS"/>
              </a:rPr>
              <a:t>a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ed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ail</a:t>
            </a:r>
            <a:r>
              <a:rPr sz="1050" spc="-45" dirty="0">
                <a:latin typeface="Comic Sans MS"/>
                <a:cs typeface="Comic Sans MS"/>
              </a:rPr>
              <a:t>p</a:t>
            </a:r>
            <a:r>
              <a:rPr sz="1150" spc="-45" dirty="0">
                <a:latin typeface="Comic Sans MS"/>
                <a:cs typeface="Comic Sans MS"/>
              </a:rPr>
              <a:t>i</a:t>
            </a:r>
            <a:r>
              <a:rPr sz="1050" spc="-45" dirty="0">
                <a:latin typeface="Comic Sans MS"/>
                <a:cs typeface="Comic Sans MS"/>
              </a:rPr>
              <a:t>p</a:t>
            </a:r>
            <a:r>
              <a:rPr sz="1150" spc="-45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ca</a:t>
            </a:r>
            <a:r>
              <a:rPr sz="1050" spc="-20" dirty="0">
                <a:latin typeface="Comic Sans MS"/>
                <a:cs typeface="Comic Sans MS"/>
              </a:rPr>
              <a:t>r</a:t>
            </a:r>
            <a:r>
              <a:rPr sz="1150" spc="-20" dirty="0">
                <a:latin typeface="Comic Sans MS"/>
                <a:cs typeface="Comic Sans MS"/>
              </a:rPr>
              <a:t>b</a:t>
            </a:r>
            <a:r>
              <a:rPr sz="1050" spc="-20" dirty="0">
                <a:latin typeface="Comic Sans MS"/>
                <a:cs typeface="Comic Sans MS"/>
              </a:rPr>
              <a:t>on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di</a:t>
            </a:r>
            <a:r>
              <a:rPr sz="1050" spc="-55" dirty="0">
                <a:latin typeface="Comic Sans MS"/>
                <a:cs typeface="Comic Sans MS"/>
              </a:rPr>
              <a:t>ox</a:t>
            </a:r>
            <a:r>
              <a:rPr sz="1150" spc="-55" dirty="0">
                <a:latin typeface="Comic Sans MS"/>
                <a:cs typeface="Comic Sans MS"/>
              </a:rPr>
              <a:t>ide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(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g</a:t>
            </a:r>
            <a:r>
              <a:rPr sz="1050" dirty="0">
                <a:latin typeface="Comic Sans MS"/>
                <a:cs typeface="Comic Sans MS"/>
              </a:rPr>
              <a:t>r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ms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p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050" spc="-35" dirty="0">
                <a:latin typeface="Comic Sans MS"/>
                <a:cs typeface="Comic Sans MS"/>
              </a:rPr>
              <a:t>r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50" dirty="0">
                <a:latin typeface="Comic Sans MS"/>
                <a:cs typeface="Comic Sans MS"/>
              </a:rPr>
              <a:t>kil</a:t>
            </a:r>
            <a:r>
              <a:rPr sz="1050" spc="-50" dirty="0">
                <a:latin typeface="Comic Sans MS"/>
                <a:cs typeface="Comic Sans MS"/>
              </a:rPr>
              <a:t>om</a:t>
            </a:r>
            <a:r>
              <a:rPr sz="1150" spc="-50" dirty="0">
                <a:latin typeface="Comic Sans MS"/>
                <a:cs typeface="Comic Sans MS"/>
              </a:rPr>
              <a:t>e</a:t>
            </a:r>
            <a:r>
              <a:rPr sz="1050" spc="-50" dirty="0">
                <a:latin typeface="Comic Sans MS"/>
                <a:cs typeface="Comic Sans MS"/>
              </a:rPr>
              <a:t>tr</a:t>
            </a:r>
            <a:r>
              <a:rPr sz="1150" spc="-50" dirty="0">
                <a:latin typeface="Comic Sans MS"/>
                <a:cs typeface="Comic Sans MS"/>
              </a:rPr>
              <a:t>e</a:t>
            </a:r>
            <a:r>
              <a:rPr sz="1100" spc="-50" dirty="0">
                <a:latin typeface="Comic Sans MS"/>
                <a:cs typeface="Comic Sans MS"/>
              </a:rPr>
              <a:t>)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ba</a:t>
            </a:r>
            <a:r>
              <a:rPr sz="1050" spc="-30" dirty="0">
                <a:latin typeface="Comic Sans MS"/>
                <a:cs typeface="Comic Sans MS"/>
              </a:rPr>
              <a:t>s</a:t>
            </a:r>
            <a:r>
              <a:rPr sz="1150" spc="-30" dirty="0">
                <a:latin typeface="Comic Sans MS"/>
                <a:cs typeface="Comic Sans MS"/>
              </a:rPr>
              <a:t>ed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55" dirty="0">
                <a:latin typeface="Comic Sans MS"/>
                <a:cs typeface="Comic Sans MS"/>
              </a:rPr>
              <a:t>on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75" dirty="0">
                <a:latin typeface="Comic Sans MS"/>
                <a:cs typeface="Comic Sans MS"/>
              </a:rPr>
              <a:t>f</a:t>
            </a:r>
            <a:r>
              <a:rPr sz="1050" spc="-75" dirty="0">
                <a:latin typeface="Comic Sans MS"/>
                <a:cs typeface="Comic Sans MS"/>
              </a:rPr>
              <a:t>u</a:t>
            </a:r>
            <a:r>
              <a:rPr sz="1150" spc="-75" dirty="0">
                <a:latin typeface="Comic Sans MS"/>
                <a:cs typeface="Comic Sans MS"/>
              </a:rPr>
              <a:t>el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typ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100" spc="-10" dirty="0">
                <a:latin typeface="Comic Sans MS"/>
                <a:cs typeface="Comic Sans MS"/>
              </a:rPr>
              <a:t>. </a:t>
            </a:r>
            <a:r>
              <a:rPr sz="1100" spc="-25" dirty="0">
                <a:latin typeface="Comic Sans MS"/>
                <a:cs typeface="Comic Sans MS"/>
              </a:rPr>
              <a:t>L</a:t>
            </a:r>
            <a:r>
              <a:rPr sz="1150" spc="-25" dirty="0">
                <a:latin typeface="Comic Sans MS"/>
                <a:cs typeface="Comic Sans MS"/>
              </a:rPr>
              <a:t>ege</a:t>
            </a:r>
            <a:r>
              <a:rPr sz="1050" spc="-25" dirty="0">
                <a:latin typeface="Comic Sans MS"/>
                <a:cs typeface="Comic Sans MS"/>
              </a:rPr>
              <a:t>n</a:t>
            </a:r>
            <a:r>
              <a:rPr sz="1150" spc="-25" dirty="0">
                <a:latin typeface="Comic Sans MS"/>
                <a:cs typeface="Comic Sans MS"/>
              </a:rPr>
              <a:t>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D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t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t</a:t>
            </a:r>
            <a:r>
              <a:rPr sz="1100" spc="-10" dirty="0">
                <a:latin typeface="Comic Sans MS"/>
                <a:cs typeface="Comic Sans MS"/>
              </a:rPr>
              <a:t>:</a:t>
            </a:r>
            <a:endParaRPr sz="1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100" spc="-10" dirty="0">
                <a:latin typeface="Comic Sans MS"/>
                <a:cs typeface="Comic Sans MS"/>
              </a:rPr>
              <a:t>M</a:t>
            </a:r>
            <a:r>
              <a:rPr sz="1050" spc="-10" dirty="0">
                <a:latin typeface="Comic Sans MS"/>
                <a:cs typeface="Comic Sans MS"/>
              </a:rPr>
              <a:t>o</a:t>
            </a:r>
            <a:r>
              <a:rPr sz="1150" spc="-10" dirty="0">
                <a:latin typeface="Comic Sans MS"/>
                <a:cs typeface="Comic Sans MS"/>
              </a:rPr>
              <a:t>del</a:t>
            </a:r>
            <a:r>
              <a:rPr sz="1100" spc="-10" dirty="0">
                <a:latin typeface="Comic Sans MS"/>
                <a:cs typeface="Comic Sans MS"/>
              </a:rPr>
              <a:t>:</a:t>
            </a:r>
            <a:endParaRPr sz="1100">
              <a:latin typeface="Comic Sans MS"/>
              <a:cs typeface="Comic Sans MS"/>
            </a:endParaRPr>
          </a:p>
          <a:p>
            <a:pPr marL="279400" marR="5720080">
              <a:lnSpc>
                <a:spcPct val="119600"/>
              </a:lnSpc>
              <a:spcBef>
                <a:spcPts val="1125"/>
              </a:spcBef>
            </a:pPr>
            <a:r>
              <a:rPr sz="1100" spc="-95" dirty="0">
                <a:latin typeface="Comic Sans MS"/>
                <a:cs typeface="Comic Sans MS"/>
              </a:rPr>
              <a:t>4WD/4X4</a:t>
            </a:r>
            <a:r>
              <a:rPr sz="1100" spc="-2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spc="-35" dirty="0">
                <a:latin typeface="Comic Sans MS"/>
                <a:cs typeface="Comic Sans MS"/>
              </a:rPr>
              <a:t>F</a:t>
            </a:r>
            <a:r>
              <a:rPr sz="1050" spc="-35" dirty="0">
                <a:latin typeface="Comic Sans MS"/>
                <a:cs typeface="Comic Sans MS"/>
              </a:rPr>
              <a:t>our</a:t>
            </a:r>
            <a:r>
              <a:rPr sz="1100" spc="-35" dirty="0">
                <a:latin typeface="Comic Sans MS"/>
                <a:cs typeface="Comic Sans MS"/>
              </a:rPr>
              <a:t>-</a:t>
            </a:r>
            <a:r>
              <a:rPr sz="1050" spc="-30" dirty="0">
                <a:latin typeface="Comic Sans MS"/>
                <a:cs typeface="Comic Sans MS"/>
              </a:rPr>
              <a:t>w</a:t>
            </a:r>
            <a:r>
              <a:rPr sz="1150" spc="-30" dirty="0">
                <a:latin typeface="Comic Sans MS"/>
                <a:cs typeface="Comic Sans MS"/>
              </a:rPr>
              <a:t>heel </a:t>
            </a:r>
            <a:r>
              <a:rPr sz="1150" spc="-40" dirty="0">
                <a:latin typeface="Comic Sans MS"/>
                <a:cs typeface="Comic Sans MS"/>
              </a:rPr>
              <a:t>d</a:t>
            </a:r>
            <a:r>
              <a:rPr sz="1050" spc="-40" dirty="0">
                <a:latin typeface="Comic Sans MS"/>
                <a:cs typeface="Comic Sans MS"/>
              </a:rPr>
              <a:t>r</a:t>
            </a:r>
            <a:r>
              <a:rPr sz="1150" spc="-40" dirty="0">
                <a:latin typeface="Comic Sans MS"/>
                <a:cs typeface="Comic Sans MS"/>
              </a:rPr>
              <a:t>i</a:t>
            </a:r>
            <a:r>
              <a:rPr sz="1050" spc="-40" dirty="0">
                <a:latin typeface="Comic Sans MS"/>
                <a:cs typeface="Comic Sans MS"/>
              </a:rPr>
              <a:t>v</a:t>
            </a:r>
            <a:r>
              <a:rPr sz="1150" spc="-40" dirty="0">
                <a:latin typeface="Comic Sans MS"/>
                <a:cs typeface="Comic Sans MS"/>
              </a:rPr>
              <a:t>e </a:t>
            </a:r>
            <a:r>
              <a:rPr sz="1100" spc="-125" dirty="0">
                <a:latin typeface="Comic Sans MS"/>
                <a:cs typeface="Comic Sans MS"/>
              </a:rPr>
              <a:t>AWD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60" dirty="0">
                <a:latin typeface="Comic Sans MS"/>
                <a:cs typeface="Comic Sans MS"/>
              </a:rPr>
              <a:t>A</a:t>
            </a:r>
            <a:r>
              <a:rPr sz="1150" spc="-60" dirty="0">
                <a:latin typeface="Comic Sans MS"/>
                <a:cs typeface="Comic Sans MS"/>
              </a:rPr>
              <a:t>ll</a:t>
            </a:r>
            <a:r>
              <a:rPr sz="1100" spc="-60" dirty="0">
                <a:latin typeface="Comic Sans MS"/>
                <a:cs typeface="Comic Sans MS"/>
              </a:rPr>
              <a:t>-</a:t>
            </a:r>
            <a:r>
              <a:rPr sz="1050" spc="-30" dirty="0">
                <a:latin typeface="Comic Sans MS"/>
                <a:cs typeface="Comic Sans MS"/>
              </a:rPr>
              <a:t>w</a:t>
            </a:r>
            <a:r>
              <a:rPr sz="1150" spc="-30" dirty="0">
                <a:latin typeface="Comic Sans MS"/>
                <a:cs typeface="Comic Sans MS"/>
              </a:rPr>
              <a:t>heel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d</a:t>
            </a:r>
            <a:r>
              <a:rPr sz="1050" spc="-20" dirty="0">
                <a:latin typeface="Comic Sans MS"/>
                <a:cs typeface="Comic Sans MS"/>
              </a:rPr>
              <a:t>r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v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endParaRPr sz="1150">
              <a:latin typeface="Comic Sans MS"/>
              <a:cs typeface="Comic Sans MS"/>
            </a:endParaRPr>
          </a:p>
          <a:p>
            <a:pPr marL="279400" marR="5566410">
              <a:lnSpc>
                <a:spcPct val="119600"/>
              </a:lnSpc>
              <a:spcBef>
                <a:spcPts val="75"/>
              </a:spcBef>
            </a:pPr>
            <a:r>
              <a:rPr sz="1100" dirty="0">
                <a:latin typeface="Comic Sans MS"/>
                <a:cs typeface="Comic Sans MS"/>
              </a:rPr>
              <a:t>CNG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C</a:t>
            </a:r>
            <a:r>
              <a:rPr sz="1050" dirty="0">
                <a:latin typeface="Comic Sans MS"/>
                <a:cs typeface="Comic Sans MS"/>
              </a:rPr>
              <a:t>ompr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ed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n</a:t>
            </a:r>
            <a:r>
              <a:rPr sz="1150" spc="-45" dirty="0">
                <a:latin typeface="Comic Sans MS"/>
                <a:cs typeface="Comic Sans MS"/>
              </a:rPr>
              <a:t>a</a:t>
            </a:r>
            <a:r>
              <a:rPr sz="1050" spc="-45" dirty="0">
                <a:latin typeface="Comic Sans MS"/>
                <a:cs typeface="Comic Sans MS"/>
              </a:rPr>
              <a:t>tur</a:t>
            </a:r>
            <a:r>
              <a:rPr sz="1150" spc="-45" dirty="0">
                <a:latin typeface="Comic Sans MS"/>
                <a:cs typeface="Comic Sans MS"/>
              </a:rPr>
              <a:t>al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ga</a:t>
            </a:r>
            <a:r>
              <a:rPr sz="1050" spc="-25" dirty="0">
                <a:latin typeface="Comic Sans MS"/>
                <a:cs typeface="Comic Sans MS"/>
              </a:rPr>
              <a:t>s </a:t>
            </a:r>
            <a:r>
              <a:rPr sz="1100" spc="-70" dirty="0">
                <a:latin typeface="Comic Sans MS"/>
                <a:cs typeface="Comic Sans MS"/>
              </a:rPr>
              <a:t>FFV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10" dirty="0">
                <a:latin typeface="Comic Sans MS"/>
                <a:cs typeface="Comic Sans MS"/>
              </a:rPr>
              <a:t> </a:t>
            </a:r>
            <a:r>
              <a:rPr sz="1100" spc="-70" dirty="0">
                <a:latin typeface="Comic Sans MS"/>
                <a:cs typeface="Comic Sans MS"/>
              </a:rPr>
              <a:t>F</a:t>
            </a:r>
            <a:r>
              <a:rPr sz="1150" spc="-70" dirty="0">
                <a:latin typeface="Comic Sans MS"/>
                <a:cs typeface="Comic Sans MS"/>
              </a:rPr>
              <a:t>le</a:t>
            </a:r>
            <a:r>
              <a:rPr sz="1050" spc="-70" dirty="0">
                <a:latin typeface="Comic Sans MS"/>
                <a:cs typeface="Comic Sans MS"/>
              </a:rPr>
              <a:t>x</a:t>
            </a:r>
            <a:r>
              <a:rPr sz="1150" spc="-70" dirty="0">
                <a:latin typeface="Comic Sans MS"/>
                <a:cs typeface="Comic Sans MS"/>
              </a:rPr>
              <a:t>ible</a:t>
            </a:r>
            <a:r>
              <a:rPr sz="1100" spc="-70" dirty="0">
                <a:latin typeface="Comic Sans MS"/>
                <a:cs typeface="Comic Sans MS"/>
              </a:rPr>
              <a:t>-</a:t>
            </a:r>
            <a:r>
              <a:rPr sz="1150" spc="-75" dirty="0">
                <a:latin typeface="Comic Sans MS"/>
                <a:cs typeface="Comic Sans MS"/>
              </a:rPr>
              <a:t>f</a:t>
            </a:r>
            <a:r>
              <a:rPr sz="1050" spc="-75" dirty="0">
                <a:latin typeface="Comic Sans MS"/>
                <a:cs typeface="Comic Sans MS"/>
              </a:rPr>
              <a:t>u</a:t>
            </a:r>
            <a:r>
              <a:rPr sz="1150" spc="-75" dirty="0">
                <a:latin typeface="Comic Sans MS"/>
                <a:cs typeface="Comic Sans MS"/>
              </a:rPr>
              <a:t>el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</a:t>
            </a:r>
            <a:r>
              <a:rPr sz="1150" spc="-10" dirty="0">
                <a:latin typeface="Comic Sans MS"/>
                <a:cs typeface="Comic Sans MS"/>
              </a:rPr>
              <a:t>ehicle</a:t>
            </a:r>
            <a:r>
              <a:rPr sz="1150" spc="500" dirty="0">
                <a:latin typeface="Comic Sans MS"/>
                <a:cs typeface="Comic Sans MS"/>
              </a:rPr>
              <a:t> </a:t>
            </a:r>
            <a:r>
              <a:rPr sz="1100" spc="-45" dirty="0">
                <a:latin typeface="Comic Sans MS"/>
                <a:cs typeface="Comic Sans MS"/>
              </a:rPr>
              <a:t>NGV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65" dirty="0">
                <a:latin typeface="Comic Sans MS"/>
                <a:cs typeface="Comic Sans MS"/>
              </a:rPr>
              <a:t>N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tur</a:t>
            </a:r>
            <a:r>
              <a:rPr sz="1150" spc="-65" dirty="0">
                <a:latin typeface="Comic Sans MS"/>
                <a:cs typeface="Comic Sans MS"/>
              </a:rPr>
              <a:t>al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ga</a:t>
            </a:r>
            <a:r>
              <a:rPr sz="105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</a:t>
            </a:r>
            <a:r>
              <a:rPr sz="1150" spc="-10" dirty="0">
                <a:latin typeface="Comic Sans MS"/>
                <a:cs typeface="Comic Sans MS"/>
              </a:rPr>
              <a:t>ehicle</a:t>
            </a:r>
            <a:endParaRPr sz="1150">
              <a:latin typeface="Comic Sans MS"/>
              <a:cs typeface="Comic Sans MS"/>
            </a:endParaRPr>
          </a:p>
          <a:p>
            <a:pPr marL="279400">
              <a:lnSpc>
                <a:spcPct val="100000"/>
              </a:lnSpc>
              <a:spcBef>
                <a:spcPts val="345"/>
              </a:spcBef>
            </a:pPr>
            <a:r>
              <a:rPr sz="1100" spc="-210" dirty="0">
                <a:latin typeface="Comic Sans MS"/>
                <a:cs typeface="Comic Sans MS"/>
              </a:rPr>
              <a:t>'#'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-60" dirty="0">
                <a:latin typeface="Comic Sans MS"/>
                <a:cs typeface="Comic Sans MS"/>
              </a:rPr>
              <a:t>H</a:t>
            </a:r>
            <a:r>
              <a:rPr sz="1150" spc="-60" dirty="0">
                <a:latin typeface="Comic Sans MS"/>
                <a:cs typeface="Comic Sans MS"/>
              </a:rPr>
              <a:t>igh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output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95" dirty="0">
                <a:latin typeface="Comic Sans MS"/>
                <a:cs typeface="Comic Sans MS"/>
              </a:rPr>
              <a:t>t</a:t>
            </a:r>
            <a:r>
              <a:rPr sz="1150" spc="-95" dirty="0">
                <a:latin typeface="Comic Sans MS"/>
                <a:cs typeface="Comic Sans MS"/>
              </a:rPr>
              <a:t>ha</a:t>
            </a:r>
            <a:r>
              <a:rPr sz="1050" spc="-95" dirty="0">
                <a:latin typeface="Comic Sans MS"/>
                <a:cs typeface="Comic Sans MS"/>
              </a:rPr>
              <a:t>t</a:t>
            </a:r>
            <a:r>
              <a:rPr sz="1050" spc="-20" dirty="0">
                <a:latin typeface="Comic Sans MS"/>
                <a:cs typeface="Comic Sans MS"/>
              </a:rPr>
              <a:t> prov</a:t>
            </a:r>
            <a:r>
              <a:rPr sz="1150" spc="-20" dirty="0">
                <a:latin typeface="Comic Sans MS"/>
                <a:cs typeface="Comic Sans MS"/>
              </a:rPr>
              <a:t>ide</a:t>
            </a:r>
            <a:r>
              <a:rPr sz="1050" spc="-20" dirty="0">
                <a:latin typeface="Comic Sans MS"/>
                <a:cs typeface="Comic Sans MS"/>
              </a:rPr>
              <a:t>s </a:t>
            </a:r>
            <a:r>
              <a:rPr sz="1050" spc="-10" dirty="0">
                <a:latin typeface="Comic Sans MS"/>
                <a:cs typeface="Comic Sans MS"/>
              </a:rPr>
              <a:t>mor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pow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r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st</a:t>
            </a:r>
            <a:r>
              <a:rPr sz="1150" spc="-45" dirty="0">
                <a:latin typeface="Comic Sans MS"/>
                <a:cs typeface="Comic Sans MS"/>
              </a:rPr>
              <a:t>a</a:t>
            </a:r>
            <a:r>
              <a:rPr sz="1050" spc="-45" dirty="0">
                <a:latin typeface="Comic Sans MS"/>
                <a:cs typeface="Comic Sans MS"/>
              </a:rPr>
              <a:t>n</a:t>
            </a:r>
            <a:r>
              <a:rPr sz="1150" spc="-45" dirty="0">
                <a:latin typeface="Comic Sans MS"/>
                <a:cs typeface="Comic Sans MS"/>
              </a:rPr>
              <a:t>da</a:t>
            </a:r>
            <a:r>
              <a:rPr sz="1050" spc="-45" dirty="0">
                <a:latin typeface="Comic Sans MS"/>
                <a:cs typeface="Comic Sans MS"/>
              </a:rPr>
              <a:t>r</a:t>
            </a:r>
            <a:r>
              <a:rPr sz="1150" spc="-45" dirty="0">
                <a:latin typeface="Comic Sans MS"/>
                <a:cs typeface="Comic Sans MS"/>
              </a:rPr>
              <a:t>d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z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endParaRPr sz="11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100" spc="-10" dirty="0">
                <a:latin typeface="Comic Sans MS"/>
                <a:cs typeface="Comic Sans MS"/>
              </a:rPr>
              <a:t>T</a:t>
            </a:r>
            <a:r>
              <a:rPr sz="1050" spc="-10" dirty="0">
                <a:latin typeface="Comic Sans MS"/>
                <a:cs typeface="Comic Sans MS"/>
              </a:rPr>
              <a:t>r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nsm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on</a:t>
            </a:r>
            <a:endParaRPr sz="1050">
              <a:latin typeface="Comic Sans MS"/>
              <a:cs typeface="Comic Sans MS"/>
            </a:endParaRPr>
          </a:p>
          <a:p>
            <a:pPr marL="279400">
              <a:lnSpc>
                <a:spcPct val="100000"/>
              </a:lnSpc>
              <a:spcBef>
                <a:spcPts val="1395"/>
              </a:spcBef>
            </a:pPr>
            <a:r>
              <a:rPr sz="1100" spc="-105" dirty="0">
                <a:latin typeface="Comic Sans MS"/>
                <a:cs typeface="Comic Sans MS"/>
              </a:rPr>
              <a:t>A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utom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t</a:t>
            </a:r>
            <a:r>
              <a:rPr sz="1150" spc="-10" dirty="0">
                <a:latin typeface="Comic Sans MS"/>
                <a:cs typeface="Comic Sans MS"/>
              </a:rPr>
              <a:t>ic</a:t>
            </a:r>
            <a:endParaRPr sz="1150">
              <a:latin typeface="Comic Sans MS"/>
              <a:cs typeface="Comic Sans MS"/>
            </a:endParaRPr>
          </a:p>
          <a:p>
            <a:pPr marL="279400">
              <a:lnSpc>
                <a:spcPct val="100000"/>
              </a:lnSpc>
              <a:spcBef>
                <a:spcPts val="270"/>
              </a:spcBef>
            </a:pPr>
            <a:r>
              <a:rPr sz="1100" spc="-90" dirty="0">
                <a:latin typeface="Comic Sans MS"/>
                <a:cs typeface="Comic Sans MS"/>
              </a:rPr>
              <a:t>AM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45" dirty="0">
                <a:latin typeface="Comic Sans MS"/>
                <a:cs typeface="Comic Sans MS"/>
              </a:rPr>
              <a:t>A</a:t>
            </a:r>
            <a:r>
              <a:rPr sz="1050" spc="-45" dirty="0">
                <a:latin typeface="Comic Sans MS"/>
                <a:cs typeface="Comic Sans MS"/>
              </a:rPr>
              <a:t>utom</a:t>
            </a:r>
            <a:r>
              <a:rPr sz="1150" spc="-45" dirty="0">
                <a:latin typeface="Comic Sans MS"/>
                <a:cs typeface="Comic Sans MS"/>
              </a:rPr>
              <a:t>a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ed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nu</a:t>
            </a:r>
            <a:r>
              <a:rPr sz="1150" spc="-10" dirty="0">
                <a:latin typeface="Comic Sans MS"/>
                <a:cs typeface="Comic Sans MS"/>
              </a:rPr>
              <a:t>al</a:t>
            </a:r>
            <a:endParaRPr sz="1150">
              <a:latin typeface="Comic Sans MS"/>
              <a:cs typeface="Comic Sans MS"/>
            </a:endParaRPr>
          </a:p>
          <a:p>
            <a:pPr marL="279400" marR="5547995">
              <a:lnSpc>
                <a:spcPts val="1730"/>
              </a:lnSpc>
              <a:spcBef>
                <a:spcPts val="35"/>
              </a:spcBef>
            </a:pPr>
            <a:r>
              <a:rPr sz="1100" spc="-110" dirty="0">
                <a:latin typeface="Comic Sans MS"/>
                <a:cs typeface="Comic Sans MS"/>
              </a:rPr>
              <a:t>AS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45" dirty="0">
                <a:latin typeface="Comic Sans MS"/>
                <a:cs typeface="Comic Sans MS"/>
              </a:rPr>
              <a:t>A</a:t>
            </a:r>
            <a:r>
              <a:rPr sz="1050" spc="-45" dirty="0">
                <a:latin typeface="Comic Sans MS"/>
                <a:cs typeface="Comic Sans MS"/>
              </a:rPr>
              <a:t>utom</a:t>
            </a:r>
            <a:r>
              <a:rPr sz="1150" spc="-45" dirty="0">
                <a:latin typeface="Comic Sans MS"/>
                <a:cs typeface="Comic Sans MS"/>
              </a:rPr>
              <a:t>a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ic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w</a:t>
            </a:r>
            <a:r>
              <a:rPr sz="1150" spc="-50" dirty="0">
                <a:latin typeface="Comic Sans MS"/>
                <a:cs typeface="Comic Sans MS"/>
              </a:rPr>
              <a:t>i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s</a:t>
            </a:r>
            <a:r>
              <a:rPr sz="1150" spc="-45" dirty="0">
                <a:latin typeface="Comic Sans MS"/>
                <a:cs typeface="Comic Sans MS"/>
              </a:rPr>
              <a:t>elec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-70" dirty="0">
                <a:latin typeface="Comic Sans MS"/>
                <a:cs typeface="Comic Sans MS"/>
              </a:rPr>
              <a:t>s</a:t>
            </a:r>
            <a:r>
              <a:rPr sz="1150" spc="-70" dirty="0">
                <a:latin typeface="Comic Sans MS"/>
                <a:cs typeface="Comic Sans MS"/>
              </a:rPr>
              <a:t>hif</a:t>
            </a:r>
            <a:r>
              <a:rPr sz="1050" spc="-70" dirty="0">
                <a:latin typeface="Comic Sans MS"/>
                <a:cs typeface="Comic Sans MS"/>
              </a:rPr>
              <a:t>t </a:t>
            </a:r>
            <a:r>
              <a:rPr sz="1100" spc="-105" dirty="0">
                <a:latin typeface="Comic Sans MS"/>
                <a:cs typeface="Comic Sans MS"/>
              </a:rPr>
              <a:t>AV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1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C</a:t>
            </a:r>
            <a:r>
              <a:rPr sz="1050" dirty="0">
                <a:latin typeface="Comic Sans MS"/>
                <a:cs typeface="Comic Sans MS"/>
              </a:rPr>
              <a:t>ont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nuous</a:t>
            </a:r>
            <a:r>
              <a:rPr sz="1150" dirty="0">
                <a:latin typeface="Comic Sans MS"/>
                <a:cs typeface="Comic Sans MS"/>
              </a:rPr>
              <a:t>l</a:t>
            </a:r>
            <a:r>
              <a:rPr sz="1050" dirty="0">
                <a:latin typeface="Comic Sans MS"/>
                <a:cs typeface="Comic Sans MS"/>
              </a:rPr>
              <a:t>y </a:t>
            </a:r>
            <a:r>
              <a:rPr sz="1050" spc="-10" dirty="0">
                <a:latin typeface="Comic Sans MS"/>
                <a:cs typeface="Comic Sans MS"/>
              </a:rPr>
              <a:t>v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r</a:t>
            </a:r>
            <a:r>
              <a:rPr sz="1150" spc="-10" dirty="0">
                <a:latin typeface="Comic Sans MS"/>
                <a:cs typeface="Comic Sans MS"/>
              </a:rPr>
              <a:t>iable</a:t>
            </a:r>
            <a:r>
              <a:rPr sz="1100" spc="-10" dirty="0">
                <a:latin typeface="Comic Sans MS"/>
                <a:cs typeface="Comic Sans MS"/>
              </a:rPr>
              <a:t>-</a:t>
            </a:r>
            <a:endParaRPr sz="1100">
              <a:latin typeface="Comic Sans MS"/>
              <a:cs typeface="Comic Sans MS"/>
            </a:endParaRPr>
          </a:p>
          <a:p>
            <a:pPr marL="279400">
              <a:lnSpc>
                <a:spcPct val="100000"/>
              </a:lnSpc>
              <a:spcBef>
                <a:spcPts val="150"/>
              </a:spcBef>
            </a:pPr>
            <a:r>
              <a:rPr sz="1100" spc="-65" dirty="0">
                <a:latin typeface="Comic Sans MS"/>
                <a:cs typeface="Comic Sans MS"/>
              </a:rPr>
              <a:t>M</a:t>
            </a:r>
            <a:r>
              <a:rPr sz="1100" spc="-55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M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nu</a:t>
            </a:r>
            <a:r>
              <a:rPr sz="1150" spc="-10" dirty="0">
                <a:latin typeface="Comic Sans MS"/>
                <a:cs typeface="Comic Sans MS"/>
              </a:rPr>
              <a:t>al</a:t>
            </a:r>
            <a:endParaRPr sz="1150">
              <a:latin typeface="Comic Sans MS"/>
              <a:cs typeface="Comic Sans MS"/>
            </a:endParaRPr>
          </a:p>
          <a:p>
            <a:pPr marL="279400">
              <a:lnSpc>
                <a:spcPct val="100000"/>
              </a:lnSpc>
              <a:spcBef>
                <a:spcPts val="270"/>
              </a:spcBef>
            </a:pPr>
            <a:r>
              <a:rPr sz="1100" dirty="0">
                <a:latin typeface="Comic Sans MS"/>
                <a:cs typeface="Comic Sans MS"/>
              </a:rPr>
              <a:t>3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–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10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35" dirty="0">
                <a:latin typeface="Comic Sans MS"/>
                <a:cs typeface="Comic Sans MS"/>
              </a:rPr>
              <a:t>N</a:t>
            </a:r>
            <a:r>
              <a:rPr sz="1050" spc="-35" dirty="0">
                <a:latin typeface="Comic Sans MS"/>
                <a:cs typeface="Comic Sans MS"/>
              </a:rPr>
              <a:t>um</a:t>
            </a:r>
            <a:r>
              <a:rPr sz="1150" spc="-35" dirty="0">
                <a:latin typeface="Comic Sans MS"/>
                <a:cs typeface="Comic Sans MS"/>
              </a:rPr>
              <a:t>be</a:t>
            </a:r>
            <a:r>
              <a:rPr sz="1050" spc="-35" dirty="0">
                <a:latin typeface="Comic Sans MS"/>
                <a:cs typeface="Comic Sans MS"/>
              </a:rPr>
              <a:t>r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gea</a:t>
            </a:r>
            <a:r>
              <a:rPr sz="1050" spc="-10" dirty="0">
                <a:latin typeface="Comic Sans MS"/>
                <a:cs typeface="Comic Sans MS"/>
              </a:rPr>
              <a:t>rs</a:t>
            </a:r>
            <a:r>
              <a:rPr sz="1100" spc="-1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100" spc="-40" dirty="0">
                <a:latin typeface="Comic Sans MS"/>
                <a:cs typeface="Comic Sans MS"/>
              </a:rPr>
              <a:t>F</a:t>
            </a:r>
            <a:r>
              <a:rPr sz="1050" spc="-40" dirty="0">
                <a:latin typeface="Comic Sans MS"/>
                <a:cs typeface="Comic Sans MS"/>
              </a:rPr>
              <a:t>u</a:t>
            </a:r>
            <a:r>
              <a:rPr sz="1150" spc="-40" dirty="0">
                <a:latin typeface="Comic Sans MS"/>
                <a:cs typeface="Comic Sans MS"/>
              </a:rPr>
              <a:t>el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T</a:t>
            </a:r>
            <a:r>
              <a:rPr sz="1050" spc="-20" dirty="0">
                <a:latin typeface="Comic Sans MS"/>
                <a:cs typeface="Comic Sans MS"/>
              </a:rPr>
              <a:t>yp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endParaRPr sz="1150">
              <a:latin typeface="Comic Sans MS"/>
              <a:cs typeface="Comic Sans MS"/>
            </a:endParaRPr>
          </a:p>
          <a:p>
            <a:pPr marL="279400" marR="6175375">
              <a:lnSpc>
                <a:spcPct val="122300"/>
              </a:lnSpc>
              <a:spcBef>
                <a:spcPts val="1010"/>
              </a:spcBef>
            </a:pPr>
            <a:r>
              <a:rPr sz="1100" spc="-95" dirty="0">
                <a:latin typeface="Comic Sans MS"/>
                <a:cs typeface="Comic Sans MS"/>
              </a:rPr>
              <a:t>X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-35" dirty="0">
                <a:latin typeface="Comic Sans MS"/>
                <a:cs typeface="Comic Sans MS"/>
              </a:rPr>
              <a:t>R</a:t>
            </a:r>
            <a:r>
              <a:rPr sz="1150" spc="-35" dirty="0">
                <a:latin typeface="Comic Sans MS"/>
                <a:cs typeface="Comic Sans MS"/>
              </a:rPr>
              <a:t>eg</a:t>
            </a:r>
            <a:r>
              <a:rPr sz="1050" spc="-35" dirty="0">
                <a:latin typeface="Comic Sans MS"/>
                <a:cs typeface="Comic Sans MS"/>
              </a:rPr>
              <a:t>u</a:t>
            </a:r>
            <a:r>
              <a:rPr sz="1150" spc="-35" dirty="0">
                <a:latin typeface="Comic Sans MS"/>
                <a:cs typeface="Comic Sans MS"/>
              </a:rPr>
              <a:t>la</a:t>
            </a:r>
            <a:r>
              <a:rPr sz="1050" spc="-35" dirty="0">
                <a:latin typeface="Comic Sans MS"/>
                <a:cs typeface="Comic Sans MS"/>
              </a:rPr>
              <a:t>r </a:t>
            </a:r>
            <a:r>
              <a:rPr sz="1150" spc="-10" dirty="0">
                <a:latin typeface="Comic Sans MS"/>
                <a:cs typeface="Comic Sans MS"/>
              </a:rPr>
              <a:t>ga</a:t>
            </a:r>
            <a:r>
              <a:rPr sz="1050" spc="-10" dirty="0">
                <a:latin typeface="Comic Sans MS"/>
                <a:cs typeface="Comic Sans MS"/>
              </a:rPr>
              <a:t>so</a:t>
            </a:r>
            <a:r>
              <a:rPr sz="1150" spc="-10" dirty="0">
                <a:latin typeface="Comic Sans MS"/>
                <a:cs typeface="Comic Sans MS"/>
              </a:rPr>
              <a:t>li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 </a:t>
            </a:r>
            <a:r>
              <a:rPr sz="1100" spc="-75" dirty="0">
                <a:latin typeface="Comic Sans MS"/>
                <a:cs typeface="Comic Sans MS"/>
              </a:rPr>
              <a:t>Z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P</a:t>
            </a:r>
            <a:r>
              <a:rPr sz="1050" dirty="0">
                <a:latin typeface="Comic Sans MS"/>
                <a:cs typeface="Comic Sans MS"/>
              </a:rPr>
              <a:t>r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um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ga</a:t>
            </a:r>
            <a:r>
              <a:rPr sz="1050" spc="-10" dirty="0">
                <a:latin typeface="Comic Sans MS"/>
                <a:cs typeface="Comic Sans MS"/>
              </a:rPr>
              <a:t>so</a:t>
            </a:r>
            <a:r>
              <a:rPr sz="1150" spc="-10" dirty="0">
                <a:latin typeface="Comic Sans MS"/>
                <a:cs typeface="Comic Sans MS"/>
              </a:rPr>
              <a:t>li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 </a:t>
            </a:r>
            <a:r>
              <a:rPr sz="1100" spc="-40" dirty="0">
                <a:latin typeface="Comic Sans MS"/>
                <a:cs typeface="Comic Sans MS"/>
              </a:rPr>
              <a:t>D</a:t>
            </a:r>
            <a:r>
              <a:rPr sz="1100" spc="-55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5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D</a:t>
            </a:r>
            <a:r>
              <a:rPr sz="1150" spc="-10" dirty="0">
                <a:latin typeface="Comic Sans MS"/>
                <a:cs typeface="Comic Sans MS"/>
              </a:rPr>
              <a:t>ie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150" spc="-10" dirty="0">
                <a:latin typeface="Comic Sans MS"/>
                <a:cs typeface="Comic Sans MS"/>
              </a:rPr>
              <a:t>el</a:t>
            </a:r>
            <a:endParaRPr sz="11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499" y="44132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9483" y="315270"/>
            <a:ext cx="7532370" cy="1006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35725">
              <a:lnSpc>
                <a:spcPct val="119600"/>
              </a:lnSpc>
              <a:spcBef>
                <a:spcPts val="95"/>
              </a:spcBef>
            </a:pPr>
            <a:r>
              <a:rPr sz="1100" spc="-70" dirty="0">
                <a:latin typeface="Comic Sans MS"/>
                <a:cs typeface="Comic Sans MS"/>
              </a:rPr>
              <a:t>E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-45" dirty="0">
                <a:latin typeface="Comic Sans MS"/>
                <a:cs typeface="Comic Sans MS"/>
              </a:rPr>
              <a:t>E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ha</a:t>
            </a:r>
            <a:r>
              <a:rPr sz="1050" spc="-45" dirty="0">
                <a:latin typeface="Comic Sans MS"/>
                <a:cs typeface="Comic Sans MS"/>
              </a:rPr>
              <a:t>no</a:t>
            </a:r>
            <a:r>
              <a:rPr sz="1150" spc="-45" dirty="0">
                <a:latin typeface="Comic Sans MS"/>
                <a:cs typeface="Comic Sans MS"/>
              </a:rPr>
              <a:t>l </a:t>
            </a:r>
            <a:r>
              <a:rPr sz="1100" spc="-30" dirty="0">
                <a:latin typeface="Comic Sans MS"/>
                <a:cs typeface="Comic Sans MS"/>
              </a:rPr>
              <a:t>(E85) </a:t>
            </a:r>
            <a:r>
              <a:rPr sz="1100" spc="-105" dirty="0">
                <a:latin typeface="Comic Sans MS"/>
                <a:cs typeface="Comic Sans MS"/>
              </a:rPr>
              <a:t>N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110" dirty="0">
                <a:latin typeface="Comic Sans MS"/>
                <a:cs typeface="Comic Sans MS"/>
              </a:rPr>
              <a:t>=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65" dirty="0">
                <a:latin typeface="Comic Sans MS"/>
                <a:cs typeface="Comic Sans MS"/>
              </a:rPr>
              <a:t>N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tur</a:t>
            </a:r>
            <a:r>
              <a:rPr sz="1150" spc="-65" dirty="0">
                <a:latin typeface="Comic Sans MS"/>
                <a:cs typeface="Comic Sans MS"/>
              </a:rPr>
              <a:t>al </a:t>
            </a:r>
            <a:r>
              <a:rPr sz="1100" spc="-25" dirty="0">
                <a:latin typeface="Comic Sans MS"/>
                <a:cs typeface="Comic Sans MS"/>
              </a:rPr>
              <a:t>G</a:t>
            </a:r>
            <a:r>
              <a:rPr sz="1150" spc="-25" dirty="0">
                <a:latin typeface="Comic Sans MS"/>
                <a:cs typeface="Comic Sans MS"/>
              </a:rPr>
              <a:t>a</a:t>
            </a:r>
            <a:r>
              <a:rPr sz="1050" spc="-25" dirty="0">
                <a:latin typeface="Comic Sans MS"/>
                <a:cs typeface="Comic Sans MS"/>
              </a:rPr>
              <a:t>s</a:t>
            </a:r>
            <a:endParaRPr sz="1050">
              <a:latin typeface="Comic Sans MS"/>
              <a:cs typeface="Comic Sans MS"/>
            </a:endParaRPr>
          </a:p>
          <a:p>
            <a:pPr marL="12700" marR="5080">
              <a:lnSpc>
                <a:spcPct val="119600"/>
              </a:lnSpc>
              <a:spcBef>
                <a:spcPts val="1125"/>
              </a:spcBef>
            </a:pPr>
            <a:r>
              <a:rPr sz="1100" spc="-35" dirty="0">
                <a:latin typeface="Comic Sans MS"/>
                <a:cs typeface="Comic Sans MS"/>
              </a:rPr>
              <a:t>C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ty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high</a:t>
            </a:r>
            <a:r>
              <a:rPr sz="1050" spc="-30" dirty="0">
                <a:latin typeface="Comic Sans MS"/>
                <a:cs typeface="Comic Sans MS"/>
              </a:rPr>
              <a:t>w</a:t>
            </a:r>
            <a:r>
              <a:rPr sz="1150" spc="-30" dirty="0">
                <a:latin typeface="Comic Sans MS"/>
                <a:cs typeface="Comic Sans MS"/>
              </a:rPr>
              <a:t>a</a:t>
            </a:r>
            <a:r>
              <a:rPr sz="1050" spc="-30" dirty="0">
                <a:latin typeface="Comic Sans MS"/>
                <a:cs typeface="Comic Sans MS"/>
              </a:rPr>
              <a:t>y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150" spc="-75" dirty="0">
                <a:latin typeface="Comic Sans MS"/>
                <a:cs typeface="Comic Sans MS"/>
              </a:rPr>
              <a:t>f</a:t>
            </a:r>
            <a:r>
              <a:rPr sz="1050" spc="-75" dirty="0">
                <a:latin typeface="Comic Sans MS"/>
                <a:cs typeface="Comic Sans MS"/>
              </a:rPr>
              <a:t>u</a:t>
            </a:r>
            <a:r>
              <a:rPr sz="1150" spc="-75" dirty="0">
                <a:latin typeface="Comic Sans MS"/>
                <a:cs typeface="Comic Sans MS"/>
              </a:rPr>
              <a:t>el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</a:t>
            </a:r>
            <a:r>
              <a:rPr sz="1050" dirty="0">
                <a:latin typeface="Comic Sans MS"/>
                <a:cs typeface="Comic Sans MS"/>
              </a:rPr>
              <a:t>onsumpt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r</a:t>
            </a:r>
            <a:r>
              <a:rPr sz="1150" spc="-45" dirty="0">
                <a:latin typeface="Comic Sans MS"/>
                <a:cs typeface="Comic Sans MS"/>
              </a:rPr>
              <a:t>a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i</a:t>
            </a:r>
            <a:r>
              <a:rPr sz="1050" spc="-45" dirty="0">
                <a:latin typeface="Comic Sans MS"/>
                <a:cs typeface="Comic Sans MS"/>
              </a:rPr>
              <a:t>n</a:t>
            </a:r>
            <a:r>
              <a:rPr sz="1150" spc="-45" dirty="0">
                <a:latin typeface="Comic Sans MS"/>
                <a:cs typeface="Comic Sans MS"/>
              </a:rPr>
              <a:t>g</a:t>
            </a:r>
            <a:r>
              <a:rPr sz="1050" spc="-45" dirty="0">
                <a:latin typeface="Comic Sans MS"/>
                <a:cs typeface="Comic Sans MS"/>
              </a:rPr>
              <a:t>s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e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</a:t>
            </a:r>
            <a:r>
              <a:rPr sz="1150" dirty="0">
                <a:latin typeface="Comic Sans MS"/>
                <a:cs typeface="Comic Sans MS"/>
              </a:rPr>
              <a:t>h</a:t>
            </a:r>
            <a:r>
              <a:rPr sz="1050" dirty="0">
                <a:latin typeface="Comic Sans MS"/>
                <a:cs typeface="Comic Sans MS"/>
              </a:rPr>
              <a:t>own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150" spc="-75" dirty="0">
                <a:latin typeface="Comic Sans MS"/>
                <a:cs typeface="Comic Sans MS"/>
              </a:rPr>
              <a:t>li</a:t>
            </a:r>
            <a:r>
              <a:rPr sz="1050" spc="-75" dirty="0">
                <a:latin typeface="Comic Sans MS"/>
                <a:cs typeface="Comic Sans MS"/>
              </a:rPr>
              <a:t>tr</a:t>
            </a:r>
            <a:r>
              <a:rPr sz="1150" spc="-75" dirty="0">
                <a:latin typeface="Comic Sans MS"/>
                <a:cs typeface="Comic Sans MS"/>
              </a:rPr>
              <a:t>e</a:t>
            </a:r>
            <a:r>
              <a:rPr sz="1050" spc="-75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p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050" spc="-35" dirty="0">
                <a:latin typeface="Comic Sans MS"/>
                <a:cs typeface="Comic Sans MS"/>
              </a:rPr>
              <a:t>r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100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50" spc="-45" dirty="0">
                <a:latin typeface="Comic Sans MS"/>
                <a:cs typeface="Comic Sans MS"/>
              </a:rPr>
              <a:t>kil</a:t>
            </a:r>
            <a:r>
              <a:rPr sz="1050" spc="-45" dirty="0">
                <a:latin typeface="Comic Sans MS"/>
                <a:cs typeface="Comic Sans MS"/>
              </a:rPr>
              <a:t>om</a:t>
            </a:r>
            <a:r>
              <a:rPr sz="1150" spc="-45" dirty="0">
                <a:latin typeface="Comic Sans MS"/>
                <a:cs typeface="Comic Sans MS"/>
              </a:rPr>
              <a:t>e</a:t>
            </a:r>
            <a:r>
              <a:rPr sz="1050" spc="-45" dirty="0">
                <a:latin typeface="Comic Sans MS"/>
                <a:cs typeface="Comic Sans MS"/>
              </a:rPr>
              <a:t>tr</a:t>
            </a:r>
            <a:r>
              <a:rPr sz="1150" spc="-45" dirty="0">
                <a:latin typeface="Comic Sans MS"/>
                <a:cs typeface="Comic Sans MS"/>
              </a:rPr>
              <a:t>e</a:t>
            </a:r>
            <a:r>
              <a:rPr sz="1050" spc="-45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00" spc="-55" dirty="0">
                <a:latin typeface="Comic Sans MS"/>
                <a:cs typeface="Comic Sans MS"/>
              </a:rPr>
              <a:t>(L/100)</a:t>
            </a:r>
            <a:r>
              <a:rPr sz="1100" spc="-2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-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</a:t>
            </a:r>
            <a:r>
              <a:rPr sz="1050" spc="-10" dirty="0">
                <a:latin typeface="Comic Sans MS"/>
                <a:cs typeface="Comic Sans MS"/>
              </a:rPr>
              <a:t>om</a:t>
            </a:r>
            <a:r>
              <a:rPr sz="1150" spc="-10" dirty="0">
                <a:latin typeface="Comic Sans MS"/>
                <a:cs typeface="Comic Sans MS"/>
              </a:rPr>
              <a:t>bi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ed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150" spc="-55" dirty="0">
                <a:latin typeface="Comic Sans MS"/>
                <a:cs typeface="Comic Sans MS"/>
              </a:rPr>
              <a:t>a</a:t>
            </a:r>
            <a:r>
              <a:rPr sz="1050" spc="-55" dirty="0">
                <a:latin typeface="Comic Sans MS"/>
                <a:cs typeface="Comic Sans MS"/>
              </a:rPr>
              <a:t>t</a:t>
            </a:r>
            <a:r>
              <a:rPr sz="1150" spc="-55" dirty="0">
                <a:latin typeface="Comic Sans MS"/>
                <a:cs typeface="Comic Sans MS"/>
              </a:rPr>
              <a:t>i</a:t>
            </a:r>
            <a:r>
              <a:rPr sz="1050" spc="-55" dirty="0">
                <a:latin typeface="Comic Sans MS"/>
                <a:cs typeface="Comic Sans MS"/>
              </a:rPr>
              <a:t>n</a:t>
            </a:r>
            <a:r>
              <a:rPr sz="1150" spc="-55" dirty="0">
                <a:latin typeface="Comic Sans MS"/>
                <a:cs typeface="Comic Sans MS"/>
              </a:rPr>
              <a:t>g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(55</a:t>
            </a:r>
            <a:r>
              <a:rPr sz="1100" spc="-25" dirty="0">
                <a:latin typeface="Times New Roman"/>
                <a:cs typeface="Times New Roman"/>
              </a:rPr>
              <a:t>%</a:t>
            </a:r>
            <a:r>
              <a:rPr sz="1100" spc="25" dirty="0">
                <a:latin typeface="Times New Roman"/>
                <a:cs typeface="Times New Roman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ci</a:t>
            </a:r>
            <a:r>
              <a:rPr sz="1050" spc="-65" dirty="0">
                <a:latin typeface="Comic Sans MS"/>
                <a:cs typeface="Comic Sans MS"/>
              </a:rPr>
              <a:t>ty</a:t>
            </a:r>
            <a:r>
              <a:rPr sz="1100" spc="-65" dirty="0">
                <a:latin typeface="Comic Sans MS"/>
                <a:cs typeface="Comic Sans MS"/>
              </a:rPr>
              <a:t>,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45</a:t>
            </a:r>
            <a:r>
              <a:rPr sz="1100" spc="-25" dirty="0">
                <a:latin typeface="Times New Roman"/>
                <a:cs typeface="Times New Roman"/>
              </a:rPr>
              <a:t>% </a:t>
            </a:r>
            <a:r>
              <a:rPr sz="1150" dirty="0">
                <a:latin typeface="Comic Sans MS"/>
                <a:cs typeface="Comic Sans MS"/>
              </a:rPr>
              <a:t>h</a:t>
            </a:r>
            <a:r>
              <a:rPr sz="1050" dirty="0">
                <a:latin typeface="Comic Sans MS"/>
                <a:cs typeface="Comic Sans MS"/>
              </a:rPr>
              <a:t>wy</a:t>
            </a:r>
            <a:r>
              <a:rPr sz="1100" dirty="0">
                <a:latin typeface="Comic Sans MS"/>
                <a:cs typeface="Comic Sans MS"/>
              </a:rPr>
              <a:t>)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</a:t>
            </a:r>
            <a:r>
              <a:rPr sz="1150" dirty="0">
                <a:latin typeface="Comic Sans MS"/>
                <a:cs typeface="Comic Sans MS"/>
              </a:rPr>
              <a:t>h</a:t>
            </a:r>
            <a:r>
              <a:rPr sz="1050" dirty="0">
                <a:latin typeface="Comic Sans MS"/>
                <a:cs typeface="Comic Sans MS"/>
              </a:rPr>
              <a:t>own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spc="-65" dirty="0">
                <a:latin typeface="Comic Sans MS"/>
                <a:cs typeface="Comic Sans MS"/>
              </a:rPr>
              <a:t>L/100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k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m</a:t>
            </a:r>
            <a:r>
              <a:rPr sz="1150" spc="-20" dirty="0">
                <a:latin typeface="Comic Sans MS"/>
                <a:cs typeface="Comic Sans MS"/>
              </a:rPr>
              <a:t>ile</a:t>
            </a:r>
            <a:r>
              <a:rPr sz="1050" spc="-20" dirty="0">
                <a:latin typeface="Comic Sans MS"/>
                <a:cs typeface="Comic Sans MS"/>
              </a:rPr>
              <a:t>s </a:t>
            </a:r>
            <a:r>
              <a:rPr sz="1050" spc="-35" dirty="0">
                <a:latin typeface="Comic Sans MS"/>
                <a:cs typeface="Comic Sans MS"/>
              </a:rPr>
              <a:t>p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050" spc="-35" dirty="0">
                <a:latin typeface="Comic Sans MS"/>
                <a:cs typeface="Comic Sans MS"/>
              </a:rPr>
              <a:t>r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40" dirty="0">
                <a:latin typeface="Comic Sans MS"/>
                <a:cs typeface="Comic Sans MS"/>
              </a:rPr>
              <a:t>i</a:t>
            </a:r>
            <a:r>
              <a:rPr sz="1050" spc="-40" dirty="0">
                <a:latin typeface="Comic Sans MS"/>
                <a:cs typeface="Comic Sans MS"/>
              </a:rPr>
              <a:t>mp</a:t>
            </a:r>
            <a:r>
              <a:rPr sz="1150" spc="-40" dirty="0">
                <a:latin typeface="Comic Sans MS"/>
                <a:cs typeface="Comic Sans MS"/>
              </a:rPr>
              <a:t>e</a:t>
            </a:r>
            <a:r>
              <a:rPr sz="1050" spc="-40" dirty="0">
                <a:latin typeface="Comic Sans MS"/>
                <a:cs typeface="Comic Sans MS"/>
              </a:rPr>
              <a:t>r</a:t>
            </a:r>
            <a:r>
              <a:rPr sz="1150" spc="-40" dirty="0">
                <a:latin typeface="Comic Sans MS"/>
                <a:cs typeface="Comic Sans MS"/>
              </a:rPr>
              <a:t>ial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gall</a:t>
            </a:r>
            <a:r>
              <a:rPr sz="1050" spc="-10" dirty="0">
                <a:latin typeface="Comic Sans MS"/>
                <a:cs typeface="Comic Sans MS"/>
              </a:rPr>
              <a:t>on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(</a:t>
            </a:r>
            <a:r>
              <a:rPr sz="1050" spc="-10" dirty="0">
                <a:latin typeface="Comic Sans MS"/>
                <a:cs typeface="Comic Sans MS"/>
              </a:rPr>
              <a:t>mp</a:t>
            </a:r>
            <a:r>
              <a:rPr sz="1150" spc="-10" dirty="0">
                <a:latin typeface="Comic Sans MS"/>
                <a:cs typeface="Comic Sans MS"/>
              </a:rPr>
              <a:t>g</a:t>
            </a:r>
            <a:r>
              <a:rPr sz="1100" spc="-10" dirty="0">
                <a:latin typeface="Comic Sans MS"/>
                <a:cs typeface="Comic Sans MS"/>
              </a:rPr>
              <a:t>)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499" y="65087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7" y="47020"/>
                </a:lnTo>
                <a:lnTo>
                  <a:pt x="0" y="26969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69"/>
                </a:lnTo>
                <a:lnTo>
                  <a:pt x="26970" y="47624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5120" y="1598414"/>
            <a:ext cx="396811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105" dirty="0">
                <a:latin typeface="Comic Sans MS"/>
                <a:cs typeface="Comic Sans MS"/>
              </a:rPr>
              <a:t>I</a:t>
            </a:r>
            <a:r>
              <a:rPr sz="2100" spc="-105" dirty="0">
                <a:latin typeface="Comic Sans MS"/>
                <a:cs typeface="Comic Sans MS"/>
              </a:rPr>
              <a:t>mport</a:t>
            </a:r>
            <a:r>
              <a:rPr sz="2300" spc="-105" dirty="0">
                <a:latin typeface="Comic Sans MS"/>
                <a:cs typeface="Comic Sans MS"/>
              </a:rPr>
              <a:t>i</a:t>
            </a:r>
            <a:r>
              <a:rPr sz="2100" spc="-105" dirty="0">
                <a:latin typeface="Comic Sans MS"/>
                <a:cs typeface="Comic Sans MS"/>
              </a:rPr>
              <a:t>n</a:t>
            </a:r>
            <a:r>
              <a:rPr sz="2300" spc="-105" dirty="0">
                <a:latin typeface="Comic Sans MS"/>
                <a:cs typeface="Comic Sans MS"/>
              </a:rPr>
              <a:t>g</a:t>
            </a:r>
            <a:r>
              <a:rPr sz="2300" spc="-150" dirty="0">
                <a:latin typeface="Comic Sans MS"/>
                <a:cs typeface="Comic Sans MS"/>
              </a:rPr>
              <a:t> </a:t>
            </a:r>
            <a:r>
              <a:rPr sz="2100" spc="-35" dirty="0">
                <a:latin typeface="Comic Sans MS"/>
                <a:cs typeface="Comic Sans MS"/>
              </a:rPr>
              <a:t>p</a:t>
            </a:r>
            <a:r>
              <a:rPr sz="2300" spc="-35" dirty="0">
                <a:latin typeface="Comic Sans MS"/>
                <a:cs typeface="Comic Sans MS"/>
              </a:rPr>
              <a:t>ackage</a:t>
            </a:r>
            <a:r>
              <a:rPr sz="2300" spc="-150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a</a:t>
            </a:r>
            <a:r>
              <a:rPr sz="2100" spc="-25" dirty="0">
                <a:latin typeface="Comic Sans MS"/>
                <a:cs typeface="Comic Sans MS"/>
              </a:rPr>
              <a:t>n</a:t>
            </a:r>
            <a:r>
              <a:rPr sz="2300" spc="-25" dirty="0">
                <a:latin typeface="Comic Sans MS"/>
                <a:cs typeface="Comic Sans MS"/>
              </a:rPr>
              <a:t>d</a:t>
            </a:r>
            <a:r>
              <a:rPr sz="2300" spc="-150" dirty="0">
                <a:latin typeface="Comic Sans MS"/>
                <a:cs typeface="Comic Sans MS"/>
              </a:rPr>
              <a:t> </a:t>
            </a:r>
            <a:r>
              <a:rPr sz="2300" spc="-140" dirty="0">
                <a:latin typeface="Comic Sans MS"/>
                <a:cs typeface="Comic Sans MS"/>
              </a:rPr>
              <a:t>E</a:t>
            </a:r>
            <a:r>
              <a:rPr sz="2100" spc="-140" dirty="0">
                <a:latin typeface="Comic Sans MS"/>
                <a:cs typeface="Comic Sans MS"/>
              </a:rPr>
              <a:t>x</a:t>
            </a:r>
            <a:r>
              <a:rPr sz="2300" spc="-140" dirty="0">
                <a:latin typeface="Comic Sans MS"/>
                <a:cs typeface="Comic Sans MS"/>
              </a:rPr>
              <a:t>cel</a:t>
            </a:r>
            <a:r>
              <a:rPr sz="2300" spc="-145" dirty="0">
                <a:latin typeface="Comic Sans MS"/>
                <a:cs typeface="Comic Sans MS"/>
              </a:rPr>
              <a:t> </a:t>
            </a:r>
            <a:r>
              <a:rPr sz="2300" spc="-175" dirty="0">
                <a:latin typeface="Comic Sans MS"/>
                <a:cs typeface="Comic Sans MS"/>
              </a:rPr>
              <a:t>file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784" y="2200275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337" y="2160587"/>
            <a:ext cx="8181975" cy="14954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3975" marR="6553834">
              <a:lnSpc>
                <a:spcPct val="105300"/>
              </a:lnSpc>
              <a:spcBef>
                <a:spcPts val="30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6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numpy</a:t>
            </a:r>
            <a:r>
              <a:rPr sz="950" spc="6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sz="950" b="1" spc="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np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pandas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sz="950" b="1" spc="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pd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seaborn</a:t>
            </a:r>
            <a:r>
              <a:rPr sz="950" spc="7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sz="950" b="1" spc="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3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950" b="1" spc="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matplotlib</a:t>
            </a:r>
            <a:r>
              <a:rPr sz="950" spc="8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pyplot</a:t>
            </a:r>
            <a:r>
              <a:rPr sz="950" spc="8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sz="950" b="1" spc="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950" b="1" spc="13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sklearn.preprocessing</a:t>
            </a:r>
            <a:r>
              <a:rPr sz="950" spc="1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1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StandardScaler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950" b="1" spc="1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sklearn.cluster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11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warnings</a:t>
            </a:r>
            <a:endParaRPr sz="950">
              <a:latin typeface="Courier New"/>
              <a:cs typeface="Courier New"/>
            </a:endParaRPr>
          </a:p>
          <a:p>
            <a:pPr marL="53975" marR="5659755">
              <a:lnSpc>
                <a:spcPct val="105300"/>
              </a:lnSpc>
              <a:spcBef>
                <a:spcPts val="7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statistics</a:t>
            </a:r>
            <a:r>
              <a:rPr sz="950" spc="8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sz="950" b="1" spc="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202020"/>
                </a:solidFill>
                <a:latin typeface="Courier New"/>
                <a:cs typeface="Courier New"/>
              </a:rPr>
              <a:t>stat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warnings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filterwarnings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"ignore"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784" y="3800475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[2]: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337" y="3760787"/>
            <a:ext cx="8181975" cy="197167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Import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excel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Dataset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file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rename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columns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tabLst>
                <a:tab pos="873760" algn="l"/>
              </a:tabLst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9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spc="-5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read_excel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r"Co2-Emission-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Data.xlsx"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  <a:p>
            <a:pPr marL="1917700" marR="1857375" indent="-149225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header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1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names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'MODEL</a:t>
            </a:r>
            <a:r>
              <a:rPr sz="950" spc="2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YEAR'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'MAKE'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'MODEL'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'VEHICLE</a:t>
            </a:r>
            <a:r>
              <a:rPr sz="950" spc="2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CLASS'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  <a:p>
            <a:pPr marL="1917700" marR="3348354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'TRANSMISSION'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3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TYPE'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  <a:p>
            <a:pPr marL="1917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COMB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  <a:p>
            <a:pPr marL="1917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COMB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(MPG)'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  <a:p>
            <a:pPr marL="1917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sz="950" spc="10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skiprows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675" y="2451099"/>
            <a:ext cx="8915400" cy="142875"/>
            <a:chOff x="574675" y="2451099"/>
            <a:chExt cx="8915400" cy="142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2451099"/>
              <a:ext cx="8915400" cy="142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675" y="2451099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4675" y="2584449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250" y="2489199"/>
              <a:ext cx="7000875" cy="76200"/>
            </a:xfrm>
            <a:custGeom>
              <a:avLst/>
              <a:gdLst/>
              <a:ahLst/>
              <a:cxnLst/>
              <a:rect l="l" t="t" r="r" b="b"/>
              <a:pathLst>
                <a:path w="7000875" h="76200">
                  <a:moveTo>
                    <a:pt x="6967826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967826" y="0"/>
                  </a:lnTo>
                  <a:lnTo>
                    <a:pt x="6999907" y="28187"/>
                  </a:lnTo>
                  <a:lnTo>
                    <a:pt x="7000874" y="33047"/>
                  </a:lnTo>
                  <a:lnTo>
                    <a:pt x="7000874" y="43152"/>
                  </a:lnTo>
                  <a:lnTo>
                    <a:pt x="6972686" y="75233"/>
                  </a:lnTo>
                  <a:lnTo>
                    <a:pt x="6967826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9357" y="390784"/>
            <a:ext cx="32004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1537" y="390784"/>
            <a:ext cx="32004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98575" y="561038"/>
          <a:ext cx="8223880" cy="171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1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05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MAKE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VEHICLE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CLASS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ENGINE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TRANSMISSION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57150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TYPE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CITY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HWY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4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1.6EL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1.6EL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8.5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3.2TL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AS5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12.2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3.5RL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13.4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35" dirty="0">
                          <a:latin typeface="Comic Sans MS"/>
                          <a:cs typeface="Comic Sans MS"/>
                        </a:rPr>
                        <a:t>INTEGRA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10.0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33500" y="3143248"/>
            <a:ext cx="39814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Courier New"/>
                <a:cs typeface="Courier New"/>
              </a:rPr>
              <a:t>14253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5120" y="3998713"/>
            <a:ext cx="257492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10" dirty="0">
                <a:latin typeface="Comic Sans MS"/>
                <a:cs typeface="Comic Sans MS"/>
              </a:rPr>
              <a:t>Clea</a:t>
            </a:r>
            <a:r>
              <a:rPr sz="2100" spc="-10" dirty="0">
                <a:latin typeface="Comic Sans MS"/>
                <a:cs typeface="Comic Sans MS"/>
              </a:rPr>
              <a:t>n</a:t>
            </a:r>
            <a:r>
              <a:rPr sz="2300" spc="-10" dirty="0">
                <a:latin typeface="Comic Sans MS"/>
                <a:cs typeface="Comic Sans MS"/>
              </a:rPr>
              <a:t>i</a:t>
            </a:r>
            <a:r>
              <a:rPr sz="2100" spc="-10" dirty="0">
                <a:latin typeface="Comic Sans MS"/>
                <a:cs typeface="Comic Sans MS"/>
              </a:rPr>
              <a:t>n</a:t>
            </a:r>
            <a:r>
              <a:rPr sz="2300" spc="-10" dirty="0">
                <a:latin typeface="Comic Sans MS"/>
                <a:cs typeface="Comic Sans MS"/>
              </a:rPr>
              <a:t>g</a:t>
            </a:r>
            <a:r>
              <a:rPr sz="2300" spc="-180" dirty="0">
                <a:latin typeface="Comic Sans MS"/>
                <a:cs typeface="Comic Sans MS"/>
              </a:rPr>
              <a:t> </a:t>
            </a:r>
            <a:r>
              <a:rPr sz="2100" spc="-165" dirty="0">
                <a:latin typeface="Comic Sans MS"/>
                <a:cs typeface="Comic Sans MS"/>
              </a:rPr>
              <a:t>t</a:t>
            </a:r>
            <a:r>
              <a:rPr sz="2300" spc="-165" dirty="0">
                <a:latin typeface="Comic Sans MS"/>
                <a:cs typeface="Comic Sans MS"/>
              </a:rPr>
              <a:t>he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300" spc="-105" dirty="0">
                <a:latin typeface="Comic Sans MS"/>
                <a:cs typeface="Comic Sans MS"/>
              </a:rPr>
              <a:t>Da</a:t>
            </a:r>
            <a:r>
              <a:rPr sz="2100" spc="-105" dirty="0">
                <a:latin typeface="Comic Sans MS"/>
                <a:cs typeface="Comic Sans MS"/>
              </a:rPr>
              <a:t>t</a:t>
            </a:r>
            <a:r>
              <a:rPr sz="2300" spc="-105" dirty="0">
                <a:latin typeface="Comic Sans MS"/>
                <a:cs typeface="Comic Sans MS"/>
              </a:rPr>
              <a:t>a</a:t>
            </a:r>
            <a:r>
              <a:rPr sz="2100" spc="-105" dirty="0">
                <a:latin typeface="Comic Sans MS"/>
                <a:cs typeface="Comic Sans MS"/>
              </a:rPr>
              <a:t>s</a:t>
            </a:r>
            <a:r>
              <a:rPr sz="2300" spc="-105" dirty="0">
                <a:latin typeface="Comic Sans MS"/>
                <a:cs typeface="Comic Sans MS"/>
              </a:rPr>
              <a:t>e</a:t>
            </a:r>
            <a:r>
              <a:rPr sz="2100" spc="-105" dirty="0">
                <a:latin typeface="Comic Sans MS"/>
                <a:cs typeface="Comic Sans MS"/>
              </a:rPr>
              <a:t>t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5010148"/>
            <a:ext cx="2336800" cy="21837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570355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MODEL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YEAR MAKE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latin typeface="Courier New"/>
                <a:cs typeface="Courier New"/>
              </a:rPr>
              <a:t>MODEL</a:t>
            </a:r>
            <a:endParaRPr sz="950">
              <a:latin typeface="Courier New"/>
              <a:cs typeface="Courier New"/>
            </a:endParaRPr>
          </a:p>
          <a:p>
            <a:pPr marL="12700" marR="1346835">
              <a:lnSpc>
                <a:spcPct val="106900"/>
              </a:lnSpc>
              <a:spcBef>
                <a:spcPts val="55"/>
              </a:spcBef>
            </a:pPr>
            <a:r>
              <a:rPr sz="950" dirty="0">
                <a:latin typeface="Courier New"/>
                <a:cs typeface="Courier New"/>
              </a:rPr>
              <a:t>VEHICLE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CLASS </a:t>
            </a: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SIZE </a:t>
            </a:r>
            <a:r>
              <a:rPr sz="950" spc="-10" dirty="0">
                <a:latin typeface="Courier New"/>
                <a:cs typeface="Courier New"/>
              </a:rPr>
              <a:t>CYLINDERS TRANSMISSION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TYPE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(L/100KM)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(L/100KM)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(L/100KM)</a:t>
            </a:r>
            <a:endParaRPr sz="950">
              <a:latin typeface="Courier New"/>
              <a:cs typeface="Courier New"/>
            </a:endParaRPr>
          </a:p>
          <a:p>
            <a:pPr marL="12700" marR="302895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(MPG) </a:t>
            </a: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(G/KM)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int64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42713" y="5010148"/>
            <a:ext cx="100330" cy="20313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784" y="400049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Out[2]: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784" y="2733673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3337" y="2693985"/>
            <a:ext cx="8181975" cy="4191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#Length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dataset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before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cleaning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6784" y="3209923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784" y="3581398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[4]: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3337" y="3541710"/>
            <a:ext cx="8181975" cy="2667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6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6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DataFrame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6784" y="4600573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[6]: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3337" y="4560885"/>
            <a:ext cx="8181975" cy="4191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#Check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non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values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isnull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sum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6784" y="5076823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Out[6]: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675" y="6442075"/>
            <a:ext cx="8915400" cy="142875"/>
            <a:chOff x="574675" y="6442075"/>
            <a:chExt cx="8915400" cy="142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6442075"/>
              <a:ext cx="8915400" cy="142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675" y="6442075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4675" y="6575425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250" y="6480175"/>
              <a:ext cx="7000875" cy="76200"/>
            </a:xfrm>
            <a:custGeom>
              <a:avLst/>
              <a:gdLst/>
              <a:ahLst/>
              <a:cxnLst/>
              <a:rect l="l" t="t" r="r" b="b"/>
              <a:pathLst>
                <a:path w="7000875" h="76200">
                  <a:moveTo>
                    <a:pt x="6967826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967826" y="0"/>
                  </a:lnTo>
                  <a:lnTo>
                    <a:pt x="6999907" y="28187"/>
                  </a:lnTo>
                  <a:lnTo>
                    <a:pt x="7000874" y="33047"/>
                  </a:lnTo>
                  <a:lnTo>
                    <a:pt x="7000874" y="43152"/>
                  </a:lnTo>
                  <a:lnTo>
                    <a:pt x="6972686" y="75233"/>
                  </a:lnTo>
                  <a:lnTo>
                    <a:pt x="6967826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33500" y="857249"/>
            <a:ext cx="2783840" cy="6407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&lt;class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'pandas.core.frame.DataFrame'&gt; </a:t>
            </a:r>
            <a:r>
              <a:rPr sz="950" dirty="0">
                <a:latin typeface="Courier New"/>
                <a:cs typeface="Courier New"/>
              </a:rPr>
              <a:t>RangeIndex: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14253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entries,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0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to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14252 </a:t>
            </a:r>
            <a:r>
              <a:rPr sz="950" dirty="0">
                <a:latin typeface="Courier New"/>
                <a:cs typeface="Courier New"/>
              </a:rPr>
              <a:t>Data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columns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(total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13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columns):</a:t>
            </a:r>
            <a:endParaRPr sz="950">
              <a:latin typeface="Courier New"/>
              <a:cs typeface="Courier New"/>
            </a:endParaRPr>
          </a:p>
          <a:p>
            <a:pPr marL="86995" algn="just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Courier New"/>
                <a:cs typeface="Courier New"/>
              </a:rPr>
              <a:t>#</a:t>
            </a:r>
            <a:r>
              <a:rPr sz="950" spc="315" dirty="0">
                <a:latin typeface="Courier New"/>
                <a:cs typeface="Courier New"/>
              </a:rPr>
              <a:t>  </a:t>
            </a:r>
            <a:r>
              <a:rPr sz="950" spc="-10" dirty="0">
                <a:latin typeface="Courier New"/>
                <a:cs typeface="Courier New"/>
              </a:rPr>
              <a:t>Column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6373" y="1323974"/>
            <a:ext cx="106934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Non-Null</a:t>
            </a:r>
            <a:r>
              <a:rPr sz="950" spc="10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Count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156" y="1323974"/>
            <a:ext cx="39814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Courier New"/>
                <a:cs typeface="Courier New"/>
              </a:rPr>
              <a:t>Dtype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46200" y="1574203"/>
            <a:ext cx="224154" cy="0"/>
          </a:xfrm>
          <a:custGeom>
            <a:avLst/>
            <a:gdLst/>
            <a:ahLst/>
            <a:cxnLst/>
            <a:rect l="l" t="t" r="r" b="b"/>
            <a:pathLst>
              <a:path w="224155">
                <a:moveTo>
                  <a:pt x="0" y="0"/>
                </a:moveTo>
                <a:lnTo>
                  <a:pt x="223646" y="0"/>
                </a:lnTo>
              </a:path>
            </a:pathLst>
          </a:custGeom>
          <a:ln w="10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18944" y="1574203"/>
            <a:ext cx="447675" cy="0"/>
          </a:xfrm>
          <a:custGeom>
            <a:avLst/>
            <a:gdLst/>
            <a:ahLst/>
            <a:cxnLst/>
            <a:rect l="l" t="t" r="r" b="b"/>
            <a:pathLst>
              <a:path w="447675">
                <a:moveTo>
                  <a:pt x="0" y="0"/>
                </a:moveTo>
                <a:lnTo>
                  <a:pt x="447293" y="0"/>
                </a:lnTo>
              </a:path>
            </a:pathLst>
          </a:custGeom>
          <a:ln w="10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346200" y="1574203"/>
          <a:ext cx="4605652" cy="2075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3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9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154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10"/>
                        </a:lnSpc>
                        <a:spcBef>
                          <a:spcPts val="555"/>
                        </a:spcBef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MODEL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YEAR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048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10"/>
                        </a:lnSpc>
                        <a:spcBef>
                          <a:spcPts val="55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dash"/>
                    </a:lnT>
                  </a:tcPr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10"/>
                        </a:lnSpc>
                        <a:spcBef>
                          <a:spcPts val="55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0485" marB="0">
                    <a:lnT w="12700">
                      <a:solidFill>
                        <a:srgbClr val="000000"/>
                      </a:solidFill>
                      <a:prstDash val="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spcBef>
                          <a:spcPts val="55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048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MAKE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object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10"/>
                        </a:lnSpc>
                        <a:spcBef>
                          <a:spcPts val="25"/>
                        </a:spcBef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MODEL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object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VEHICLE</a:t>
                      </a:r>
                      <a:r>
                        <a:rPr sz="950" spc="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CLASS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object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ENGINE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float64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CYLINDERS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10"/>
                        </a:lnSpc>
                        <a:spcBef>
                          <a:spcPts val="25"/>
                        </a:spcBef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TRANSMISSION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object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TYPE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object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float64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  <a:tabLst>
                          <a:tab pos="372110" algn="l"/>
                        </a:tabLst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HWY</a:t>
                      </a:r>
                      <a:r>
                        <a:rPr sz="95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float64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10"/>
                        </a:lnSpc>
                        <a:spcBef>
                          <a:spcPts val="25"/>
                        </a:spcBef>
                        <a:tabLst>
                          <a:tab pos="372110" algn="l"/>
                        </a:tabLst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10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float64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74295">
                        <a:lnSpc>
                          <a:spcPts val="1100"/>
                        </a:lnSpc>
                        <a:tabLst>
                          <a:tab pos="372110" algn="l"/>
                        </a:tabLst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11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	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(MPG)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74295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CO2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EMISSIONS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(G/KM)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ct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14253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non-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null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371843" y="1574203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744" y="0"/>
                </a:lnTo>
              </a:path>
            </a:pathLst>
          </a:custGeom>
          <a:ln w="1027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33500" y="3625214"/>
            <a:ext cx="2933065" cy="349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800"/>
              </a:lnSpc>
              <a:spcBef>
                <a:spcPts val="95"/>
              </a:spcBef>
            </a:pPr>
            <a:r>
              <a:rPr sz="950" dirty="0">
                <a:latin typeface="Courier New"/>
                <a:cs typeface="Courier New"/>
              </a:rPr>
              <a:t>dtypes: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float64(4),</a:t>
            </a:r>
            <a:r>
              <a:rPr sz="950" spc="12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int64(4),</a:t>
            </a:r>
            <a:r>
              <a:rPr sz="950" spc="12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object(5) </a:t>
            </a:r>
            <a:r>
              <a:rPr sz="950" dirty="0">
                <a:latin typeface="Courier New"/>
                <a:cs typeface="Courier New"/>
              </a:rPr>
              <a:t>memory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usage: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1.4+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MB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0864" y="4724661"/>
            <a:ext cx="445134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16205" marR="5080" indent="-104139">
              <a:lnSpc>
                <a:spcPts val="1130"/>
              </a:lnSpc>
              <a:spcBef>
                <a:spcPts val="165"/>
              </a:spcBef>
            </a:pPr>
            <a:r>
              <a:rPr sz="950" spc="-35" dirty="0">
                <a:latin typeface="Comic Sans MS"/>
                <a:cs typeface="Comic Sans MS"/>
              </a:rPr>
              <a:t>MODEL </a:t>
            </a:r>
            <a:r>
              <a:rPr sz="950" spc="-20" dirty="0">
                <a:latin typeface="Comic Sans MS"/>
                <a:cs typeface="Comic Sans MS"/>
              </a:rPr>
              <a:t>YEAR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53555" y="4791336"/>
            <a:ext cx="3663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MAKE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5783" y="4791336"/>
            <a:ext cx="445134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10" dirty="0">
                <a:latin typeface="Comic Sans MS"/>
                <a:cs typeface="Comic Sans MS"/>
              </a:rPr>
              <a:t>MODEL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69332" y="4724661"/>
            <a:ext cx="108458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5095" marR="5080" indent="-113030">
              <a:lnSpc>
                <a:spcPts val="1130"/>
              </a:lnSpc>
              <a:spcBef>
                <a:spcPts val="165"/>
              </a:spcBef>
              <a:tabLst>
                <a:tab pos="808990" algn="l"/>
              </a:tabLst>
            </a:pPr>
            <a:r>
              <a:rPr sz="950" dirty="0">
                <a:latin typeface="Comic Sans MS"/>
                <a:cs typeface="Comic Sans MS"/>
              </a:rPr>
              <a:t>VEHICLE</a:t>
            </a:r>
            <a:r>
              <a:rPr sz="950" spc="415" dirty="0">
                <a:latin typeface="Comic Sans MS"/>
                <a:cs typeface="Comic Sans MS"/>
              </a:rPr>
              <a:t> </a:t>
            </a:r>
            <a:r>
              <a:rPr sz="950" spc="-75" dirty="0">
                <a:latin typeface="Comic Sans MS"/>
                <a:cs typeface="Comic Sans MS"/>
              </a:rPr>
              <a:t>ENGINE </a:t>
            </a:r>
            <a:r>
              <a:rPr sz="950" spc="-20" dirty="0">
                <a:latin typeface="Comic Sans MS"/>
                <a:cs typeface="Comic Sans MS"/>
              </a:rPr>
              <a:t>CLASS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110" dirty="0">
                <a:latin typeface="Comic Sans MS"/>
                <a:cs typeface="Comic Sans MS"/>
              </a:rPr>
              <a:t>SIZE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42395" y="4791336"/>
            <a:ext cx="172212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Comic Sans MS"/>
                <a:cs typeface="Comic Sans MS"/>
              </a:rPr>
              <a:t>CYLINDERS</a:t>
            </a:r>
            <a:r>
              <a:rPr sz="950" spc="355" dirty="0">
                <a:latin typeface="Comic Sans MS"/>
                <a:cs typeface="Comic Sans MS"/>
              </a:rPr>
              <a:t> </a:t>
            </a:r>
            <a:r>
              <a:rPr sz="950" spc="-80" dirty="0">
                <a:latin typeface="Comic Sans MS"/>
                <a:cs typeface="Comic Sans MS"/>
              </a:rPr>
              <a:t>TRANSMISSION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75487" y="4581786"/>
            <a:ext cx="13322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24255" algn="l"/>
              </a:tabLst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53039" y="4867536"/>
            <a:ext cx="235458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1560" algn="l"/>
                <a:tab pos="2055495" algn="l"/>
              </a:tabLst>
            </a:pPr>
            <a:r>
              <a:rPr sz="950" spc="-20" dirty="0">
                <a:latin typeface="Comic Sans MS"/>
                <a:cs typeface="Comic Sans MS"/>
              </a:rPr>
              <a:t>TYPE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CITY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HWY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63307" y="4724661"/>
            <a:ext cx="306705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Comic Sans MS"/>
                <a:cs typeface="Comic Sans MS"/>
              </a:rPr>
              <a:t>FUEL</a:t>
            </a:r>
            <a:r>
              <a:rPr sz="950" spc="390" dirty="0">
                <a:latin typeface="Comic Sans MS"/>
                <a:cs typeface="Comic Sans MS"/>
              </a:rPr>
              <a:t> </a:t>
            </a:r>
            <a:r>
              <a:rPr sz="950" spc="-10" dirty="0">
                <a:latin typeface="Comic Sans MS"/>
                <a:cs typeface="Comic Sans MS"/>
              </a:rPr>
              <a:t>CONSUMPTION</a:t>
            </a:r>
            <a:r>
              <a:rPr sz="950" spc="390" dirty="0">
                <a:latin typeface="Comic Sans MS"/>
                <a:cs typeface="Comic Sans MS"/>
              </a:rPr>
              <a:t> </a:t>
            </a:r>
            <a:r>
              <a:rPr sz="950" spc="-10" dirty="0">
                <a:latin typeface="Comic Sans MS"/>
                <a:cs typeface="Comic Sans MS"/>
              </a:rPr>
              <a:t>CONSUMPTION</a:t>
            </a:r>
            <a:r>
              <a:rPr sz="950" spc="390" dirty="0">
                <a:latin typeface="Comic Sans MS"/>
                <a:cs typeface="Comic Sans MS"/>
              </a:rPr>
              <a:t> </a:t>
            </a:r>
            <a:r>
              <a:rPr sz="950" spc="-10" dirty="0">
                <a:latin typeface="Comic Sans MS"/>
                <a:cs typeface="Comic Sans MS"/>
              </a:rPr>
              <a:t>CONSUMP</a:t>
            </a:r>
            <a:endParaRPr sz="950">
              <a:latin typeface="Comic Sans MS"/>
              <a:cs typeface="Comic Sans M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98575" y="5037789"/>
          <a:ext cx="8197846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0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1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755"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ts val="104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ts val="104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ts val="104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R="184150" algn="r">
                        <a:lnSpc>
                          <a:spcPts val="1130"/>
                        </a:lnSpc>
                        <a:spcBef>
                          <a:spcPts val="434"/>
                        </a:spcBef>
                      </a:pPr>
                      <a:r>
                        <a:rPr sz="1425" baseline="-32163" dirty="0">
                          <a:latin typeface="Comic Sans MS"/>
                          <a:cs typeface="Comic Sans MS"/>
                        </a:rPr>
                        <a:t>LAND</a:t>
                      </a:r>
                      <a:r>
                        <a:rPr sz="1425" spc="562" baseline="-32163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DISCOVERY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183515" algn="r">
                        <a:lnSpc>
                          <a:spcPts val="1085"/>
                        </a:lnSpc>
                        <a:tabLst>
                          <a:tab pos="464820" algn="l"/>
                          <a:tab pos="1524635" algn="l"/>
                        </a:tabLst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377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2000</a:t>
                      </a:r>
                      <a:r>
                        <a:rPr sz="950" spc="120" dirty="0">
                          <a:latin typeface="Comic Sans MS"/>
                          <a:cs typeface="Comic Sans MS"/>
                        </a:rPr>
                        <a:t>  </a:t>
                      </a:r>
                      <a:r>
                        <a:rPr sz="1425" spc="-30" baseline="-32163" dirty="0">
                          <a:latin typeface="Comic Sans MS"/>
                          <a:cs typeface="Comic Sans MS"/>
                        </a:rPr>
                        <a:t>ROVER</a:t>
                      </a:r>
                      <a:r>
                        <a:rPr sz="1425" baseline="-32163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100" dirty="0">
                          <a:latin typeface="Comic Sans MS"/>
                          <a:cs typeface="Comic Sans MS"/>
                        </a:rPr>
                        <a:t>SERIES</a:t>
                      </a:r>
                      <a:r>
                        <a:rPr sz="950" spc="-2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310" dirty="0">
                          <a:latin typeface="Comic Sans MS"/>
                          <a:cs typeface="Comic Sans MS"/>
                        </a:rPr>
                        <a:t>II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SUV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5565" algn="ctr">
                        <a:lnSpc>
                          <a:spcPts val="1095"/>
                        </a:lnSpc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63830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ts val="1095"/>
                        </a:lnSpc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92405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17.7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92405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12.7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667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183515" algn="r">
                        <a:lnSpc>
                          <a:spcPts val="1070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4X4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 marR="184150" algn="r">
                        <a:lnSpc>
                          <a:spcPts val="1130"/>
                        </a:lnSpc>
                        <a:spcBef>
                          <a:spcPts val="400"/>
                        </a:spcBef>
                      </a:pPr>
                      <a:r>
                        <a:rPr sz="1425" baseline="-32163" dirty="0">
                          <a:latin typeface="Comic Sans MS"/>
                          <a:cs typeface="Comic Sans MS"/>
                        </a:rPr>
                        <a:t>LAND</a:t>
                      </a:r>
                      <a:r>
                        <a:rPr sz="1425" spc="562" baseline="-32163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DISCOVERY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183515" algn="r">
                        <a:lnSpc>
                          <a:spcPts val="1085"/>
                        </a:lnSpc>
                        <a:tabLst>
                          <a:tab pos="471805" algn="l"/>
                          <a:tab pos="1530985" algn="l"/>
                        </a:tabLst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378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2000</a:t>
                      </a:r>
                      <a:r>
                        <a:rPr sz="950" spc="120" dirty="0">
                          <a:latin typeface="Comic Sans MS"/>
                          <a:cs typeface="Comic Sans MS"/>
                        </a:rPr>
                        <a:t>  </a:t>
                      </a:r>
                      <a:r>
                        <a:rPr sz="1425" spc="-30" baseline="-32163" dirty="0">
                          <a:latin typeface="Comic Sans MS"/>
                          <a:cs typeface="Comic Sans MS"/>
                        </a:rPr>
                        <a:t>ROVER</a:t>
                      </a:r>
                      <a:r>
                        <a:rPr sz="1425" baseline="-32163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100" dirty="0">
                          <a:latin typeface="Comic Sans MS"/>
                          <a:cs typeface="Comic Sans MS"/>
                        </a:rPr>
                        <a:t>SERIES</a:t>
                      </a:r>
                      <a:r>
                        <a:rPr sz="950" spc="-2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310" dirty="0">
                          <a:latin typeface="Comic Sans MS"/>
                          <a:cs typeface="Comic Sans MS"/>
                        </a:rPr>
                        <a:t>II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SUV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75565" algn="ctr">
                        <a:lnSpc>
                          <a:spcPts val="1095"/>
                        </a:lnSpc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63830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0320" algn="ctr">
                        <a:lnSpc>
                          <a:spcPts val="1095"/>
                        </a:lnSpc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92405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17.7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92405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12.7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R="183515" algn="r">
                        <a:lnSpc>
                          <a:spcPts val="1070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4X4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706784" y="447674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3337" y="407986"/>
            <a:ext cx="8181975" cy="4191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#Verification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Types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info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6784" y="4114799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[8]: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3337" y="4075111"/>
            <a:ext cx="8181975" cy="4191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#Duplicates</a:t>
            </a:r>
            <a:r>
              <a:rPr sz="950" i="1" spc="14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values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duplicated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keep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-10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)]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6784" y="4591050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Out[8]: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06784" y="6724649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[9]: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03337" y="6684960"/>
            <a:ext cx="8181975" cy="5715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#Remove</a:t>
            </a:r>
            <a:r>
              <a:rPr sz="950" i="1" spc="11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duplicates</a:t>
            </a:r>
            <a:r>
              <a:rPr sz="950" i="1" spc="114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values</a:t>
            </a:r>
            <a:endParaRPr sz="950">
              <a:latin typeface="Courier New"/>
              <a:cs typeface="Courier New"/>
            </a:endParaRPr>
          </a:p>
          <a:p>
            <a:pPr marL="53975" marR="551053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6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6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drop_duplicates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len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675" y="3146425"/>
            <a:ext cx="8915400" cy="142875"/>
            <a:chOff x="574675" y="3146425"/>
            <a:chExt cx="8915400" cy="142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3146425"/>
              <a:ext cx="8915400" cy="142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675" y="3146425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4675" y="3279775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250" y="3184525"/>
              <a:ext cx="7000875" cy="76200"/>
            </a:xfrm>
            <a:custGeom>
              <a:avLst/>
              <a:gdLst/>
              <a:ahLst/>
              <a:cxnLst/>
              <a:rect l="l" t="t" r="r" b="b"/>
              <a:pathLst>
                <a:path w="7000875" h="76200">
                  <a:moveTo>
                    <a:pt x="6967826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967826" y="0"/>
                  </a:lnTo>
                  <a:lnTo>
                    <a:pt x="6999907" y="28187"/>
                  </a:lnTo>
                  <a:lnTo>
                    <a:pt x="7000874" y="33047"/>
                  </a:lnTo>
                  <a:lnTo>
                    <a:pt x="7000874" y="43152"/>
                  </a:lnTo>
                  <a:lnTo>
                    <a:pt x="6972686" y="75233"/>
                  </a:lnTo>
                  <a:lnTo>
                    <a:pt x="6967826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98575" y="3770964"/>
          <a:ext cx="8134980" cy="294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31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38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  <a:tabLst>
                          <a:tab pos="1472565" algn="l"/>
                          <a:tab pos="2446020" algn="l"/>
                        </a:tabLst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MODEL</a:t>
                      </a:r>
                      <a:r>
                        <a:rPr sz="950" spc="-4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75" dirty="0">
                          <a:latin typeface="Comic Sans MS"/>
                          <a:cs typeface="Comic Sans MS"/>
                        </a:rPr>
                        <a:t>ENGINE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 SIZE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75565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0165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334010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CITY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325755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40" dirty="0">
                          <a:latin typeface="Comic Sans MS"/>
                          <a:cs typeface="Comic Sans MS"/>
                        </a:rPr>
                        <a:t>HWY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0165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252729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250" dirty="0">
                          <a:latin typeface="Comic Sans MS"/>
                          <a:cs typeface="Comic Sans MS"/>
                        </a:rPr>
                        <a:t>COMB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 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52705" algn="r">
                        <a:lnSpc>
                          <a:spcPts val="1130"/>
                        </a:lnSpc>
                        <a:spcBef>
                          <a:spcPts val="505"/>
                        </a:spcBef>
                        <a:tabLst>
                          <a:tab pos="955675" algn="l"/>
                        </a:tabLst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25" dirty="0">
                          <a:latin typeface="Comic Sans MS"/>
                          <a:cs typeface="Comic Sans MS"/>
                        </a:rPr>
                        <a:t>CO2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199390" marR="52705" indent="-142875" algn="r">
                        <a:lnSpc>
                          <a:spcPts val="1130"/>
                        </a:lnSpc>
                        <a:spcBef>
                          <a:spcPts val="40"/>
                        </a:spcBef>
                        <a:tabLst>
                          <a:tab pos="1206500" algn="l"/>
                          <a:tab pos="1449705" algn="l"/>
                        </a:tabLst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100" dirty="0">
                          <a:latin typeface="Comic Sans MS"/>
                          <a:cs typeface="Comic Sans MS"/>
                        </a:rPr>
                        <a:t>EMISSIONS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 COMB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(MPG)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	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(G/KM)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900" spc="-10" dirty="0">
                          <a:latin typeface="Comic Sans MS"/>
                          <a:cs typeface="Comic Sans MS"/>
                        </a:rPr>
                        <a:t>ount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889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2007.592408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3.477814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5.991089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12.934122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8.831076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11.089335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27.286276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248.782767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25" dirty="0">
                          <a:latin typeface="Comic Sans MS"/>
                          <a:cs typeface="Comic Sans MS"/>
                        </a:rPr>
                        <a:t>st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4.132526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1.311141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1.774136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3.541339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2.338027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2.969369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7.425763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59.072688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40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40" dirty="0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900" spc="40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0.800000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3.200000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25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7.200000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9.100000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50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8.300000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27.000000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239.000000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75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14.900000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10.200000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285.000000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2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900" spc="-25" dirty="0">
                          <a:latin typeface="Comic Sans MS"/>
                          <a:cs typeface="Comic Sans MS"/>
                        </a:rPr>
                        <a:t>x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30.600000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24.800000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570.000000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574675" y="6575425"/>
            <a:ext cx="8915400" cy="142875"/>
            <a:chOff x="574675" y="6575425"/>
            <a:chExt cx="8915400" cy="1428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6575425"/>
              <a:ext cx="8915400" cy="1428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4675" y="6575425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4675" y="6708775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3250" y="6613525"/>
              <a:ext cx="8724900" cy="76200"/>
            </a:xfrm>
            <a:custGeom>
              <a:avLst/>
              <a:gdLst/>
              <a:ahLst/>
              <a:cxnLst/>
              <a:rect l="l" t="t" r="r" b="b"/>
              <a:pathLst>
                <a:path w="8724900" h="76200">
                  <a:moveTo>
                    <a:pt x="8691851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691851" y="0"/>
                  </a:lnTo>
                  <a:lnTo>
                    <a:pt x="8723932" y="28187"/>
                  </a:lnTo>
                  <a:lnTo>
                    <a:pt x="8724899" y="33047"/>
                  </a:lnTo>
                  <a:lnTo>
                    <a:pt x="8724899" y="43152"/>
                  </a:lnTo>
                  <a:lnTo>
                    <a:pt x="8696711" y="75233"/>
                  </a:lnTo>
                  <a:lnTo>
                    <a:pt x="8691851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33500" y="333375"/>
            <a:ext cx="39814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Courier New"/>
                <a:cs typeface="Courier New"/>
              </a:rPr>
              <a:t>14252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9357" y="1086111"/>
            <a:ext cx="13322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24255" algn="l"/>
              </a:tabLst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298575" y="1256364"/>
          <a:ext cx="8223880" cy="171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15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1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05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MAKE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VEHICLE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CLASS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ENGINE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TRANSMISSION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57150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TYPE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CITY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HWY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4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1.6EL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1.6EL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8.5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3.2TL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AS5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12.2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3.5RL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13.4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35" dirty="0">
                          <a:latin typeface="Comic Sans MS"/>
                          <a:cs typeface="Comic Sans MS"/>
                        </a:rPr>
                        <a:t>INTEGRA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10.0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298575" y="6813549"/>
            <a:ext cx="8191500" cy="609600"/>
            <a:chOff x="1298575" y="6813549"/>
            <a:chExt cx="8191500" cy="609600"/>
          </a:xfrm>
        </p:grpSpPr>
        <p:sp>
          <p:nvSpPr>
            <p:cNvPr id="17" name="object 17"/>
            <p:cNvSpPr/>
            <p:nvPr/>
          </p:nvSpPr>
          <p:spPr>
            <a:xfrm>
              <a:off x="1298575" y="6813549"/>
              <a:ext cx="8191500" cy="609600"/>
            </a:xfrm>
            <a:custGeom>
              <a:avLst/>
              <a:gdLst/>
              <a:ahLst/>
              <a:cxnLst/>
              <a:rect l="l" t="t" r="r" b="b"/>
              <a:pathLst>
                <a:path w="8191500" h="609600">
                  <a:moveTo>
                    <a:pt x="8191500" y="609600"/>
                  </a:moveTo>
                  <a:lnTo>
                    <a:pt x="0" y="60960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60960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98575" y="6813550"/>
              <a:ext cx="8191500" cy="609600"/>
            </a:xfrm>
            <a:custGeom>
              <a:avLst/>
              <a:gdLst/>
              <a:ahLst/>
              <a:cxnLst/>
              <a:rect l="l" t="t" r="r" b="b"/>
              <a:pathLst>
                <a:path w="8191500" h="609600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609600"/>
                  </a:lnTo>
                  <a:lnTo>
                    <a:pt x="9525" y="609600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609600"/>
                  </a:lnTo>
                  <a:lnTo>
                    <a:pt x="8191500" y="609600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784" y="400050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Out[9]: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221" y="771525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[10]: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03337" y="731836"/>
            <a:ext cx="8181975" cy="2667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2221" y="1095375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Out[10]: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2221" y="3429000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[11]: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03337" y="3389311"/>
            <a:ext cx="8181975" cy="2667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221" y="3752850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Out[11]: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2221" y="6858000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[12]: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08100" y="6848475"/>
            <a:ext cx="8172450" cy="488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#Convert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types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in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float64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COMB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(MPG)'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]]</a:t>
            </a:r>
            <a:r>
              <a:rPr sz="950" spc="13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[[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575" y="355599"/>
            <a:ext cx="8191500" cy="371475"/>
            <a:chOff x="1298575" y="355599"/>
            <a:chExt cx="8191500" cy="371475"/>
          </a:xfrm>
        </p:grpSpPr>
        <p:sp>
          <p:nvSpPr>
            <p:cNvPr id="3" name="object 3"/>
            <p:cNvSpPr/>
            <p:nvPr/>
          </p:nvSpPr>
          <p:spPr>
            <a:xfrm>
              <a:off x="1298575" y="355599"/>
              <a:ext cx="8191500" cy="371475"/>
            </a:xfrm>
            <a:custGeom>
              <a:avLst/>
              <a:gdLst/>
              <a:ahLst/>
              <a:cxnLst/>
              <a:rect l="l" t="t" r="r" b="b"/>
              <a:pathLst>
                <a:path w="8191500" h="371475">
                  <a:moveTo>
                    <a:pt x="8191500" y="371475"/>
                  </a:moveTo>
                  <a:lnTo>
                    <a:pt x="0" y="3714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3714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8575" y="355599"/>
              <a:ext cx="8191500" cy="371475"/>
            </a:xfrm>
            <a:custGeom>
              <a:avLst/>
              <a:gdLst/>
              <a:ahLst/>
              <a:cxnLst/>
              <a:rect l="l" t="t" r="r" b="b"/>
              <a:pathLst>
                <a:path w="8191500" h="371475">
                  <a:moveTo>
                    <a:pt x="8191500" y="0"/>
                  </a:moveTo>
                  <a:lnTo>
                    <a:pt x="8181975" y="0"/>
                  </a:lnTo>
                  <a:lnTo>
                    <a:pt x="8181975" y="361950"/>
                  </a:lnTo>
                  <a:lnTo>
                    <a:pt x="9525" y="3619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1950"/>
                  </a:lnTo>
                  <a:lnTo>
                    <a:pt x="0" y="371475"/>
                  </a:lnTo>
                  <a:lnTo>
                    <a:pt x="9525" y="371475"/>
                  </a:lnTo>
                  <a:lnTo>
                    <a:pt x="8181975" y="371475"/>
                  </a:lnTo>
                  <a:lnTo>
                    <a:pt x="8191500" y="371475"/>
                  </a:lnTo>
                  <a:lnTo>
                    <a:pt x="8191500" y="36195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33500" y="752475"/>
            <a:ext cx="2336800" cy="218376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570355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MODEL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YEAR MAKE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latin typeface="Courier New"/>
                <a:cs typeface="Courier New"/>
              </a:rPr>
              <a:t>MODEL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VEHICLE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CLASS</a:t>
            </a:r>
            <a:endParaRPr sz="950">
              <a:latin typeface="Courier New"/>
              <a:cs typeface="Courier New"/>
            </a:endParaRPr>
          </a:p>
          <a:p>
            <a:pPr marL="12700" marR="1421130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SIZE </a:t>
            </a:r>
            <a:r>
              <a:rPr sz="950" spc="-10" dirty="0">
                <a:latin typeface="Courier New"/>
                <a:cs typeface="Courier New"/>
              </a:rPr>
              <a:t>CYLINDERS TRANSMISSION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TYPE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  <a:spcBef>
                <a:spcPts val="70"/>
              </a:spcBef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(L/100KM)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(L/100KM)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(L/100KM)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(MPG)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(G/KM)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object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2713" y="752475"/>
            <a:ext cx="547370" cy="203136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148590" algn="r">
              <a:lnSpc>
                <a:spcPct val="106900"/>
              </a:lnSpc>
              <a:spcBef>
                <a:spcPts val="45"/>
              </a:spcBef>
            </a:pPr>
            <a:r>
              <a:rPr sz="950" spc="-10" dirty="0">
                <a:latin typeface="Courier New"/>
                <a:cs typeface="Courier New"/>
              </a:rPr>
              <a:t>int64 object object object float64 float64 object object float64 float64 float64 float64 float64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5120" y="3131629"/>
            <a:ext cx="7857490" cy="93471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>
              <a:lnSpc>
                <a:spcPct val="77800"/>
              </a:lnSpc>
              <a:spcBef>
                <a:spcPts val="715"/>
              </a:spcBef>
            </a:pPr>
            <a:r>
              <a:rPr sz="2300" spc="-130" dirty="0">
                <a:latin typeface="Comic Sans MS"/>
                <a:cs typeface="Comic Sans MS"/>
              </a:rPr>
              <a:t>C</a:t>
            </a:r>
            <a:r>
              <a:rPr sz="2100" spc="-130" dirty="0">
                <a:latin typeface="Comic Sans MS"/>
                <a:cs typeface="Comic Sans MS"/>
              </a:rPr>
              <a:t>r</a:t>
            </a:r>
            <a:r>
              <a:rPr sz="2300" spc="-130" dirty="0">
                <a:latin typeface="Comic Sans MS"/>
                <a:cs typeface="Comic Sans MS"/>
              </a:rPr>
              <a:t>ea</a:t>
            </a:r>
            <a:r>
              <a:rPr sz="2100" spc="-130" dirty="0">
                <a:latin typeface="Comic Sans MS"/>
                <a:cs typeface="Comic Sans MS"/>
              </a:rPr>
              <a:t>t</a:t>
            </a:r>
            <a:r>
              <a:rPr sz="2300" spc="-130" dirty="0">
                <a:latin typeface="Comic Sans MS"/>
                <a:cs typeface="Comic Sans MS"/>
              </a:rPr>
              <a:t>e</a:t>
            </a:r>
            <a:r>
              <a:rPr sz="2300" spc="-170" dirty="0">
                <a:latin typeface="Comic Sans MS"/>
                <a:cs typeface="Comic Sans MS"/>
              </a:rPr>
              <a:t> </a:t>
            </a:r>
            <a:r>
              <a:rPr sz="2300" spc="-65" dirty="0">
                <a:latin typeface="Comic Sans MS"/>
                <a:cs typeface="Comic Sans MS"/>
              </a:rPr>
              <a:t>a</a:t>
            </a:r>
            <a:r>
              <a:rPr sz="2300" spc="-170" dirty="0">
                <a:latin typeface="Comic Sans MS"/>
                <a:cs typeface="Comic Sans MS"/>
              </a:rPr>
              <a:t> </a:t>
            </a:r>
            <a:r>
              <a:rPr sz="2100" spc="55" dirty="0">
                <a:latin typeface="Comic Sans MS"/>
                <a:cs typeface="Comic Sans MS"/>
              </a:rPr>
              <a:t>n</a:t>
            </a:r>
            <a:r>
              <a:rPr sz="2300" spc="55" dirty="0">
                <a:latin typeface="Comic Sans MS"/>
                <a:cs typeface="Comic Sans MS"/>
              </a:rPr>
              <a:t>e</a:t>
            </a:r>
            <a:r>
              <a:rPr sz="2100" spc="55" dirty="0">
                <a:latin typeface="Comic Sans MS"/>
                <a:cs typeface="Comic Sans MS"/>
              </a:rPr>
              <a:t>w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100" spc="-110" dirty="0">
                <a:latin typeface="Comic Sans MS"/>
                <a:cs typeface="Comic Sans MS"/>
              </a:rPr>
              <a:t>v</a:t>
            </a:r>
            <a:r>
              <a:rPr sz="2300" spc="-110" dirty="0">
                <a:latin typeface="Comic Sans MS"/>
                <a:cs typeface="Comic Sans MS"/>
              </a:rPr>
              <a:t>a</a:t>
            </a:r>
            <a:r>
              <a:rPr sz="2100" spc="-110" dirty="0">
                <a:latin typeface="Comic Sans MS"/>
                <a:cs typeface="Comic Sans MS"/>
              </a:rPr>
              <a:t>r</a:t>
            </a:r>
            <a:r>
              <a:rPr sz="2300" spc="-110" dirty="0">
                <a:latin typeface="Comic Sans MS"/>
                <a:cs typeface="Comic Sans MS"/>
              </a:rPr>
              <a:t>iable</a:t>
            </a:r>
            <a:r>
              <a:rPr sz="2300" spc="-170" dirty="0">
                <a:latin typeface="Comic Sans MS"/>
                <a:cs typeface="Comic Sans MS"/>
              </a:rPr>
              <a:t> </a:t>
            </a:r>
            <a:r>
              <a:rPr sz="2350" spc="-365" dirty="0">
                <a:latin typeface="Comic Sans MS"/>
                <a:cs typeface="Comic Sans MS"/>
              </a:rPr>
              <a:t>'</a:t>
            </a:r>
            <a:r>
              <a:rPr sz="2300" spc="-365" dirty="0">
                <a:latin typeface="Comic Sans MS"/>
                <a:cs typeface="Comic Sans MS"/>
              </a:rPr>
              <a:t>EMISSION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00" spc="-185" dirty="0">
                <a:latin typeface="Comic Sans MS"/>
                <a:cs typeface="Comic Sans MS"/>
              </a:rPr>
              <a:t>CATEGORY</a:t>
            </a:r>
            <a:r>
              <a:rPr sz="2350" spc="-185" dirty="0">
                <a:latin typeface="Comic Sans MS"/>
                <a:cs typeface="Comic Sans MS"/>
              </a:rPr>
              <a:t>' </a:t>
            </a:r>
            <a:r>
              <a:rPr sz="2350" spc="-140" dirty="0">
                <a:latin typeface="Comic Sans MS"/>
                <a:cs typeface="Comic Sans MS"/>
              </a:rPr>
              <a:t>:</a:t>
            </a:r>
            <a:r>
              <a:rPr sz="2350" spc="-180" dirty="0">
                <a:latin typeface="Comic Sans MS"/>
                <a:cs typeface="Comic Sans MS"/>
              </a:rPr>
              <a:t> </a:t>
            </a:r>
            <a:r>
              <a:rPr sz="2300" spc="-55" dirty="0">
                <a:latin typeface="Comic Sans MS"/>
                <a:cs typeface="Comic Sans MS"/>
              </a:rPr>
              <a:t>B</a:t>
            </a:r>
            <a:r>
              <a:rPr sz="2100" spc="-55" dirty="0">
                <a:latin typeface="Comic Sans MS"/>
                <a:cs typeface="Comic Sans MS"/>
              </a:rPr>
              <a:t>y</a:t>
            </a:r>
            <a:r>
              <a:rPr sz="2100" spc="-110" dirty="0">
                <a:latin typeface="Comic Sans MS"/>
                <a:cs typeface="Comic Sans MS"/>
              </a:rPr>
              <a:t> </a:t>
            </a:r>
            <a:r>
              <a:rPr sz="2300" spc="-10" dirty="0">
                <a:latin typeface="Comic Sans MS"/>
                <a:cs typeface="Comic Sans MS"/>
              </a:rPr>
              <a:t>ca</a:t>
            </a:r>
            <a:r>
              <a:rPr sz="2100" spc="-10" dirty="0">
                <a:latin typeface="Comic Sans MS"/>
                <a:cs typeface="Comic Sans MS"/>
              </a:rPr>
              <a:t>t</a:t>
            </a:r>
            <a:r>
              <a:rPr sz="2300" spc="-10" dirty="0">
                <a:latin typeface="Comic Sans MS"/>
                <a:cs typeface="Comic Sans MS"/>
              </a:rPr>
              <a:t>eg</a:t>
            </a:r>
            <a:r>
              <a:rPr sz="2100" spc="-10" dirty="0">
                <a:latin typeface="Comic Sans MS"/>
                <a:cs typeface="Comic Sans MS"/>
              </a:rPr>
              <a:t>or</a:t>
            </a:r>
            <a:r>
              <a:rPr sz="2300" spc="-10" dirty="0">
                <a:latin typeface="Comic Sans MS"/>
                <a:cs typeface="Comic Sans MS"/>
              </a:rPr>
              <a:t>i</a:t>
            </a:r>
            <a:r>
              <a:rPr sz="2100" spc="-10" dirty="0">
                <a:latin typeface="Comic Sans MS"/>
                <a:cs typeface="Comic Sans MS"/>
              </a:rPr>
              <a:t>z</a:t>
            </a:r>
            <a:r>
              <a:rPr sz="2300" spc="-10" dirty="0">
                <a:latin typeface="Comic Sans MS"/>
                <a:cs typeface="Comic Sans MS"/>
              </a:rPr>
              <a:t>i</a:t>
            </a:r>
            <a:r>
              <a:rPr sz="2100" spc="-10" dirty="0">
                <a:latin typeface="Comic Sans MS"/>
                <a:cs typeface="Comic Sans MS"/>
              </a:rPr>
              <a:t>n</a:t>
            </a:r>
            <a:r>
              <a:rPr sz="2300" spc="-10" dirty="0">
                <a:latin typeface="Comic Sans MS"/>
                <a:cs typeface="Comic Sans MS"/>
              </a:rPr>
              <a:t>g </a:t>
            </a:r>
            <a:r>
              <a:rPr sz="2100" spc="-165" dirty="0">
                <a:latin typeface="Comic Sans MS"/>
                <a:cs typeface="Comic Sans MS"/>
              </a:rPr>
              <a:t>t</a:t>
            </a:r>
            <a:r>
              <a:rPr sz="2300" spc="-165" dirty="0">
                <a:latin typeface="Comic Sans MS"/>
                <a:cs typeface="Comic Sans MS"/>
              </a:rPr>
              <a:t>he </a:t>
            </a:r>
            <a:r>
              <a:rPr sz="2100" spc="-70" dirty="0">
                <a:latin typeface="Comic Sans MS"/>
                <a:cs typeface="Comic Sans MS"/>
              </a:rPr>
              <a:t>v</a:t>
            </a:r>
            <a:r>
              <a:rPr sz="2300" spc="-70" dirty="0">
                <a:latin typeface="Comic Sans MS"/>
                <a:cs typeface="Comic Sans MS"/>
              </a:rPr>
              <a:t>ehicle</a:t>
            </a:r>
            <a:r>
              <a:rPr sz="2100" spc="-70" dirty="0">
                <a:latin typeface="Comic Sans MS"/>
                <a:cs typeface="Comic Sans MS"/>
              </a:rPr>
              <a:t>s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300" spc="-70" dirty="0">
                <a:latin typeface="Comic Sans MS"/>
                <a:cs typeface="Comic Sans MS"/>
              </a:rPr>
              <a:t>ba</a:t>
            </a:r>
            <a:r>
              <a:rPr sz="2100" spc="-70" dirty="0">
                <a:latin typeface="Comic Sans MS"/>
                <a:cs typeface="Comic Sans MS"/>
              </a:rPr>
              <a:t>s</a:t>
            </a:r>
            <a:r>
              <a:rPr sz="2300" spc="-70" dirty="0">
                <a:latin typeface="Comic Sans MS"/>
                <a:cs typeface="Comic Sans MS"/>
              </a:rPr>
              <a:t>ed</a:t>
            </a:r>
            <a:r>
              <a:rPr sz="2300" spc="-160" dirty="0">
                <a:latin typeface="Comic Sans MS"/>
                <a:cs typeface="Comic Sans MS"/>
              </a:rPr>
              <a:t> </a:t>
            </a:r>
            <a:r>
              <a:rPr sz="2100" spc="85" dirty="0">
                <a:latin typeface="Comic Sans MS"/>
                <a:cs typeface="Comic Sans MS"/>
              </a:rPr>
              <a:t>on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100" spc="-185" dirty="0">
                <a:latin typeface="Comic Sans MS"/>
                <a:cs typeface="Comic Sans MS"/>
              </a:rPr>
              <a:t>t</a:t>
            </a:r>
            <a:r>
              <a:rPr sz="2300" spc="-185" dirty="0">
                <a:latin typeface="Comic Sans MS"/>
                <a:cs typeface="Comic Sans MS"/>
              </a:rPr>
              <a:t>hei</a:t>
            </a:r>
            <a:r>
              <a:rPr sz="2100" spc="-185" dirty="0">
                <a:latin typeface="Comic Sans MS"/>
                <a:cs typeface="Comic Sans MS"/>
              </a:rPr>
              <a:t>r</a:t>
            </a:r>
            <a:r>
              <a:rPr sz="2100" spc="-100" dirty="0">
                <a:latin typeface="Comic Sans MS"/>
                <a:cs typeface="Comic Sans MS"/>
              </a:rPr>
              <a:t> </a:t>
            </a:r>
            <a:r>
              <a:rPr sz="2300" spc="-95" dirty="0">
                <a:latin typeface="Comic Sans MS"/>
                <a:cs typeface="Comic Sans MS"/>
              </a:rPr>
              <a:t>CO</a:t>
            </a:r>
            <a:r>
              <a:rPr sz="2350" spc="-95" dirty="0">
                <a:latin typeface="Comic Sans MS"/>
                <a:cs typeface="Comic Sans MS"/>
              </a:rPr>
              <a:t>2</a:t>
            </a:r>
            <a:r>
              <a:rPr sz="2350" spc="-180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e</a:t>
            </a:r>
            <a:r>
              <a:rPr sz="2100" dirty="0">
                <a:latin typeface="Comic Sans MS"/>
                <a:cs typeface="Comic Sans MS"/>
              </a:rPr>
              <a:t>m</a:t>
            </a:r>
            <a:r>
              <a:rPr sz="2300" dirty="0">
                <a:latin typeface="Comic Sans MS"/>
                <a:cs typeface="Comic Sans MS"/>
              </a:rPr>
              <a:t>i</a:t>
            </a:r>
            <a:r>
              <a:rPr sz="2100" dirty="0">
                <a:latin typeface="Comic Sans MS"/>
                <a:cs typeface="Comic Sans MS"/>
              </a:rPr>
              <a:t>ss</a:t>
            </a:r>
            <a:r>
              <a:rPr sz="2300" dirty="0">
                <a:latin typeface="Comic Sans MS"/>
                <a:cs typeface="Comic Sans MS"/>
              </a:rPr>
              <a:t>i</a:t>
            </a:r>
            <a:r>
              <a:rPr sz="2100" dirty="0">
                <a:latin typeface="Comic Sans MS"/>
                <a:cs typeface="Comic Sans MS"/>
              </a:rPr>
              <a:t>ons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300" spc="-70" dirty="0">
                <a:latin typeface="Comic Sans MS"/>
                <a:cs typeface="Comic Sans MS"/>
              </a:rPr>
              <a:t>i</a:t>
            </a:r>
            <a:r>
              <a:rPr sz="2100" spc="-70" dirty="0">
                <a:latin typeface="Comic Sans MS"/>
                <a:cs typeface="Comic Sans MS"/>
              </a:rPr>
              <a:t>nto</a:t>
            </a:r>
            <a:r>
              <a:rPr sz="2100" spc="-100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l</a:t>
            </a:r>
            <a:r>
              <a:rPr sz="2100" spc="-25" dirty="0">
                <a:latin typeface="Comic Sans MS"/>
                <a:cs typeface="Comic Sans MS"/>
              </a:rPr>
              <a:t>ow</a:t>
            </a:r>
            <a:r>
              <a:rPr sz="2350" spc="-25" dirty="0">
                <a:latin typeface="Comic Sans MS"/>
                <a:cs typeface="Comic Sans MS"/>
              </a:rPr>
              <a:t>,</a:t>
            </a:r>
            <a:r>
              <a:rPr sz="2350" spc="-300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m</a:t>
            </a:r>
            <a:r>
              <a:rPr sz="2300" dirty="0">
                <a:latin typeface="Comic Sans MS"/>
                <a:cs typeface="Comic Sans MS"/>
              </a:rPr>
              <a:t>edi</a:t>
            </a:r>
            <a:r>
              <a:rPr sz="2100" dirty="0">
                <a:latin typeface="Comic Sans MS"/>
                <a:cs typeface="Comic Sans MS"/>
              </a:rPr>
              <a:t>um</a:t>
            </a:r>
            <a:r>
              <a:rPr sz="2350" dirty="0">
                <a:latin typeface="Comic Sans MS"/>
                <a:cs typeface="Comic Sans MS"/>
              </a:rPr>
              <a:t>,</a:t>
            </a:r>
            <a:r>
              <a:rPr sz="2350" spc="-305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a</a:t>
            </a:r>
            <a:r>
              <a:rPr sz="2100" spc="-25" dirty="0">
                <a:latin typeface="Comic Sans MS"/>
                <a:cs typeface="Comic Sans MS"/>
              </a:rPr>
              <a:t>n</a:t>
            </a:r>
            <a:r>
              <a:rPr sz="2300" spc="-25" dirty="0">
                <a:latin typeface="Comic Sans MS"/>
                <a:cs typeface="Comic Sans MS"/>
              </a:rPr>
              <a:t>d </a:t>
            </a:r>
            <a:r>
              <a:rPr sz="2300" spc="-90" dirty="0">
                <a:latin typeface="Comic Sans MS"/>
                <a:cs typeface="Comic Sans MS"/>
              </a:rPr>
              <a:t>high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300" spc="-10" dirty="0">
                <a:latin typeface="Comic Sans MS"/>
                <a:cs typeface="Comic Sans MS"/>
              </a:rPr>
              <a:t>ca</a:t>
            </a:r>
            <a:r>
              <a:rPr sz="2100" spc="-10" dirty="0">
                <a:latin typeface="Comic Sans MS"/>
                <a:cs typeface="Comic Sans MS"/>
              </a:rPr>
              <a:t>t</a:t>
            </a:r>
            <a:r>
              <a:rPr sz="2300" spc="-10" dirty="0">
                <a:latin typeface="Comic Sans MS"/>
                <a:cs typeface="Comic Sans MS"/>
              </a:rPr>
              <a:t>eg</a:t>
            </a:r>
            <a:r>
              <a:rPr sz="2100" spc="-10" dirty="0">
                <a:latin typeface="Comic Sans MS"/>
                <a:cs typeface="Comic Sans MS"/>
              </a:rPr>
              <a:t>or</a:t>
            </a:r>
            <a:r>
              <a:rPr sz="2300" spc="-10" dirty="0">
                <a:latin typeface="Comic Sans MS"/>
                <a:cs typeface="Comic Sans MS"/>
              </a:rPr>
              <a:t>ie</a:t>
            </a:r>
            <a:r>
              <a:rPr sz="2100" spc="-10" dirty="0">
                <a:latin typeface="Comic Sans MS"/>
                <a:cs typeface="Comic Sans MS"/>
              </a:rPr>
              <a:t>s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8100" y="333375"/>
            <a:ext cx="817245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2009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COMB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(MPG)'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apply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float64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display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dtypes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221" y="4276725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337" y="4237037"/>
            <a:ext cx="8181975" cy="135255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bins</a:t>
            </a:r>
            <a:r>
              <a:rPr sz="950" spc="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5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160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5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255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5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float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'inf'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)]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sz="950" spc="8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8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'Low'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8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'Medium'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8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'High'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'EMISSION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CATEGORY'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4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pd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cut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sz="950" spc="14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bins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bins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  <a:p>
            <a:pPr marL="2364740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labels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Display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first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few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rows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verify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new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variable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Emission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Category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2755" y="891461"/>
            <a:ext cx="14071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13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300" b="1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Contents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927237"/>
            <a:ext cx="5961380" cy="272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Executive </a:t>
            </a:r>
            <a:r>
              <a:rPr sz="1200" spc="-10" dirty="0">
                <a:latin typeface="Arial MT"/>
                <a:cs typeface="Arial MT"/>
              </a:rPr>
              <a:t>Summary……………….………………………………………………………........3</a:t>
            </a:r>
            <a:endParaRPr sz="1200">
              <a:latin typeface="Arial MT"/>
              <a:cs typeface="Arial MT"/>
            </a:endParaRPr>
          </a:p>
          <a:p>
            <a:pPr marL="20320" marR="5080" algn="just">
              <a:lnSpc>
                <a:spcPct val="275000"/>
              </a:lnSpc>
            </a:pPr>
            <a:r>
              <a:rPr sz="1200" spc="-10" dirty="0">
                <a:latin typeface="Arial MT"/>
                <a:cs typeface="Arial MT"/>
              </a:rPr>
              <a:t>Introduction….…………………………………………………………………………………...4 </a:t>
            </a:r>
            <a:r>
              <a:rPr sz="1200" dirty="0">
                <a:latin typeface="Arial MT"/>
                <a:cs typeface="Arial MT"/>
              </a:rPr>
              <a:t>Basic </a:t>
            </a:r>
            <a:r>
              <a:rPr sz="1200" spc="-10" dirty="0">
                <a:latin typeface="Arial MT"/>
                <a:cs typeface="Arial MT"/>
              </a:rPr>
              <a:t>Analysis………………….……………………………………………………...……......4 </a:t>
            </a:r>
            <a:r>
              <a:rPr sz="1200" dirty="0">
                <a:latin typeface="Arial MT"/>
                <a:cs typeface="Arial MT"/>
              </a:rPr>
              <a:t>Modeling and </a:t>
            </a:r>
            <a:r>
              <a:rPr sz="1200" spc="-10" dirty="0">
                <a:latin typeface="Arial MT"/>
                <a:cs typeface="Arial MT"/>
              </a:rPr>
              <a:t>Analysis………….................................................................................…...6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Arial MT"/>
              <a:cs typeface="Arial MT"/>
            </a:endParaRPr>
          </a:p>
          <a:p>
            <a:pPr marL="29209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 MT"/>
                <a:cs typeface="Arial MT"/>
              </a:rPr>
              <a:t>Conclusion…………………………………………………………………………...................8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 MT"/>
                <a:cs typeface="Arial MT"/>
              </a:rPr>
              <a:t>Appendices………………………………………………………………………......................9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9395099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2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675" y="2451101"/>
            <a:ext cx="8915400" cy="142875"/>
            <a:chOff x="574675" y="2451101"/>
            <a:chExt cx="8915400" cy="142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2451101"/>
              <a:ext cx="8915400" cy="142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675" y="2451101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4675" y="2584451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250" y="2489201"/>
              <a:ext cx="6553200" cy="76200"/>
            </a:xfrm>
            <a:custGeom>
              <a:avLst/>
              <a:gdLst/>
              <a:ahLst/>
              <a:cxnLst/>
              <a:rect l="l" t="t" r="r" b="b"/>
              <a:pathLst>
                <a:path w="6553200" h="76200">
                  <a:moveTo>
                    <a:pt x="652015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520152" y="0"/>
                  </a:lnTo>
                  <a:lnTo>
                    <a:pt x="6552232" y="28187"/>
                  </a:lnTo>
                  <a:lnTo>
                    <a:pt x="6553199" y="33047"/>
                  </a:lnTo>
                  <a:lnTo>
                    <a:pt x="6553199" y="43152"/>
                  </a:lnTo>
                  <a:lnTo>
                    <a:pt x="6525012" y="75233"/>
                  </a:lnTo>
                  <a:lnTo>
                    <a:pt x="6520152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9357" y="390786"/>
            <a:ext cx="32004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91537" y="390786"/>
            <a:ext cx="32004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298575" y="561039"/>
          <a:ext cx="8226423" cy="171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219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1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MAKE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VEHICLE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CLASS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ENGINE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TRANSMISSION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57150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TYPE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CITY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HWY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4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955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1.6EL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1.6EL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8.5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3.2TL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AS5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12.2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3.5RL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13.4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35" dirty="0">
                          <a:latin typeface="Comic Sans MS"/>
                          <a:cs typeface="Comic Sans MS"/>
                        </a:rPr>
                        <a:t>INTEGRA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10.0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335120" y="2779515"/>
            <a:ext cx="6903084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dirty="0">
                <a:latin typeface="Comic Sans MS"/>
                <a:cs typeface="Comic Sans MS"/>
              </a:rPr>
              <a:t>C</a:t>
            </a:r>
            <a:r>
              <a:rPr sz="2100" dirty="0">
                <a:latin typeface="Comic Sans MS"/>
                <a:cs typeface="Comic Sans MS"/>
              </a:rPr>
              <a:t>onv</a:t>
            </a:r>
            <a:r>
              <a:rPr sz="2300" dirty="0">
                <a:latin typeface="Comic Sans MS"/>
                <a:cs typeface="Comic Sans MS"/>
              </a:rPr>
              <a:t>e</a:t>
            </a:r>
            <a:r>
              <a:rPr sz="2100" dirty="0">
                <a:latin typeface="Comic Sans MS"/>
                <a:cs typeface="Comic Sans MS"/>
              </a:rPr>
              <a:t>rs</a:t>
            </a:r>
            <a:r>
              <a:rPr sz="2300" dirty="0">
                <a:latin typeface="Comic Sans MS"/>
                <a:cs typeface="Comic Sans MS"/>
              </a:rPr>
              <a:t>i</a:t>
            </a:r>
            <a:r>
              <a:rPr sz="2100" dirty="0">
                <a:latin typeface="Comic Sans MS"/>
                <a:cs typeface="Comic Sans MS"/>
              </a:rPr>
              <a:t>on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100" spc="-190" dirty="0">
                <a:latin typeface="Comic Sans MS"/>
                <a:cs typeface="Comic Sans MS"/>
              </a:rPr>
              <a:t>o</a:t>
            </a:r>
            <a:r>
              <a:rPr sz="2300" spc="-190" dirty="0">
                <a:latin typeface="Comic Sans MS"/>
                <a:cs typeface="Comic Sans MS"/>
              </a:rPr>
              <a:t>f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00" spc="-95" dirty="0">
                <a:latin typeface="Comic Sans MS"/>
                <a:cs typeface="Comic Sans MS"/>
              </a:rPr>
              <a:t>F</a:t>
            </a:r>
            <a:r>
              <a:rPr sz="2100" spc="-95" dirty="0">
                <a:latin typeface="Comic Sans MS"/>
                <a:cs typeface="Comic Sans MS"/>
              </a:rPr>
              <a:t>u</a:t>
            </a:r>
            <a:r>
              <a:rPr sz="2300" spc="-95" dirty="0">
                <a:latin typeface="Comic Sans MS"/>
                <a:cs typeface="Comic Sans MS"/>
              </a:rPr>
              <a:t>el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00" spc="55" dirty="0">
                <a:latin typeface="Comic Sans MS"/>
                <a:cs typeface="Comic Sans MS"/>
              </a:rPr>
              <a:t>C</a:t>
            </a:r>
            <a:r>
              <a:rPr sz="2100" spc="55" dirty="0">
                <a:latin typeface="Comic Sans MS"/>
                <a:cs typeface="Comic Sans MS"/>
              </a:rPr>
              <a:t>omsumpt</a:t>
            </a:r>
            <a:r>
              <a:rPr sz="2300" spc="55" dirty="0">
                <a:latin typeface="Comic Sans MS"/>
                <a:cs typeface="Comic Sans MS"/>
              </a:rPr>
              <a:t>i</a:t>
            </a:r>
            <a:r>
              <a:rPr sz="2100" spc="55" dirty="0">
                <a:latin typeface="Comic Sans MS"/>
                <a:cs typeface="Comic Sans MS"/>
              </a:rPr>
              <a:t>on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300" spc="-215" dirty="0">
                <a:latin typeface="Comic Sans MS"/>
                <a:cs typeface="Comic Sans MS"/>
              </a:rPr>
              <a:t>HWY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a</a:t>
            </a:r>
            <a:r>
              <a:rPr sz="2100" spc="-25" dirty="0">
                <a:latin typeface="Comic Sans MS"/>
                <a:cs typeface="Comic Sans MS"/>
              </a:rPr>
              <a:t>n</a:t>
            </a:r>
            <a:r>
              <a:rPr sz="2300" spc="-25" dirty="0">
                <a:latin typeface="Comic Sans MS"/>
                <a:cs typeface="Comic Sans MS"/>
              </a:rPr>
              <a:t>d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00" spc="-245" dirty="0">
                <a:latin typeface="Comic Sans MS"/>
                <a:cs typeface="Comic Sans MS"/>
              </a:rPr>
              <a:t>CITY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00" spc="-45" dirty="0">
                <a:latin typeface="Comic Sans MS"/>
                <a:cs typeface="Comic Sans MS"/>
              </a:rPr>
              <a:t>i</a:t>
            </a:r>
            <a:r>
              <a:rPr sz="2100" spc="-45" dirty="0">
                <a:latin typeface="Comic Sans MS"/>
                <a:cs typeface="Comic Sans MS"/>
              </a:rPr>
              <a:t>n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MPG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221" y="400050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Out[13]: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221" y="3381375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[14]: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337" y="3341687"/>
            <a:ext cx="8181975" cy="10382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4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MPG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=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282.48/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xL/100KM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140970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"FUEL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2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(MPG)"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14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2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282.48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/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"FUEL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2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(MPG)"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14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14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282.48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/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"FUEL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8575" y="2994037"/>
            <a:ext cx="8191500" cy="400050"/>
          </a:xfrm>
          <a:custGeom>
            <a:avLst/>
            <a:gdLst/>
            <a:ahLst/>
            <a:cxnLst/>
            <a:rect l="l" t="t" r="r" b="b"/>
            <a:pathLst>
              <a:path w="8191500" h="400050">
                <a:moveTo>
                  <a:pt x="8191500" y="0"/>
                </a:moveTo>
                <a:lnTo>
                  <a:pt x="8191500" y="0"/>
                </a:lnTo>
                <a:lnTo>
                  <a:pt x="0" y="0"/>
                </a:lnTo>
                <a:lnTo>
                  <a:pt x="0" y="400050"/>
                </a:lnTo>
                <a:lnTo>
                  <a:pt x="8191500" y="400050"/>
                </a:lnTo>
                <a:lnTo>
                  <a:pt x="81915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8575" y="3794137"/>
            <a:ext cx="8191500" cy="400050"/>
          </a:xfrm>
          <a:custGeom>
            <a:avLst/>
            <a:gdLst/>
            <a:ahLst/>
            <a:cxnLst/>
            <a:rect l="l" t="t" r="r" b="b"/>
            <a:pathLst>
              <a:path w="8191500" h="400050">
                <a:moveTo>
                  <a:pt x="8191500" y="0"/>
                </a:moveTo>
                <a:lnTo>
                  <a:pt x="8191500" y="0"/>
                </a:lnTo>
                <a:lnTo>
                  <a:pt x="0" y="0"/>
                </a:lnTo>
                <a:lnTo>
                  <a:pt x="0" y="400050"/>
                </a:lnTo>
                <a:lnTo>
                  <a:pt x="8191500" y="400050"/>
                </a:lnTo>
                <a:lnTo>
                  <a:pt x="8191500" y="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8575" y="1041412"/>
            <a:ext cx="8191500" cy="9525"/>
          </a:xfrm>
          <a:custGeom>
            <a:avLst/>
            <a:gdLst/>
            <a:ahLst/>
            <a:cxnLst/>
            <a:rect l="l" t="t" r="r" b="b"/>
            <a:pathLst>
              <a:path w="8191500" h="9525">
                <a:moveTo>
                  <a:pt x="8191500" y="0"/>
                </a:moveTo>
                <a:lnTo>
                  <a:pt x="8191500" y="0"/>
                </a:lnTo>
                <a:lnTo>
                  <a:pt x="0" y="0"/>
                </a:lnTo>
                <a:lnTo>
                  <a:pt x="0" y="9525"/>
                </a:lnTo>
                <a:lnTo>
                  <a:pt x="8191500" y="9525"/>
                </a:lnTo>
                <a:lnTo>
                  <a:pt x="8191500" y="0"/>
                </a:lnTo>
                <a:close/>
              </a:path>
            </a:pathLst>
          </a:custGeom>
          <a:solidFill>
            <a:srgbClr val="BDBD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74675" y="5051426"/>
            <a:ext cx="8915400" cy="142875"/>
            <a:chOff x="574675" y="5051426"/>
            <a:chExt cx="8915400" cy="1428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5051426"/>
              <a:ext cx="8915400" cy="142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4675" y="5051426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4675" y="5184776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3250" y="5089526"/>
              <a:ext cx="5486400" cy="76200"/>
            </a:xfrm>
            <a:custGeom>
              <a:avLst/>
              <a:gdLst/>
              <a:ahLst/>
              <a:cxnLst/>
              <a:rect l="l" t="t" r="r" b="b"/>
              <a:pathLst>
                <a:path w="5486400" h="76200">
                  <a:moveTo>
                    <a:pt x="545335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453352" y="0"/>
                  </a:lnTo>
                  <a:lnTo>
                    <a:pt x="5485432" y="28187"/>
                  </a:lnTo>
                  <a:lnTo>
                    <a:pt x="5486399" y="33047"/>
                  </a:lnTo>
                  <a:lnTo>
                    <a:pt x="5486399" y="43152"/>
                  </a:lnTo>
                  <a:lnTo>
                    <a:pt x="5458211" y="75233"/>
                  </a:lnTo>
                  <a:lnTo>
                    <a:pt x="5453352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25525" y="533661"/>
            <a:ext cx="445134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16205" marR="5080" indent="-104139">
              <a:lnSpc>
                <a:spcPts val="1130"/>
              </a:lnSpc>
              <a:spcBef>
                <a:spcPts val="165"/>
              </a:spcBef>
            </a:pPr>
            <a:r>
              <a:rPr sz="950" spc="-35" dirty="0">
                <a:latin typeface="Comic Sans MS"/>
                <a:cs typeface="Comic Sans MS"/>
              </a:rPr>
              <a:t>MODEL </a:t>
            </a:r>
            <a:r>
              <a:rPr sz="950" spc="-20" dirty="0">
                <a:latin typeface="Comic Sans MS"/>
                <a:cs typeface="Comic Sans MS"/>
              </a:rPr>
              <a:t>YEAR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9229" y="609861"/>
            <a:ext cx="36639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MAKE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8165" y="609861"/>
            <a:ext cx="445134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10" dirty="0">
                <a:latin typeface="Comic Sans MS"/>
                <a:cs typeface="Comic Sans MS"/>
              </a:rPr>
              <a:t>MODEL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62672" y="533661"/>
            <a:ext cx="528955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5095" marR="5080" indent="-113030">
              <a:lnSpc>
                <a:spcPts val="1130"/>
              </a:lnSpc>
              <a:spcBef>
                <a:spcPts val="165"/>
              </a:spcBef>
            </a:pPr>
            <a:r>
              <a:rPr sz="950" spc="-35" dirty="0">
                <a:latin typeface="Comic Sans MS"/>
                <a:cs typeface="Comic Sans MS"/>
              </a:rPr>
              <a:t>VEHICLE </a:t>
            </a:r>
            <a:r>
              <a:rPr sz="950" spc="-25" dirty="0">
                <a:latin typeface="Comic Sans MS"/>
                <a:cs typeface="Comic Sans MS"/>
              </a:rPr>
              <a:t>CLASS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0309" y="533661"/>
            <a:ext cx="466725" cy="316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1135"/>
              </a:lnSpc>
              <a:spcBef>
                <a:spcPts val="120"/>
              </a:spcBef>
            </a:pPr>
            <a:r>
              <a:rPr sz="950" spc="-65" dirty="0">
                <a:latin typeface="Comic Sans MS"/>
                <a:cs typeface="Comic Sans MS"/>
              </a:rPr>
              <a:t>ENGINE</a:t>
            </a:r>
            <a:endParaRPr sz="950">
              <a:latin typeface="Comic Sans MS"/>
              <a:cs typeface="Comic Sans MS"/>
            </a:endParaRPr>
          </a:p>
          <a:p>
            <a:pPr marR="5080" algn="r">
              <a:lnSpc>
                <a:spcPts val="1130"/>
              </a:lnSpc>
            </a:pPr>
            <a:r>
              <a:rPr sz="950" spc="-20" dirty="0">
                <a:latin typeface="Comic Sans MS"/>
                <a:cs typeface="Comic Sans MS"/>
              </a:rPr>
              <a:t>SIZE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5735" y="609861"/>
            <a:ext cx="69469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30" dirty="0">
                <a:latin typeface="Comic Sans MS"/>
                <a:cs typeface="Comic Sans MS"/>
              </a:rPr>
              <a:t>CYLINDERS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18869" y="609861"/>
            <a:ext cx="93916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80" dirty="0">
                <a:latin typeface="Comic Sans MS"/>
                <a:cs typeface="Comic Sans MS"/>
              </a:rPr>
              <a:t>TRANSMISSION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46378" y="533661"/>
            <a:ext cx="33020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10160">
              <a:lnSpc>
                <a:spcPts val="1130"/>
              </a:lnSpc>
              <a:spcBef>
                <a:spcPts val="165"/>
              </a:spcBef>
            </a:pPr>
            <a:r>
              <a:rPr sz="950" spc="-35" dirty="0">
                <a:latin typeface="Comic Sans MS"/>
                <a:cs typeface="Comic Sans MS"/>
              </a:rPr>
              <a:t>FUEL </a:t>
            </a:r>
            <a:r>
              <a:rPr sz="950" spc="-20" dirty="0">
                <a:latin typeface="Comic Sans MS"/>
                <a:cs typeface="Comic Sans MS"/>
              </a:rPr>
              <a:t>TYPE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5330" y="390786"/>
            <a:ext cx="923290" cy="6026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603250" algn="r">
              <a:lnSpc>
                <a:spcPts val="1130"/>
              </a:lnSpc>
              <a:spcBef>
                <a:spcPts val="165"/>
              </a:spcBef>
            </a:pPr>
            <a:r>
              <a:rPr sz="950" spc="-35" dirty="0">
                <a:latin typeface="Comic Sans MS"/>
                <a:cs typeface="Comic Sans MS"/>
              </a:rPr>
              <a:t>FUEL </a:t>
            </a:r>
            <a:r>
              <a:rPr sz="950" spc="-50" dirty="0">
                <a:latin typeface="Comic Sans MS"/>
                <a:cs typeface="Comic Sans MS"/>
              </a:rPr>
              <a:t>CONSUMPTION</a:t>
            </a:r>
            <a:endParaRPr sz="950">
              <a:latin typeface="Comic Sans MS"/>
              <a:cs typeface="Comic Sans MS"/>
            </a:endParaRPr>
          </a:p>
          <a:p>
            <a:pPr marR="5080" algn="r">
              <a:lnSpc>
                <a:spcPts val="1075"/>
              </a:lnSpc>
            </a:pPr>
            <a:r>
              <a:rPr sz="950" spc="-20" dirty="0">
                <a:latin typeface="Comic Sans MS"/>
                <a:cs typeface="Comic Sans MS"/>
              </a:rPr>
              <a:t>CITY</a:t>
            </a:r>
            <a:endParaRPr sz="950">
              <a:latin typeface="Comic Sans MS"/>
              <a:cs typeface="Comic Sans MS"/>
            </a:endParaRPr>
          </a:p>
          <a:p>
            <a:pPr marR="5080" algn="r">
              <a:lnSpc>
                <a:spcPts val="1130"/>
              </a:lnSpc>
            </a:pPr>
            <a:r>
              <a:rPr sz="950" spc="-10" dirty="0">
                <a:latin typeface="Comic Sans MS"/>
                <a:cs typeface="Comic Sans MS"/>
              </a:rPr>
              <a:t>(L/100KM)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177510" y="390786"/>
            <a:ext cx="1300480" cy="6026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603250">
              <a:lnSpc>
                <a:spcPts val="1130"/>
              </a:lnSpc>
              <a:spcBef>
                <a:spcPts val="165"/>
              </a:spcBef>
            </a:pPr>
            <a:r>
              <a:rPr sz="950" spc="-20" dirty="0">
                <a:latin typeface="Comic Sans MS"/>
                <a:cs typeface="Comic Sans MS"/>
              </a:rPr>
              <a:t>FUEL </a:t>
            </a:r>
            <a:r>
              <a:rPr sz="950" spc="-10" dirty="0">
                <a:latin typeface="Comic Sans MS"/>
                <a:cs typeface="Comic Sans MS"/>
              </a:rPr>
              <a:t>CONSUMPTION</a:t>
            </a:r>
            <a:r>
              <a:rPr sz="950" spc="325" dirty="0">
                <a:latin typeface="Comic Sans MS"/>
                <a:cs typeface="Comic Sans MS"/>
              </a:rPr>
              <a:t> </a:t>
            </a:r>
            <a:r>
              <a:rPr sz="950" spc="-40" dirty="0">
                <a:latin typeface="Comic Sans MS"/>
                <a:cs typeface="Comic Sans MS"/>
              </a:rPr>
              <a:t>CON</a:t>
            </a:r>
            <a:endParaRPr sz="950">
              <a:latin typeface="Comic Sans MS"/>
              <a:cs typeface="Comic Sans MS"/>
            </a:endParaRPr>
          </a:p>
          <a:p>
            <a:pPr marL="624205">
              <a:lnSpc>
                <a:spcPts val="1075"/>
              </a:lnSpc>
            </a:pPr>
            <a:r>
              <a:rPr sz="950" spc="-25" dirty="0">
                <a:latin typeface="Comic Sans MS"/>
                <a:cs typeface="Comic Sans MS"/>
              </a:rPr>
              <a:t>HWY</a:t>
            </a:r>
            <a:endParaRPr sz="950">
              <a:latin typeface="Comic Sans MS"/>
              <a:cs typeface="Comic Sans MS"/>
            </a:endParaRPr>
          </a:p>
          <a:p>
            <a:pPr marL="298450">
              <a:lnSpc>
                <a:spcPts val="1130"/>
              </a:lnSpc>
            </a:pPr>
            <a:r>
              <a:rPr sz="950" spc="-10" dirty="0">
                <a:latin typeface="Comic Sans MS"/>
                <a:cs typeface="Comic Sans MS"/>
              </a:rPr>
              <a:t>(L/100KM)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32942" y="1086111"/>
            <a:ext cx="7468234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9090" algn="l"/>
                <a:tab pos="1450975" algn="l"/>
                <a:tab pos="2083435" algn="l"/>
                <a:tab pos="3048000" algn="l"/>
                <a:tab pos="3812540" algn="l"/>
                <a:tab pos="4860925" algn="l"/>
                <a:tab pos="5352415" algn="l"/>
                <a:tab pos="6273165" algn="l"/>
                <a:tab pos="7286625" algn="l"/>
              </a:tabLst>
            </a:pPr>
            <a:r>
              <a:rPr sz="950" spc="-50" dirty="0">
                <a:latin typeface="Comic Sans MS"/>
                <a:cs typeface="Comic Sans MS"/>
              </a:rPr>
              <a:t>0</a:t>
            </a:r>
            <a:r>
              <a:rPr sz="950" dirty="0">
                <a:latin typeface="Comic Sans MS"/>
                <a:cs typeface="Comic Sans MS"/>
              </a:rPr>
              <a:t>	2000</a:t>
            </a:r>
            <a:r>
              <a:rPr sz="950" spc="120" dirty="0">
                <a:latin typeface="Comic Sans MS"/>
                <a:cs typeface="Comic Sans MS"/>
              </a:rPr>
              <a:t>  </a:t>
            </a:r>
            <a:r>
              <a:rPr sz="950" spc="-20" dirty="0">
                <a:latin typeface="Comic Sans MS"/>
                <a:cs typeface="Comic Sans MS"/>
              </a:rPr>
              <a:t>ACURA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1.6EL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10" dirty="0">
                <a:latin typeface="Comic Sans MS"/>
                <a:cs typeface="Comic Sans MS"/>
              </a:rPr>
              <a:t>COMPACT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1.6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4.0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A4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50" dirty="0">
                <a:latin typeface="Comic Sans MS"/>
                <a:cs typeface="Comic Sans MS"/>
              </a:rPr>
              <a:t>X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9.2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6.7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98575" y="1308100"/>
            <a:ext cx="8191500" cy="25717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5080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400"/>
              </a:spcBef>
              <a:tabLst>
                <a:tab pos="673100" algn="l"/>
                <a:tab pos="1784985" algn="l"/>
                <a:tab pos="2417445" algn="l"/>
                <a:tab pos="3382645" algn="l"/>
                <a:tab pos="4147185" algn="l"/>
                <a:tab pos="5175250" algn="l"/>
                <a:tab pos="5687060" algn="l"/>
                <a:tab pos="6606540" algn="l"/>
                <a:tab pos="7619365" algn="l"/>
              </a:tabLst>
            </a:pPr>
            <a:r>
              <a:rPr sz="950" spc="-50" dirty="0">
                <a:latin typeface="Comic Sans MS"/>
                <a:cs typeface="Comic Sans MS"/>
              </a:rPr>
              <a:t>1</a:t>
            </a:r>
            <a:r>
              <a:rPr sz="950" dirty="0">
                <a:latin typeface="Comic Sans MS"/>
                <a:cs typeface="Comic Sans MS"/>
              </a:rPr>
              <a:t>	2000</a:t>
            </a:r>
            <a:r>
              <a:rPr sz="950" spc="120" dirty="0">
                <a:latin typeface="Comic Sans MS"/>
                <a:cs typeface="Comic Sans MS"/>
              </a:rPr>
              <a:t>  </a:t>
            </a:r>
            <a:r>
              <a:rPr sz="950" spc="-20" dirty="0">
                <a:latin typeface="Comic Sans MS"/>
                <a:cs typeface="Comic Sans MS"/>
              </a:rPr>
              <a:t>ACURA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1.6EL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10" dirty="0">
                <a:latin typeface="Comic Sans MS"/>
                <a:cs typeface="Comic Sans MS"/>
              </a:rPr>
              <a:t>COMPACT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1.6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4.0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M5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50" dirty="0">
                <a:latin typeface="Comic Sans MS"/>
                <a:cs typeface="Comic Sans MS"/>
              </a:rPr>
              <a:t>X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8.5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6.5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37555" y="1600461"/>
            <a:ext cx="746379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4645" algn="l"/>
                <a:tab pos="1426210" algn="l"/>
                <a:tab pos="2125980" algn="l"/>
                <a:tab pos="3027680" algn="l"/>
                <a:tab pos="3808729" algn="l"/>
                <a:tab pos="4785995" algn="l"/>
                <a:tab pos="5349875" algn="l"/>
                <a:tab pos="6216650" algn="l"/>
                <a:tab pos="7294880" algn="l"/>
              </a:tabLst>
            </a:pPr>
            <a:r>
              <a:rPr sz="950" spc="-50" dirty="0">
                <a:latin typeface="Comic Sans MS"/>
                <a:cs typeface="Comic Sans MS"/>
              </a:rPr>
              <a:t>2</a:t>
            </a:r>
            <a:r>
              <a:rPr sz="950" dirty="0">
                <a:latin typeface="Comic Sans MS"/>
                <a:cs typeface="Comic Sans MS"/>
              </a:rPr>
              <a:t>	2000</a:t>
            </a:r>
            <a:r>
              <a:rPr sz="950" spc="120" dirty="0">
                <a:latin typeface="Comic Sans MS"/>
                <a:cs typeface="Comic Sans MS"/>
              </a:rPr>
              <a:t>  </a:t>
            </a:r>
            <a:r>
              <a:rPr sz="950" spc="-20" dirty="0">
                <a:latin typeface="Comic Sans MS"/>
                <a:cs typeface="Comic Sans MS"/>
              </a:rPr>
              <a:t>ACURA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10" dirty="0">
                <a:latin typeface="Comic Sans MS"/>
                <a:cs typeface="Comic Sans MS"/>
              </a:rPr>
              <a:t>3.2TL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95" dirty="0">
                <a:latin typeface="Comic Sans MS"/>
                <a:cs typeface="Comic Sans MS"/>
              </a:rPr>
              <a:t>MID-</a:t>
            </a:r>
            <a:r>
              <a:rPr sz="950" spc="-20" dirty="0">
                <a:latin typeface="Comic Sans MS"/>
                <a:cs typeface="Comic Sans MS"/>
              </a:rPr>
              <a:t>SIZE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3.2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6.0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AS5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50" dirty="0">
                <a:latin typeface="Comic Sans MS"/>
                <a:cs typeface="Comic Sans MS"/>
              </a:rPr>
              <a:t>Z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12.2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45" dirty="0">
                <a:latin typeface="Comic Sans MS"/>
                <a:cs typeface="Comic Sans MS"/>
              </a:rPr>
              <a:t>7.4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98575" y="1822450"/>
            <a:ext cx="8191500" cy="25717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50800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400"/>
              </a:spcBef>
              <a:tabLst>
                <a:tab pos="673100" algn="l"/>
                <a:tab pos="1762760" algn="l"/>
                <a:tab pos="2465070" algn="l"/>
                <a:tab pos="3366135" algn="l"/>
                <a:tab pos="4147820" algn="l"/>
                <a:tab pos="5194935" algn="l"/>
                <a:tab pos="5688965" algn="l"/>
                <a:tab pos="6551930" algn="l"/>
                <a:tab pos="7620000" algn="l"/>
              </a:tabLst>
            </a:pPr>
            <a:r>
              <a:rPr sz="950" spc="-50" dirty="0">
                <a:latin typeface="Comic Sans MS"/>
                <a:cs typeface="Comic Sans MS"/>
              </a:rPr>
              <a:t>3</a:t>
            </a:r>
            <a:r>
              <a:rPr sz="950" dirty="0">
                <a:latin typeface="Comic Sans MS"/>
                <a:cs typeface="Comic Sans MS"/>
              </a:rPr>
              <a:t>	2000</a:t>
            </a:r>
            <a:r>
              <a:rPr sz="950" spc="120" dirty="0">
                <a:latin typeface="Comic Sans MS"/>
                <a:cs typeface="Comic Sans MS"/>
              </a:rPr>
              <a:t>  </a:t>
            </a:r>
            <a:r>
              <a:rPr sz="950" spc="-20" dirty="0">
                <a:latin typeface="Comic Sans MS"/>
                <a:cs typeface="Comic Sans MS"/>
              </a:rPr>
              <a:t>ACURA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10" dirty="0">
                <a:latin typeface="Comic Sans MS"/>
                <a:cs typeface="Comic Sans MS"/>
              </a:rPr>
              <a:t>3.5RL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95" dirty="0">
                <a:latin typeface="Comic Sans MS"/>
                <a:cs typeface="Comic Sans MS"/>
              </a:rPr>
              <a:t>MID-</a:t>
            </a:r>
            <a:r>
              <a:rPr sz="950" spc="-20" dirty="0">
                <a:latin typeface="Comic Sans MS"/>
                <a:cs typeface="Comic Sans MS"/>
              </a:rPr>
              <a:t>SIZE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3.5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6.0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A4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50" dirty="0">
                <a:latin typeface="Comic Sans MS"/>
                <a:cs typeface="Comic Sans MS"/>
              </a:rPr>
              <a:t>Z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13.4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9.2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32495" y="2115004"/>
            <a:ext cx="7468234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9725" algn="l"/>
                <a:tab pos="3047365" algn="l"/>
                <a:tab pos="3813175" algn="l"/>
                <a:tab pos="4861560" algn="l"/>
                <a:tab pos="5353050" algn="l"/>
                <a:tab pos="6220460" algn="l"/>
                <a:tab pos="7302500" algn="l"/>
              </a:tabLst>
            </a:pPr>
            <a:r>
              <a:rPr sz="950" spc="-50" dirty="0">
                <a:latin typeface="Comic Sans MS"/>
                <a:cs typeface="Comic Sans MS"/>
              </a:rPr>
              <a:t>4</a:t>
            </a:r>
            <a:r>
              <a:rPr sz="950" dirty="0">
                <a:latin typeface="Comic Sans MS"/>
                <a:cs typeface="Comic Sans MS"/>
              </a:rPr>
              <a:t>	2000</a:t>
            </a:r>
            <a:r>
              <a:rPr sz="950" spc="42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ACURA</a:t>
            </a:r>
            <a:r>
              <a:rPr sz="950" spc="430" dirty="0">
                <a:latin typeface="Comic Sans MS"/>
                <a:cs typeface="Comic Sans MS"/>
              </a:rPr>
              <a:t> </a:t>
            </a:r>
            <a:r>
              <a:rPr sz="950" spc="-45" dirty="0">
                <a:latin typeface="Comic Sans MS"/>
                <a:cs typeface="Comic Sans MS"/>
              </a:rPr>
              <a:t>INTEGRA</a:t>
            </a:r>
            <a:r>
              <a:rPr sz="950" spc="425" dirty="0">
                <a:latin typeface="Comic Sans MS"/>
                <a:cs typeface="Comic Sans MS"/>
              </a:rPr>
              <a:t> </a:t>
            </a:r>
            <a:r>
              <a:rPr sz="950" spc="-10" dirty="0">
                <a:latin typeface="Comic Sans MS"/>
                <a:cs typeface="Comic Sans MS"/>
              </a:rPr>
              <a:t>SUBCOMPACT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1.8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4.0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A4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50" dirty="0">
                <a:latin typeface="Comic Sans MS"/>
                <a:cs typeface="Comic Sans MS"/>
              </a:rPr>
              <a:t>X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10.0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50" dirty="0">
                <a:latin typeface="Comic Sans MS"/>
                <a:cs typeface="Comic Sans MS"/>
              </a:rPr>
              <a:t>7.0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98575" y="2336800"/>
            <a:ext cx="8191500" cy="257175"/>
          </a:xfrm>
          <a:prstGeom prst="rect">
            <a:avLst/>
          </a:prstGeom>
          <a:solidFill>
            <a:srgbClr val="F5F5F5"/>
          </a:solidFill>
        </p:spPr>
        <p:txBody>
          <a:bodyPr vert="horz" wrap="square" lIns="0" tIns="50800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400"/>
              </a:spcBef>
              <a:tabLst>
                <a:tab pos="856615" algn="l"/>
                <a:tab pos="1362075" algn="l"/>
                <a:tab pos="1969135" algn="l"/>
                <a:tab pos="2877820" algn="l"/>
                <a:tab pos="3433445" algn="l"/>
                <a:tab pos="4216400" algn="l"/>
                <a:tab pos="5243830" algn="l"/>
                <a:tab pos="5662930" algn="l"/>
                <a:tab pos="6675120" algn="l"/>
                <a:tab pos="7687309" algn="l"/>
              </a:tabLst>
            </a:pPr>
            <a:r>
              <a:rPr sz="950" spc="4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...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43025" y="2705361"/>
            <a:ext cx="143256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46430" algn="l"/>
              </a:tabLst>
            </a:pPr>
            <a:r>
              <a:rPr sz="950" spc="-10" dirty="0">
                <a:latin typeface="Comic Sans MS"/>
                <a:cs typeface="Comic Sans MS"/>
              </a:rPr>
              <a:t>14248</a:t>
            </a:r>
            <a:r>
              <a:rPr sz="950" dirty="0">
                <a:latin typeface="Comic Sans MS"/>
                <a:cs typeface="Comic Sans MS"/>
              </a:rPr>
              <a:t>	2014</a:t>
            </a:r>
            <a:r>
              <a:rPr sz="950" spc="165" dirty="0">
                <a:latin typeface="Comic Sans MS"/>
                <a:cs typeface="Comic Sans MS"/>
              </a:rPr>
              <a:t>  </a:t>
            </a:r>
            <a:r>
              <a:rPr sz="950" spc="-45" dirty="0">
                <a:latin typeface="Comic Sans MS"/>
                <a:cs typeface="Comic Sans MS"/>
              </a:rPr>
              <a:t>VOLVO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055888" y="2629354"/>
            <a:ext cx="327025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 marR="5080" indent="-37465">
              <a:lnSpc>
                <a:spcPts val="1130"/>
              </a:lnSpc>
              <a:spcBef>
                <a:spcPts val="165"/>
              </a:spcBef>
            </a:pPr>
            <a:r>
              <a:rPr sz="950" spc="-25" dirty="0">
                <a:latin typeface="Comic Sans MS"/>
                <a:cs typeface="Comic Sans MS"/>
              </a:rPr>
              <a:t>XC60 </a:t>
            </a:r>
            <a:r>
              <a:rPr sz="950" spc="-110" dirty="0">
                <a:latin typeface="Comic Sans MS"/>
                <a:cs typeface="Comic Sans MS"/>
              </a:rPr>
              <a:t>AWD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33775" y="2705554"/>
            <a:ext cx="556704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30935" algn="l"/>
                <a:tab pos="1912620" algn="l"/>
                <a:tab pos="2887980" algn="l"/>
                <a:tab pos="3451860" algn="l"/>
                <a:tab pos="4335780" algn="l"/>
                <a:tab pos="5382260" algn="l"/>
              </a:tabLst>
            </a:pPr>
            <a:r>
              <a:rPr sz="950" spc="-55" dirty="0">
                <a:latin typeface="Comic Sans MS"/>
                <a:cs typeface="Comic Sans MS"/>
              </a:rPr>
              <a:t>SUV</a:t>
            </a:r>
            <a:r>
              <a:rPr sz="950" spc="-1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-</a:t>
            </a:r>
            <a:r>
              <a:rPr sz="950" spc="-10" dirty="0">
                <a:latin typeface="Comic Sans MS"/>
                <a:cs typeface="Comic Sans MS"/>
              </a:rPr>
              <a:t> </a:t>
            </a:r>
            <a:r>
              <a:rPr sz="950" spc="-20" dirty="0">
                <a:latin typeface="Comic Sans MS"/>
                <a:cs typeface="Comic Sans MS"/>
              </a:rPr>
              <a:t>SMALL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3.0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6.0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AS6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50" dirty="0">
                <a:latin typeface="Comic Sans MS"/>
                <a:cs typeface="Comic Sans MS"/>
              </a:rPr>
              <a:t>X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11.9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5" dirty="0">
                <a:latin typeface="Comic Sans MS"/>
                <a:cs typeface="Comic Sans MS"/>
              </a:rPr>
              <a:t>8.3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56915" y="3105411"/>
            <a:ext cx="3797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10" dirty="0">
                <a:latin typeface="Comic Sans MS"/>
                <a:cs typeface="Comic Sans MS"/>
              </a:rPr>
              <a:t>14249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89583" y="3105604"/>
            <a:ext cx="7861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Comic Sans MS"/>
                <a:cs typeface="Comic Sans MS"/>
              </a:rPr>
              <a:t>2014</a:t>
            </a:r>
            <a:r>
              <a:rPr sz="950" spc="165" dirty="0">
                <a:latin typeface="Comic Sans MS"/>
                <a:cs typeface="Comic Sans MS"/>
              </a:rPr>
              <a:t>  </a:t>
            </a:r>
            <a:r>
              <a:rPr sz="950" spc="-45" dirty="0">
                <a:latin typeface="Comic Sans MS"/>
                <a:cs typeface="Comic Sans MS"/>
              </a:rPr>
              <a:t>VOLVO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068588" y="3029404"/>
            <a:ext cx="314325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6830" marR="5080" indent="-37465">
              <a:lnSpc>
                <a:spcPts val="1130"/>
              </a:lnSpc>
              <a:spcBef>
                <a:spcPts val="165"/>
              </a:spcBef>
            </a:pPr>
            <a:r>
              <a:rPr sz="950" spc="-25" dirty="0">
                <a:latin typeface="Comic Sans MS"/>
                <a:cs typeface="Comic Sans MS"/>
              </a:rPr>
              <a:t>XC60 </a:t>
            </a:r>
            <a:r>
              <a:rPr sz="950" spc="-110" dirty="0">
                <a:latin typeface="Comic Sans MS"/>
                <a:cs typeface="Comic Sans MS"/>
              </a:rPr>
              <a:t>AWD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46475" y="3105604"/>
            <a:ext cx="74485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55" dirty="0">
                <a:latin typeface="Comic Sans MS"/>
                <a:cs typeface="Comic Sans MS"/>
              </a:rPr>
              <a:t>SUV</a:t>
            </a:r>
            <a:r>
              <a:rPr sz="950" spc="-1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-</a:t>
            </a:r>
            <a:r>
              <a:rPr sz="950" spc="-10" dirty="0">
                <a:latin typeface="Comic Sans MS"/>
                <a:cs typeface="Comic Sans MS"/>
              </a:rPr>
              <a:t> </a:t>
            </a:r>
            <a:r>
              <a:rPr sz="950" spc="-40" dirty="0">
                <a:latin typeface="Comic Sans MS"/>
                <a:cs typeface="Comic Sans MS"/>
              </a:rPr>
              <a:t>SMALL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65513" y="3105604"/>
            <a:ext cx="18161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3.2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446861" y="3105604"/>
            <a:ext cx="18351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6.0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21983" y="3105604"/>
            <a:ext cx="23558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AS6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86041" y="3105604"/>
            <a:ext cx="9080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X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72908" y="3105604"/>
            <a:ext cx="21590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11.7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17533" y="3105604"/>
            <a:ext cx="18351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8.0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346150" y="3505461"/>
            <a:ext cx="39052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10" dirty="0">
                <a:latin typeface="Comic Sans MS"/>
                <a:cs typeface="Comic Sans MS"/>
              </a:rPr>
              <a:t>14250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976883" y="3505654"/>
            <a:ext cx="7988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Comic Sans MS"/>
                <a:cs typeface="Comic Sans MS"/>
              </a:rPr>
              <a:t>2014</a:t>
            </a:r>
            <a:r>
              <a:rPr sz="950" spc="165" dirty="0">
                <a:latin typeface="Comic Sans MS"/>
                <a:cs typeface="Comic Sans MS"/>
              </a:rPr>
              <a:t>  </a:t>
            </a:r>
            <a:r>
              <a:rPr sz="950" spc="-45" dirty="0">
                <a:latin typeface="Comic Sans MS"/>
                <a:cs typeface="Comic Sans MS"/>
              </a:rPr>
              <a:t>VOLVO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65264" y="3429454"/>
            <a:ext cx="31750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0005" marR="5080" indent="-27940">
              <a:lnSpc>
                <a:spcPts val="1130"/>
              </a:lnSpc>
              <a:spcBef>
                <a:spcPts val="165"/>
              </a:spcBef>
            </a:pPr>
            <a:r>
              <a:rPr sz="950" spc="-45" dirty="0">
                <a:latin typeface="Comic Sans MS"/>
                <a:cs typeface="Comic Sans MS"/>
              </a:rPr>
              <a:t>XC70 </a:t>
            </a:r>
            <a:r>
              <a:rPr sz="950" spc="-110" dirty="0">
                <a:latin typeface="Comic Sans MS"/>
                <a:cs typeface="Comic Sans MS"/>
              </a:rPr>
              <a:t>AWD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33775" y="3505654"/>
            <a:ext cx="75755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5" dirty="0">
                <a:latin typeface="Comic Sans MS"/>
                <a:cs typeface="Comic Sans MS"/>
              </a:rPr>
              <a:t>SUV</a:t>
            </a:r>
            <a:r>
              <a:rPr sz="950" spc="-1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-</a:t>
            </a:r>
            <a:r>
              <a:rPr sz="950" spc="-10" dirty="0">
                <a:latin typeface="Comic Sans MS"/>
                <a:cs typeface="Comic Sans MS"/>
              </a:rPr>
              <a:t> </a:t>
            </a:r>
            <a:r>
              <a:rPr sz="950" spc="-40" dirty="0">
                <a:latin typeface="Comic Sans MS"/>
                <a:cs typeface="Comic Sans MS"/>
              </a:rPr>
              <a:t>SMALL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52218" y="3505654"/>
            <a:ext cx="19494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3.0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34161" y="3505654"/>
            <a:ext cx="19621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6.0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09283" y="3505654"/>
            <a:ext cx="24828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AS6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73341" y="3505654"/>
            <a:ext cx="10350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X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857083" y="3505654"/>
            <a:ext cx="23177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11.9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903940" y="3505654"/>
            <a:ext cx="19685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8.3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379537" y="3905511"/>
            <a:ext cx="35750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10" dirty="0">
                <a:latin typeface="Comic Sans MS"/>
                <a:cs typeface="Comic Sans MS"/>
              </a:rPr>
              <a:t>14251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89583" y="3905704"/>
            <a:ext cx="7861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Comic Sans MS"/>
                <a:cs typeface="Comic Sans MS"/>
              </a:rPr>
              <a:t>2014</a:t>
            </a:r>
            <a:r>
              <a:rPr sz="950" spc="165" dirty="0">
                <a:latin typeface="Comic Sans MS"/>
                <a:cs typeface="Comic Sans MS"/>
              </a:rPr>
              <a:t>  </a:t>
            </a:r>
            <a:r>
              <a:rPr sz="950" spc="-45" dirty="0">
                <a:latin typeface="Comic Sans MS"/>
                <a:cs typeface="Comic Sans MS"/>
              </a:rPr>
              <a:t>VOLVO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77964" y="3829504"/>
            <a:ext cx="30480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7305" marR="5080" indent="-27940">
              <a:lnSpc>
                <a:spcPts val="1130"/>
              </a:lnSpc>
              <a:spcBef>
                <a:spcPts val="165"/>
              </a:spcBef>
            </a:pPr>
            <a:r>
              <a:rPr sz="950" spc="-45" dirty="0">
                <a:latin typeface="Comic Sans MS"/>
                <a:cs typeface="Comic Sans MS"/>
              </a:rPr>
              <a:t>XC70 </a:t>
            </a:r>
            <a:r>
              <a:rPr sz="950" spc="-110" dirty="0">
                <a:latin typeface="Comic Sans MS"/>
                <a:cs typeface="Comic Sans MS"/>
              </a:rPr>
              <a:t>AWD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46475" y="3905704"/>
            <a:ext cx="74485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55" dirty="0">
                <a:latin typeface="Comic Sans MS"/>
                <a:cs typeface="Comic Sans MS"/>
              </a:rPr>
              <a:t>SUV</a:t>
            </a:r>
            <a:r>
              <a:rPr sz="950" spc="-15" dirty="0">
                <a:latin typeface="Comic Sans MS"/>
                <a:cs typeface="Comic Sans MS"/>
              </a:rPr>
              <a:t> </a:t>
            </a:r>
            <a:r>
              <a:rPr sz="950" dirty="0">
                <a:latin typeface="Comic Sans MS"/>
                <a:cs typeface="Comic Sans MS"/>
              </a:rPr>
              <a:t>-</a:t>
            </a:r>
            <a:r>
              <a:rPr sz="950" spc="-10" dirty="0">
                <a:latin typeface="Comic Sans MS"/>
                <a:cs typeface="Comic Sans MS"/>
              </a:rPr>
              <a:t> </a:t>
            </a:r>
            <a:r>
              <a:rPr sz="950" spc="-40" dirty="0">
                <a:latin typeface="Comic Sans MS"/>
                <a:cs typeface="Comic Sans MS"/>
              </a:rPr>
              <a:t>SMALL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65513" y="3905704"/>
            <a:ext cx="18161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3.2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46861" y="3905704"/>
            <a:ext cx="18351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6.0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21983" y="3905704"/>
            <a:ext cx="23558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AS6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86041" y="3905704"/>
            <a:ext cx="9080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X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67848" y="3905704"/>
            <a:ext cx="220979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11.4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933755" y="3905704"/>
            <a:ext cx="16700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7.8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50912" y="4305561"/>
            <a:ext cx="38608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10" dirty="0">
                <a:latin typeface="Comic Sans MS"/>
                <a:cs typeface="Comic Sans MS"/>
              </a:rPr>
              <a:t>14252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76883" y="4305754"/>
            <a:ext cx="7988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Comic Sans MS"/>
                <a:cs typeface="Comic Sans MS"/>
              </a:rPr>
              <a:t>2014</a:t>
            </a:r>
            <a:r>
              <a:rPr sz="950" spc="165" dirty="0">
                <a:latin typeface="Comic Sans MS"/>
                <a:cs typeface="Comic Sans MS"/>
              </a:rPr>
              <a:t>  </a:t>
            </a:r>
            <a:r>
              <a:rPr sz="950" spc="-45" dirty="0">
                <a:latin typeface="Comic Sans MS"/>
                <a:cs typeface="Comic Sans MS"/>
              </a:rPr>
              <a:t>VOLVO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055888" y="4229554"/>
            <a:ext cx="327025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 marR="5080" indent="-37465">
              <a:lnSpc>
                <a:spcPts val="1130"/>
              </a:lnSpc>
              <a:spcBef>
                <a:spcPts val="165"/>
              </a:spcBef>
            </a:pPr>
            <a:r>
              <a:rPr sz="950" spc="-25" dirty="0">
                <a:latin typeface="Comic Sans MS"/>
                <a:cs typeface="Comic Sans MS"/>
              </a:rPr>
              <a:t>XC90 </a:t>
            </a:r>
            <a:r>
              <a:rPr sz="950" spc="-110" dirty="0">
                <a:latin typeface="Comic Sans MS"/>
                <a:cs typeface="Comic Sans MS"/>
              </a:rPr>
              <a:t>AWD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654474" y="4229554"/>
            <a:ext cx="63754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290830">
              <a:lnSpc>
                <a:spcPts val="1130"/>
              </a:lnSpc>
              <a:spcBef>
                <a:spcPts val="165"/>
              </a:spcBef>
            </a:pPr>
            <a:r>
              <a:rPr sz="950" spc="-55" dirty="0">
                <a:latin typeface="Comic Sans MS"/>
                <a:cs typeface="Comic Sans MS"/>
              </a:rPr>
              <a:t>SUV</a:t>
            </a:r>
            <a:r>
              <a:rPr sz="950" spc="-20" dirty="0">
                <a:latin typeface="Comic Sans MS"/>
                <a:cs typeface="Comic Sans MS"/>
              </a:rPr>
              <a:t> </a:t>
            </a:r>
            <a:r>
              <a:rPr sz="950" spc="-50" dirty="0">
                <a:latin typeface="Comic Sans MS"/>
                <a:cs typeface="Comic Sans MS"/>
              </a:rPr>
              <a:t>- </a:t>
            </a:r>
            <a:r>
              <a:rPr sz="950" spc="-90" dirty="0">
                <a:latin typeface="Comic Sans MS"/>
                <a:cs typeface="Comic Sans MS"/>
              </a:rPr>
              <a:t>STANDARD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652813" y="4305754"/>
            <a:ext cx="19431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3.2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34161" y="4305754"/>
            <a:ext cx="19621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6.0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09283" y="4305754"/>
            <a:ext cx="24828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AS6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73341" y="4305754"/>
            <a:ext cx="103505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50" dirty="0">
                <a:latin typeface="Comic Sans MS"/>
                <a:cs typeface="Comic Sans MS"/>
              </a:rPr>
              <a:t>X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39819" y="4305754"/>
            <a:ext cx="24892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13.3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903940" y="4305754"/>
            <a:ext cx="19685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5" dirty="0">
                <a:latin typeface="Comic Sans MS"/>
                <a:cs typeface="Comic Sans MS"/>
              </a:rPr>
              <a:t>8.6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285158" y="4700623"/>
            <a:ext cx="159448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35" dirty="0">
                <a:latin typeface="Comic Sans MS"/>
                <a:cs typeface="Comic Sans MS"/>
              </a:rPr>
              <a:t>14252</a:t>
            </a:r>
            <a:r>
              <a:rPr sz="1100" spc="-5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rows</a:t>
            </a:r>
            <a:r>
              <a:rPr sz="1050" spc="-50" dirty="0">
                <a:latin typeface="Comic Sans MS"/>
                <a:cs typeface="Comic Sans MS"/>
              </a:rPr>
              <a:t> </a:t>
            </a:r>
            <a:r>
              <a:rPr sz="1100" spc="150" dirty="0">
                <a:latin typeface="Comic Sans MS"/>
                <a:cs typeface="Comic Sans MS"/>
              </a:rPr>
              <a:t>×</a:t>
            </a:r>
            <a:r>
              <a:rPr sz="1100" spc="-5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16</a:t>
            </a:r>
            <a:r>
              <a:rPr sz="110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</a:t>
            </a:r>
            <a:r>
              <a:rPr sz="1050" spc="-10" dirty="0">
                <a:latin typeface="Comic Sans MS"/>
                <a:cs typeface="Comic Sans MS"/>
              </a:rPr>
              <a:t>o</a:t>
            </a:r>
            <a:r>
              <a:rPr sz="1150" spc="-10" dirty="0">
                <a:latin typeface="Comic Sans MS"/>
                <a:cs typeface="Comic Sans MS"/>
              </a:rPr>
              <a:t>l</a:t>
            </a:r>
            <a:r>
              <a:rPr sz="1050" spc="-10" dirty="0">
                <a:latin typeface="Comic Sans MS"/>
                <a:cs typeface="Comic Sans MS"/>
              </a:rPr>
              <a:t>umns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35120" y="5389366"/>
            <a:ext cx="1773555" cy="3822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65" dirty="0">
                <a:latin typeface="Comic Sans MS"/>
                <a:cs typeface="Comic Sans MS"/>
              </a:rPr>
              <a:t>Ba</a:t>
            </a:r>
            <a:r>
              <a:rPr sz="2100" spc="-65" dirty="0">
                <a:latin typeface="Comic Sans MS"/>
                <a:cs typeface="Comic Sans MS"/>
              </a:rPr>
              <a:t>s</a:t>
            </a:r>
            <a:r>
              <a:rPr sz="2300" spc="-65" dirty="0">
                <a:latin typeface="Comic Sans MS"/>
                <a:cs typeface="Comic Sans MS"/>
              </a:rPr>
              <a:t>ic</a:t>
            </a:r>
            <a:r>
              <a:rPr sz="2300" spc="-160" dirty="0">
                <a:latin typeface="Comic Sans MS"/>
                <a:cs typeface="Comic Sans MS"/>
              </a:rPr>
              <a:t> </a:t>
            </a:r>
            <a:r>
              <a:rPr sz="2300" spc="-40" dirty="0">
                <a:latin typeface="Comic Sans MS"/>
                <a:cs typeface="Comic Sans MS"/>
              </a:rPr>
              <a:t>A</a:t>
            </a:r>
            <a:r>
              <a:rPr sz="2100" spc="-40" dirty="0">
                <a:latin typeface="Comic Sans MS"/>
                <a:cs typeface="Comic Sans MS"/>
              </a:rPr>
              <a:t>n</a:t>
            </a:r>
            <a:r>
              <a:rPr sz="2300" spc="-40" dirty="0">
                <a:latin typeface="Comic Sans MS"/>
                <a:cs typeface="Comic Sans MS"/>
              </a:rPr>
              <a:t>al</a:t>
            </a:r>
            <a:r>
              <a:rPr sz="2100" spc="-40" dirty="0">
                <a:latin typeface="Comic Sans MS"/>
                <a:cs typeface="Comic Sans MS"/>
              </a:rPr>
              <a:t>ys</a:t>
            </a:r>
            <a:r>
              <a:rPr sz="2300" spc="-40" dirty="0">
                <a:latin typeface="Comic Sans MS"/>
                <a:cs typeface="Comic Sans MS"/>
              </a:rPr>
              <a:t>i</a:t>
            </a:r>
            <a:r>
              <a:rPr sz="2100" spc="-40" dirty="0">
                <a:latin typeface="Comic Sans MS"/>
                <a:cs typeface="Comic Sans MS"/>
              </a:rPr>
              <a:t>s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32221" y="400050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Out[14]: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32221" y="598170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303337" y="5942012"/>
            <a:ext cx="8181975" cy="5810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34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Summary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statistics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Dataset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understand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different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value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like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mean,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min,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max,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etc.: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8575" y="418161"/>
          <a:ext cx="8192130" cy="294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9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702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38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31495">
                        <a:lnSpc>
                          <a:spcPct val="100000"/>
                        </a:lnSpc>
                        <a:tabLst>
                          <a:tab pos="1472565" algn="l"/>
                          <a:tab pos="2446020" algn="l"/>
                        </a:tabLst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MODEL</a:t>
                      </a:r>
                      <a:r>
                        <a:rPr sz="950" spc="-4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75" dirty="0">
                          <a:latin typeface="Comic Sans MS"/>
                          <a:cs typeface="Comic Sans MS"/>
                        </a:rPr>
                        <a:t>ENGINE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 SIZE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75565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0165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334010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CITY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325755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40" dirty="0">
                          <a:latin typeface="Comic Sans MS"/>
                          <a:cs typeface="Comic Sans MS"/>
                        </a:rPr>
                        <a:t>HWY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0165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252729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250" dirty="0">
                          <a:latin typeface="Comic Sans MS"/>
                          <a:cs typeface="Comic Sans MS"/>
                        </a:rPr>
                        <a:t>COMB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 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109855" algn="r">
                        <a:lnSpc>
                          <a:spcPts val="1135"/>
                        </a:lnSpc>
                        <a:spcBef>
                          <a:spcPts val="505"/>
                        </a:spcBef>
                        <a:tabLst>
                          <a:tab pos="955675" algn="l"/>
                        </a:tabLst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25" dirty="0">
                          <a:latin typeface="Comic Sans MS"/>
                          <a:cs typeface="Comic Sans MS"/>
                        </a:rPr>
                        <a:t>CO2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199390" marR="109855" indent="-142875" algn="r">
                        <a:lnSpc>
                          <a:spcPts val="1130"/>
                        </a:lnSpc>
                        <a:spcBef>
                          <a:spcPts val="40"/>
                        </a:spcBef>
                        <a:tabLst>
                          <a:tab pos="1206500" algn="l"/>
                          <a:tab pos="1449705" algn="l"/>
                        </a:tabLst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</a:t>
                      </a:r>
                      <a:r>
                        <a:rPr sz="950" spc="-100" dirty="0">
                          <a:latin typeface="Comic Sans MS"/>
                          <a:cs typeface="Comic Sans MS"/>
                        </a:rPr>
                        <a:t>EMISSIONS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 COMB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(MPG)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		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(G/KM)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900" spc="-10" dirty="0">
                          <a:latin typeface="Comic Sans MS"/>
                          <a:cs typeface="Comic Sans MS"/>
                        </a:rPr>
                        <a:t>ount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889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14252.000000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2007.592408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3.477814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5.991089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12.934122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8.831076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11.089335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27.286276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248.782767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25" dirty="0">
                          <a:latin typeface="Comic Sans MS"/>
                          <a:cs typeface="Comic Sans MS"/>
                        </a:rPr>
                        <a:t>st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4.132526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1.311141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1.774136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3.541339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2.338027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2.969369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7.425763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59.072688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40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40" dirty="0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900" spc="40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0.800000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3.200000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25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7.200000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9.100000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50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8.300000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27.000000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239.000000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75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14.900000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10.200000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285.000000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2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900" spc="-25" dirty="0">
                          <a:latin typeface="Comic Sans MS"/>
                          <a:cs typeface="Comic Sans MS"/>
                        </a:rPr>
                        <a:t>x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30.600000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24.800000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1098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570.000000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74675" y="3222622"/>
            <a:ext cx="8915400" cy="142875"/>
            <a:chOff x="574675" y="3222622"/>
            <a:chExt cx="8915400" cy="142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3222622"/>
              <a:ext cx="8915400" cy="142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4675" y="3222622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4675" y="3355972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250" y="3260722"/>
              <a:ext cx="7124700" cy="76200"/>
            </a:xfrm>
            <a:custGeom>
              <a:avLst/>
              <a:gdLst/>
              <a:ahLst/>
              <a:cxnLst/>
              <a:rect l="l" t="t" r="r" b="b"/>
              <a:pathLst>
                <a:path w="7124700" h="76200">
                  <a:moveTo>
                    <a:pt x="7091651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091651" y="0"/>
                  </a:lnTo>
                  <a:lnTo>
                    <a:pt x="7123732" y="28187"/>
                  </a:lnTo>
                  <a:lnTo>
                    <a:pt x="7124699" y="33047"/>
                  </a:lnTo>
                  <a:lnTo>
                    <a:pt x="7124699" y="43152"/>
                  </a:lnTo>
                  <a:lnTo>
                    <a:pt x="7096511" y="75233"/>
                  </a:lnTo>
                  <a:lnTo>
                    <a:pt x="7091651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35187" y="3517976"/>
            <a:ext cx="206692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50" dirty="0">
                <a:latin typeface="Comic Sans MS"/>
                <a:cs typeface="Comic Sans MS"/>
              </a:rPr>
              <a:t>M</a:t>
            </a:r>
            <a:r>
              <a:rPr sz="1450" spc="-50" dirty="0">
                <a:latin typeface="Comic Sans MS"/>
                <a:cs typeface="Comic Sans MS"/>
              </a:rPr>
              <a:t>o</a:t>
            </a:r>
            <a:r>
              <a:rPr sz="1600" spc="-50" dirty="0">
                <a:latin typeface="Comic Sans MS"/>
                <a:cs typeface="Comic Sans MS"/>
              </a:rPr>
              <a:t>de</a:t>
            </a:r>
            <a:r>
              <a:rPr sz="1600" spc="-100" dirty="0">
                <a:latin typeface="Comic Sans MS"/>
                <a:cs typeface="Comic Sans MS"/>
              </a:rPr>
              <a:t> </a:t>
            </a:r>
            <a:r>
              <a:rPr sz="1600" spc="-160" dirty="0">
                <a:latin typeface="Comic Sans MS"/>
                <a:cs typeface="Comic Sans MS"/>
              </a:rPr>
              <a:t>f</a:t>
            </a:r>
            <a:r>
              <a:rPr sz="1450" spc="-160" dirty="0">
                <a:latin typeface="Comic Sans MS"/>
                <a:cs typeface="Comic Sans MS"/>
              </a:rPr>
              <a:t>or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600" spc="-50" dirty="0">
                <a:latin typeface="Comic Sans MS"/>
                <a:cs typeface="Comic Sans MS"/>
              </a:rPr>
              <a:t>each</a:t>
            </a:r>
            <a:r>
              <a:rPr sz="1600" spc="-100" dirty="0">
                <a:latin typeface="Comic Sans MS"/>
                <a:cs typeface="Comic Sans MS"/>
              </a:rPr>
              <a:t> </a:t>
            </a:r>
            <a:r>
              <a:rPr sz="1450" spc="-40" dirty="0">
                <a:latin typeface="Comic Sans MS"/>
                <a:cs typeface="Comic Sans MS"/>
              </a:rPr>
              <a:t>v</a:t>
            </a:r>
            <a:r>
              <a:rPr sz="1600" spc="-4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r</a:t>
            </a:r>
            <a:r>
              <a:rPr sz="1600" spc="-40" dirty="0">
                <a:latin typeface="Comic Sans MS"/>
                <a:cs typeface="Comic Sans MS"/>
              </a:rPr>
              <a:t>iable</a:t>
            </a:r>
            <a:r>
              <a:rPr sz="1450" spc="-40" dirty="0">
                <a:latin typeface="Comic Sans MS"/>
                <a:cs typeface="Comic Sans MS"/>
              </a:rPr>
              <a:t>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5010145"/>
            <a:ext cx="2783840" cy="1412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Mode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variables: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2.0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CYLINDERS:</a:t>
            </a:r>
            <a:r>
              <a:rPr sz="950" spc="130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6.0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12.2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7.8</a:t>
            </a:r>
            <a:endParaRPr sz="950">
              <a:latin typeface="Courier New"/>
              <a:cs typeface="Courier New"/>
            </a:endParaRPr>
          </a:p>
          <a:p>
            <a:pPr marL="12700" marR="79375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9.7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(MPG):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29.0 </a:t>
            </a: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(G/KM):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225.0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35187" y="6585025"/>
            <a:ext cx="22142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50" dirty="0">
                <a:latin typeface="Comic Sans MS"/>
                <a:cs typeface="Comic Sans MS"/>
              </a:rPr>
              <a:t>Media</a:t>
            </a:r>
            <a:r>
              <a:rPr sz="1450" spc="-50" dirty="0">
                <a:latin typeface="Comic Sans MS"/>
                <a:cs typeface="Comic Sans MS"/>
              </a:rPr>
              <a:t>n</a:t>
            </a:r>
            <a:r>
              <a:rPr sz="1450" spc="-65" dirty="0">
                <a:latin typeface="Comic Sans MS"/>
                <a:cs typeface="Comic Sans MS"/>
              </a:rPr>
              <a:t> </a:t>
            </a:r>
            <a:r>
              <a:rPr sz="1600" spc="-160" dirty="0">
                <a:latin typeface="Comic Sans MS"/>
                <a:cs typeface="Comic Sans MS"/>
              </a:rPr>
              <a:t>f</a:t>
            </a:r>
            <a:r>
              <a:rPr sz="1450" spc="-160" dirty="0">
                <a:latin typeface="Comic Sans MS"/>
                <a:cs typeface="Comic Sans MS"/>
              </a:rPr>
              <a:t>or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600" spc="-50" dirty="0">
                <a:latin typeface="Comic Sans MS"/>
                <a:cs typeface="Comic Sans MS"/>
              </a:rPr>
              <a:t>each</a:t>
            </a:r>
            <a:r>
              <a:rPr sz="1600" spc="-105" dirty="0">
                <a:latin typeface="Comic Sans MS"/>
                <a:cs typeface="Comic Sans MS"/>
              </a:rPr>
              <a:t> </a:t>
            </a:r>
            <a:r>
              <a:rPr sz="1450" spc="-40" dirty="0">
                <a:latin typeface="Comic Sans MS"/>
                <a:cs typeface="Comic Sans MS"/>
              </a:rPr>
              <a:t>v</a:t>
            </a:r>
            <a:r>
              <a:rPr sz="1600" spc="-4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r</a:t>
            </a:r>
            <a:r>
              <a:rPr sz="1600" spc="-40" dirty="0">
                <a:latin typeface="Comic Sans MS"/>
                <a:cs typeface="Comic Sans MS"/>
              </a:rPr>
              <a:t>iable</a:t>
            </a:r>
            <a:r>
              <a:rPr sz="1450" spc="-40" dirty="0">
                <a:latin typeface="Comic Sans MS"/>
                <a:cs typeface="Comic Sans MS"/>
              </a:rPr>
              <a:t>s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98575" y="7004044"/>
            <a:ext cx="8191500" cy="419100"/>
            <a:chOff x="1298575" y="7004044"/>
            <a:chExt cx="8191500" cy="419100"/>
          </a:xfrm>
        </p:grpSpPr>
        <p:sp>
          <p:nvSpPr>
            <p:cNvPr id="12" name="object 12"/>
            <p:cNvSpPr/>
            <p:nvPr/>
          </p:nvSpPr>
          <p:spPr>
            <a:xfrm>
              <a:off x="1298575" y="7004044"/>
              <a:ext cx="8191500" cy="419100"/>
            </a:xfrm>
            <a:custGeom>
              <a:avLst/>
              <a:gdLst/>
              <a:ahLst/>
              <a:cxnLst/>
              <a:rect l="l" t="t" r="r" b="b"/>
              <a:pathLst>
                <a:path w="8191500" h="419100">
                  <a:moveTo>
                    <a:pt x="8191500" y="419100"/>
                  </a:moveTo>
                  <a:lnTo>
                    <a:pt x="0" y="41910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41910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8575" y="7004050"/>
              <a:ext cx="8191500" cy="419100"/>
            </a:xfrm>
            <a:custGeom>
              <a:avLst/>
              <a:gdLst/>
              <a:ahLst/>
              <a:cxnLst/>
              <a:rect l="l" t="t" r="r" b="b"/>
              <a:pathLst>
                <a:path w="8191500" h="419100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419100"/>
                  </a:lnTo>
                  <a:lnTo>
                    <a:pt x="9525" y="419100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419100"/>
                  </a:lnTo>
                  <a:lnTo>
                    <a:pt x="8191500" y="419100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2221" y="400047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Out[15]: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221" y="3981445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[16]: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3337" y="3941756"/>
            <a:ext cx="8181975" cy="10382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34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'Mode</a:t>
            </a:r>
            <a:r>
              <a:rPr sz="950" spc="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variables:\n'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0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endParaRPr sz="950">
              <a:latin typeface="Courier New"/>
              <a:cs typeface="Courier New"/>
            </a:endParaRPr>
          </a:p>
          <a:p>
            <a:pPr marL="352425" marR="5808345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mod</a:t>
            </a:r>
            <a:r>
              <a:rPr sz="950" spc="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stat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mode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mod</a:t>
            </a:r>
            <a:r>
              <a:rPr sz="950" spc="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mod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4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':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202020"/>
                </a:solidFill>
                <a:latin typeface="Courier New"/>
                <a:cs typeface="Courier New"/>
              </a:rPr>
              <a:t>mod</a:t>
            </a:r>
            <a:r>
              <a:rPr sz="950" spc="-2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4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mode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2221" y="7048495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[17]: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08100" y="7038970"/>
            <a:ext cx="817245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'Median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variables:\n'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0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575" y="355594"/>
            <a:ext cx="8191500" cy="676275"/>
            <a:chOff x="1298575" y="355594"/>
            <a:chExt cx="8191500" cy="676275"/>
          </a:xfrm>
        </p:grpSpPr>
        <p:sp>
          <p:nvSpPr>
            <p:cNvPr id="3" name="object 3"/>
            <p:cNvSpPr/>
            <p:nvPr/>
          </p:nvSpPr>
          <p:spPr>
            <a:xfrm>
              <a:off x="1298575" y="355594"/>
              <a:ext cx="8191500" cy="676275"/>
            </a:xfrm>
            <a:custGeom>
              <a:avLst/>
              <a:gdLst/>
              <a:ahLst/>
              <a:cxnLst/>
              <a:rect l="l" t="t" r="r" b="b"/>
              <a:pathLst>
                <a:path w="8191500" h="676275">
                  <a:moveTo>
                    <a:pt x="8191500" y="676275"/>
                  </a:moveTo>
                  <a:lnTo>
                    <a:pt x="0" y="6762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6762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8575" y="355599"/>
              <a:ext cx="8191500" cy="676275"/>
            </a:xfrm>
            <a:custGeom>
              <a:avLst/>
              <a:gdLst/>
              <a:ahLst/>
              <a:cxnLst/>
              <a:rect l="l" t="t" r="r" b="b"/>
              <a:pathLst>
                <a:path w="8191500" h="676275">
                  <a:moveTo>
                    <a:pt x="8191500" y="0"/>
                  </a:moveTo>
                  <a:lnTo>
                    <a:pt x="8181975" y="0"/>
                  </a:lnTo>
                  <a:lnTo>
                    <a:pt x="8181975" y="666750"/>
                  </a:lnTo>
                  <a:lnTo>
                    <a:pt x="9525" y="6667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666750"/>
                  </a:lnTo>
                  <a:lnTo>
                    <a:pt x="0" y="676275"/>
                  </a:lnTo>
                  <a:lnTo>
                    <a:pt x="9525" y="676275"/>
                  </a:lnTo>
                  <a:lnTo>
                    <a:pt x="8181975" y="676275"/>
                  </a:lnTo>
                  <a:lnTo>
                    <a:pt x="8191500" y="676275"/>
                  </a:lnTo>
                  <a:lnTo>
                    <a:pt x="8191500" y="66675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08100" y="333371"/>
            <a:ext cx="8172450" cy="21361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47345" marR="5654675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med</a:t>
            </a:r>
            <a:r>
              <a:rPr sz="950" spc="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stat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median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med</a:t>
            </a:r>
            <a:r>
              <a:rPr sz="950" spc="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med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4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':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202020"/>
                </a:solidFill>
                <a:latin typeface="Courier New"/>
                <a:cs typeface="Courier New"/>
              </a:rPr>
              <a:t>med</a:t>
            </a:r>
            <a:r>
              <a:rPr sz="950" spc="-2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median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</a:t>
            </a:r>
            <a:endParaRPr sz="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885"/>
              </a:spcBef>
            </a:pPr>
            <a:r>
              <a:rPr sz="950" dirty="0">
                <a:latin typeface="Courier New"/>
                <a:cs typeface="Courier New"/>
              </a:rPr>
              <a:t>Median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variables: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3.4</a:t>
            </a:r>
            <a:endParaRPr sz="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CYLINDERS:</a:t>
            </a:r>
            <a:r>
              <a:rPr sz="950" spc="130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6.0</a:t>
            </a:r>
            <a:endParaRPr sz="950">
              <a:latin typeface="Courier New"/>
              <a:cs typeface="Courier New"/>
            </a:endParaRPr>
          </a:p>
          <a:p>
            <a:pPr marL="38100" marR="5368290">
              <a:lnSpc>
                <a:spcPct val="105300"/>
              </a:lnSpc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12.4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8.3</a:t>
            </a:r>
            <a:endParaRPr sz="950">
              <a:latin typeface="Courier New"/>
              <a:cs typeface="Courier New"/>
            </a:endParaRPr>
          </a:p>
          <a:p>
            <a:pPr marL="38100" marR="5368290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10.5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(MPG):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27.0</a:t>
            </a:r>
            <a:endParaRPr sz="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(G/KM):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239.0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187" y="2632151"/>
            <a:ext cx="232156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70" dirty="0">
                <a:latin typeface="Comic Sans MS"/>
                <a:cs typeface="Comic Sans MS"/>
              </a:rPr>
              <a:t>Va</a:t>
            </a:r>
            <a:r>
              <a:rPr sz="1450" spc="-70" dirty="0">
                <a:latin typeface="Comic Sans MS"/>
                <a:cs typeface="Comic Sans MS"/>
              </a:rPr>
              <a:t>r</a:t>
            </a:r>
            <a:r>
              <a:rPr sz="1600" spc="-70" dirty="0">
                <a:latin typeface="Comic Sans MS"/>
                <a:cs typeface="Comic Sans MS"/>
              </a:rPr>
              <a:t>ia</a:t>
            </a:r>
            <a:r>
              <a:rPr sz="1450" spc="-70" dirty="0">
                <a:latin typeface="Comic Sans MS"/>
                <a:cs typeface="Comic Sans MS"/>
              </a:rPr>
              <a:t>n</a:t>
            </a:r>
            <a:r>
              <a:rPr sz="1600" spc="-70" dirty="0">
                <a:latin typeface="Comic Sans MS"/>
                <a:cs typeface="Comic Sans MS"/>
              </a:rPr>
              <a:t>ce</a:t>
            </a:r>
            <a:r>
              <a:rPr sz="1600" spc="-90" dirty="0">
                <a:latin typeface="Comic Sans MS"/>
                <a:cs typeface="Comic Sans MS"/>
              </a:rPr>
              <a:t> </a:t>
            </a:r>
            <a:r>
              <a:rPr sz="1600" spc="-160" dirty="0">
                <a:latin typeface="Comic Sans MS"/>
                <a:cs typeface="Comic Sans MS"/>
              </a:rPr>
              <a:t>f</a:t>
            </a:r>
            <a:r>
              <a:rPr sz="1450" spc="-160" dirty="0">
                <a:latin typeface="Comic Sans MS"/>
                <a:cs typeface="Comic Sans MS"/>
              </a:rPr>
              <a:t>or</a:t>
            </a:r>
            <a:r>
              <a:rPr sz="1450" spc="-40" dirty="0">
                <a:latin typeface="Comic Sans MS"/>
                <a:cs typeface="Comic Sans MS"/>
              </a:rPr>
              <a:t> </a:t>
            </a:r>
            <a:r>
              <a:rPr sz="1600" spc="-50" dirty="0">
                <a:latin typeface="Comic Sans MS"/>
                <a:cs typeface="Comic Sans MS"/>
              </a:rPr>
              <a:t>each</a:t>
            </a:r>
            <a:r>
              <a:rPr sz="1600" spc="-85" dirty="0">
                <a:latin typeface="Comic Sans MS"/>
                <a:cs typeface="Comic Sans MS"/>
              </a:rPr>
              <a:t> </a:t>
            </a:r>
            <a:r>
              <a:rPr sz="1450" spc="-40" dirty="0">
                <a:latin typeface="Comic Sans MS"/>
                <a:cs typeface="Comic Sans MS"/>
              </a:rPr>
              <a:t>v</a:t>
            </a:r>
            <a:r>
              <a:rPr sz="1600" spc="-4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r</a:t>
            </a:r>
            <a:r>
              <a:rPr sz="1600" spc="-40" dirty="0">
                <a:latin typeface="Comic Sans MS"/>
                <a:cs typeface="Comic Sans MS"/>
              </a:rPr>
              <a:t>iable</a:t>
            </a:r>
            <a:r>
              <a:rPr sz="1450" spc="-40" dirty="0">
                <a:latin typeface="Comic Sans MS"/>
                <a:cs typeface="Comic Sans MS"/>
              </a:rPr>
              <a:t>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4276721"/>
            <a:ext cx="3827779" cy="1412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Variance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variables: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1.7190895146326026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Courier New"/>
                <a:cs typeface="Courier New"/>
              </a:rPr>
              <a:t>CYLINDERS:</a:t>
            </a:r>
            <a:r>
              <a:rPr sz="950" spc="13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3.1475593501634034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12.541078991054379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5.466369117180739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8.817152402932264</a:t>
            </a:r>
            <a:endParaRPr sz="950">
              <a:latin typeface="Courier New"/>
              <a:cs typeface="Courier New"/>
            </a:endParaRPr>
          </a:p>
          <a:p>
            <a:pPr marL="12700" marR="378460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(MPG):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55.14195463542199 </a:t>
            </a: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(G/KM):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3489.582446681421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187" y="5842076"/>
            <a:ext cx="212407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Comic Sans MS"/>
                <a:cs typeface="Comic Sans MS"/>
              </a:rPr>
              <a:t>Ra</a:t>
            </a:r>
            <a:r>
              <a:rPr sz="1450" spc="-20" dirty="0">
                <a:latin typeface="Comic Sans MS"/>
                <a:cs typeface="Comic Sans MS"/>
              </a:rPr>
              <a:t>n</a:t>
            </a:r>
            <a:r>
              <a:rPr sz="1600" spc="-20" dirty="0">
                <a:latin typeface="Comic Sans MS"/>
                <a:cs typeface="Comic Sans MS"/>
              </a:rPr>
              <a:t>ge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600" spc="-160" dirty="0">
                <a:latin typeface="Comic Sans MS"/>
                <a:cs typeface="Comic Sans MS"/>
              </a:rPr>
              <a:t>f</a:t>
            </a:r>
            <a:r>
              <a:rPr sz="1450" spc="-160" dirty="0">
                <a:latin typeface="Comic Sans MS"/>
                <a:cs typeface="Comic Sans MS"/>
              </a:rPr>
              <a:t>or</a:t>
            </a:r>
            <a:r>
              <a:rPr sz="1450" spc="-45" dirty="0">
                <a:latin typeface="Comic Sans MS"/>
                <a:cs typeface="Comic Sans MS"/>
              </a:rPr>
              <a:t> </a:t>
            </a:r>
            <a:r>
              <a:rPr sz="1600" spc="-50" dirty="0">
                <a:latin typeface="Comic Sans MS"/>
                <a:cs typeface="Comic Sans MS"/>
              </a:rPr>
              <a:t>each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450" spc="-40" dirty="0">
                <a:latin typeface="Comic Sans MS"/>
                <a:cs typeface="Comic Sans MS"/>
              </a:rPr>
              <a:t>v</a:t>
            </a:r>
            <a:r>
              <a:rPr sz="1600" spc="-4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r</a:t>
            </a:r>
            <a:r>
              <a:rPr sz="1600" spc="-40" dirty="0">
                <a:latin typeface="Comic Sans MS"/>
                <a:cs typeface="Comic Sans MS"/>
              </a:rPr>
              <a:t>iable</a:t>
            </a:r>
            <a:r>
              <a:rPr sz="1450" spc="-40" dirty="0">
                <a:latin typeface="Comic Sans MS"/>
                <a:cs typeface="Comic Sans MS"/>
              </a:rPr>
              <a:t>s</a:t>
            </a:r>
            <a:endParaRPr sz="1450">
              <a:latin typeface="Comic Sans MS"/>
              <a:cs typeface="Comic Sans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98575" y="6261094"/>
            <a:ext cx="8191500" cy="1162050"/>
            <a:chOff x="1298575" y="6261094"/>
            <a:chExt cx="8191500" cy="1162050"/>
          </a:xfrm>
        </p:grpSpPr>
        <p:sp>
          <p:nvSpPr>
            <p:cNvPr id="10" name="object 10"/>
            <p:cNvSpPr/>
            <p:nvPr/>
          </p:nvSpPr>
          <p:spPr>
            <a:xfrm>
              <a:off x="1298575" y="6261094"/>
              <a:ext cx="8191500" cy="1162050"/>
            </a:xfrm>
            <a:custGeom>
              <a:avLst/>
              <a:gdLst/>
              <a:ahLst/>
              <a:cxnLst/>
              <a:rect l="l" t="t" r="r" b="b"/>
              <a:pathLst>
                <a:path w="8191500" h="1162050">
                  <a:moveTo>
                    <a:pt x="8191500" y="1162050"/>
                  </a:moveTo>
                  <a:lnTo>
                    <a:pt x="0" y="116205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116205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8575" y="6261099"/>
              <a:ext cx="8191500" cy="1162050"/>
            </a:xfrm>
            <a:custGeom>
              <a:avLst/>
              <a:gdLst/>
              <a:ahLst/>
              <a:cxnLst/>
              <a:rect l="l" t="t" r="r" b="b"/>
              <a:pathLst>
                <a:path w="8191500" h="1162050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1162050"/>
                  </a:lnTo>
                  <a:lnTo>
                    <a:pt x="9525" y="1162050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1162050"/>
                  </a:lnTo>
                  <a:lnTo>
                    <a:pt x="8191500" y="1162050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2221" y="309562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[18]: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3337" y="3055932"/>
            <a:ext cx="8181975" cy="11906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'Variance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variables:\n'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0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variance</a:t>
            </a:r>
            <a:r>
              <a:rPr sz="950" spc="6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variance</a:t>
            </a:r>
            <a:r>
              <a:rPr sz="950" spc="6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variance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3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':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variance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variance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variable=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221" y="6305546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[19]: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8100" y="6305546"/>
            <a:ext cx="8172450" cy="793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'Range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variables:\n'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0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60"/>
              </a:spcBef>
              <a:tabLst>
                <a:tab pos="1018540" algn="l"/>
                <a:tab pos="2509520" algn="l"/>
              </a:tabLst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spc="-5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max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sz="950" spc="19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spc="-50" dirty="0">
                <a:solidFill>
                  <a:srgbClr val="AA21FF"/>
                </a:solidFill>
                <a:latin typeface="Courier New"/>
                <a:cs typeface="Courier New"/>
              </a:rPr>
              <a:t>-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	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min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sz="950" spc="4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575" y="355594"/>
            <a:ext cx="8191500" cy="371475"/>
            <a:chOff x="1298575" y="355594"/>
            <a:chExt cx="8191500" cy="371475"/>
          </a:xfrm>
        </p:grpSpPr>
        <p:sp>
          <p:nvSpPr>
            <p:cNvPr id="3" name="object 3"/>
            <p:cNvSpPr/>
            <p:nvPr/>
          </p:nvSpPr>
          <p:spPr>
            <a:xfrm>
              <a:off x="1298575" y="355594"/>
              <a:ext cx="8191500" cy="371475"/>
            </a:xfrm>
            <a:custGeom>
              <a:avLst/>
              <a:gdLst/>
              <a:ahLst/>
              <a:cxnLst/>
              <a:rect l="l" t="t" r="r" b="b"/>
              <a:pathLst>
                <a:path w="8191500" h="371475">
                  <a:moveTo>
                    <a:pt x="8191500" y="371475"/>
                  </a:moveTo>
                  <a:lnTo>
                    <a:pt x="0" y="3714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3714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8575" y="355599"/>
              <a:ext cx="8191500" cy="371475"/>
            </a:xfrm>
            <a:custGeom>
              <a:avLst/>
              <a:gdLst/>
              <a:ahLst/>
              <a:cxnLst/>
              <a:rect l="l" t="t" r="r" b="b"/>
              <a:pathLst>
                <a:path w="8191500" h="371475">
                  <a:moveTo>
                    <a:pt x="8191500" y="0"/>
                  </a:moveTo>
                  <a:lnTo>
                    <a:pt x="8181975" y="0"/>
                  </a:lnTo>
                  <a:lnTo>
                    <a:pt x="8181975" y="361950"/>
                  </a:lnTo>
                  <a:lnTo>
                    <a:pt x="9525" y="3619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1950"/>
                  </a:lnTo>
                  <a:lnTo>
                    <a:pt x="0" y="371475"/>
                  </a:lnTo>
                  <a:lnTo>
                    <a:pt x="9525" y="371475"/>
                  </a:lnTo>
                  <a:lnTo>
                    <a:pt x="8181975" y="371475"/>
                  </a:lnTo>
                  <a:lnTo>
                    <a:pt x="8191500" y="371475"/>
                  </a:lnTo>
                  <a:lnTo>
                    <a:pt x="8191500" y="36195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08100" y="333371"/>
            <a:ext cx="8172450" cy="183133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3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':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Range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</a:t>
            </a:r>
            <a:endParaRPr sz="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960"/>
              </a:spcBef>
            </a:pPr>
            <a:r>
              <a:rPr sz="950" dirty="0">
                <a:latin typeface="Courier New"/>
                <a:cs typeface="Courier New"/>
              </a:rPr>
              <a:t>Range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variables: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7.6000000000000005</a:t>
            </a:r>
            <a:endParaRPr sz="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CYLINDERS:</a:t>
            </a:r>
            <a:r>
              <a:rPr sz="950" spc="130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14.0</a:t>
            </a:r>
            <a:endParaRPr sz="950">
              <a:latin typeface="Courier New"/>
              <a:cs typeface="Courier New"/>
            </a:endParaRPr>
          </a:p>
          <a:p>
            <a:pPr marL="38100" marR="5368290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27.1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15.8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21.2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(MPG):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67.0</a:t>
            </a:r>
            <a:endParaRPr sz="95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(G/KM):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487.0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5187" y="2317826"/>
            <a:ext cx="1891664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85" dirty="0">
                <a:latin typeface="Comic Sans MS"/>
                <a:cs typeface="Comic Sans MS"/>
              </a:rPr>
              <a:t>IQR</a:t>
            </a:r>
            <a:r>
              <a:rPr sz="1600" spc="-105" dirty="0">
                <a:latin typeface="Comic Sans MS"/>
                <a:cs typeface="Comic Sans MS"/>
              </a:rPr>
              <a:t> </a:t>
            </a:r>
            <a:r>
              <a:rPr sz="1600" spc="-160" dirty="0">
                <a:latin typeface="Comic Sans MS"/>
                <a:cs typeface="Comic Sans MS"/>
              </a:rPr>
              <a:t>f</a:t>
            </a:r>
            <a:r>
              <a:rPr sz="1450" spc="-160" dirty="0">
                <a:latin typeface="Comic Sans MS"/>
                <a:cs typeface="Comic Sans MS"/>
              </a:rPr>
              <a:t>or</a:t>
            </a:r>
            <a:r>
              <a:rPr sz="1450" spc="-60" dirty="0">
                <a:latin typeface="Comic Sans MS"/>
                <a:cs typeface="Comic Sans MS"/>
              </a:rPr>
              <a:t> </a:t>
            </a:r>
            <a:r>
              <a:rPr sz="1600" spc="-50" dirty="0">
                <a:latin typeface="Comic Sans MS"/>
                <a:cs typeface="Comic Sans MS"/>
              </a:rPr>
              <a:t>each</a:t>
            </a:r>
            <a:r>
              <a:rPr sz="1600" spc="-105" dirty="0">
                <a:latin typeface="Comic Sans MS"/>
                <a:cs typeface="Comic Sans MS"/>
              </a:rPr>
              <a:t> </a:t>
            </a:r>
            <a:r>
              <a:rPr sz="1450" spc="-40" dirty="0">
                <a:latin typeface="Comic Sans MS"/>
                <a:cs typeface="Comic Sans MS"/>
              </a:rPr>
              <a:t>v</a:t>
            </a:r>
            <a:r>
              <a:rPr sz="1600" spc="-40" dirty="0">
                <a:latin typeface="Comic Sans MS"/>
                <a:cs typeface="Comic Sans MS"/>
              </a:rPr>
              <a:t>a</a:t>
            </a:r>
            <a:r>
              <a:rPr sz="1450" spc="-40" dirty="0">
                <a:latin typeface="Comic Sans MS"/>
                <a:cs typeface="Comic Sans MS"/>
              </a:rPr>
              <a:t>r</a:t>
            </a:r>
            <a:r>
              <a:rPr sz="1600" spc="-40" dirty="0">
                <a:latin typeface="Comic Sans MS"/>
                <a:cs typeface="Comic Sans MS"/>
              </a:rPr>
              <a:t>iable</a:t>
            </a:r>
            <a:r>
              <a:rPr sz="1450" spc="-40" dirty="0">
                <a:latin typeface="Comic Sans MS"/>
                <a:cs typeface="Comic Sans MS"/>
              </a:rPr>
              <a:t>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3500" y="4124321"/>
            <a:ext cx="3752850" cy="1412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IQR</a:t>
            </a:r>
            <a:r>
              <a:rPr sz="950" spc="5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5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variables: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2.0000000000000004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CYLINDERS:</a:t>
            </a:r>
            <a:r>
              <a:rPr sz="950" spc="130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4.0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4.300000000000001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2.999999999999999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3.700000000000001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(MPG):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9.0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(G/KM):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76.0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187" y="5689677"/>
            <a:ext cx="244602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-20" dirty="0">
                <a:latin typeface="Comic Sans MS"/>
                <a:cs typeface="Comic Sans MS"/>
              </a:rPr>
              <a:t>Ske</a:t>
            </a:r>
            <a:r>
              <a:rPr sz="1450" spc="-20" dirty="0">
                <a:latin typeface="Comic Sans MS"/>
                <a:cs typeface="Comic Sans MS"/>
              </a:rPr>
              <a:t>wn</a:t>
            </a:r>
            <a:r>
              <a:rPr sz="1600" spc="-20" dirty="0">
                <a:latin typeface="Comic Sans MS"/>
                <a:cs typeface="Comic Sans MS"/>
              </a:rPr>
              <a:t>e</a:t>
            </a:r>
            <a:r>
              <a:rPr sz="1450" spc="-20" dirty="0">
                <a:latin typeface="Comic Sans MS"/>
                <a:cs typeface="Comic Sans MS"/>
              </a:rPr>
              <a:t>ss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600" spc="-160" dirty="0">
                <a:latin typeface="Comic Sans MS"/>
                <a:cs typeface="Comic Sans MS"/>
              </a:rPr>
              <a:t>f</a:t>
            </a:r>
            <a:r>
              <a:rPr sz="1450" spc="-160" dirty="0">
                <a:latin typeface="Comic Sans MS"/>
                <a:cs typeface="Comic Sans MS"/>
              </a:rPr>
              <a:t>or</a:t>
            </a:r>
            <a:r>
              <a:rPr sz="1450" spc="-55" dirty="0">
                <a:latin typeface="Comic Sans MS"/>
                <a:cs typeface="Comic Sans MS"/>
              </a:rPr>
              <a:t> </a:t>
            </a:r>
            <a:r>
              <a:rPr sz="1600" spc="-50" dirty="0">
                <a:latin typeface="Comic Sans MS"/>
                <a:cs typeface="Comic Sans MS"/>
              </a:rPr>
              <a:t>each</a:t>
            </a:r>
            <a:r>
              <a:rPr sz="1600" spc="-95" dirty="0">
                <a:latin typeface="Comic Sans MS"/>
                <a:cs typeface="Comic Sans MS"/>
              </a:rPr>
              <a:t> </a:t>
            </a:r>
            <a:r>
              <a:rPr sz="1450" spc="-35" dirty="0">
                <a:latin typeface="Comic Sans MS"/>
                <a:cs typeface="Comic Sans MS"/>
              </a:rPr>
              <a:t>v</a:t>
            </a:r>
            <a:r>
              <a:rPr sz="1600" spc="-35" dirty="0">
                <a:latin typeface="Comic Sans MS"/>
                <a:cs typeface="Comic Sans MS"/>
              </a:rPr>
              <a:t>a</a:t>
            </a:r>
            <a:r>
              <a:rPr sz="1450" spc="-35" dirty="0">
                <a:latin typeface="Comic Sans MS"/>
                <a:cs typeface="Comic Sans MS"/>
              </a:rPr>
              <a:t>r</a:t>
            </a:r>
            <a:r>
              <a:rPr sz="1600" spc="-35" dirty="0">
                <a:latin typeface="Comic Sans MS"/>
                <a:cs typeface="Comic Sans MS"/>
              </a:rPr>
              <a:t>iable</a:t>
            </a:r>
            <a:r>
              <a:rPr sz="1450" spc="-35" dirty="0">
                <a:latin typeface="Comic Sans MS"/>
                <a:cs typeface="Comic Sans MS"/>
              </a:rPr>
              <a:t>s</a:t>
            </a:r>
            <a:endParaRPr sz="14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221" y="2781296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[20]: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337" y="2741607"/>
            <a:ext cx="8181975" cy="135255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'IQR</a:t>
            </a:r>
            <a:r>
              <a:rPr sz="950" spc="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variables:\n'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0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endParaRPr sz="950">
              <a:latin typeface="Courier New"/>
              <a:cs typeface="Courier New"/>
            </a:endParaRPr>
          </a:p>
          <a:p>
            <a:pPr marL="352425" marR="342265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r>
              <a:rPr sz="950" spc="10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0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quantile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0.75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spc="10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-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quantile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0.25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r>
              <a:rPr sz="950" spc="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3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':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202020"/>
                </a:solidFill>
                <a:latin typeface="Courier New"/>
                <a:cs typeface="Courier New"/>
              </a:rPr>
              <a:t>iqr</a:t>
            </a:r>
            <a:r>
              <a:rPr sz="950" spc="-2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4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IQR</a:t>
            </a:r>
            <a:r>
              <a:rPr sz="950" i="1" spc="4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4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221" y="6153146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[21]: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3337" y="6113457"/>
            <a:ext cx="8181975" cy="11906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'Skewness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variables:\n'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3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0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endParaRPr sz="950">
              <a:latin typeface="Courier New"/>
              <a:cs typeface="Courier New"/>
            </a:endParaRPr>
          </a:p>
          <a:p>
            <a:pPr marL="352425" marR="573405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skewness</a:t>
            </a:r>
            <a:r>
              <a:rPr sz="950" spc="6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skew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skewness</a:t>
            </a:r>
            <a:r>
              <a:rPr sz="950" spc="6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skewness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3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':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skewness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Skewness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333371"/>
            <a:ext cx="3827779" cy="1412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Skewness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variables: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0.5177646862321511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CYLINDERS:</a:t>
            </a:r>
            <a:r>
              <a:rPr sz="950" spc="13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0.7695704497509294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0.7538204585443539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0.9833163539161215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10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(L/100KM):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0.8264945478072476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(MPG):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1.1777997191723135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(G/KM):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0.5001431736610606</a:t>
            </a:r>
            <a:endParaRPr sz="950">
              <a:latin typeface="Courier New"/>
              <a:cs typeface="Courier New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2879722"/>
            <a:ext cx="5314950" cy="391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2221" y="1885946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[22]: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337" y="1846257"/>
            <a:ext cx="8181975" cy="8858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53975" marR="2230755">
              <a:lnSpc>
                <a:spcPct val="111800"/>
              </a:lnSpc>
              <a:spcBef>
                <a:spcPts val="225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Creating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understand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outliers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needed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columns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df_cars.describe()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#shows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big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diffrence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in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mean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value,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min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value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max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value.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0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kind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'kde'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8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8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'skyblue'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8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'KDE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Plot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of'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8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8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8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legend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-10" dirty="0">
                <a:solidFill>
                  <a:srgbClr val="008000"/>
                </a:solidFill>
                <a:latin typeface="Courier New"/>
                <a:cs typeface="Courier New"/>
              </a:rPr>
              <a:t>False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49"/>
            <a:ext cx="5229225" cy="39147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49"/>
            <a:ext cx="5314950" cy="391477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49"/>
            <a:ext cx="5314950" cy="391477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53"/>
            <a:ext cx="540067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461"/>
            <a:ext cx="5969000" cy="699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Executive</a:t>
            </a:r>
            <a:r>
              <a:rPr sz="13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Summary</a:t>
            </a:r>
            <a:endParaRPr sz="1300" dirty="0">
              <a:latin typeface="Arial"/>
              <a:cs typeface="Arial"/>
            </a:endParaRPr>
          </a:p>
          <a:p>
            <a:pPr marL="12700" marR="5080" indent="457200" algn="just">
              <a:lnSpc>
                <a:spcPct val="143700"/>
              </a:lnSpc>
              <a:spcBef>
                <a:spcPts val="1260"/>
              </a:spcBef>
            </a:pPr>
            <a:r>
              <a:rPr lang="en-US" sz="1200" dirty="0">
                <a:latin typeface="Arial MT"/>
                <a:cs typeface="Arial MT"/>
              </a:rPr>
              <a:t>The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following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report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is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thorough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analysis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of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CO2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emissions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produced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by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spc="-20" dirty="0">
                <a:latin typeface="Arial MT"/>
                <a:cs typeface="Arial MT"/>
              </a:rPr>
              <a:t>cars </a:t>
            </a:r>
            <a:r>
              <a:rPr lang="en-US" sz="1200" dirty="0">
                <a:latin typeface="Arial MT"/>
                <a:cs typeface="Arial MT"/>
              </a:rPr>
              <a:t>and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various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features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of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car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that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bolster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the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effects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of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its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production.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This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report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spc="-25" dirty="0">
                <a:latin typeface="Arial MT"/>
                <a:cs typeface="Arial MT"/>
              </a:rPr>
              <a:t>is </a:t>
            </a:r>
            <a:r>
              <a:rPr lang="en-US" sz="1200" dirty="0">
                <a:latin typeface="Arial MT"/>
                <a:cs typeface="Arial MT"/>
              </a:rPr>
              <a:t>mandated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by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the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Ministry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of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Environment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XYZ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in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order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to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help</a:t>
            </a:r>
            <a:r>
              <a:rPr lang="en-US" sz="1200" spc="22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analyze</a:t>
            </a:r>
            <a:r>
              <a:rPr lang="en-US" sz="1200" spc="22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and</a:t>
            </a:r>
            <a:r>
              <a:rPr lang="en-US" sz="1200" spc="150" dirty="0">
                <a:latin typeface="Arial MT"/>
                <a:cs typeface="Arial MT"/>
              </a:rPr>
              <a:t> </a:t>
            </a:r>
            <a:r>
              <a:rPr lang="en-US" sz="1200" spc="-10" dirty="0">
                <a:latin typeface="Arial MT"/>
                <a:cs typeface="Arial MT"/>
              </a:rPr>
              <a:t>provide </a:t>
            </a:r>
            <a:r>
              <a:rPr lang="en-US" sz="1200" dirty="0">
                <a:latin typeface="Arial MT"/>
                <a:cs typeface="Arial MT"/>
              </a:rPr>
              <a:t>recommendations</a:t>
            </a:r>
            <a:r>
              <a:rPr lang="en-US" sz="1200" spc="14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for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the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reduction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of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CO2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emissions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of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cars.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We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firstly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analyzed</a:t>
            </a:r>
            <a:r>
              <a:rPr lang="en-US" sz="1200" spc="145" dirty="0">
                <a:latin typeface="Arial MT"/>
                <a:cs typeface="Arial MT"/>
              </a:rPr>
              <a:t> </a:t>
            </a:r>
            <a:r>
              <a:rPr lang="en-US" sz="1200" spc="-25" dirty="0">
                <a:latin typeface="Arial MT"/>
                <a:cs typeface="Arial MT"/>
              </a:rPr>
              <a:t>the </a:t>
            </a:r>
            <a:r>
              <a:rPr lang="en-US" sz="1200" dirty="0">
                <a:latin typeface="Arial MT"/>
                <a:cs typeface="Arial MT"/>
              </a:rPr>
              <a:t>data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using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descriptive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analytics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and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preliminary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analysis,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then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we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dive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into modeling </a:t>
            </a:r>
            <a:r>
              <a:rPr lang="en-US" sz="1200" spc="-25" dirty="0">
                <a:latin typeface="Arial MT"/>
                <a:cs typeface="Arial MT"/>
              </a:rPr>
              <a:t>to </a:t>
            </a:r>
            <a:r>
              <a:rPr lang="en-US" sz="1200" dirty="0">
                <a:latin typeface="Arial MT"/>
                <a:cs typeface="Arial MT"/>
              </a:rPr>
              <a:t>reinforce</a:t>
            </a:r>
            <a:r>
              <a:rPr lang="en-US" sz="1200" spc="7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these</a:t>
            </a:r>
            <a:r>
              <a:rPr lang="en-US" sz="1200" spc="7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analyses,</a:t>
            </a:r>
            <a:r>
              <a:rPr lang="en-US" sz="1200" spc="7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and</a:t>
            </a:r>
            <a:r>
              <a:rPr lang="en-US" sz="1200" spc="70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lastly</a:t>
            </a:r>
            <a:r>
              <a:rPr lang="en-US" sz="1200" spc="-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provide recommendations</a:t>
            </a:r>
            <a:r>
              <a:rPr lang="en-US" sz="1200" spc="-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as a</a:t>
            </a:r>
            <a:r>
              <a:rPr lang="en-US" sz="1200" spc="-5" dirty="0">
                <a:latin typeface="Arial MT"/>
                <a:cs typeface="Arial MT"/>
              </a:rPr>
              <a:t> </a:t>
            </a:r>
            <a:r>
              <a:rPr lang="en-US" sz="1200" dirty="0">
                <a:latin typeface="Arial MT"/>
                <a:cs typeface="Arial MT"/>
              </a:rPr>
              <a:t>result.</a:t>
            </a:r>
            <a:r>
              <a:rPr lang="en-US" sz="1200" spc="3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aimed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answer 5 key business questions in our </a:t>
            </a:r>
            <a:r>
              <a:rPr sz="1200" spc="-10" dirty="0">
                <a:latin typeface="Arial MT"/>
                <a:cs typeface="Arial MT"/>
              </a:rPr>
              <a:t>analysis:</a:t>
            </a:r>
            <a:endParaRPr sz="1200" dirty="0">
              <a:latin typeface="Arial MT"/>
              <a:cs typeface="Arial MT"/>
            </a:endParaRPr>
          </a:p>
          <a:p>
            <a:pPr marL="469900" marR="8890" indent="-228600">
              <a:lnSpc>
                <a:spcPct val="143700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What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characteristics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increase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decrease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CO2 </a:t>
            </a:r>
            <a:r>
              <a:rPr sz="1200" spc="-10" dirty="0">
                <a:latin typeface="Arial MT"/>
                <a:cs typeface="Arial MT"/>
              </a:rPr>
              <a:t>production?</a:t>
            </a:r>
            <a:endParaRPr sz="1200" dirty="0">
              <a:latin typeface="Arial MT"/>
              <a:cs typeface="Arial MT"/>
            </a:endParaRPr>
          </a:p>
          <a:p>
            <a:pPr marL="469900" marR="5080" indent="-228600">
              <a:lnSpc>
                <a:spcPct val="143700"/>
              </a:lnSpc>
              <a:buChar char="●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Does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play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determinant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role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emissions amount?</a:t>
            </a:r>
            <a:endParaRPr sz="1200" dirty="0">
              <a:latin typeface="Arial MT"/>
              <a:cs typeface="Arial MT"/>
            </a:endParaRPr>
          </a:p>
          <a:p>
            <a:pPr marL="469900" marR="12065" indent="-228600">
              <a:lnSpc>
                <a:spcPct val="143700"/>
              </a:lnSpc>
              <a:buChar char="●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What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classes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engines that we should stop producing to </a:t>
            </a:r>
            <a:r>
              <a:rPr sz="1200" spc="-10" dirty="0">
                <a:latin typeface="Arial MT"/>
                <a:cs typeface="Arial MT"/>
              </a:rPr>
              <a:t>preserve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10" dirty="0">
                <a:latin typeface="Arial MT"/>
                <a:cs typeface="Arial MT"/>
              </a:rPr>
              <a:t>environment?</a:t>
            </a:r>
            <a:endParaRPr sz="1200" dirty="0">
              <a:latin typeface="Arial MT"/>
              <a:cs typeface="Arial MT"/>
            </a:endParaRPr>
          </a:p>
          <a:p>
            <a:pPr marL="469900" marR="11430" indent="-228600">
              <a:lnSpc>
                <a:spcPct val="143700"/>
              </a:lnSpc>
              <a:buChar char="●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Top</a:t>
            </a:r>
            <a:r>
              <a:rPr sz="1200" spc="43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</a:t>
            </a:r>
            <a:r>
              <a:rPr sz="1200" spc="43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ecological</a:t>
            </a:r>
            <a:r>
              <a:rPr sz="1200" spc="43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43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engines</a:t>
            </a:r>
            <a:r>
              <a:rPr sz="1200" spc="43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lowest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3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emissions </a:t>
            </a:r>
            <a:r>
              <a:rPr sz="1200" dirty="0">
                <a:latin typeface="Arial MT"/>
                <a:cs typeface="Arial MT"/>
              </a:rPr>
              <a:t>between 2010 and </a:t>
            </a:r>
            <a:r>
              <a:rPr sz="1200" spc="-10" dirty="0">
                <a:latin typeface="Arial MT"/>
                <a:cs typeface="Arial MT"/>
              </a:rPr>
              <a:t>2014?</a:t>
            </a:r>
            <a:endParaRPr sz="1200" dirty="0">
              <a:latin typeface="Arial MT"/>
              <a:cs typeface="Arial MT"/>
            </a:endParaRPr>
          </a:p>
          <a:p>
            <a:pPr marL="469900" marR="9525" indent="-228600">
              <a:lnSpc>
                <a:spcPct val="143700"/>
              </a:lnSpc>
              <a:buChar char="●"/>
              <a:tabLst>
                <a:tab pos="469900" algn="l"/>
              </a:tabLst>
            </a:pPr>
            <a:r>
              <a:rPr sz="1200" dirty="0">
                <a:latin typeface="Arial MT"/>
                <a:cs typeface="Arial MT"/>
              </a:rPr>
              <a:t>Top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brands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engines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low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recommended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10" dirty="0">
                <a:latin typeface="Arial MT"/>
                <a:cs typeface="Arial MT"/>
              </a:rPr>
              <a:t>public?</a:t>
            </a:r>
            <a:endParaRPr sz="1200" dirty="0">
              <a:latin typeface="Arial MT"/>
              <a:cs typeface="Arial MT"/>
            </a:endParaRPr>
          </a:p>
          <a:p>
            <a:pPr marL="12700" marR="508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able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conclude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major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components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features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 which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include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size,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cylinders,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year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 various fuel consumptions on </a:t>
            </a:r>
            <a:r>
              <a:rPr sz="1200" spc="-10" dirty="0">
                <a:latin typeface="Arial MT"/>
                <a:cs typeface="Arial MT"/>
              </a:rPr>
              <a:t>various </a:t>
            </a:r>
            <a:r>
              <a:rPr sz="1200" dirty="0">
                <a:latin typeface="Arial MT"/>
                <a:cs typeface="Arial MT"/>
              </a:rPr>
              <a:t>roads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contributed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significant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increase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emissions.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recommendations, </a:t>
            </a:r>
            <a:r>
              <a:rPr sz="1200" spc="-25" dirty="0">
                <a:latin typeface="Arial MT"/>
                <a:cs typeface="Arial MT"/>
              </a:rPr>
              <a:t>we </a:t>
            </a:r>
            <a:r>
              <a:rPr sz="1200" dirty="0">
                <a:latin typeface="Arial MT"/>
                <a:cs typeface="Arial MT"/>
              </a:rPr>
              <a:t>recommend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buyers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avoid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Chevrolet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brand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lean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toward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Volkswagen.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We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recommend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buyer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conscious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mentioned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heavy </a:t>
            </a:r>
            <a:r>
              <a:rPr sz="1200" dirty="0">
                <a:latin typeface="Arial MT"/>
                <a:cs typeface="Arial MT"/>
              </a:rPr>
              <a:t>contributors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emissions.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Lastly,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regards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Ministry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Environment,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we </a:t>
            </a:r>
            <a:r>
              <a:rPr sz="1200" dirty="0">
                <a:latin typeface="Arial MT"/>
                <a:cs typeface="Arial MT"/>
              </a:rPr>
              <a:t>recommend the continued investment in R&amp;D and public </a:t>
            </a:r>
            <a:r>
              <a:rPr sz="1200" spc="-10" dirty="0">
                <a:latin typeface="Arial MT"/>
                <a:cs typeface="Arial MT"/>
              </a:rPr>
              <a:t>awareness.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9395097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3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53"/>
            <a:ext cx="531495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53"/>
            <a:ext cx="5400675" cy="39147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2221" y="4657724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[23]: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337" y="4618034"/>
            <a:ext cx="8181975" cy="8858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3975" marR="2230755">
              <a:lnSpc>
                <a:spcPct val="105300"/>
              </a:lnSpc>
              <a:spcBef>
                <a:spcPts val="30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Creating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understand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outliers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needed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columns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df_cars.describe()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#shows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big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diffrence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in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mean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value,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min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value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max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value.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0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kind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'box'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'Boxplot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53"/>
            <a:ext cx="491490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875" y="450853"/>
            <a:ext cx="4981575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53"/>
            <a:ext cx="49911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875" y="450853"/>
            <a:ext cx="4981575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53"/>
            <a:ext cx="49911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53"/>
            <a:ext cx="4991100" cy="39338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53"/>
            <a:ext cx="5076825" cy="39338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2783" y="4605374"/>
            <a:ext cx="587057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20" dirty="0">
                <a:latin typeface="Comic Sans MS"/>
                <a:cs typeface="Comic Sans MS"/>
              </a:rPr>
              <a:t>W</a:t>
            </a:r>
            <a:r>
              <a:rPr sz="1150" spc="-120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w</a:t>
            </a:r>
            <a:r>
              <a:rPr sz="1150" spc="-35" dirty="0">
                <a:latin typeface="Comic Sans MS"/>
                <a:cs typeface="Comic Sans MS"/>
              </a:rPr>
              <a:t>ill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kee</a:t>
            </a:r>
            <a:r>
              <a:rPr sz="1050" spc="-25" dirty="0">
                <a:latin typeface="Comic Sans MS"/>
                <a:cs typeface="Comic Sans MS"/>
              </a:rPr>
              <a:t>p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out</a:t>
            </a:r>
            <a:r>
              <a:rPr sz="1150" spc="-45" dirty="0">
                <a:latin typeface="Comic Sans MS"/>
                <a:cs typeface="Comic Sans MS"/>
              </a:rPr>
              <a:t>lie</a:t>
            </a:r>
            <a:r>
              <a:rPr sz="1050" spc="-45" dirty="0">
                <a:latin typeface="Comic Sans MS"/>
                <a:cs typeface="Comic Sans MS"/>
              </a:rPr>
              <a:t>rs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a</a:t>
            </a:r>
            <a:r>
              <a:rPr sz="1050" spc="-25" dirty="0">
                <a:latin typeface="Comic Sans MS"/>
                <a:cs typeface="Comic Sans MS"/>
              </a:rPr>
              <a:t>n</a:t>
            </a:r>
            <a:r>
              <a:rPr sz="1150" spc="-25" dirty="0">
                <a:latin typeface="Comic Sans MS"/>
                <a:cs typeface="Comic Sans MS"/>
              </a:rPr>
              <a:t>al</a:t>
            </a:r>
            <a:r>
              <a:rPr sz="1050" spc="-25" dirty="0">
                <a:latin typeface="Comic Sans MS"/>
                <a:cs typeface="Comic Sans MS"/>
              </a:rPr>
              <a:t>yz</a:t>
            </a:r>
            <a:r>
              <a:rPr sz="1150" spc="-25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mp</a:t>
            </a:r>
            <a:r>
              <a:rPr sz="1150" spc="-20" dirty="0">
                <a:latin typeface="Comic Sans MS"/>
                <a:cs typeface="Comic Sans MS"/>
              </a:rPr>
              <a:t>ac</a:t>
            </a:r>
            <a:r>
              <a:rPr sz="1050" spc="-20" dirty="0">
                <a:latin typeface="Comic Sans MS"/>
                <a:cs typeface="Comic Sans MS"/>
              </a:rPr>
              <a:t>t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45" dirty="0">
                <a:latin typeface="Comic Sans MS"/>
                <a:cs typeface="Comic Sans MS"/>
              </a:rPr>
              <a:t>high</a:t>
            </a:r>
            <a:r>
              <a:rPr sz="1100" spc="-45" dirty="0">
                <a:latin typeface="Comic Sans MS"/>
                <a:cs typeface="Comic Sans MS"/>
              </a:rPr>
              <a:t>-</a:t>
            </a:r>
            <a:r>
              <a:rPr sz="1050" spc="-35" dirty="0">
                <a:latin typeface="Comic Sans MS"/>
                <a:cs typeface="Comic Sans MS"/>
              </a:rPr>
              <a:t>p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050" spc="-35" dirty="0">
                <a:latin typeface="Comic Sans MS"/>
                <a:cs typeface="Comic Sans MS"/>
              </a:rPr>
              <a:t>r</a:t>
            </a:r>
            <a:r>
              <a:rPr sz="1150" spc="-35" dirty="0">
                <a:latin typeface="Comic Sans MS"/>
                <a:cs typeface="Comic Sans MS"/>
              </a:rPr>
              <a:t>f</a:t>
            </a:r>
            <a:r>
              <a:rPr sz="1050" spc="-35" dirty="0">
                <a:latin typeface="Comic Sans MS"/>
                <a:cs typeface="Comic Sans MS"/>
              </a:rPr>
              <a:t>orm</a:t>
            </a:r>
            <a:r>
              <a:rPr sz="1150" spc="-35" dirty="0">
                <a:latin typeface="Comic Sans MS"/>
                <a:cs typeface="Comic Sans MS"/>
              </a:rPr>
              <a:t>a</a:t>
            </a:r>
            <a:r>
              <a:rPr sz="1050" spc="-35" dirty="0">
                <a:latin typeface="Comic Sans MS"/>
                <a:cs typeface="Comic Sans MS"/>
              </a:rPr>
              <a:t>n</a:t>
            </a:r>
            <a:r>
              <a:rPr sz="1150" spc="-35" dirty="0">
                <a:latin typeface="Comic Sans MS"/>
                <a:cs typeface="Comic Sans MS"/>
              </a:rPr>
              <a:t>ce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v</a:t>
            </a:r>
            <a:r>
              <a:rPr sz="1150" spc="-35" dirty="0">
                <a:latin typeface="Comic Sans MS"/>
                <a:cs typeface="Comic Sans MS"/>
              </a:rPr>
              <a:t>ehicle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55" dirty="0">
                <a:latin typeface="Comic Sans MS"/>
                <a:cs typeface="Comic Sans MS"/>
              </a:rPr>
              <a:t>on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m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ons</a:t>
            </a:r>
            <a:endParaRPr sz="10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187" y="5067419"/>
            <a:ext cx="197548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latin typeface="Segoe UI Light"/>
                <a:cs typeface="Segoe UI Light"/>
              </a:rPr>
              <a:t>N</a:t>
            </a:r>
            <a:r>
              <a:rPr sz="1750" spc="-45" dirty="0">
                <a:latin typeface="Comic Sans MS"/>
                <a:cs typeface="Comic Sans MS"/>
              </a:rPr>
              <a:t>orm</a:t>
            </a:r>
            <a:r>
              <a:rPr sz="1950" spc="-45" dirty="0">
                <a:latin typeface="Comic Sans MS"/>
                <a:cs typeface="Comic Sans MS"/>
              </a:rPr>
              <a:t>al</a:t>
            </a:r>
            <a:r>
              <a:rPr sz="1950" spc="-125" dirty="0">
                <a:latin typeface="Comic Sans MS"/>
                <a:cs typeface="Comic Sans MS"/>
              </a:rPr>
              <a:t> </a:t>
            </a:r>
            <a:r>
              <a:rPr sz="1950" spc="-80" dirty="0">
                <a:latin typeface="Comic Sans MS"/>
                <a:cs typeface="Comic Sans MS"/>
              </a:rPr>
              <a:t>di</a:t>
            </a:r>
            <a:r>
              <a:rPr sz="1750" spc="-80" dirty="0">
                <a:latin typeface="Comic Sans MS"/>
                <a:cs typeface="Comic Sans MS"/>
              </a:rPr>
              <a:t>str</a:t>
            </a:r>
            <a:r>
              <a:rPr sz="1950" spc="-80" dirty="0">
                <a:latin typeface="Comic Sans MS"/>
                <a:cs typeface="Comic Sans MS"/>
              </a:rPr>
              <a:t>ib</a:t>
            </a:r>
            <a:r>
              <a:rPr sz="1750" spc="-80" dirty="0">
                <a:latin typeface="Comic Sans MS"/>
                <a:cs typeface="Comic Sans MS"/>
              </a:rPr>
              <a:t>ut</a:t>
            </a:r>
            <a:r>
              <a:rPr sz="1950" spc="-80" dirty="0">
                <a:latin typeface="Comic Sans MS"/>
                <a:cs typeface="Comic Sans MS"/>
              </a:rPr>
              <a:t>i</a:t>
            </a:r>
            <a:r>
              <a:rPr sz="1750" spc="-80" dirty="0">
                <a:latin typeface="Comic Sans MS"/>
                <a:cs typeface="Comic Sans MS"/>
              </a:rPr>
              <a:t>on</a:t>
            </a:r>
            <a:endParaRPr sz="175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98575" y="6070598"/>
            <a:ext cx="8191500" cy="1352550"/>
            <a:chOff x="1298575" y="6070598"/>
            <a:chExt cx="8191500" cy="1352550"/>
          </a:xfrm>
        </p:grpSpPr>
        <p:sp>
          <p:nvSpPr>
            <p:cNvPr id="6" name="object 6"/>
            <p:cNvSpPr/>
            <p:nvPr/>
          </p:nvSpPr>
          <p:spPr>
            <a:xfrm>
              <a:off x="1298575" y="6070598"/>
              <a:ext cx="8191500" cy="1352550"/>
            </a:xfrm>
            <a:custGeom>
              <a:avLst/>
              <a:gdLst/>
              <a:ahLst/>
              <a:cxnLst/>
              <a:rect l="l" t="t" r="r" b="b"/>
              <a:pathLst>
                <a:path w="8191500" h="1352550">
                  <a:moveTo>
                    <a:pt x="8191500" y="1352550"/>
                  </a:moveTo>
                  <a:lnTo>
                    <a:pt x="0" y="135255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135255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8575" y="6070599"/>
              <a:ext cx="8191500" cy="1352550"/>
            </a:xfrm>
            <a:custGeom>
              <a:avLst/>
              <a:gdLst/>
              <a:ahLst/>
              <a:cxnLst/>
              <a:rect l="l" t="t" r="r" b="b"/>
              <a:pathLst>
                <a:path w="8191500" h="1352550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1352550"/>
                  </a:lnTo>
                  <a:lnTo>
                    <a:pt x="9525" y="1352550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1352550"/>
                  </a:lnTo>
                  <a:lnTo>
                    <a:pt x="8191500" y="1352550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6784" y="5591177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[6]: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337" y="5551486"/>
            <a:ext cx="8181975" cy="4191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950" b="1" spc="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sklearn</a:t>
            </a:r>
            <a:r>
              <a:rPr sz="950" spc="8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metrics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scipy.stats</a:t>
            </a:r>
            <a:r>
              <a:rPr sz="950" spc="9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sz="950" b="1" spc="8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stats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784" y="6115052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[7]: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8100" y="6105527"/>
            <a:ext cx="8172450" cy="12598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Analysing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normalization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Creation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histogram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normality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test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</a:t>
            </a: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df_cars_numeric</a:t>
            </a:r>
            <a:r>
              <a:rPr sz="950" spc="12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2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select_dtypes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include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number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spc="12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12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we</a:t>
            </a:r>
            <a:r>
              <a:rPr sz="950" i="1" spc="12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remove</a:t>
            </a:r>
            <a:r>
              <a:rPr sz="950" i="1" spc="12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non</a:t>
            </a:r>
            <a:r>
              <a:rPr sz="950" i="1" spc="12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numeric</a:t>
            </a:r>
            <a:r>
              <a:rPr sz="950" i="1" spc="12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variables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950">
              <a:latin typeface="Courier New"/>
              <a:cs typeface="Courier New"/>
            </a:endParaRPr>
          </a:p>
          <a:p>
            <a:pPr marL="347345" marR="3790315" indent="-298450">
              <a:lnSpc>
                <a:spcPct val="108600"/>
              </a:lnSpc>
              <a:spcBef>
                <a:spcPts val="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1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sz="950" spc="15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16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df_cars_numeric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[: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-</a:t>
            </a:r>
            <a:r>
              <a:rPr sz="950" spc="-25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]: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figure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6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008700"/>
                </a:solidFill>
                <a:latin typeface="Courier New"/>
                <a:cs typeface="Courier New"/>
              </a:rPr>
              <a:t>6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))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histplot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df_cars_numeric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6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6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kde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-1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575" y="355599"/>
            <a:ext cx="8191500" cy="1609725"/>
            <a:chOff x="1298575" y="355599"/>
            <a:chExt cx="8191500" cy="1609725"/>
          </a:xfrm>
        </p:grpSpPr>
        <p:sp>
          <p:nvSpPr>
            <p:cNvPr id="3" name="object 3"/>
            <p:cNvSpPr/>
            <p:nvPr/>
          </p:nvSpPr>
          <p:spPr>
            <a:xfrm>
              <a:off x="1298575" y="355599"/>
              <a:ext cx="8191500" cy="1609725"/>
            </a:xfrm>
            <a:custGeom>
              <a:avLst/>
              <a:gdLst/>
              <a:ahLst/>
              <a:cxnLst/>
              <a:rect l="l" t="t" r="r" b="b"/>
              <a:pathLst>
                <a:path w="8191500" h="1609725">
                  <a:moveTo>
                    <a:pt x="8191500" y="1609725"/>
                  </a:moveTo>
                  <a:lnTo>
                    <a:pt x="0" y="160972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160972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8575" y="355599"/>
              <a:ext cx="8191500" cy="1609725"/>
            </a:xfrm>
            <a:custGeom>
              <a:avLst/>
              <a:gdLst/>
              <a:ahLst/>
              <a:cxnLst/>
              <a:rect l="l" t="t" r="r" b="b"/>
              <a:pathLst>
                <a:path w="8191500" h="1609725">
                  <a:moveTo>
                    <a:pt x="8191500" y="0"/>
                  </a:moveTo>
                  <a:lnTo>
                    <a:pt x="8181975" y="0"/>
                  </a:lnTo>
                  <a:lnTo>
                    <a:pt x="8181975" y="1600200"/>
                  </a:lnTo>
                  <a:lnTo>
                    <a:pt x="9525" y="160020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600200"/>
                  </a:lnTo>
                  <a:lnTo>
                    <a:pt x="0" y="1609725"/>
                  </a:lnTo>
                  <a:lnTo>
                    <a:pt x="9525" y="1609725"/>
                  </a:lnTo>
                  <a:lnTo>
                    <a:pt x="8181975" y="1609725"/>
                  </a:lnTo>
                  <a:lnTo>
                    <a:pt x="8191500" y="1609725"/>
                  </a:lnTo>
                  <a:lnTo>
                    <a:pt x="8191500" y="160020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2108203"/>
            <a:ext cx="6534150" cy="49815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3500" y="7219953"/>
            <a:ext cx="598932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VARIABLE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MODEL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YEAR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DOESN'T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FOLLOW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NORMAL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DISTRIBUTION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LAW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(p-</a:t>
            </a:r>
            <a:r>
              <a:rPr sz="950" spc="-10" dirty="0">
                <a:latin typeface="Courier New"/>
                <a:cs typeface="Courier New"/>
              </a:rPr>
              <a:t>value=0.0)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333378"/>
            <a:ext cx="8172450" cy="156464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47345" marR="4163695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f"Histogramme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de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la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variable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}"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statistic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8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p_value</a:t>
            </a:r>
            <a:r>
              <a:rPr sz="950" spc="8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8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stats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normaltest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df_cars_numeric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13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950" b="1" spc="5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p_value</a:t>
            </a:r>
            <a:r>
              <a:rPr sz="950" spc="5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&lt;</a:t>
            </a:r>
            <a:r>
              <a:rPr sz="950" b="1" spc="5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0.05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endParaRPr sz="950">
              <a:latin typeface="Courier New"/>
              <a:cs typeface="Courier New"/>
            </a:endParaRPr>
          </a:p>
          <a:p>
            <a:pPr marL="64579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VARIABLE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}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DOESN'T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FOLLOW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NORMAL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DISTRIBUTION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LAW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(p-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value={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p_value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})"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60"/>
              </a:spcBef>
            </a:pPr>
            <a:r>
              <a:rPr sz="950" b="1" spc="-10" dirty="0">
                <a:solidFill>
                  <a:srgbClr val="008000"/>
                </a:solidFill>
                <a:latin typeface="Courier New"/>
                <a:cs typeface="Courier New"/>
              </a:rPr>
              <a:t>else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endParaRPr sz="950">
              <a:latin typeface="Courier New"/>
              <a:cs typeface="Courier New"/>
            </a:endParaRPr>
          </a:p>
          <a:p>
            <a:pPr marL="64579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f"The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variable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}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FOLLOW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THE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NORMAL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DISTRIBUTION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LAW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(p-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value={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p_value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})"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1461"/>
            <a:ext cx="5968365" cy="2901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Introduction</a:t>
            </a:r>
            <a:endParaRPr sz="1300">
              <a:latin typeface="Arial"/>
              <a:cs typeface="Arial"/>
            </a:endParaRPr>
          </a:p>
          <a:p>
            <a:pPr marL="12700" marR="5080" indent="457200" algn="just">
              <a:lnSpc>
                <a:spcPct val="143700"/>
              </a:lnSpc>
              <a:spcBef>
                <a:spcPts val="1260"/>
              </a:spcBef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live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world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marked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exponential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population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growth, where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consumption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peak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pollution.The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urgency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find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sustainable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solutions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never </a:t>
            </a:r>
            <a:r>
              <a:rPr sz="1200" dirty="0">
                <a:latin typeface="Arial MT"/>
                <a:cs typeface="Arial MT"/>
              </a:rPr>
              <a:t>been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pressing.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Thanks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advancing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technologies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innovation,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be </a:t>
            </a:r>
            <a:r>
              <a:rPr sz="1200" dirty="0">
                <a:latin typeface="Arial MT"/>
                <a:cs typeface="Arial MT"/>
              </a:rPr>
              <a:t>able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build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 efficient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ways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 </a:t>
            </a:r>
            <a:r>
              <a:rPr sz="1200" spc="-10" dirty="0">
                <a:latin typeface="Arial MT"/>
                <a:cs typeface="Arial MT"/>
              </a:rPr>
              <a:t>consume.</a:t>
            </a:r>
            <a:endParaRPr sz="1200">
              <a:latin typeface="Arial MT"/>
              <a:cs typeface="Arial MT"/>
            </a:endParaRPr>
          </a:p>
          <a:p>
            <a:pPr marL="12700" marR="5080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following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sections, we will dive into the analysis starting with basic </a:t>
            </a:r>
            <a:r>
              <a:rPr sz="1200" spc="-10" dirty="0">
                <a:latin typeface="Arial MT"/>
                <a:cs typeface="Arial MT"/>
              </a:rPr>
              <a:t>analysis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descriptive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analytics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exploring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dataset.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Then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getting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analyze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further.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Through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analyses,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explain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process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what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draw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 insights. That will lead us to be able to make </a:t>
            </a:r>
            <a:r>
              <a:rPr sz="1200" spc="-10" dirty="0">
                <a:latin typeface="Arial MT"/>
                <a:cs typeface="Arial MT"/>
              </a:rPr>
              <a:t>recommendations </a:t>
            </a:r>
            <a:r>
              <a:rPr sz="1200" dirty="0">
                <a:latin typeface="Arial MT"/>
                <a:cs typeface="Arial MT"/>
              </a:rPr>
              <a:t>and provide answers to the business </a:t>
            </a:r>
            <a:r>
              <a:rPr sz="1200" spc="-10" dirty="0">
                <a:latin typeface="Arial MT"/>
                <a:cs typeface="Arial MT"/>
              </a:rPr>
              <a:t>questions.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4262111"/>
            <a:ext cx="5777230" cy="5326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 algn="ctr">
              <a:lnSpc>
                <a:spcPct val="100000"/>
              </a:lnSpc>
              <a:spcBef>
                <a:spcPts val="100"/>
              </a:spcBef>
            </a:pPr>
            <a:r>
              <a:rPr sz="13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Basic</a:t>
            </a:r>
            <a:r>
              <a:rPr sz="1300" b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Descriptive Statistics </a:t>
            </a:r>
            <a:r>
              <a:rPr sz="1200" b="1" spc="-10" dirty="0">
                <a:latin typeface="Arial"/>
                <a:cs typeface="Arial"/>
              </a:rPr>
              <a:t>Interpretation:</a:t>
            </a:r>
            <a:endParaRPr sz="1200">
              <a:latin typeface="Arial"/>
              <a:cs typeface="Arial"/>
            </a:endParaRPr>
          </a:p>
          <a:p>
            <a:pPr marL="12700" marR="5080" indent="456565">
              <a:lnSpc>
                <a:spcPct val="143700"/>
              </a:lnSpc>
              <a:spcBef>
                <a:spcPts val="1205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Count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columns have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count 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14,252,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indicating no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missing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 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dataset for these </a:t>
            </a:r>
            <a:r>
              <a:rPr sz="1200" spc="-10" dirty="0">
                <a:latin typeface="Arial MT"/>
                <a:cs typeface="Arial MT"/>
              </a:rPr>
              <a:t>measures.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Arial"/>
                <a:cs typeface="Arial"/>
              </a:rPr>
              <a:t>Model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Year:</a:t>
            </a:r>
            <a:endParaRPr sz="1200">
              <a:latin typeface="Arial"/>
              <a:cs typeface="Arial"/>
            </a:endParaRPr>
          </a:p>
          <a:p>
            <a:pPr marL="12700" marR="12700" indent="456565">
              <a:lnSpc>
                <a:spcPct val="1437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Range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2000 to 2014, suggesting the dataset covers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 manufactured </a:t>
            </a:r>
            <a:r>
              <a:rPr sz="1200" spc="-10" dirty="0">
                <a:latin typeface="Arial MT"/>
                <a:cs typeface="Arial MT"/>
              </a:rPr>
              <a:t>within </a:t>
            </a:r>
            <a:r>
              <a:rPr sz="1200" dirty="0">
                <a:latin typeface="Arial MT"/>
                <a:cs typeface="Arial MT"/>
              </a:rPr>
              <a:t>these </a:t>
            </a:r>
            <a:r>
              <a:rPr sz="1200" spc="-10" dirty="0">
                <a:latin typeface="Arial MT"/>
                <a:cs typeface="Arial MT"/>
              </a:rPr>
              <a:t>years.</a:t>
            </a:r>
            <a:endParaRPr sz="1200">
              <a:latin typeface="Arial MT"/>
              <a:cs typeface="Arial MT"/>
            </a:endParaRPr>
          </a:p>
          <a:p>
            <a:pPr marL="12700" marR="173990" indent="456565">
              <a:lnSpc>
                <a:spcPct val="143700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Median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(50%)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2008,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indicating that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half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cars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made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 or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before </a:t>
            </a:r>
            <a:r>
              <a:rPr sz="1200" dirty="0">
                <a:latin typeface="Arial MT"/>
                <a:cs typeface="Arial MT"/>
              </a:rPr>
              <a:t>2008 and half </a:t>
            </a:r>
            <a:r>
              <a:rPr sz="1200" spc="-10" dirty="0">
                <a:latin typeface="Arial MT"/>
                <a:cs typeface="Arial MT"/>
              </a:rPr>
              <a:t>after.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Engine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Size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(in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liters):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Range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0.8 to 8.4 liters, showing a wide variety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engine </a:t>
            </a:r>
            <a:r>
              <a:rPr sz="1200" spc="-10" dirty="0">
                <a:latin typeface="Arial MT"/>
                <a:cs typeface="Arial MT"/>
              </a:rPr>
              <a:t>sizes.</a:t>
            </a:r>
            <a:endParaRPr sz="1200">
              <a:latin typeface="Arial MT"/>
              <a:cs typeface="Arial MT"/>
            </a:endParaRPr>
          </a:p>
          <a:p>
            <a:pPr marL="12700" marR="521334" indent="456565">
              <a:lnSpc>
                <a:spcPct val="143700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Approximately 3.48 liters, suggesting the average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 size </a:t>
            </a:r>
            <a:r>
              <a:rPr sz="1200" spc="-2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moderately </a:t>
            </a:r>
            <a:r>
              <a:rPr sz="1200" spc="-10" dirty="0">
                <a:latin typeface="Arial MT"/>
                <a:cs typeface="Arial MT"/>
              </a:rPr>
              <a:t>large.</a:t>
            </a:r>
            <a:endParaRPr sz="1200">
              <a:latin typeface="Arial MT"/>
              <a:cs typeface="Arial MT"/>
            </a:endParaRPr>
          </a:p>
          <a:p>
            <a:pPr marL="12700" marR="420370" indent="456565">
              <a:lnSpc>
                <a:spcPct val="143700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Median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3.4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liters,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very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close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mean, indicating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fairly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symmetrical </a:t>
            </a:r>
            <a:r>
              <a:rPr sz="1200" dirty="0">
                <a:latin typeface="Arial MT"/>
                <a:cs typeface="Arial MT"/>
              </a:rPr>
              <a:t>distribution of engine sizes around the middle </a:t>
            </a:r>
            <a:r>
              <a:rPr sz="1200" spc="-10" dirty="0">
                <a:latin typeface="Arial MT"/>
                <a:cs typeface="Arial MT"/>
              </a:rPr>
              <a:t>value.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spc="-50" dirty="0">
                <a:latin typeface="Arial MT"/>
                <a:cs typeface="Arial MT"/>
              </a:rPr>
              <a:t>4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54"/>
            <a:ext cx="6534150" cy="4981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3500" y="5562603"/>
            <a:ext cx="7480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11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VARIABLE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DOESN'T</a:t>
            </a:r>
            <a:r>
              <a:rPr sz="950" spc="11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FOLLOW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NORMAL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DISTRIBUTION</a:t>
            </a:r>
            <a:r>
              <a:rPr sz="950" spc="114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LAW</a:t>
            </a:r>
            <a:r>
              <a:rPr sz="950" spc="11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(p-value=4.374415431717652e-</a:t>
            </a:r>
            <a:r>
              <a:rPr sz="950" spc="-20" dirty="0">
                <a:latin typeface="Courier New"/>
                <a:cs typeface="Courier New"/>
              </a:rPr>
              <a:t>188)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54"/>
            <a:ext cx="6534150" cy="49815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3500" y="5562604"/>
            <a:ext cx="740600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12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VARIABLE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CYLINDERS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DOESN'T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FOLLOW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NORMAL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DISTRIBUTION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LAW</a:t>
            </a:r>
            <a:r>
              <a:rPr sz="950" spc="12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(p-value=2.6351150568974573e-</a:t>
            </a:r>
            <a:r>
              <a:rPr sz="950" spc="-20" dirty="0">
                <a:latin typeface="Courier New"/>
                <a:cs typeface="Courier New"/>
              </a:rPr>
              <a:t>293)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54"/>
            <a:ext cx="6448425" cy="5000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3500" y="5562604"/>
            <a:ext cx="8151495" cy="3263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VARIABLE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CITY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DOESN'T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FOLLOW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NORMAL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DISTRIBUTION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LAW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(p-</a:t>
            </a:r>
            <a:r>
              <a:rPr sz="950" spc="-10" dirty="0">
                <a:latin typeface="Courier New"/>
                <a:cs typeface="Courier New"/>
              </a:rPr>
              <a:t>value=2.7735681340 </a:t>
            </a:r>
            <a:r>
              <a:rPr sz="950" dirty="0">
                <a:latin typeface="Courier New"/>
                <a:cs typeface="Courier New"/>
              </a:rPr>
              <a:t>36265e-</a:t>
            </a:r>
            <a:r>
              <a:rPr sz="950" spc="-20" dirty="0">
                <a:latin typeface="Courier New"/>
                <a:cs typeface="Courier New"/>
              </a:rPr>
              <a:t>291)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49"/>
            <a:ext cx="6534150" cy="50006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3500" y="5562580"/>
            <a:ext cx="7480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VARIABLE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HWY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DOESN'T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FOLLOW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NORMAL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DISTRIBUTION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LAW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(p-</a:t>
            </a:r>
            <a:r>
              <a:rPr sz="950" spc="-10" dirty="0">
                <a:latin typeface="Courier New"/>
                <a:cs typeface="Courier New"/>
              </a:rPr>
              <a:t>value=0.0)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49"/>
            <a:ext cx="6448425" cy="50006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3500" y="5562581"/>
            <a:ext cx="755523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VARIABLE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(L/100KM)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DOESN'T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FOLLOW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NORMAL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DISTRIBUTION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LAW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(p-</a:t>
            </a:r>
            <a:r>
              <a:rPr sz="950" spc="-10" dirty="0">
                <a:latin typeface="Courier New"/>
                <a:cs typeface="Courier New"/>
              </a:rPr>
              <a:t>value=0.0)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49"/>
            <a:ext cx="6534150" cy="500061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3500" y="5562581"/>
            <a:ext cx="725678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VARIABLE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CONSUMPTION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COMB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(MPG)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DOESN'T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FOLLOW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THE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NORMAL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DISTRIBUTION</a:t>
            </a:r>
            <a:r>
              <a:rPr sz="950" spc="9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LAW</a:t>
            </a:r>
            <a:r>
              <a:rPr sz="950" spc="8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(p-</a:t>
            </a:r>
            <a:r>
              <a:rPr sz="950" spc="-10" dirty="0">
                <a:latin typeface="Courier New"/>
                <a:cs typeface="Courier New"/>
              </a:rPr>
              <a:t>value=0.0)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2783" y="6456146"/>
            <a:ext cx="1478280" cy="7429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40"/>
              </a:spcBef>
            </a:pPr>
            <a:r>
              <a:rPr sz="2300" spc="-10" dirty="0">
                <a:latin typeface="Comic Sans MS"/>
                <a:cs typeface="Comic Sans MS"/>
              </a:rPr>
              <a:t>A</a:t>
            </a:r>
            <a:r>
              <a:rPr sz="2100" spc="-10" dirty="0">
                <a:latin typeface="Comic Sans MS"/>
                <a:cs typeface="Comic Sans MS"/>
              </a:rPr>
              <a:t>n</a:t>
            </a:r>
            <a:r>
              <a:rPr sz="2300" spc="-10" dirty="0">
                <a:latin typeface="Comic Sans MS"/>
                <a:cs typeface="Comic Sans MS"/>
              </a:rPr>
              <a:t>al</a:t>
            </a:r>
            <a:r>
              <a:rPr sz="2100" spc="-10" dirty="0">
                <a:latin typeface="Comic Sans MS"/>
                <a:cs typeface="Comic Sans MS"/>
              </a:rPr>
              <a:t>ys</a:t>
            </a:r>
            <a:r>
              <a:rPr sz="2300" spc="-10" dirty="0">
                <a:latin typeface="Comic Sans MS"/>
                <a:cs typeface="Comic Sans MS"/>
              </a:rPr>
              <a:t>i</a:t>
            </a:r>
            <a:r>
              <a:rPr sz="2100" spc="-10" dirty="0">
                <a:latin typeface="Comic Sans MS"/>
                <a:cs typeface="Comic Sans MS"/>
              </a:rPr>
              <a:t>s</a:t>
            </a:r>
            <a:endParaRPr sz="2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100" spc="-45" dirty="0">
                <a:latin typeface="Comic Sans MS"/>
                <a:cs typeface="Comic Sans MS"/>
              </a:rPr>
              <a:t>A</a:t>
            </a:r>
            <a:r>
              <a:rPr sz="1150" spc="-45" dirty="0">
                <a:latin typeface="Comic Sans MS"/>
                <a:cs typeface="Comic Sans MS"/>
              </a:rPr>
              <a:t>cc</a:t>
            </a:r>
            <a:r>
              <a:rPr sz="1050" spc="-45" dirty="0">
                <a:latin typeface="Comic Sans MS"/>
                <a:cs typeface="Comic Sans MS"/>
              </a:rPr>
              <a:t>or</a:t>
            </a:r>
            <a:r>
              <a:rPr sz="1150" spc="-45" dirty="0">
                <a:latin typeface="Comic Sans MS"/>
                <a:cs typeface="Comic Sans MS"/>
              </a:rPr>
              <a:t>di</a:t>
            </a:r>
            <a:r>
              <a:rPr sz="1050" spc="-45" dirty="0">
                <a:latin typeface="Comic Sans MS"/>
                <a:cs typeface="Comic Sans MS"/>
              </a:rPr>
              <a:t>n</a:t>
            </a:r>
            <a:r>
              <a:rPr sz="1150" spc="-45" dirty="0">
                <a:latin typeface="Comic Sans MS"/>
                <a:cs typeface="Comic Sans MS"/>
              </a:rPr>
              <a:t>g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A</a:t>
            </a:r>
            <a:r>
              <a:rPr sz="1150" spc="-30" dirty="0">
                <a:latin typeface="Comic Sans MS"/>
                <a:cs typeface="Comic Sans MS"/>
              </a:rPr>
              <a:t>gec</a:t>
            </a:r>
            <a:r>
              <a:rPr sz="1050" spc="-30" dirty="0">
                <a:latin typeface="Comic Sans MS"/>
                <a:cs typeface="Comic Sans MS"/>
              </a:rPr>
              <a:t>o</a:t>
            </a:r>
            <a:r>
              <a:rPr sz="1050" spc="-5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U</a:t>
            </a:r>
            <a:r>
              <a:rPr sz="1150" spc="-25" dirty="0">
                <a:latin typeface="Comic Sans MS"/>
                <a:cs typeface="Comic Sans MS"/>
              </a:rPr>
              <a:t>k</a:t>
            </a:r>
            <a:r>
              <a:rPr sz="1100" spc="-25" dirty="0">
                <a:latin typeface="Comic Sans MS"/>
                <a:cs typeface="Comic Sans MS"/>
              </a:rPr>
              <a:t>: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784" y="5876906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[8]: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337" y="5837214"/>
            <a:ext cx="8181975" cy="4191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#Import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Seanor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as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5" dirty="0">
                <a:solidFill>
                  <a:srgbClr val="408080"/>
                </a:solidFill>
                <a:latin typeface="Courier New"/>
                <a:cs typeface="Courier New"/>
              </a:rPr>
              <a:t>sns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3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seaborn</a:t>
            </a:r>
            <a:r>
              <a:rPr sz="950" spc="7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as</a:t>
            </a:r>
            <a:r>
              <a:rPr sz="950" b="1" spc="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675" y="6146791"/>
            <a:ext cx="8915400" cy="142875"/>
            <a:chOff x="574675" y="6146791"/>
            <a:chExt cx="8915400" cy="142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6146791"/>
              <a:ext cx="8915400" cy="142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675" y="6146791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4675" y="6280141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250" y="6184891"/>
              <a:ext cx="6924675" cy="76200"/>
            </a:xfrm>
            <a:custGeom>
              <a:avLst/>
              <a:gdLst/>
              <a:ahLst/>
              <a:cxnLst/>
              <a:rect l="l" t="t" r="r" b="b"/>
              <a:pathLst>
                <a:path w="6924675" h="76200">
                  <a:moveTo>
                    <a:pt x="6891627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6891627" y="0"/>
                  </a:lnTo>
                  <a:lnTo>
                    <a:pt x="6923708" y="28187"/>
                  </a:lnTo>
                  <a:lnTo>
                    <a:pt x="6924675" y="33047"/>
                  </a:lnTo>
                  <a:lnTo>
                    <a:pt x="6924675" y="43152"/>
                  </a:lnTo>
                  <a:lnTo>
                    <a:pt x="6896487" y="75233"/>
                  </a:lnTo>
                  <a:lnTo>
                    <a:pt x="6891627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32783" y="347679"/>
            <a:ext cx="7529830" cy="18027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95" dirty="0">
                <a:latin typeface="Comic Sans MS"/>
                <a:cs typeface="Comic Sans MS"/>
              </a:rPr>
              <a:t>"I</a:t>
            </a:r>
            <a:r>
              <a:rPr sz="1150" spc="-195" dirty="0">
                <a:latin typeface="Comic Sans MS"/>
                <a:cs typeface="Comic Sans MS"/>
              </a:rPr>
              <a:t>f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you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nt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30" dirty="0">
                <a:latin typeface="Comic Sans MS"/>
                <a:cs typeface="Comic Sans MS"/>
              </a:rPr>
              <a:t>un</a:t>
            </a:r>
            <a:r>
              <a:rPr sz="1150" spc="-30" dirty="0">
                <a:latin typeface="Comic Sans MS"/>
                <a:cs typeface="Comic Sans MS"/>
              </a:rPr>
              <a:t>de</a:t>
            </a:r>
            <a:r>
              <a:rPr sz="1050" spc="-30" dirty="0">
                <a:latin typeface="Comic Sans MS"/>
                <a:cs typeface="Comic Sans MS"/>
              </a:rPr>
              <a:t>rst</a:t>
            </a:r>
            <a:r>
              <a:rPr sz="1150" spc="-30" dirty="0">
                <a:latin typeface="Comic Sans MS"/>
                <a:cs typeface="Comic Sans MS"/>
              </a:rPr>
              <a:t>a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d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40" dirty="0">
                <a:latin typeface="Comic Sans MS"/>
                <a:cs typeface="Comic Sans MS"/>
              </a:rPr>
              <a:t>w</a:t>
            </a:r>
            <a:r>
              <a:rPr sz="1150" spc="-40" dirty="0">
                <a:latin typeface="Comic Sans MS"/>
                <a:cs typeface="Comic Sans MS"/>
              </a:rPr>
              <a:t>ha</a:t>
            </a:r>
            <a:r>
              <a:rPr sz="1050" spc="-40" dirty="0">
                <a:latin typeface="Comic Sans MS"/>
                <a:cs typeface="Comic Sans MS"/>
              </a:rPr>
              <a:t>t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c</a:t>
            </a:r>
            <a:r>
              <a:rPr sz="1050" spc="-35" dirty="0">
                <a:latin typeface="Comic Sans MS"/>
                <a:cs typeface="Comic Sans MS"/>
              </a:rPr>
              <a:t>ons</a:t>
            </a:r>
            <a:r>
              <a:rPr sz="1150" spc="-35" dirty="0">
                <a:latin typeface="Comic Sans MS"/>
                <a:cs typeface="Comic Sans MS"/>
              </a:rPr>
              <a:t>ide</a:t>
            </a:r>
            <a:r>
              <a:rPr sz="1050" spc="-35" dirty="0">
                <a:latin typeface="Comic Sans MS"/>
                <a:cs typeface="Comic Sans MS"/>
              </a:rPr>
              <a:t>r</a:t>
            </a:r>
            <a:r>
              <a:rPr sz="1150" spc="-35" dirty="0">
                <a:latin typeface="Comic Sans MS"/>
                <a:cs typeface="Comic Sans MS"/>
              </a:rPr>
              <a:t>ed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high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 </a:t>
            </a:r>
            <a:r>
              <a:rPr sz="1150" dirty="0">
                <a:latin typeface="Comic Sans MS"/>
                <a:cs typeface="Comic Sans MS"/>
              </a:rPr>
              <a:t>l</a:t>
            </a:r>
            <a:r>
              <a:rPr sz="1050" dirty="0">
                <a:latin typeface="Comic Sans MS"/>
                <a:cs typeface="Comic Sans MS"/>
              </a:rPr>
              <a:t>ow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t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050" spc="-35" dirty="0">
                <a:latin typeface="Comic Sans MS"/>
                <a:cs typeface="Comic Sans MS"/>
              </a:rPr>
              <a:t>rms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050" spc="-75" dirty="0">
                <a:latin typeface="Comic Sans MS"/>
                <a:cs typeface="Comic Sans MS"/>
              </a:rPr>
              <a:t>p</a:t>
            </a:r>
            <a:r>
              <a:rPr sz="1150" spc="-75" dirty="0">
                <a:latin typeface="Comic Sans MS"/>
                <a:cs typeface="Comic Sans MS"/>
              </a:rPr>
              <a:t>e</a:t>
            </a:r>
            <a:r>
              <a:rPr sz="1050" spc="-75" dirty="0">
                <a:latin typeface="Comic Sans MS"/>
                <a:cs typeface="Comic Sans MS"/>
              </a:rPr>
              <a:t>tro</a:t>
            </a:r>
            <a:r>
              <a:rPr sz="1150" spc="-75" dirty="0">
                <a:latin typeface="Comic Sans MS"/>
                <a:cs typeface="Comic Sans MS"/>
              </a:rPr>
              <a:t>l</a:t>
            </a:r>
            <a:r>
              <a:rPr sz="1100" spc="-75" dirty="0">
                <a:latin typeface="Comic Sans MS"/>
                <a:cs typeface="Comic Sans MS"/>
              </a:rPr>
              <a:t>/</a:t>
            </a:r>
            <a:r>
              <a:rPr sz="1150" spc="-75" dirty="0">
                <a:latin typeface="Comic Sans MS"/>
                <a:cs typeface="Comic Sans MS"/>
              </a:rPr>
              <a:t>die</a:t>
            </a:r>
            <a:r>
              <a:rPr sz="1050" spc="-75" dirty="0">
                <a:latin typeface="Comic Sans MS"/>
                <a:cs typeface="Comic Sans MS"/>
              </a:rPr>
              <a:t>s</a:t>
            </a:r>
            <a:r>
              <a:rPr sz="1150" spc="-75" dirty="0">
                <a:latin typeface="Comic Sans MS"/>
                <a:cs typeface="Comic Sans MS"/>
              </a:rPr>
              <a:t>el</a:t>
            </a:r>
            <a:r>
              <a:rPr sz="1100" spc="-75" dirty="0">
                <a:latin typeface="Comic Sans MS"/>
                <a:cs typeface="Comic Sans MS"/>
              </a:rPr>
              <a:t>/</a:t>
            </a:r>
            <a:r>
              <a:rPr sz="1150" spc="-75" dirty="0">
                <a:latin typeface="Comic Sans MS"/>
                <a:cs typeface="Comic Sans MS"/>
              </a:rPr>
              <a:t>h</a:t>
            </a:r>
            <a:r>
              <a:rPr sz="1050" spc="-75" dirty="0">
                <a:latin typeface="Comic Sans MS"/>
                <a:cs typeface="Comic Sans MS"/>
              </a:rPr>
              <a:t>y</a:t>
            </a:r>
            <a:r>
              <a:rPr sz="1150" spc="-75" dirty="0">
                <a:latin typeface="Comic Sans MS"/>
                <a:cs typeface="Comic Sans MS"/>
              </a:rPr>
              <a:t>b</a:t>
            </a:r>
            <a:r>
              <a:rPr sz="1050" spc="-75" dirty="0">
                <a:latin typeface="Comic Sans MS"/>
                <a:cs typeface="Comic Sans MS"/>
              </a:rPr>
              <a:t>r</a:t>
            </a:r>
            <a:r>
              <a:rPr sz="1150" spc="-75" dirty="0">
                <a:latin typeface="Comic Sans MS"/>
                <a:cs typeface="Comic Sans MS"/>
              </a:rPr>
              <a:t>id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ons</a:t>
            </a:r>
            <a:r>
              <a:rPr sz="1100" dirty="0">
                <a:latin typeface="Comic Sans MS"/>
                <a:cs typeface="Comic Sans MS"/>
              </a:rPr>
              <a:t>,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50" spc="-75" dirty="0">
                <a:latin typeface="Comic Sans MS"/>
                <a:cs typeface="Comic Sans MS"/>
              </a:rPr>
              <a:t>he</a:t>
            </a:r>
            <a:r>
              <a:rPr sz="1050" spc="-75" dirty="0">
                <a:latin typeface="Comic Sans MS"/>
                <a:cs typeface="Comic Sans MS"/>
              </a:rPr>
              <a:t>r</a:t>
            </a:r>
            <a:r>
              <a:rPr sz="1150" spc="-75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rou</a:t>
            </a:r>
            <a:r>
              <a:rPr sz="1150" spc="-20" dirty="0">
                <a:latin typeface="Comic Sans MS"/>
                <a:cs typeface="Comic Sans MS"/>
              </a:rPr>
              <a:t>gh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g</a:t>
            </a:r>
            <a:r>
              <a:rPr sz="1050" spc="-10" dirty="0">
                <a:latin typeface="Comic Sans MS"/>
                <a:cs typeface="Comic Sans MS"/>
              </a:rPr>
              <a:t>u</a:t>
            </a:r>
            <a:r>
              <a:rPr sz="1150" spc="-10" dirty="0">
                <a:latin typeface="Comic Sans MS"/>
                <a:cs typeface="Comic Sans MS"/>
              </a:rPr>
              <a:t>ide</a:t>
            </a:r>
            <a:r>
              <a:rPr sz="1100" spc="-10" dirty="0">
                <a:latin typeface="Comic Sans MS"/>
                <a:cs typeface="Comic Sans MS"/>
              </a:rPr>
              <a:t>:</a:t>
            </a:r>
            <a:endParaRPr sz="1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100" spc="-55" dirty="0">
                <a:latin typeface="Comic Sans MS"/>
                <a:cs typeface="Comic Sans MS"/>
              </a:rPr>
              <a:t>*150</a:t>
            </a:r>
            <a:r>
              <a:rPr sz="1150" spc="-55" dirty="0">
                <a:latin typeface="Comic Sans MS"/>
                <a:cs typeface="Comic Sans MS"/>
              </a:rPr>
              <a:t>g</a:t>
            </a:r>
            <a:r>
              <a:rPr sz="1100" spc="-55" dirty="0">
                <a:latin typeface="Comic Sans MS"/>
                <a:cs typeface="Comic Sans MS"/>
              </a:rPr>
              <a:t>/</a:t>
            </a:r>
            <a:r>
              <a:rPr sz="1150" spc="-55" dirty="0">
                <a:latin typeface="Comic Sans MS"/>
                <a:cs typeface="Comic Sans MS"/>
              </a:rPr>
              <a:t>k</a:t>
            </a:r>
            <a:r>
              <a:rPr sz="1050" spc="-55" dirty="0">
                <a:latin typeface="Comic Sans MS"/>
                <a:cs typeface="Comic Sans MS"/>
              </a:rPr>
              <a:t>m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c</a:t>
            </a:r>
            <a:r>
              <a:rPr sz="1050" spc="-35" dirty="0">
                <a:latin typeface="Comic Sans MS"/>
                <a:cs typeface="Comic Sans MS"/>
              </a:rPr>
              <a:t>ons</a:t>
            </a:r>
            <a:r>
              <a:rPr sz="1150" spc="-35" dirty="0">
                <a:latin typeface="Comic Sans MS"/>
                <a:cs typeface="Comic Sans MS"/>
              </a:rPr>
              <a:t>ide</a:t>
            </a:r>
            <a:r>
              <a:rPr sz="1050" spc="-35" dirty="0">
                <a:latin typeface="Comic Sans MS"/>
                <a:cs typeface="Comic Sans MS"/>
              </a:rPr>
              <a:t>r</a:t>
            </a:r>
            <a:r>
              <a:rPr sz="1150" spc="-35" dirty="0">
                <a:latin typeface="Comic Sans MS"/>
                <a:cs typeface="Comic Sans MS"/>
              </a:rPr>
              <a:t>ed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l</a:t>
            </a:r>
            <a:r>
              <a:rPr sz="1050" spc="-25" dirty="0">
                <a:latin typeface="Comic Sans MS"/>
                <a:cs typeface="Comic Sans MS"/>
              </a:rPr>
              <a:t>ow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100" spc="-45" dirty="0">
                <a:latin typeface="Comic Sans MS"/>
                <a:cs typeface="Comic Sans MS"/>
              </a:rPr>
              <a:t>*160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00" spc="-50" dirty="0">
                <a:latin typeface="Comic Sans MS"/>
                <a:cs typeface="Comic Sans MS"/>
              </a:rPr>
              <a:t>255</a:t>
            </a:r>
            <a:r>
              <a:rPr sz="1150" spc="-50" dirty="0">
                <a:latin typeface="Comic Sans MS"/>
                <a:cs typeface="Comic Sans MS"/>
              </a:rPr>
              <a:t>g</a:t>
            </a:r>
            <a:r>
              <a:rPr sz="1100" spc="-50" dirty="0">
                <a:latin typeface="Comic Sans MS"/>
                <a:cs typeface="Comic Sans MS"/>
              </a:rPr>
              <a:t>/</a:t>
            </a:r>
            <a:r>
              <a:rPr sz="1150" spc="-50" dirty="0">
                <a:latin typeface="Comic Sans MS"/>
                <a:cs typeface="Comic Sans MS"/>
              </a:rPr>
              <a:t>k</a:t>
            </a:r>
            <a:r>
              <a:rPr sz="1050" spc="-50" dirty="0">
                <a:latin typeface="Comic Sans MS"/>
                <a:cs typeface="Comic Sans MS"/>
              </a:rPr>
              <a:t>m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c</a:t>
            </a:r>
            <a:r>
              <a:rPr sz="1050" spc="-35" dirty="0">
                <a:latin typeface="Comic Sans MS"/>
                <a:cs typeface="Comic Sans MS"/>
              </a:rPr>
              <a:t>ons</a:t>
            </a:r>
            <a:r>
              <a:rPr sz="1150" spc="-35" dirty="0">
                <a:latin typeface="Comic Sans MS"/>
                <a:cs typeface="Comic Sans MS"/>
              </a:rPr>
              <a:t>ide</a:t>
            </a:r>
            <a:r>
              <a:rPr sz="1050" spc="-35" dirty="0">
                <a:latin typeface="Comic Sans MS"/>
                <a:cs typeface="Comic Sans MS"/>
              </a:rPr>
              <a:t>r</a:t>
            </a:r>
            <a:r>
              <a:rPr sz="1150" spc="-35" dirty="0">
                <a:latin typeface="Comic Sans MS"/>
                <a:cs typeface="Comic Sans MS"/>
              </a:rPr>
              <a:t>ed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</a:t>
            </a:r>
            <a:r>
              <a:rPr sz="1150" spc="-10" dirty="0">
                <a:latin typeface="Comic Sans MS"/>
                <a:cs typeface="Comic Sans MS"/>
              </a:rPr>
              <a:t>edi</a:t>
            </a:r>
            <a:r>
              <a:rPr sz="1050" spc="-10" dirty="0">
                <a:latin typeface="Comic Sans MS"/>
                <a:cs typeface="Comic Sans MS"/>
              </a:rPr>
              <a:t>um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100" spc="-65" dirty="0">
                <a:latin typeface="Comic Sans MS"/>
                <a:cs typeface="Comic Sans MS"/>
              </a:rPr>
              <a:t>*A</a:t>
            </a:r>
            <a:r>
              <a:rPr sz="1150" spc="-65" dirty="0">
                <a:latin typeface="Comic Sans MS"/>
                <a:cs typeface="Comic Sans MS"/>
              </a:rPr>
              <a:t>b</a:t>
            </a:r>
            <a:r>
              <a:rPr sz="1050" spc="-65" dirty="0">
                <a:latin typeface="Comic Sans MS"/>
                <a:cs typeface="Comic Sans MS"/>
              </a:rPr>
              <a:t>ov</a:t>
            </a:r>
            <a:r>
              <a:rPr sz="1150" spc="-65" dirty="0">
                <a:latin typeface="Comic Sans MS"/>
                <a:cs typeface="Comic Sans MS"/>
              </a:rPr>
              <a:t>e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00" spc="-50" dirty="0">
                <a:latin typeface="Comic Sans MS"/>
                <a:cs typeface="Comic Sans MS"/>
              </a:rPr>
              <a:t>255</a:t>
            </a:r>
            <a:r>
              <a:rPr sz="1150" spc="-50" dirty="0">
                <a:latin typeface="Comic Sans MS"/>
                <a:cs typeface="Comic Sans MS"/>
              </a:rPr>
              <a:t>g</a:t>
            </a:r>
            <a:r>
              <a:rPr sz="1100" spc="-50" dirty="0">
                <a:latin typeface="Comic Sans MS"/>
                <a:cs typeface="Comic Sans MS"/>
              </a:rPr>
              <a:t>/</a:t>
            </a:r>
            <a:r>
              <a:rPr sz="1150" spc="-50" dirty="0">
                <a:latin typeface="Comic Sans MS"/>
                <a:cs typeface="Comic Sans MS"/>
              </a:rPr>
              <a:t>k</a:t>
            </a:r>
            <a:r>
              <a:rPr sz="1050" spc="-50" dirty="0">
                <a:latin typeface="Comic Sans MS"/>
                <a:cs typeface="Comic Sans MS"/>
              </a:rPr>
              <a:t>m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c</a:t>
            </a:r>
            <a:r>
              <a:rPr sz="1050" spc="-35" dirty="0">
                <a:latin typeface="Comic Sans MS"/>
                <a:cs typeface="Comic Sans MS"/>
              </a:rPr>
              <a:t>ons</a:t>
            </a:r>
            <a:r>
              <a:rPr sz="1150" spc="-35" dirty="0">
                <a:latin typeface="Comic Sans MS"/>
                <a:cs typeface="Comic Sans MS"/>
              </a:rPr>
              <a:t>ide</a:t>
            </a:r>
            <a:r>
              <a:rPr sz="1050" spc="-35" dirty="0">
                <a:latin typeface="Comic Sans MS"/>
                <a:cs typeface="Comic Sans MS"/>
              </a:rPr>
              <a:t>r</a:t>
            </a:r>
            <a:r>
              <a:rPr sz="1150" spc="-35" dirty="0">
                <a:latin typeface="Comic Sans MS"/>
                <a:cs typeface="Comic Sans MS"/>
              </a:rPr>
              <a:t>ed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high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100" spc="-50" dirty="0">
                <a:latin typeface="Comic Sans MS"/>
                <a:cs typeface="Comic Sans MS"/>
              </a:rPr>
              <a:t>"</a:t>
            </a:r>
            <a:endParaRPr sz="1100">
              <a:latin typeface="Comic Sans MS"/>
              <a:cs typeface="Comic Sans MS"/>
            </a:endParaRPr>
          </a:p>
          <a:p>
            <a:pPr marL="12700" marR="1528445">
              <a:lnSpc>
                <a:spcPct val="119600"/>
              </a:lnSpc>
              <a:spcBef>
                <a:spcPts val="1125"/>
              </a:spcBef>
            </a:pPr>
            <a:r>
              <a:rPr sz="11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h</a:t>
            </a:r>
            <a:r>
              <a:rPr sz="10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ttps</a:t>
            </a:r>
            <a:r>
              <a:rPr sz="110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://</a:t>
            </a:r>
            <a:r>
              <a:rPr sz="10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www</a:t>
            </a:r>
            <a:r>
              <a:rPr sz="110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.</a:t>
            </a:r>
            <a:r>
              <a:rPr sz="11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agec</a:t>
            </a:r>
            <a:r>
              <a:rPr sz="10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o</a:t>
            </a:r>
            <a:r>
              <a:rPr sz="110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.</a:t>
            </a:r>
            <a:r>
              <a:rPr sz="11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c</a:t>
            </a:r>
            <a:r>
              <a:rPr sz="10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o</a:t>
            </a:r>
            <a:r>
              <a:rPr sz="110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.</a:t>
            </a:r>
            <a:r>
              <a:rPr sz="10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u</a:t>
            </a:r>
            <a:r>
              <a:rPr sz="11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k</a:t>
            </a:r>
            <a:r>
              <a:rPr sz="110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/</a:t>
            </a:r>
            <a:r>
              <a:rPr sz="10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us</a:t>
            </a:r>
            <a:r>
              <a:rPr sz="11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ef</a:t>
            </a:r>
            <a:r>
              <a:rPr sz="10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u</a:t>
            </a:r>
            <a:r>
              <a:rPr sz="115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l</a:t>
            </a:r>
            <a:r>
              <a:rPr sz="1100" spc="-4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-</a:t>
            </a:r>
            <a:r>
              <a:rPr sz="11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a</a:t>
            </a:r>
            <a:r>
              <a:rPr sz="10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rt</a:t>
            </a:r>
            <a:r>
              <a:rPr sz="11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icle</a:t>
            </a:r>
            <a:r>
              <a:rPr sz="10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s</a:t>
            </a:r>
            <a:r>
              <a:rPr sz="110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/</a:t>
            </a:r>
            <a:r>
              <a:rPr sz="11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ca</a:t>
            </a:r>
            <a:r>
              <a:rPr sz="10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r</a:t>
            </a:r>
            <a:r>
              <a:rPr sz="110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/</a:t>
            </a:r>
            <a:r>
              <a:rPr sz="10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w</a:t>
            </a:r>
            <a:r>
              <a:rPr sz="11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ha</a:t>
            </a:r>
            <a:r>
              <a:rPr sz="105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t</a:t>
            </a:r>
            <a:r>
              <a:rPr sz="1100" spc="-7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-</a:t>
            </a:r>
            <a:r>
              <a:rPr sz="1150" spc="-5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a</a:t>
            </a:r>
            <a:r>
              <a:rPr sz="1050" spc="-5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r</a:t>
            </a:r>
            <a:r>
              <a:rPr sz="1150" spc="-5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e</a:t>
            </a:r>
            <a:r>
              <a:rPr sz="1100" spc="-5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-</a:t>
            </a:r>
            <a:r>
              <a:rPr sz="1050" spc="-6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t</a:t>
            </a:r>
            <a:r>
              <a:rPr sz="1150" spc="-6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he</a:t>
            </a:r>
            <a:r>
              <a:rPr sz="1100" spc="-6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-</a:t>
            </a:r>
            <a:r>
              <a:rPr sz="1150" spc="-1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c</a:t>
            </a:r>
            <a:r>
              <a:rPr sz="1050" spc="-1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o</a:t>
            </a:r>
            <a:r>
              <a:rPr sz="1100" spc="-1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2-</a:t>
            </a:r>
            <a:r>
              <a:rPr sz="11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e</a:t>
            </a:r>
            <a:r>
              <a:rPr sz="10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m</a:t>
            </a:r>
            <a:r>
              <a:rPr sz="11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i</a:t>
            </a:r>
            <a:r>
              <a:rPr sz="10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ss</a:t>
            </a:r>
            <a:r>
              <a:rPr sz="11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i</a:t>
            </a:r>
            <a:r>
              <a:rPr sz="10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ons</a:t>
            </a:r>
            <a:r>
              <a:rPr sz="110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-</a:t>
            </a:r>
            <a:r>
              <a:rPr sz="1050" spc="-6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o</a:t>
            </a:r>
            <a:r>
              <a:rPr sz="1150" spc="-6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f</a:t>
            </a:r>
            <a:r>
              <a:rPr sz="1100" spc="-6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-</a:t>
            </a:r>
            <a:r>
              <a:rPr sz="1050" spc="-2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my</a:t>
            </a:r>
            <a:r>
              <a:rPr sz="1100" spc="-25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-</a:t>
            </a:r>
            <a:r>
              <a:rPr sz="1100" spc="-25" dirty="0">
                <a:solidFill>
                  <a:srgbClr val="1875D1"/>
                </a:solidFill>
                <a:latin typeface="Comic Sans MS"/>
                <a:cs typeface="Comic Sans MS"/>
              </a:rPr>
              <a:t> 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ca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r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/#:~: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t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e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xt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=I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f</a:t>
            </a:r>
            <a:r>
              <a:rPr sz="1100" spc="-50" dirty="0">
                <a:solidFill>
                  <a:srgbClr val="1875D1"/>
                </a:solidFill>
                <a:latin typeface="Times New Roman"/>
                <a:cs typeface="Times New Roman"/>
                <a:hlinkClick r:id="rId3"/>
              </a:rPr>
              <a:t>%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20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you</a:t>
            </a:r>
            <a:r>
              <a:rPr sz="1100" spc="-50" dirty="0">
                <a:solidFill>
                  <a:srgbClr val="1875D1"/>
                </a:solidFill>
                <a:latin typeface="Times New Roman"/>
                <a:cs typeface="Times New Roman"/>
                <a:hlinkClick r:id="rId3"/>
              </a:rPr>
              <a:t>%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20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w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a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nt</a:t>
            </a:r>
            <a:r>
              <a:rPr sz="1100" spc="-50" dirty="0">
                <a:solidFill>
                  <a:srgbClr val="1875D1"/>
                </a:solidFill>
                <a:latin typeface="Times New Roman"/>
                <a:cs typeface="Times New Roman"/>
                <a:hlinkClick r:id="rId3"/>
              </a:rPr>
              <a:t>%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20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to</a:t>
            </a:r>
            <a:r>
              <a:rPr sz="1100" spc="-50" dirty="0">
                <a:solidFill>
                  <a:srgbClr val="1875D1"/>
                </a:solidFill>
                <a:latin typeface="Times New Roman"/>
                <a:cs typeface="Times New Roman"/>
                <a:hlinkClick r:id="rId3"/>
              </a:rPr>
              <a:t>%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20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un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de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rst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a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n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d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,255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g</a:t>
            </a:r>
            <a:r>
              <a:rPr sz="1100" spc="-50" dirty="0">
                <a:solidFill>
                  <a:srgbClr val="1875D1"/>
                </a:solidFill>
                <a:latin typeface="Times New Roman"/>
                <a:cs typeface="Times New Roman"/>
                <a:hlinkClick r:id="rId3"/>
              </a:rPr>
              <a:t>%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2F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k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m</a:t>
            </a:r>
            <a:r>
              <a:rPr sz="1100" spc="-50" dirty="0">
                <a:solidFill>
                  <a:srgbClr val="1875D1"/>
                </a:solidFill>
                <a:latin typeface="Times New Roman"/>
                <a:cs typeface="Times New Roman"/>
                <a:hlinkClick r:id="rId3"/>
              </a:rPr>
              <a:t>%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20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i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s</a:t>
            </a:r>
            <a:r>
              <a:rPr sz="1100" spc="-50" dirty="0">
                <a:solidFill>
                  <a:srgbClr val="1875D1"/>
                </a:solidFill>
                <a:latin typeface="Times New Roman"/>
                <a:cs typeface="Times New Roman"/>
                <a:hlinkClick r:id="rId3"/>
              </a:rPr>
              <a:t>%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20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c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ons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ide</a:t>
            </a:r>
            <a:r>
              <a:rPr sz="10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r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ed</a:t>
            </a:r>
            <a:r>
              <a:rPr sz="1100" spc="-50" dirty="0">
                <a:solidFill>
                  <a:srgbClr val="1875D1"/>
                </a:solidFill>
                <a:latin typeface="Times New Roman"/>
                <a:cs typeface="Times New Roman"/>
                <a:hlinkClick r:id="rId3"/>
              </a:rPr>
              <a:t>%</a:t>
            </a:r>
            <a:r>
              <a:rPr sz="110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20</a:t>
            </a:r>
            <a:r>
              <a:rPr sz="1150" spc="-50" dirty="0">
                <a:solidFill>
                  <a:srgbClr val="1875D1"/>
                </a:solidFill>
                <a:latin typeface="Comic Sans MS"/>
                <a:cs typeface="Comic Sans MS"/>
                <a:hlinkClick r:id="rId3"/>
              </a:rPr>
              <a:t>high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120" y="2426761"/>
            <a:ext cx="68846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385" dirty="0">
                <a:latin typeface="Comic Sans MS"/>
                <a:cs typeface="Comic Sans MS"/>
              </a:rPr>
              <a:t>I</a:t>
            </a:r>
            <a:r>
              <a:rPr sz="2350" spc="-385" dirty="0">
                <a:latin typeface="Comic Sans MS"/>
                <a:cs typeface="Comic Sans MS"/>
              </a:rPr>
              <a:t>-</a:t>
            </a:r>
            <a:r>
              <a:rPr sz="2350" spc="-190" dirty="0">
                <a:latin typeface="Comic Sans MS"/>
                <a:cs typeface="Comic Sans MS"/>
              </a:rPr>
              <a:t> </a:t>
            </a:r>
            <a:r>
              <a:rPr sz="2350" spc="-150" dirty="0">
                <a:latin typeface="Comic Sans MS"/>
                <a:cs typeface="Comic Sans MS"/>
              </a:rPr>
              <a:t>5</a:t>
            </a:r>
            <a:r>
              <a:rPr sz="2350" spc="-190" dirty="0">
                <a:latin typeface="Comic Sans MS"/>
                <a:cs typeface="Comic Sans MS"/>
              </a:rPr>
              <a:t> </a:t>
            </a:r>
            <a:r>
              <a:rPr sz="2100" spc="-40" dirty="0">
                <a:latin typeface="Comic Sans MS"/>
                <a:cs typeface="Comic Sans MS"/>
              </a:rPr>
              <a:t>top</a:t>
            </a:r>
            <a:r>
              <a:rPr sz="2100" spc="-110" dirty="0">
                <a:latin typeface="Comic Sans MS"/>
                <a:cs typeface="Comic Sans MS"/>
              </a:rPr>
              <a:t> </a:t>
            </a:r>
            <a:r>
              <a:rPr sz="2300" spc="-30" dirty="0">
                <a:latin typeface="Comic Sans MS"/>
                <a:cs typeface="Comic Sans MS"/>
              </a:rPr>
              <a:t>cla</a:t>
            </a:r>
            <a:r>
              <a:rPr sz="2100" spc="-30" dirty="0">
                <a:latin typeface="Comic Sans MS"/>
                <a:cs typeface="Comic Sans MS"/>
              </a:rPr>
              <a:t>ss</a:t>
            </a:r>
            <a:r>
              <a:rPr sz="2300" spc="-30" dirty="0">
                <a:latin typeface="Comic Sans MS"/>
                <a:cs typeface="Comic Sans MS"/>
              </a:rPr>
              <a:t>e</a:t>
            </a:r>
            <a:r>
              <a:rPr sz="2100" spc="-30" dirty="0">
                <a:latin typeface="Comic Sans MS"/>
                <a:cs typeface="Comic Sans MS"/>
              </a:rPr>
              <a:t>s</a:t>
            </a:r>
            <a:r>
              <a:rPr sz="2100" spc="-114" dirty="0">
                <a:latin typeface="Comic Sans MS"/>
                <a:cs typeface="Comic Sans MS"/>
              </a:rPr>
              <a:t> </a:t>
            </a:r>
            <a:r>
              <a:rPr sz="2100" spc="-190" dirty="0">
                <a:latin typeface="Comic Sans MS"/>
                <a:cs typeface="Comic Sans MS"/>
              </a:rPr>
              <a:t>o</a:t>
            </a:r>
            <a:r>
              <a:rPr sz="2300" spc="-190" dirty="0">
                <a:latin typeface="Comic Sans MS"/>
                <a:cs typeface="Comic Sans MS"/>
              </a:rPr>
              <a:t>f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300" spc="-30" dirty="0">
                <a:latin typeface="Comic Sans MS"/>
                <a:cs typeface="Comic Sans MS"/>
              </a:rPr>
              <a:t>e</a:t>
            </a:r>
            <a:r>
              <a:rPr sz="2100" spc="-30" dirty="0">
                <a:latin typeface="Comic Sans MS"/>
                <a:cs typeface="Comic Sans MS"/>
              </a:rPr>
              <a:t>n</a:t>
            </a:r>
            <a:r>
              <a:rPr sz="2300" spc="-30" dirty="0">
                <a:latin typeface="Comic Sans MS"/>
                <a:cs typeface="Comic Sans MS"/>
              </a:rPr>
              <a:t>gi</a:t>
            </a:r>
            <a:r>
              <a:rPr sz="2100" spc="-30" dirty="0">
                <a:latin typeface="Comic Sans MS"/>
                <a:cs typeface="Comic Sans MS"/>
              </a:rPr>
              <a:t>n</a:t>
            </a:r>
            <a:r>
              <a:rPr sz="2300" spc="-30" dirty="0">
                <a:latin typeface="Comic Sans MS"/>
                <a:cs typeface="Comic Sans MS"/>
              </a:rPr>
              <a:t>e</a:t>
            </a:r>
            <a:r>
              <a:rPr sz="2300" spc="-170" dirty="0">
                <a:latin typeface="Comic Sans MS"/>
                <a:cs typeface="Comic Sans MS"/>
              </a:rPr>
              <a:t> </a:t>
            </a:r>
            <a:r>
              <a:rPr sz="2100" spc="-175" dirty="0">
                <a:latin typeface="Comic Sans MS"/>
                <a:cs typeface="Comic Sans MS"/>
              </a:rPr>
              <a:t>t</a:t>
            </a:r>
            <a:r>
              <a:rPr sz="2300" spc="-175" dirty="0">
                <a:latin typeface="Comic Sans MS"/>
                <a:cs typeface="Comic Sans MS"/>
              </a:rPr>
              <a:t>ha</a:t>
            </a:r>
            <a:r>
              <a:rPr sz="2100" spc="-175" dirty="0">
                <a:latin typeface="Comic Sans MS"/>
                <a:cs typeface="Comic Sans MS"/>
              </a:rPr>
              <a:t>t</a:t>
            </a:r>
            <a:r>
              <a:rPr sz="2100" spc="-114" dirty="0">
                <a:latin typeface="Comic Sans MS"/>
                <a:cs typeface="Comic Sans MS"/>
              </a:rPr>
              <a:t> </a:t>
            </a:r>
            <a:r>
              <a:rPr sz="2100" dirty="0">
                <a:latin typeface="Comic Sans MS"/>
                <a:cs typeface="Comic Sans MS"/>
              </a:rPr>
              <a:t>w</a:t>
            </a:r>
            <a:r>
              <a:rPr sz="2300" dirty="0">
                <a:latin typeface="Comic Sans MS"/>
                <a:cs typeface="Comic Sans MS"/>
              </a:rPr>
              <a:t>e</a:t>
            </a:r>
            <a:r>
              <a:rPr sz="2300" spc="-170" dirty="0">
                <a:latin typeface="Comic Sans MS"/>
                <a:cs typeface="Comic Sans MS"/>
              </a:rPr>
              <a:t> </a:t>
            </a:r>
            <a:r>
              <a:rPr sz="2100" spc="-20" dirty="0">
                <a:latin typeface="Comic Sans MS"/>
                <a:cs typeface="Comic Sans MS"/>
              </a:rPr>
              <a:t>s</a:t>
            </a:r>
            <a:r>
              <a:rPr sz="2300" spc="-20" dirty="0">
                <a:latin typeface="Comic Sans MS"/>
                <a:cs typeface="Comic Sans MS"/>
              </a:rPr>
              <a:t>h</a:t>
            </a:r>
            <a:r>
              <a:rPr sz="2100" spc="-20" dirty="0">
                <a:latin typeface="Comic Sans MS"/>
                <a:cs typeface="Comic Sans MS"/>
              </a:rPr>
              <a:t>ou</a:t>
            </a:r>
            <a:r>
              <a:rPr sz="2300" spc="-20" dirty="0">
                <a:latin typeface="Comic Sans MS"/>
                <a:cs typeface="Comic Sans MS"/>
              </a:rPr>
              <a:t>ld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stop</a:t>
            </a:r>
            <a:r>
              <a:rPr sz="2100" spc="-114" dirty="0">
                <a:latin typeface="Comic Sans MS"/>
                <a:cs typeface="Comic Sans MS"/>
              </a:rPr>
              <a:t> to</a:t>
            </a:r>
            <a:r>
              <a:rPr sz="2100" spc="-110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pro</a:t>
            </a:r>
            <a:r>
              <a:rPr sz="2300" spc="-10" dirty="0">
                <a:latin typeface="Comic Sans MS"/>
                <a:cs typeface="Comic Sans MS"/>
              </a:rPr>
              <a:t>d</a:t>
            </a:r>
            <a:r>
              <a:rPr sz="2100" spc="-10" dirty="0">
                <a:latin typeface="Comic Sans MS"/>
                <a:cs typeface="Comic Sans MS"/>
              </a:rPr>
              <a:t>u</a:t>
            </a:r>
            <a:r>
              <a:rPr sz="2300" spc="-10" dirty="0">
                <a:latin typeface="Comic Sans MS"/>
                <a:cs typeface="Comic Sans MS"/>
              </a:rPr>
              <a:t>ce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91573" y="3800727"/>
            <a:ext cx="13322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24255" algn="l"/>
              </a:tabLst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98575" y="3970980"/>
          <a:ext cx="8267700" cy="200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26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4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13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MAKE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461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461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VEHICLE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13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CLASS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ENGINE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13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461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TRANSMISSION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461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57150">
                        <a:lnSpc>
                          <a:spcPts val="113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TYPE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334010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55" dirty="0">
                          <a:latin typeface="Comic Sans MS"/>
                          <a:cs typeface="Comic Sans MS"/>
                        </a:rPr>
                        <a:t>CITY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325755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40" dirty="0">
                          <a:latin typeface="Comic Sans MS"/>
                          <a:cs typeface="Comic Sans MS"/>
                        </a:rPr>
                        <a:t>HWY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">
                        <a:lnSpc>
                          <a:spcPts val="104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(L/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6096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3.5RL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13.4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685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NSX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AS4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13.6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58419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NSX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13.8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AUDI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13.4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8.6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AUDI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229235" marR="49530" indent="224790">
                        <a:lnSpc>
                          <a:spcPts val="1130"/>
                        </a:lnSpc>
                        <a:spcBef>
                          <a:spcPts val="355"/>
                        </a:spcBef>
                      </a:pPr>
                      <a:r>
                        <a:rPr sz="950" spc="-70" dirty="0">
                          <a:latin typeface="Comic Sans MS"/>
                          <a:cs typeface="Comic Sans MS"/>
                        </a:rPr>
                        <a:t>A6 </a:t>
                      </a:r>
                      <a:r>
                        <a:rPr sz="950" spc="-110" dirty="0">
                          <a:latin typeface="Comic Sans MS"/>
                          <a:cs typeface="Comic Sans MS"/>
                        </a:rPr>
                        <a:t>AVANT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328930" marR="49530" indent="42545">
                        <a:lnSpc>
                          <a:spcPts val="1130"/>
                        </a:lnSpc>
                        <a:spcBef>
                          <a:spcPts val="355"/>
                        </a:spcBef>
                      </a:pPr>
                      <a:r>
                        <a:rPr sz="950" spc="-145" dirty="0">
                          <a:latin typeface="Comic Sans MS"/>
                          <a:cs typeface="Comic Sans MS"/>
                        </a:rPr>
                        <a:t>STATION</a:t>
                      </a:r>
                      <a:r>
                        <a:rPr sz="950" spc="50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95" dirty="0">
                          <a:latin typeface="Comic Sans MS"/>
                          <a:cs typeface="Comic Sans MS"/>
                        </a:rPr>
                        <a:t>WAGON</a:t>
                      </a:r>
                      <a:r>
                        <a:rPr sz="950" spc="1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50" dirty="0">
                          <a:latin typeface="Comic Sans MS"/>
                          <a:cs typeface="Comic Sans MS"/>
                        </a:rPr>
                        <a:t>-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ts val="1095"/>
                        </a:lnSpc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ts val="1095"/>
                        </a:lnSpc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13.8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00"/>
                        </a:lnSpc>
                      </a:pPr>
                      <a:r>
                        <a:rPr sz="950" spc="-35" dirty="0">
                          <a:latin typeface="Comic Sans MS"/>
                          <a:cs typeface="Comic Sans MS"/>
                        </a:rPr>
                        <a:t>QUATTRO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00"/>
                        </a:lnSpc>
                      </a:pPr>
                      <a:r>
                        <a:rPr sz="950" spc="-95" dirty="0">
                          <a:latin typeface="Comic Sans MS"/>
                          <a:cs typeface="Comic Sans MS"/>
                        </a:rPr>
                        <a:t>MID-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06784" y="3019407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[9]: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3337" y="2979714"/>
            <a:ext cx="8181975" cy="7334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34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which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produce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more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than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255G/KM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5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50">
              <a:latin typeface="Courier New"/>
              <a:cs typeface="Courier New"/>
            </a:endParaRPr>
          </a:p>
          <a:p>
            <a:pPr marL="53975" marR="3497579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harmful_engines</a:t>
            </a:r>
            <a:r>
              <a:rPr sz="950" spc="1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4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&gt;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255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harmful_engines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784" y="3809991"/>
            <a:ext cx="54737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Out[9]: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221" y="6429357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[10]: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337" y="6389664"/>
            <a:ext cx="8181975" cy="5715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#Describes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statistics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harmful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harmful_engines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8575" y="418146"/>
          <a:ext cx="8077200" cy="2689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42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23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5775" marR="49530" indent="-104139">
                        <a:lnSpc>
                          <a:spcPts val="1130"/>
                        </a:lnSpc>
                      </a:pPr>
                      <a:r>
                        <a:rPr sz="950" spc="-35" dirty="0">
                          <a:latin typeface="Comic Sans MS"/>
                          <a:cs typeface="Comic Sans MS"/>
                        </a:rPr>
                        <a:t>MODEL 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950" spc="-75" dirty="0">
                          <a:latin typeface="Comic Sans MS"/>
                          <a:cs typeface="Comic Sans MS"/>
                        </a:rPr>
                        <a:t>ENGINE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 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75565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5778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75565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7785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51155" marR="57785" indent="334010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55" dirty="0">
                          <a:latin typeface="Comic Sans MS"/>
                          <a:cs typeface="Comic Sans MS"/>
                        </a:rPr>
                        <a:t>CITY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8419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51790" marR="58419" indent="325755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40" dirty="0">
                          <a:latin typeface="Comic Sans MS"/>
                          <a:cs typeface="Comic Sans MS"/>
                        </a:rPr>
                        <a:t>HWY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6515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51790" marR="57150" indent="252729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250" dirty="0">
                          <a:latin typeface="Comic Sans MS"/>
                          <a:cs typeface="Comic Sans MS"/>
                        </a:rPr>
                        <a:t>COMB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 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 marR="53975" indent="603250" algn="r">
                        <a:lnSpc>
                          <a:spcPts val="1130"/>
                        </a:lnSpc>
                        <a:spcBef>
                          <a:spcPts val="550"/>
                        </a:spcBef>
                      </a:pPr>
                      <a:r>
                        <a:rPr sz="950" spc="-35" dirty="0">
                          <a:latin typeface="Comic Sans MS"/>
                          <a:cs typeface="Comic Sans MS"/>
                        </a:rPr>
                        <a:t>FUEL </a:t>
                      </a:r>
                      <a:r>
                        <a:rPr sz="950" spc="-50" dirty="0">
                          <a:latin typeface="Comic Sans MS"/>
                          <a:cs typeface="Comic Sans MS"/>
                        </a:rPr>
                        <a:t>CONSUMPTION 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COMB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(MPG)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marR="49530" indent="409575" algn="r">
                        <a:lnSpc>
                          <a:spcPts val="1130"/>
                        </a:lnSpc>
                        <a:spcBef>
                          <a:spcPts val="55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CO2 </a:t>
                      </a:r>
                      <a:r>
                        <a:rPr sz="950" spc="-100" dirty="0">
                          <a:latin typeface="Comic Sans MS"/>
                          <a:cs typeface="Comic Sans MS"/>
                        </a:rPr>
                        <a:t>EMISSIONS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0165" algn="r">
                        <a:lnSpc>
                          <a:spcPts val="108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(G/KM)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900" spc="-10" dirty="0">
                          <a:latin typeface="Comic Sans MS"/>
                          <a:cs typeface="Comic Sans MS"/>
                        </a:rPr>
                        <a:t>ount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889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5560.000000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5560.000000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5560.000000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5560.000000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5560.000000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5560.000000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5560.000000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5560.000000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2006.936331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4.665288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7.487770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16.230863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11.046277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13.900881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20.840468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308.330935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25" dirty="0">
                          <a:latin typeface="Comic Sans MS"/>
                          <a:cs typeface="Comic Sans MS"/>
                        </a:rPr>
                        <a:t>st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3.999538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1.004371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1.532121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2.795339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1.953902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2.359048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3.136445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40.043961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40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40" dirty="0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900" spc="40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1.300000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10.900000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7.700000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9.600000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256.000000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25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14.100000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9.500000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276.000000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50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2007.000000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4.700000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15.600000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10.700000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13.400000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301.000000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75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5.300000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17.400000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15.000000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334.000000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2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900" spc="-25" dirty="0">
                          <a:latin typeface="Comic Sans MS"/>
                          <a:cs typeface="Comic Sans MS"/>
                        </a:rPr>
                        <a:t>x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30.600000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24.800000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570.000000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160" dirty="0"/>
              <a:t>I</a:t>
            </a:r>
            <a:r>
              <a:rPr spc="-160" dirty="0"/>
              <a:t>nt</a:t>
            </a:r>
            <a:r>
              <a:rPr sz="2300" spc="-160" dirty="0"/>
              <a:t>e</a:t>
            </a:r>
            <a:r>
              <a:rPr spc="-160" dirty="0"/>
              <a:t>rpr</a:t>
            </a:r>
            <a:r>
              <a:rPr sz="2300" spc="-160" dirty="0"/>
              <a:t>e</a:t>
            </a:r>
            <a:r>
              <a:rPr spc="-160" dirty="0"/>
              <a:t>t</a:t>
            </a:r>
            <a:r>
              <a:rPr sz="2300" spc="-160" dirty="0"/>
              <a:t>a</a:t>
            </a:r>
            <a:r>
              <a:rPr spc="-160" dirty="0"/>
              <a:t>t</a:t>
            </a:r>
            <a:r>
              <a:rPr sz="2300" spc="-160" dirty="0"/>
              <a:t>i</a:t>
            </a:r>
            <a:r>
              <a:rPr spc="-160" dirty="0"/>
              <a:t>on</a:t>
            </a:r>
            <a:r>
              <a:rPr spc="-95" dirty="0"/>
              <a:t> </a:t>
            </a:r>
            <a:r>
              <a:rPr spc="-190" dirty="0"/>
              <a:t>o</a:t>
            </a:r>
            <a:r>
              <a:rPr sz="2300" spc="-190" dirty="0"/>
              <a:t>f</a:t>
            </a:r>
            <a:r>
              <a:rPr sz="2300" spc="-155" dirty="0"/>
              <a:t> </a:t>
            </a:r>
            <a:r>
              <a:rPr spc="-165" dirty="0"/>
              <a:t>t</a:t>
            </a:r>
            <a:r>
              <a:rPr sz="2300" spc="-165" dirty="0"/>
              <a:t>he</a:t>
            </a:r>
            <a:r>
              <a:rPr sz="2300" spc="-155" dirty="0"/>
              <a:t> </a:t>
            </a:r>
            <a:r>
              <a:rPr spc="-110" dirty="0"/>
              <a:t>st</a:t>
            </a:r>
            <a:r>
              <a:rPr sz="2300" spc="-110" dirty="0"/>
              <a:t>a</a:t>
            </a:r>
            <a:r>
              <a:rPr spc="-110" dirty="0"/>
              <a:t>st</a:t>
            </a:r>
            <a:r>
              <a:rPr sz="2300" spc="-110" dirty="0"/>
              <a:t>i</a:t>
            </a:r>
            <a:r>
              <a:rPr spc="-110" dirty="0"/>
              <a:t>st</a:t>
            </a:r>
            <a:r>
              <a:rPr sz="2300" spc="-110" dirty="0"/>
              <a:t>ical</a:t>
            </a:r>
            <a:r>
              <a:rPr sz="2300" spc="-155" dirty="0"/>
              <a:t> </a:t>
            </a:r>
            <a:r>
              <a:rPr spc="-95" dirty="0"/>
              <a:t>m</a:t>
            </a:r>
            <a:r>
              <a:rPr sz="2300" spc="-95" dirty="0"/>
              <a:t>e</a:t>
            </a:r>
            <a:r>
              <a:rPr spc="-95" dirty="0"/>
              <a:t>tr</a:t>
            </a:r>
            <a:r>
              <a:rPr sz="2300" spc="-95" dirty="0"/>
              <a:t>ic</a:t>
            </a:r>
            <a:r>
              <a:rPr spc="-95" dirty="0"/>
              <a:t>s </a:t>
            </a:r>
            <a:r>
              <a:rPr spc="-190" dirty="0"/>
              <a:t>o</a:t>
            </a:r>
            <a:r>
              <a:rPr sz="2300" spc="-190" dirty="0"/>
              <a:t>f</a:t>
            </a:r>
            <a:r>
              <a:rPr sz="2300" spc="-155" dirty="0"/>
              <a:t> </a:t>
            </a:r>
            <a:r>
              <a:rPr sz="2300" spc="-110" dirty="0"/>
              <a:t>ha</a:t>
            </a:r>
            <a:r>
              <a:rPr spc="-110" dirty="0"/>
              <a:t>rm</a:t>
            </a:r>
            <a:r>
              <a:rPr sz="2300" spc="-110" dirty="0"/>
              <a:t>f</a:t>
            </a:r>
            <a:r>
              <a:rPr spc="-110" dirty="0"/>
              <a:t>u</a:t>
            </a:r>
            <a:r>
              <a:rPr sz="2300" spc="-110" dirty="0"/>
              <a:t>l</a:t>
            </a:r>
            <a:r>
              <a:rPr sz="2300" spc="-155" dirty="0"/>
              <a:t> </a:t>
            </a:r>
            <a:r>
              <a:rPr sz="2300" spc="-10" dirty="0"/>
              <a:t>e</a:t>
            </a:r>
            <a:r>
              <a:rPr spc="-10" dirty="0"/>
              <a:t>n</a:t>
            </a:r>
            <a:r>
              <a:rPr sz="2300" spc="-10" dirty="0"/>
              <a:t>gi</a:t>
            </a:r>
            <a:r>
              <a:rPr spc="-10" dirty="0"/>
              <a:t>n</a:t>
            </a:r>
            <a:r>
              <a:rPr sz="2300" spc="-10" dirty="0"/>
              <a:t>e</a:t>
            </a:r>
            <a:r>
              <a:rPr spc="-10" dirty="0"/>
              <a:t>s</a:t>
            </a:r>
            <a:endParaRPr sz="2300"/>
          </a:p>
        </p:txBody>
      </p:sp>
      <p:sp>
        <p:nvSpPr>
          <p:cNvPr id="4" name="object 4"/>
          <p:cNvSpPr txBox="1"/>
          <p:nvPr/>
        </p:nvSpPr>
        <p:spPr>
          <a:xfrm>
            <a:off x="1332783" y="3944278"/>
            <a:ext cx="7893684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7630">
              <a:lnSpc>
                <a:spcPct val="119600"/>
              </a:lnSpc>
              <a:spcBef>
                <a:spcPts val="95"/>
              </a:spcBef>
            </a:pPr>
            <a:r>
              <a:rPr sz="1100" spc="-20" dirty="0">
                <a:latin typeface="Comic Sans MS"/>
                <a:cs typeface="Comic Sans MS"/>
              </a:rPr>
              <a:t>50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%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ha</a:t>
            </a:r>
            <a:r>
              <a:rPr sz="1050" spc="-55" dirty="0">
                <a:latin typeface="Comic Sans MS"/>
                <a:cs typeface="Comic Sans MS"/>
              </a:rPr>
              <a:t>rm</a:t>
            </a:r>
            <a:r>
              <a:rPr sz="1150" spc="-55" dirty="0">
                <a:latin typeface="Comic Sans MS"/>
                <a:cs typeface="Comic Sans MS"/>
              </a:rPr>
              <a:t>f</a:t>
            </a:r>
            <a:r>
              <a:rPr sz="1050" spc="-55" dirty="0">
                <a:latin typeface="Comic Sans MS"/>
                <a:cs typeface="Comic Sans MS"/>
              </a:rPr>
              <a:t>u</a:t>
            </a:r>
            <a:r>
              <a:rPr sz="1150" spc="-55" dirty="0">
                <a:latin typeface="Comic Sans MS"/>
                <a:cs typeface="Comic Sans MS"/>
              </a:rPr>
              <a:t>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ha</a:t>
            </a:r>
            <a:r>
              <a:rPr sz="1050" spc="-30" dirty="0">
                <a:latin typeface="Comic Sans MS"/>
                <a:cs typeface="Comic Sans MS"/>
              </a:rPr>
              <a:t>v</a:t>
            </a:r>
            <a:r>
              <a:rPr sz="1150" spc="-30" dirty="0">
                <a:latin typeface="Comic Sans MS"/>
                <a:cs typeface="Comic Sans MS"/>
              </a:rPr>
              <a:t>e</a:t>
            </a:r>
            <a:r>
              <a:rPr sz="1100" spc="-30" dirty="0">
                <a:latin typeface="Comic Sans MS"/>
                <a:cs typeface="Comic Sans MS"/>
              </a:rPr>
              <a:t>:E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gi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00" spc="-60" dirty="0">
                <a:latin typeface="Comic Sans MS"/>
                <a:cs typeface="Comic Sans MS"/>
              </a:rPr>
              <a:t>4.7,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C</a:t>
            </a:r>
            <a:r>
              <a:rPr sz="1050" spc="-30" dirty="0">
                <a:latin typeface="Comic Sans MS"/>
                <a:cs typeface="Comic Sans MS"/>
              </a:rPr>
              <a:t>y</a:t>
            </a:r>
            <a:r>
              <a:rPr sz="1150" spc="-30" dirty="0">
                <a:latin typeface="Comic Sans MS"/>
                <a:cs typeface="Comic Sans MS"/>
              </a:rPr>
              <a:t>li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de</a:t>
            </a:r>
            <a:r>
              <a:rPr sz="1050" spc="-30" dirty="0">
                <a:latin typeface="Comic Sans MS"/>
                <a:cs typeface="Comic Sans MS"/>
              </a:rPr>
              <a:t>rs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8.0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r</a:t>
            </a:r>
            <a:r>
              <a:rPr sz="1150" spc="-50" dirty="0">
                <a:latin typeface="Comic Sans MS"/>
                <a:cs typeface="Comic Sans MS"/>
              </a:rPr>
              <a:t>ealea</a:t>
            </a:r>
            <a:r>
              <a:rPr sz="1050" spc="-50" dirty="0">
                <a:latin typeface="Comic Sans MS"/>
                <a:cs typeface="Comic Sans MS"/>
              </a:rPr>
              <a:t>s</a:t>
            </a:r>
            <a:r>
              <a:rPr sz="1150" spc="-50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or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7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301</a:t>
            </a:r>
            <a:r>
              <a:rPr sz="1100" spc="-55" dirty="0">
                <a:latin typeface="Comic Sans MS"/>
                <a:cs typeface="Comic Sans MS"/>
              </a:rPr>
              <a:t> (G/KM)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5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7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ai</a:t>
            </a:r>
            <a:r>
              <a:rPr sz="1050" spc="-20" dirty="0">
                <a:latin typeface="Comic Sans MS"/>
                <a:cs typeface="Comic Sans MS"/>
              </a:rPr>
              <a:t>r</a:t>
            </a:r>
            <a:r>
              <a:rPr sz="1100" spc="-2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10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40" dirty="0">
                <a:latin typeface="Comic Sans MS"/>
                <a:cs typeface="Comic Sans MS"/>
              </a:rPr>
              <a:t>a</a:t>
            </a:r>
            <a:r>
              <a:rPr sz="1050" spc="-40" dirty="0">
                <a:latin typeface="Comic Sans MS"/>
                <a:cs typeface="Comic Sans MS"/>
              </a:rPr>
              <a:t>v</a:t>
            </a:r>
            <a:r>
              <a:rPr sz="1150" spc="-40" dirty="0">
                <a:latin typeface="Comic Sans MS"/>
                <a:cs typeface="Comic Sans MS"/>
              </a:rPr>
              <a:t>e</a:t>
            </a:r>
            <a:r>
              <a:rPr sz="1050" spc="-40" dirty="0">
                <a:latin typeface="Comic Sans MS"/>
                <a:cs typeface="Comic Sans MS"/>
              </a:rPr>
              <a:t>r</a:t>
            </a:r>
            <a:r>
              <a:rPr sz="1150" spc="-40" dirty="0">
                <a:latin typeface="Comic Sans MS"/>
                <a:cs typeface="Comic Sans MS"/>
              </a:rPr>
              <a:t>age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ha</a:t>
            </a:r>
            <a:r>
              <a:rPr sz="1050" spc="-55" dirty="0">
                <a:latin typeface="Comic Sans MS"/>
                <a:cs typeface="Comic Sans MS"/>
              </a:rPr>
              <a:t>rm</a:t>
            </a:r>
            <a:r>
              <a:rPr sz="1150" spc="-55" dirty="0">
                <a:latin typeface="Comic Sans MS"/>
                <a:cs typeface="Comic Sans MS"/>
              </a:rPr>
              <a:t>f</a:t>
            </a:r>
            <a:r>
              <a:rPr sz="1050" spc="-55" dirty="0">
                <a:latin typeface="Comic Sans MS"/>
                <a:cs typeface="Comic Sans MS"/>
              </a:rPr>
              <a:t>u</a:t>
            </a:r>
            <a:r>
              <a:rPr sz="1150" spc="-55" dirty="0">
                <a:latin typeface="Comic Sans MS"/>
                <a:cs typeface="Comic Sans MS"/>
              </a:rPr>
              <a:t>l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 </a:t>
            </a:r>
            <a:r>
              <a:rPr sz="1100" spc="-35" dirty="0">
                <a:latin typeface="Comic Sans MS"/>
                <a:cs typeface="Comic Sans MS"/>
              </a:rPr>
              <a:t>308.32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G/KM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19600"/>
              </a:lnSpc>
              <a:spcBef>
                <a:spcPts val="1125"/>
              </a:spcBef>
            </a:pPr>
            <a:r>
              <a:rPr sz="1100" spc="-55" dirty="0">
                <a:latin typeface="Comic Sans MS"/>
                <a:cs typeface="Comic Sans MS"/>
              </a:rPr>
              <a:t>75</a:t>
            </a:r>
            <a:r>
              <a:rPr sz="1100" spc="-55" dirty="0">
                <a:latin typeface="Times New Roman"/>
                <a:cs typeface="Times New Roman"/>
              </a:rPr>
              <a:t>%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ha</a:t>
            </a:r>
            <a:r>
              <a:rPr sz="1050" spc="-55" dirty="0">
                <a:latin typeface="Comic Sans MS"/>
                <a:cs typeface="Comic Sans MS"/>
              </a:rPr>
              <a:t>rm</a:t>
            </a:r>
            <a:r>
              <a:rPr sz="1150" spc="-55" dirty="0">
                <a:latin typeface="Comic Sans MS"/>
                <a:cs typeface="Comic Sans MS"/>
              </a:rPr>
              <a:t>f</a:t>
            </a:r>
            <a:r>
              <a:rPr sz="1050" spc="-55" dirty="0">
                <a:latin typeface="Comic Sans MS"/>
                <a:cs typeface="Comic Sans MS"/>
              </a:rPr>
              <a:t>u</a:t>
            </a:r>
            <a:r>
              <a:rPr sz="1150" spc="-55" dirty="0">
                <a:latin typeface="Comic Sans MS"/>
                <a:cs typeface="Comic Sans MS"/>
              </a:rPr>
              <a:t>l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ha</a:t>
            </a:r>
            <a:r>
              <a:rPr sz="1050" spc="-35" dirty="0">
                <a:latin typeface="Comic Sans MS"/>
                <a:cs typeface="Comic Sans MS"/>
              </a:rPr>
              <a:t>v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: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00" spc="-35" dirty="0">
                <a:latin typeface="Comic Sans MS"/>
                <a:cs typeface="Comic Sans MS"/>
              </a:rPr>
              <a:t>5.3,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C</a:t>
            </a:r>
            <a:r>
              <a:rPr sz="1050" spc="-30" dirty="0">
                <a:latin typeface="Comic Sans MS"/>
                <a:cs typeface="Comic Sans MS"/>
              </a:rPr>
              <a:t>y</a:t>
            </a:r>
            <a:r>
              <a:rPr sz="1150" spc="-30" dirty="0">
                <a:latin typeface="Comic Sans MS"/>
                <a:cs typeface="Comic Sans MS"/>
              </a:rPr>
              <a:t>li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de</a:t>
            </a:r>
            <a:r>
              <a:rPr sz="1050" spc="-30" dirty="0">
                <a:latin typeface="Comic Sans MS"/>
                <a:cs typeface="Comic Sans MS"/>
              </a:rPr>
              <a:t>rs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8.0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150" spc="-55" dirty="0">
                <a:latin typeface="Comic Sans MS"/>
                <a:cs typeface="Comic Sans MS"/>
              </a:rPr>
              <a:t>elea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150" spc="-5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t</a:t>
            </a:r>
            <a:r>
              <a:rPr sz="1150" spc="-20" dirty="0">
                <a:latin typeface="Comic Sans MS"/>
                <a:cs typeface="Comic Sans MS"/>
              </a:rPr>
              <a:t>ha</a:t>
            </a:r>
            <a:r>
              <a:rPr sz="1050" spc="-20" dirty="0">
                <a:latin typeface="Comic Sans MS"/>
                <a:cs typeface="Comic Sans MS"/>
              </a:rPr>
              <a:t>n or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334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-70" dirty="0">
                <a:latin typeface="Comic Sans MS"/>
                <a:cs typeface="Comic Sans MS"/>
              </a:rPr>
              <a:t>G/KM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ai</a:t>
            </a:r>
            <a:r>
              <a:rPr sz="1050" spc="-20" dirty="0">
                <a:latin typeface="Comic Sans MS"/>
                <a:cs typeface="Comic Sans MS"/>
              </a:rPr>
              <a:t>r</a:t>
            </a:r>
            <a:r>
              <a:rPr sz="1100" spc="-2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10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most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ha</a:t>
            </a:r>
            <a:r>
              <a:rPr sz="1050" spc="-55" dirty="0">
                <a:latin typeface="Comic Sans MS"/>
                <a:cs typeface="Comic Sans MS"/>
              </a:rPr>
              <a:t>rm</a:t>
            </a:r>
            <a:r>
              <a:rPr sz="1150" spc="-55" dirty="0">
                <a:latin typeface="Comic Sans MS"/>
                <a:cs typeface="Comic Sans MS"/>
              </a:rPr>
              <a:t>f</a:t>
            </a:r>
            <a:r>
              <a:rPr sz="1050" spc="-55" dirty="0">
                <a:latin typeface="Comic Sans MS"/>
                <a:cs typeface="Comic Sans MS"/>
              </a:rPr>
              <a:t>u</a:t>
            </a:r>
            <a:r>
              <a:rPr sz="1150" spc="-55" dirty="0">
                <a:latin typeface="Comic Sans MS"/>
                <a:cs typeface="Comic Sans MS"/>
              </a:rPr>
              <a:t>l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ha</a:t>
            </a:r>
            <a:r>
              <a:rPr sz="1050" spc="-35" dirty="0">
                <a:latin typeface="Comic Sans MS"/>
                <a:cs typeface="Comic Sans MS"/>
              </a:rPr>
              <a:t>v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8.4,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C</a:t>
            </a:r>
            <a:r>
              <a:rPr sz="1050" spc="-30" dirty="0">
                <a:latin typeface="Comic Sans MS"/>
                <a:cs typeface="Comic Sans MS"/>
              </a:rPr>
              <a:t>y</a:t>
            </a:r>
            <a:r>
              <a:rPr sz="1150" spc="-30" dirty="0">
                <a:latin typeface="Comic Sans MS"/>
                <a:cs typeface="Comic Sans MS"/>
              </a:rPr>
              <a:t>li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de</a:t>
            </a:r>
            <a:r>
              <a:rPr sz="1050" spc="-30" dirty="0">
                <a:latin typeface="Comic Sans MS"/>
                <a:cs typeface="Comic Sans MS"/>
              </a:rPr>
              <a:t>r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16.0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150" spc="-55" dirty="0">
                <a:latin typeface="Comic Sans MS"/>
                <a:cs typeface="Comic Sans MS"/>
              </a:rPr>
              <a:t>elea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150" spc="-5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00" spc="-50" dirty="0">
                <a:latin typeface="Comic Sans MS"/>
                <a:cs typeface="Comic Sans MS"/>
              </a:rPr>
              <a:t>570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70" dirty="0">
                <a:latin typeface="Comic Sans MS"/>
                <a:cs typeface="Comic Sans MS"/>
              </a:rPr>
              <a:t>G/KM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ai</a:t>
            </a:r>
            <a:r>
              <a:rPr sz="1050" spc="-20" dirty="0">
                <a:latin typeface="Comic Sans MS"/>
                <a:cs typeface="Comic Sans MS"/>
              </a:rPr>
              <a:t>r</a:t>
            </a:r>
            <a:r>
              <a:rPr sz="1100" spc="-2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221" y="400032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Out[10]: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221" y="5867382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[11]: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337" y="5827689"/>
            <a:ext cx="8181975" cy="7239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#5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top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classes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that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should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stop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produce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1111885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harmful_classes</a:t>
            </a:r>
            <a:r>
              <a:rPr sz="950" spc="15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5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'VEHICLE</a:t>
            </a:r>
            <a:r>
              <a:rPr sz="950" spc="1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CLASS'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&gt;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255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"Top</a:t>
            </a:r>
            <a:r>
              <a:rPr sz="950" spc="6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5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Harmful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Classes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are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:\n"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harmful_classes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5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)))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14450" y="354945"/>
          <a:ext cx="2451100" cy="1228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Top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95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Harmful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Classes</a:t>
                      </a:r>
                      <a:r>
                        <a:rPr sz="95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are</a:t>
                      </a:r>
                      <a:r>
                        <a:rPr sz="950" spc="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50" dirty="0">
                          <a:latin typeface="Courier New"/>
                          <a:cs typeface="Courier New"/>
                        </a:rPr>
                        <a:t>: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VEHICLE</a:t>
                      </a:r>
                      <a:r>
                        <a:rPr sz="950" spc="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CLASS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SUV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1498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PICKUP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TRUCK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STANDARD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11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1352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TWO-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SEATER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358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FULL-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354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VAN</a:t>
                      </a:r>
                      <a:r>
                        <a:rPr sz="950" spc="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950" spc="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CARGO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080"/>
                        </a:lnSpc>
                        <a:spcBef>
                          <a:spcPts val="60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Name: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count,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4254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332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2412992"/>
            <a:ext cx="6867525" cy="391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2783" y="6658074"/>
            <a:ext cx="6637655" cy="664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latin typeface="Segoe UI Light"/>
                <a:cs typeface="Segoe UI Light"/>
              </a:rPr>
              <a:t>I</a:t>
            </a:r>
            <a:r>
              <a:rPr sz="1750" spc="-20" dirty="0">
                <a:latin typeface="Comic Sans MS"/>
                <a:cs typeface="Comic Sans MS"/>
              </a:rPr>
              <a:t>nt</a:t>
            </a:r>
            <a:r>
              <a:rPr sz="1950" spc="-20" dirty="0">
                <a:latin typeface="Comic Sans MS"/>
                <a:cs typeface="Comic Sans MS"/>
              </a:rPr>
              <a:t>e</a:t>
            </a:r>
            <a:r>
              <a:rPr sz="1750" spc="-20" dirty="0">
                <a:latin typeface="Comic Sans MS"/>
                <a:cs typeface="Comic Sans MS"/>
              </a:rPr>
              <a:t>rpr</a:t>
            </a:r>
            <a:r>
              <a:rPr sz="1950" spc="-20" dirty="0">
                <a:latin typeface="Comic Sans MS"/>
                <a:cs typeface="Comic Sans MS"/>
              </a:rPr>
              <a:t>e</a:t>
            </a:r>
            <a:r>
              <a:rPr sz="1750" spc="-20" dirty="0">
                <a:latin typeface="Comic Sans MS"/>
                <a:cs typeface="Comic Sans MS"/>
              </a:rPr>
              <a:t>t</a:t>
            </a:r>
            <a:r>
              <a:rPr sz="1950" spc="-20" dirty="0">
                <a:latin typeface="Comic Sans MS"/>
                <a:cs typeface="Comic Sans MS"/>
              </a:rPr>
              <a:t>a</a:t>
            </a:r>
            <a:r>
              <a:rPr sz="1750" spc="-20" dirty="0">
                <a:latin typeface="Comic Sans MS"/>
                <a:cs typeface="Comic Sans MS"/>
              </a:rPr>
              <a:t>t</a:t>
            </a:r>
            <a:r>
              <a:rPr sz="1950" spc="-20" dirty="0">
                <a:latin typeface="Comic Sans MS"/>
                <a:cs typeface="Comic Sans MS"/>
              </a:rPr>
              <a:t>i</a:t>
            </a:r>
            <a:r>
              <a:rPr sz="1750" spc="-20" dirty="0">
                <a:latin typeface="Comic Sans MS"/>
                <a:cs typeface="Comic Sans MS"/>
              </a:rPr>
              <a:t>on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100" spc="-120" dirty="0">
                <a:latin typeface="Comic Sans MS"/>
                <a:cs typeface="Comic Sans MS"/>
              </a:rPr>
              <a:t>W</a:t>
            </a:r>
            <a:r>
              <a:rPr sz="1150" spc="-120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150" spc="-20" dirty="0">
                <a:latin typeface="Comic Sans MS"/>
                <a:cs typeface="Comic Sans MS"/>
              </a:rPr>
              <a:t>ee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h</a:t>
            </a:r>
            <a:r>
              <a:rPr sz="1050" spc="-20" dirty="0">
                <a:latin typeface="Comic Sans MS"/>
                <a:cs typeface="Comic Sans MS"/>
              </a:rPr>
              <a:t>u</a:t>
            </a:r>
            <a:r>
              <a:rPr sz="1150" spc="-20" dirty="0">
                <a:latin typeface="Comic Sans MS"/>
                <a:cs typeface="Comic Sans MS"/>
              </a:rPr>
              <a:t>ge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80" dirty="0">
                <a:latin typeface="Comic Sans MS"/>
                <a:cs typeface="Comic Sans MS"/>
              </a:rPr>
              <a:t>diffe</a:t>
            </a:r>
            <a:r>
              <a:rPr sz="1050" spc="-80" dirty="0">
                <a:latin typeface="Comic Sans MS"/>
                <a:cs typeface="Comic Sans MS"/>
              </a:rPr>
              <a:t>r</a:t>
            </a:r>
            <a:r>
              <a:rPr sz="1150" spc="-80" dirty="0">
                <a:latin typeface="Comic Sans MS"/>
                <a:cs typeface="Comic Sans MS"/>
              </a:rPr>
              <a:t>e</a:t>
            </a:r>
            <a:r>
              <a:rPr sz="1050" spc="-80" dirty="0">
                <a:latin typeface="Comic Sans MS"/>
                <a:cs typeface="Comic Sans MS"/>
              </a:rPr>
              <a:t>n</a:t>
            </a:r>
            <a:r>
              <a:rPr sz="1150" spc="-80" dirty="0">
                <a:latin typeface="Comic Sans MS"/>
                <a:cs typeface="Comic Sans MS"/>
              </a:rPr>
              <a:t>ce</a:t>
            </a:r>
            <a:r>
              <a:rPr sz="1050" spc="-8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be</a:t>
            </a:r>
            <a:r>
              <a:rPr sz="1050" spc="-30" dirty="0">
                <a:latin typeface="Comic Sans MS"/>
                <a:cs typeface="Comic Sans MS"/>
              </a:rPr>
              <a:t>tw</a:t>
            </a:r>
            <a:r>
              <a:rPr sz="1150" spc="-30" dirty="0">
                <a:latin typeface="Comic Sans MS"/>
                <a:cs typeface="Comic Sans MS"/>
              </a:rPr>
              <a:t>ee</a:t>
            </a:r>
            <a:r>
              <a:rPr sz="1050" spc="-30" dirty="0">
                <a:latin typeface="Comic Sans MS"/>
                <a:cs typeface="Comic Sans MS"/>
              </a:rPr>
              <a:t>n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95" dirty="0">
                <a:latin typeface="Comic Sans MS"/>
                <a:cs typeface="Comic Sans MS"/>
              </a:rPr>
              <a:t>diffe</a:t>
            </a:r>
            <a:r>
              <a:rPr sz="1050" spc="-95" dirty="0">
                <a:latin typeface="Comic Sans MS"/>
                <a:cs typeface="Comic Sans MS"/>
              </a:rPr>
              <a:t>r</a:t>
            </a:r>
            <a:r>
              <a:rPr sz="1150" spc="-95" dirty="0">
                <a:latin typeface="Comic Sans MS"/>
                <a:cs typeface="Comic Sans MS"/>
              </a:rPr>
              <a:t>e</a:t>
            </a:r>
            <a:r>
              <a:rPr sz="1050" spc="-95" dirty="0">
                <a:latin typeface="Comic Sans MS"/>
                <a:cs typeface="Comic Sans MS"/>
              </a:rPr>
              <a:t>nts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cla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5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top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60" dirty="0">
                <a:latin typeface="Comic Sans MS"/>
                <a:cs typeface="Comic Sans MS"/>
              </a:rPr>
              <a:t>ha</a:t>
            </a:r>
            <a:r>
              <a:rPr sz="1050" spc="-60" dirty="0">
                <a:latin typeface="Comic Sans MS"/>
                <a:cs typeface="Comic Sans MS"/>
              </a:rPr>
              <a:t>rm</a:t>
            </a:r>
            <a:r>
              <a:rPr sz="1150" spc="-60" dirty="0">
                <a:latin typeface="Comic Sans MS"/>
                <a:cs typeface="Comic Sans MS"/>
              </a:rPr>
              <a:t>f</a:t>
            </a:r>
            <a:r>
              <a:rPr sz="1050" spc="-60" dirty="0">
                <a:latin typeface="Comic Sans MS"/>
                <a:cs typeface="Comic Sans MS"/>
              </a:rPr>
              <a:t>u</a:t>
            </a:r>
            <a:r>
              <a:rPr sz="1150" spc="-60" dirty="0">
                <a:latin typeface="Comic Sans MS"/>
                <a:cs typeface="Comic Sans MS"/>
              </a:rPr>
              <a:t>ll </a:t>
            </a:r>
            <a:r>
              <a:rPr sz="1150" spc="-10" dirty="0">
                <a:latin typeface="Comic Sans MS"/>
                <a:cs typeface="Comic Sans MS"/>
              </a:rPr>
              <a:t>cla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00" spc="-60" dirty="0">
                <a:latin typeface="Comic Sans MS"/>
                <a:cs typeface="Comic Sans MS"/>
              </a:rPr>
              <a:t>: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221" y="1733532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[12]: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3337" y="1693840"/>
            <a:ext cx="8181975" cy="5715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Visualization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Harmful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classes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harmful_classes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'VEHICLE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CLASS'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3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kind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'barh'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3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'Engines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classes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with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high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CO2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emissions'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35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675" y="5308591"/>
            <a:ext cx="8915400" cy="142875"/>
            <a:chOff x="574675" y="5308591"/>
            <a:chExt cx="8915400" cy="142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5308591"/>
              <a:ext cx="8915400" cy="142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675" y="5308591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4675" y="5441941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250" y="5346691"/>
              <a:ext cx="5438775" cy="76200"/>
            </a:xfrm>
            <a:custGeom>
              <a:avLst/>
              <a:gdLst/>
              <a:ahLst/>
              <a:cxnLst/>
              <a:rect l="l" t="t" r="r" b="b"/>
              <a:pathLst>
                <a:path w="5438775" h="76200">
                  <a:moveTo>
                    <a:pt x="5405727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405727" y="0"/>
                  </a:lnTo>
                  <a:lnTo>
                    <a:pt x="5437807" y="28187"/>
                  </a:lnTo>
                  <a:lnTo>
                    <a:pt x="5438774" y="33047"/>
                  </a:lnTo>
                  <a:lnTo>
                    <a:pt x="5438774" y="43152"/>
                  </a:lnTo>
                  <a:lnTo>
                    <a:pt x="5410586" y="75233"/>
                  </a:lnTo>
                  <a:lnTo>
                    <a:pt x="5405727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00200" y="331452"/>
            <a:ext cx="2113280" cy="89217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190"/>
              </a:spcBef>
              <a:buAutoNum type="arabicPlain"/>
              <a:tabLst>
                <a:tab pos="252095" algn="l"/>
              </a:tabLst>
            </a:pPr>
            <a:r>
              <a:rPr sz="1050" spc="-25" dirty="0">
                <a:latin typeface="Courier New"/>
                <a:cs typeface="Courier New"/>
              </a:rPr>
              <a:t>SUV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52095" algn="l"/>
              </a:tabLst>
            </a:pPr>
            <a:r>
              <a:rPr sz="1050" dirty="0">
                <a:latin typeface="Courier New"/>
                <a:cs typeface="Courier New"/>
              </a:rPr>
              <a:t>PICKUP</a:t>
            </a:r>
            <a:r>
              <a:rPr sz="1050" spc="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TRUCK</a:t>
            </a:r>
            <a:r>
              <a:rPr sz="1050" spc="2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-</a:t>
            </a:r>
            <a:r>
              <a:rPr sz="1050" spc="2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STANDARD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ct val="100000"/>
              </a:lnSpc>
              <a:spcBef>
                <a:spcPts val="165"/>
              </a:spcBef>
              <a:buAutoNum type="arabicPlain"/>
              <a:tabLst>
                <a:tab pos="252095" algn="l"/>
              </a:tabLst>
            </a:pPr>
            <a:r>
              <a:rPr sz="1050" dirty="0">
                <a:latin typeface="Courier New"/>
                <a:cs typeface="Courier New"/>
              </a:rPr>
              <a:t>TWO-</a:t>
            </a:r>
            <a:r>
              <a:rPr sz="1050" spc="-10" dirty="0">
                <a:latin typeface="Courier New"/>
                <a:cs typeface="Courier New"/>
              </a:rPr>
              <a:t>SEATER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52095" algn="l"/>
              </a:tabLst>
            </a:pPr>
            <a:r>
              <a:rPr sz="1050" dirty="0">
                <a:latin typeface="Courier New"/>
                <a:cs typeface="Courier New"/>
              </a:rPr>
              <a:t>FULL-</a:t>
            </a:r>
            <a:r>
              <a:rPr sz="1050" spc="-20" dirty="0">
                <a:latin typeface="Courier New"/>
                <a:cs typeface="Courier New"/>
              </a:rPr>
              <a:t>SIZE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ct val="100000"/>
              </a:lnSpc>
              <a:spcBef>
                <a:spcPts val="90"/>
              </a:spcBef>
              <a:buAutoNum type="arabicPlain"/>
              <a:tabLst>
                <a:tab pos="252095" algn="l"/>
              </a:tabLst>
            </a:pPr>
            <a:r>
              <a:rPr sz="1050" dirty="0">
                <a:latin typeface="Courier New"/>
                <a:cs typeface="Courier New"/>
              </a:rPr>
              <a:t>VAN</a:t>
            </a:r>
            <a:r>
              <a:rPr sz="1050" spc="10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-</a:t>
            </a:r>
            <a:r>
              <a:rPr sz="1050" spc="15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CARGO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120" y="1598087"/>
            <a:ext cx="7966075" cy="65849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ct val="78500"/>
              </a:lnSpc>
              <a:spcBef>
                <a:spcPts val="695"/>
              </a:spcBef>
            </a:pPr>
            <a:r>
              <a:rPr sz="2300" spc="-735" dirty="0">
                <a:latin typeface="Comic Sans MS"/>
                <a:cs typeface="Comic Sans MS"/>
              </a:rPr>
              <a:t>II</a:t>
            </a:r>
            <a:r>
              <a:rPr sz="2300" spc="-180" dirty="0">
                <a:latin typeface="Comic Sans MS"/>
                <a:cs typeface="Comic Sans MS"/>
              </a:rPr>
              <a:t> </a:t>
            </a:r>
            <a:r>
              <a:rPr sz="2350" spc="-55" dirty="0">
                <a:latin typeface="Comic Sans MS"/>
                <a:cs typeface="Comic Sans MS"/>
              </a:rPr>
              <a:t>-</a:t>
            </a:r>
            <a:r>
              <a:rPr sz="2350" spc="-195" dirty="0">
                <a:latin typeface="Comic Sans MS"/>
                <a:cs typeface="Comic Sans MS"/>
              </a:rPr>
              <a:t> </a:t>
            </a:r>
            <a:r>
              <a:rPr sz="2350" spc="-150" dirty="0">
                <a:latin typeface="Comic Sans MS"/>
                <a:cs typeface="Comic Sans MS"/>
              </a:rPr>
              <a:t>5</a:t>
            </a:r>
            <a:r>
              <a:rPr sz="2350" spc="-190" dirty="0">
                <a:latin typeface="Comic Sans MS"/>
                <a:cs typeface="Comic Sans MS"/>
              </a:rPr>
              <a:t> </a:t>
            </a:r>
            <a:r>
              <a:rPr sz="2100" spc="-40" dirty="0">
                <a:latin typeface="Comic Sans MS"/>
                <a:cs typeface="Comic Sans MS"/>
              </a:rPr>
              <a:t>top</a:t>
            </a:r>
            <a:r>
              <a:rPr sz="2100" spc="-120" dirty="0">
                <a:latin typeface="Comic Sans MS"/>
                <a:cs typeface="Comic Sans MS"/>
              </a:rPr>
              <a:t> </a:t>
            </a:r>
            <a:r>
              <a:rPr sz="2300" spc="-75" dirty="0">
                <a:latin typeface="Comic Sans MS"/>
                <a:cs typeface="Comic Sans MS"/>
              </a:rPr>
              <a:t>b</a:t>
            </a:r>
            <a:r>
              <a:rPr sz="2100" spc="-75" dirty="0">
                <a:latin typeface="Comic Sans MS"/>
                <a:cs typeface="Comic Sans MS"/>
              </a:rPr>
              <a:t>r</a:t>
            </a:r>
            <a:r>
              <a:rPr sz="2300" spc="-75" dirty="0">
                <a:latin typeface="Comic Sans MS"/>
                <a:cs typeface="Comic Sans MS"/>
              </a:rPr>
              <a:t>a</a:t>
            </a:r>
            <a:r>
              <a:rPr sz="2100" spc="-75" dirty="0">
                <a:latin typeface="Comic Sans MS"/>
                <a:cs typeface="Comic Sans MS"/>
              </a:rPr>
              <a:t>n</a:t>
            </a:r>
            <a:r>
              <a:rPr sz="2300" spc="-75" dirty="0">
                <a:latin typeface="Comic Sans MS"/>
                <a:cs typeface="Comic Sans MS"/>
              </a:rPr>
              <a:t>d</a:t>
            </a:r>
            <a:r>
              <a:rPr sz="2100" spc="-75" dirty="0">
                <a:latin typeface="Comic Sans MS"/>
                <a:cs typeface="Comic Sans MS"/>
              </a:rPr>
              <a:t>s</a:t>
            </a:r>
            <a:r>
              <a:rPr sz="2100" spc="-114" dirty="0">
                <a:latin typeface="Comic Sans MS"/>
                <a:cs typeface="Comic Sans MS"/>
              </a:rPr>
              <a:t> </a:t>
            </a:r>
            <a:r>
              <a:rPr sz="2100" spc="-50" dirty="0">
                <a:latin typeface="Comic Sans MS"/>
                <a:cs typeface="Comic Sans MS"/>
              </a:rPr>
              <a:t>w</a:t>
            </a:r>
            <a:r>
              <a:rPr sz="2300" spc="-50" dirty="0">
                <a:latin typeface="Comic Sans MS"/>
                <a:cs typeface="Comic Sans MS"/>
              </a:rPr>
              <a:t>hich</a:t>
            </a:r>
            <a:r>
              <a:rPr sz="2300" spc="-180" dirty="0">
                <a:latin typeface="Comic Sans MS"/>
                <a:cs typeface="Comic Sans MS"/>
              </a:rPr>
              <a:t> </a:t>
            </a:r>
            <a:r>
              <a:rPr sz="2100" spc="-40" dirty="0">
                <a:latin typeface="Comic Sans MS"/>
                <a:cs typeface="Comic Sans MS"/>
              </a:rPr>
              <a:t>pro</a:t>
            </a:r>
            <a:r>
              <a:rPr sz="2300" spc="-40" dirty="0">
                <a:latin typeface="Comic Sans MS"/>
                <a:cs typeface="Comic Sans MS"/>
              </a:rPr>
              <a:t>d</a:t>
            </a:r>
            <a:r>
              <a:rPr sz="2100" spc="-40" dirty="0">
                <a:latin typeface="Comic Sans MS"/>
                <a:cs typeface="Comic Sans MS"/>
              </a:rPr>
              <a:t>u</a:t>
            </a:r>
            <a:r>
              <a:rPr sz="2300" spc="-40" dirty="0">
                <a:latin typeface="Comic Sans MS"/>
                <a:cs typeface="Comic Sans MS"/>
              </a:rPr>
              <a:t>ce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300" spc="-10" dirty="0">
                <a:latin typeface="Comic Sans MS"/>
                <a:cs typeface="Comic Sans MS"/>
              </a:rPr>
              <a:t>e</a:t>
            </a:r>
            <a:r>
              <a:rPr sz="2100" spc="-10" dirty="0">
                <a:latin typeface="Comic Sans MS"/>
                <a:cs typeface="Comic Sans MS"/>
              </a:rPr>
              <a:t>n</a:t>
            </a:r>
            <a:r>
              <a:rPr sz="2300" spc="-10" dirty="0">
                <a:latin typeface="Comic Sans MS"/>
                <a:cs typeface="Comic Sans MS"/>
              </a:rPr>
              <a:t>gi</a:t>
            </a:r>
            <a:r>
              <a:rPr sz="2100" spc="-10" dirty="0">
                <a:latin typeface="Comic Sans MS"/>
                <a:cs typeface="Comic Sans MS"/>
              </a:rPr>
              <a:t>n</a:t>
            </a:r>
            <a:r>
              <a:rPr sz="2300" spc="-10" dirty="0">
                <a:latin typeface="Comic Sans MS"/>
                <a:cs typeface="Comic Sans MS"/>
              </a:rPr>
              <a:t>e</a:t>
            </a:r>
            <a:r>
              <a:rPr sz="2100" spc="-10" dirty="0">
                <a:latin typeface="Comic Sans MS"/>
                <a:cs typeface="Comic Sans MS"/>
              </a:rPr>
              <a:t>s</a:t>
            </a:r>
            <a:r>
              <a:rPr sz="2100" spc="-120" dirty="0">
                <a:latin typeface="Comic Sans MS"/>
                <a:cs typeface="Comic Sans MS"/>
              </a:rPr>
              <a:t> </a:t>
            </a:r>
            <a:r>
              <a:rPr sz="2100" spc="-95" dirty="0">
                <a:latin typeface="Comic Sans MS"/>
                <a:cs typeface="Comic Sans MS"/>
              </a:rPr>
              <a:t>w</a:t>
            </a:r>
            <a:r>
              <a:rPr sz="2300" spc="-95" dirty="0">
                <a:latin typeface="Comic Sans MS"/>
                <a:cs typeface="Comic Sans MS"/>
              </a:rPr>
              <a:t>i</a:t>
            </a:r>
            <a:r>
              <a:rPr sz="2100" spc="-95" dirty="0">
                <a:latin typeface="Comic Sans MS"/>
                <a:cs typeface="Comic Sans MS"/>
              </a:rPr>
              <a:t>t</a:t>
            </a:r>
            <a:r>
              <a:rPr sz="2300" spc="-95" dirty="0">
                <a:latin typeface="Comic Sans MS"/>
                <a:cs typeface="Comic Sans MS"/>
              </a:rPr>
              <a:t>h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300" spc="-40" dirty="0">
                <a:latin typeface="Comic Sans MS"/>
                <a:cs typeface="Comic Sans MS"/>
              </a:rPr>
              <a:t>le</a:t>
            </a:r>
            <a:r>
              <a:rPr sz="2100" spc="-40" dirty="0">
                <a:latin typeface="Comic Sans MS"/>
                <a:cs typeface="Comic Sans MS"/>
              </a:rPr>
              <a:t>ss</a:t>
            </a:r>
            <a:r>
              <a:rPr sz="2100" spc="-120" dirty="0">
                <a:latin typeface="Comic Sans MS"/>
                <a:cs typeface="Comic Sans MS"/>
              </a:rPr>
              <a:t> </a:t>
            </a:r>
            <a:r>
              <a:rPr sz="2300" spc="-95" dirty="0">
                <a:latin typeface="Comic Sans MS"/>
                <a:cs typeface="Comic Sans MS"/>
              </a:rPr>
              <a:t>CO</a:t>
            </a:r>
            <a:r>
              <a:rPr sz="2350" spc="-95" dirty="0">
                <a:latin typeface="Comic Sans MS"/>
                <a:cs typeface="Comic Sans MS"/>
              </a:rPr>
              <a:t>2</a:t>
            </a:r>
            <a:r>
              <a:rPr sz="2350" spc="-190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a</a:t>
            </a:r>
            <a:r>
              <a:rPr sz="2100" spc="-25" dirty="0">
                <a:latin typeface="Comic Sans MS"/>
                <a:cs typeface="Comic Sans MS"/>
              </a:rPr>
              <a:t>n</a:t>
            </a:r>
            <a:r>
              <a:rPr sz="2300" spc="-25" dirty="0">
                <a:latin typeface="Comic Sans MS"/>
                <a:cs typeface="Comic Sans MS"/>
              </a:rPr>
              <a:t>d</a:t>
            </a:r>
            <a:r>
              <a:rPr sz="2300" spc="-180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ca</a:t>
            </a:r>
            <a:r>
              <a:rPr sz="2100" dirty="0">
                <a:latin typeface="Comic Sans MS"/>
                <a:cs typeface="Comic Sans MS"/>
              </a:rPr>
              <a:t>n</a:t>
            </a:r>
            <a:r>
              <a:rPr sz="2100" spc="-120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be </a:t>
            </a:r>
            <a:r>
              <a:rPr sz="2100" spc="-35" dirty="0">
                <a:latin typeface="Comic Sans MS"/>
                <a:cs typeface="Comic Sans MS"/>
              </a:rPr>
              <a:t>r</a:t>
            </a:r>
            <a:r>
              <a:rPr sz="2300" spc="-35" dirty="0">
                <a:latin typeface="Comic Sans MS"/>
                <a:cs typeface="Comic Sans MS"/>
              </a:rPr>
              <a:t>ec</a:t>
            </a:r>
            <a:r>
              <a:rPr sz="2100" spc="-35" dirty="0">
                <a:latin typeface="Comic Sans MS"/>
                <a:cs typeface="Comic Sans MS"/>
              </a:rPr>
              <a:t>omm</a:t>
            </a:r>
            <a:r>
              <a:rPr sz="2300" spc="-35" dirty="0">
                <a:latin typeface="Comic Sans MS"/>
                <a:cs typeface="Comic Sans MS"/>
              </a:rPr>
              <a:t>e</a:t>
            </a:r>
            <a:r>
              <a:rPr sz="2100" spc="-35" dirty="0">
                <a:latin typeface="Comic Sans MS"/>
                <a:cs typeface="Comic Sans MS"/>
              </a:rPr>
              <a:t>n</a:t>
            </a:r>
            <a:r>
              <a:rPr sz="2300" spc="-35" dirty="0">
                <a:latin typeface="Comic Sans MS"/>
                <a:cs typeface="Comic Sans MS"/>
              </a:rPr>
              <a:t>ded</a:t>
            </a:r>
            <a:r>
              <a:rPr sz="2300" spc="-160" dirty="0">
                <a:latin typeface="Comic Sans MS"/>
                <a:cs typeface="Comic Sans MS"/>
              </a:rPr>
              <a:t> </a:t>
            </a:r>
            <a:r>
              <a:rPr sz="2100" spc="-114" dirty="0">
                <a:latin typeface="Comic Sans MS"/>
                <a:cs typeface="Comic Sans MS"/>
              </a:rPr>
              <a:t>to</a:t>
            </a:r>
            <a:r>
              <a:rPr sz="2100" spc="-95" dirty="0">
                <a:latin typeface="Comic Sans MS"/>
                <a:cs typeface="Comic Sans MS"/>
              </a:rPr>
              <a:t> </a:t>
            </a:r>
            <a:r>
              <a:rPr sz="2100" spc="-165" dirty="0">
                <a:latin typeface="Comic Sans MS"/>
                <a:cs typeface="Comic Sans MS"/>
              </a:rPr>
              <a:t>t</a:t>
            </a:r>
            <a:r>
              <a:rPr sz="2300" spc="-165" dirty="0">
                <a:latin typeface="Comic Sans MS"/>
                <a:cs typeface="Comic Sans MS"/>
              </a:rPr>
              <a:t>he</a:t>
            </a:r>
            <a:r>
              <a:rPr sz="2300" spc="-160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pu</a:t>
            </a:r>
            <a:r>
              <a:rPr sz="2300" spc="-10" dirty="0">
                <a:latin typeface="Comic Sans MS"/>
                <a:cs typeface="Comic Sans MS"/>
              </a:rPr>
              <a:t>blic</a:t>
            </a:r>
            <a:endParaRPr sz="23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93397" y="3248277"/>
            <a:ext cx="133223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24255" algn="l"/>
              </a:tabLst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r>
              <a:rPr sz="950" dirty="0">
                <a:latin typeface="Comic Sans MS"/>
                <a:cs typeface="Comic Sans MS"/>
              </a:rPr>
              <a:t>	</a:t>
            </a: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298575" y="3418530"/>
          <a:ext cx="8286115" cy="1715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5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5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0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2515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19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MAKE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VEHICLE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CLASS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ENGINE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TRANSMISSION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57150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TYPE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085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CITY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04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r>
                        <a:rPr sz="950" spc="32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25" dirty="0">
                          <a:latin typeface="Comic Sans MS"/>
                          <a:cs typeface="Comic Sans MS"/>
                        </a:rPr>
                        <a:t>CO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668655" marR="12065">
                        <a:lnSpc>
                          <a:spcPts val="1085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HWY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114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CHEVROLET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METRO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116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CHEVROLET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METRO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328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HONDA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INSIGHT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467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PONTIAC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FIREFLY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28765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469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PONTIAC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FIREFLY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SUBCOMPACT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1.3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8829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32221" y="2476483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[32]: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3337" y="2436790"/>
            <a:ext cx="8181975" cy="7239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which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produce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less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than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or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equal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150G/KM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5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372110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eco_engines</a:t>
            </a:r>
            <a:r>
              <a:rPr sz="950" spc="13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&lt;=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150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eco_engines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221" y="325754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Out[32]: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221" y="5591158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3337" y="5551465"/>
            <a:ext cx="8181975" cy="5810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34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Statisticals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summary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ecological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which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relaase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less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than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or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equal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150G/KM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eco_engines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92249"/>
            <a:ext cx="5963285" cy="784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Arial"/>
                <a:cs typeface="Arial"/>
              </a:rPr>
              <a:t>Cylinders:</a:t>
            </a:r>
            <a:endParaRPr sz="1200">
              <a:latin typeface="Arial"/>
              <a:cs typeface="Arial"/>
            </a:endParaRPr>
          </a:p>
          <a:p>
            <a:pPr marL="12700" marR="504825" indent="456565">
              <a:lnSpc>
                <a:spcPct val="1437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Range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 to 16 cylinders, indicating a variety from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small to highly </a:t>
            </a:r>
            <a:r>
              <a:rPr sz="1200" spc="-10" dirty="0">
                <a:latin typeface="Arial MT"/>
                <a:cs typeface="Arial MT"/>
              </a:rPr>
              <a:t>powerful engines.</a:t>
            </a:r>
            <a:endParaRPr sz="1200">
              <a:latin typeface="Arial MT"/>
              <a:cs typeface="Arial MT"/>
            </a:endParaRPr>
          </a:p>
          <a:p>
            <a:pPr marL="12700" marR="100965" indent="456565">
              <a:lnSpc>
                <a:spcPct val="143700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Mean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Median</a:t>
            </a:r>
            <a:r>
              <a:rPr sz="1200" dirty="0">
                <a:latin typeface="Arial MT"/>
                <a:cs typeface="Arial MT"/>
              </a:rPr>
              <a:t>: Slightly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below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6 and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exactly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6 </a:t>
            </a:r>
            <a:r>
              <a:rPr sz="1200" spc="-10" dirty="0">
                <a:latin typeface="Arial MT"/>
                <a:cs typeface="Arial MT"/>
              </a:rPr>
              <a:t>respectively,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suggesting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most </a:t>
            </a:r>
            <a:r>
              <a:rPr sz="1200" dirty="0">
                <a:latin typeface="Arial MT"/>
                <a:cs typeface="Arial MT"/>
              </a:rPr>
              <a:t>cars have around 6 </a:t>
            </a:r>
            <a:r>
              <a:rPr sz="1200" spc="-10" dirty="0">
                <a:latin typeface="Arial MT"/>
                <a:cs typeface="Arial MT"/>
              </a:rPr>
              <a:t>cylinders.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Fuel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Consumption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(in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L/100KM):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City </a:t>
            </a:r>
            <a:r>
              <a:rPr sz="1200" b="1" spc="-10" dirty="0">
                <a:latin typeface="Arial"/>
                <a:cs typeface="Arial"/>
              </a:rPr>
              <a:t>Driving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  <a:p>
            <a:pPr marL="12700" marR="292735" indent="456565">
              <a:lnSpc>
                <a:spcPct val="143700"/>
              </a:lnSpc>
              <a:buFont typeface="Arial MT"/>
              <a:buChar char="○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12.93,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Median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12.4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city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consumption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relatively </a:t>
            </a:r>
            <a:r>
              <a:rPr sz="1200" dirty="0">
                <a:latin typeface="Arial MT"/>
                <a:cs typeface="Arial MT"/>
              </a:rPr>
              <a:t>high,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reflecting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less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fuel efficiency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city </a:t>
            </a:r>
            <a:r>
              <a:rPr sz="1200" spc="-10" dirty="0">
                <a:latin typeface="Arial MT"/>
                <a:cs typeface="Arial MT"/>
              </a:rPr>
              <a:t>driving.</a:t>
            </a:r>
            <a:endParaRPr sz="1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3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Highway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Driving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  <a:p>
            <a:pPr marL="12700" marR="168910" indent="456565">
              <a:lnSpc>
                <a:spcPct val="143700"/>
              </a:lnSpc>
              <a:buFont typeface="Arial MT"/>
              <a:buChar char="○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8.83,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Median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8.3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lower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city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driving,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better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efficiency </a:t>
            </a:r>
            <a:r>
              <a:rPr sz="1200" dirty="0">
                <a:latin typeface="Arial MT"/>
                <a:cs typeface="Arial MT"/>
              </a:rPr>
              <a:t>on </a:t>
            </a:r>
            <a:r>
              <a:rPr sz="1200" spc="-10" dirty="0">
                <a:latin typeface="Arial MT"/>
                <a:cs typeface="Arial MT"/>
              </a:rPr>
              <a:t>highways.</a:t>
            </a:r>
            <a:endParaRPr sz="1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3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spc="-10" dirty="0">
                <a:latin typeface="Arial"/>
                <a:cs typeface="Arial"/>
              </a:rPr>
              <a:t>Combined</a:t>
            </a:r>
            <a:r>
              <a:rPr sz="1200" spc="-10" dirty="0"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  <a:p>
            <a:pPr marL="12700" marR="312420" indent="456565">
              <a:lnSpc>
                <a:spcPct val="143700"/>
              </a:lnSpc>
              <a:buFont typeface="Arial MT"/>
              <a:buChar char="○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10" dirty="0">
                <a:latin typeface="Arial MT"/>
                <a:cs typeface="Arial MT"/>
              </a:rPr>
              <a:t> 11.09,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Median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10.5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-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weighted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city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highway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driving, </a:t>
            </a:r>
            <a:r>
              <a:rPr sz="1200" dirty="0">
                <a:latin typeface="Arial MT"/>
                <a:cs typeface="Arial MT"/>
              </a:rPr>
              <a:t>slightly skewed towards city consumption </a:t>
            </a:r>
            <a:r>
              <a:rPr sz="1200" spc="-10" dirty="0">
                <a:latin typeface="Arial MT"/>
                <a:cs typeface="Arial MT"/>
              </a:rPr>
              <a:t>patterns.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Fuel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Consumption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(in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MPG)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-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Combined:</a:t>
            </a:r>
            <a:endParaRPr sz="1200">
              <a:latin typeface="Arial"/>
              <a:cs typeface="Arial"/>
            </a:endParaRPr>
          </a:p>
          <a:p>
            <a:pPr marL="12700" marR="572135" indent="456565">
              <a:lnSpc>
                <a:spcPct val="1437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Range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11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78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MPG,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difference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fuel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efficiency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among vehicles.</a:t>
            </a:r>
            <a:endParaRPr sz="1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3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27.29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MPG,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suggests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moderate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efficiency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across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dataset.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0"/>
              </a:spcBef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CO2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Emissions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(in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G/KM):</a:t>
            </a:r>
            <a:endParaRPr sz="1200">
              <a:latin typeface="Arial"/>
              <a:cs typeface="Arial"/>
            </a:endParaRPr>
          </a:p>
          <a:p>
            <a:pPr marL="12700" marR="47625" indent="456565">
              <a:lnSpc>
                <a:spcPct val="143700"/>
              </a:lnSpc>
              <a:spcBef>
                <a:spcPts val="120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Range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83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570 G/KM,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 significant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variance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 emission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levels,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from </a:t>
            </a:r>
            <a:r>
              <a:rPr sz="1200" dirty="0">
                <a:latin typeface="Arial MT"/>
                <a:cs typeface="Arial MT"/>
              </a:rPr>
              <a:t>eco-friendly to highly polluting </a:t>
            </a:r>
            <a:r>
              <a:rPr sz="1200" spc="-10" dirty="0">
                <a:latin typeface="Arial MT"/>
                <a:cs typeface="Arial MT"/>
              </a:rPr>
              <a:t>vehicles.</a:t>
            </a:r>
            <a:endParaRPr sz="12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630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248.78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G/KM,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suggesting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moderate level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average.</a:t>
            </a:r>
            <a:endParaRPr sz="1200">
              <a:latin typeface="Arial MT"/>
              <a:cs typeface="Arial MT"/>
            </a:endParaRPr>
          </a:p>
          <a:p>
            <a:pPr marL="12700" marR="5080" indent="456565">
              <a:lnSpc>
                <a:spcPct val="143700"/>
              </a:lnSpc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latin typeface="Arial"/>
                <a:cs typeface="Arial"/>
              </a:rPr>
              <a:t>Median</a:t>
            </a:r>
            <a:r>
              <a:rPr sz="1200" dirty="0">
                <a:latin typeface="Arial MT"/>
                <a:cs typeface="Arial MT"/>
              </a:rPr>
              <a:t>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239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G/KM,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slightly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lower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indicating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half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the vehicles have emissions below the average, yet close enough to suggest a </a:t>
            </a:r>
            <a:r>
              <a:rPr sz="1200" spc="-10" dirty="0">
                <a:latin typeface="Arial MT"/>
                <a:cs typeface="Arial MT"/>
              </a:rPr>
              <a:t>normal distribution.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9395097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5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8575" y="418155"/>
          <a:ext cx="8305164" cy="2941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80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27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4505" marR="48895" indent="-104139">
                        <a:lnSpc>
                          <a:spcPts val="1130"/>
                        </a:lnSpc>
                      </a:pPr>
                      <a:r>
                        <a:rPr sz="950" spc="-35" dirty="0">
                          <a:latin typeface="Comic Sans MS"/>
                          <a:cs typeface="Comic Sans MS"/>
                        </a:rPr>
                        <a:t>MODEL </a:t>
                      </a: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135"/>
                        </a:lnSpc>
                        <a:spcBef>
                          <a:spcPts val="103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ENGINE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13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13081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9530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75565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334010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CITY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50165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325755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40" dirty="0">
                          <a:latin typeface="Comic Sans MS"/>
                          <a:cs typeface="Comic Sans MS"/>
                        </a:rPr>
                        <a:t>HWY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4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FUEL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9530" algn="r">
                        <a:lnSpc>
                          <a:spcPts val="112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CONSUMPTION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L="342900" marR="49530" indent="252729" algn="r">
                        <a:lnSpc>
                          <a:spcPts val="1130"/>
                        </a:lnSpc>
                        <a:spcBef>
                          <a:spcPts val="35"/>
                        </a:spcBef>
                      </a:pPr>
                      <a:r>
                        <a:rPr sz="950" spc="-250" dirty="0">
                          <a:latin typeface="Comic Sans MS"/>
                          <a:cs typeface="Comic Sans MS"/>
                        </a:rPr>
                        <a:t>COMB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 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0" marR="48895" indent="603250" algn="r">
                        <a:lnSpc>
                          <a:spcPts val="1130"/>
                        </a:lnSpc>
                        <a:spcBef>
                          <a:spcPts val="550"/>
                        </a:spcBef>
                      </a:pPr>
                      <a:r>
                        <a:rPr sz="950" spc="-35" dirty="0">
                          <a:latin typeface="Comic Sans MS"/>
                          <a:cs typeface="Comic Sans MS"/>
                        </a:rPr>
                        <a:t>FUEL </a:t>
                      </a:r>
                      <a:r>
                        <a:rPr sz="950" spc="-50" dirty="0">
                          <a:latin typeface="Comic Sans MS"/>
                          <a:cs typeface="Comic Sans MS"/>
                        </a:rPr>
                        <a:t>CONSUMPTION </a:t>
                      </a:r>
                      <a:r>
                        <a:rPr sz="950" dirty="0">
                          <a:latin typeface="Comic Sans MS"/>
                          <a:cs typeface="Comic Sans MS"/>
                        </a:rPr>
                        <a:t>COMB </a:t>
                      </a:r>
                      <a:r>
                        <a:rPr sz="950" spc="-10" dirty="0">
                          <a:latin typeface="Comic Sans MS"/>
                          <a:cs typeface="Comic Sans MS"/>
                        </a:rPr>
                        <a:t>(MPG)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49530" indent="409575" algn="r">
                        <a:lnSpc>
                          <a:spcPts val="1130"/>
                        </a:lnSpc>
                        <a:spcBef>
                          <a:spcPts val="550"/>
                        </a:spcBef>
                      </a:pPr>
                      <a:r>
                        <a:rPr sz="950" spc="15" dirty="0">
                          <a:latin typeface="Comic Sans MS"/>
                          <a:cs typeface="Comic Sans MS"/>
                        </a:rPr>
                        <a:t>CO2</a:t>
                      </a:r>
                      <a:r>
                        <a:rPr sz="950" spc="-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950" spc="-90" dirty="0">
                          <a:latin typeface="Comic Sans MS"/>
                          <a:cs typeface="Comic Sans MS"/>
                        </a:rPr>
                        <a:t>EMISSIONS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48895" algn="r">
                        <a:lnSpc>
                          <a:spcPts val="108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(G/KM)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6985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0955" algn="r">
                        <a:lnSpc>
                          <a:spcPts val="1135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CONSU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  <a:p>
                      <a:pPr marR="2095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CIT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75565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900" spc="-10" dirty="0">
                          <a:latin typeface="Comic Sans MS"/>
                          <a:cs typeface="Comic Sans MS"/>
                        </a:rPr>
                        <a:t>ount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8895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383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2010.516971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1.707833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3.947781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6.322715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5.082507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5.764491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50.203655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132.629243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25" dirty="0">
                          <a:latin typeface="Comic Sans MS"/>
                          <a:cs typeface="Comic Sans MS"/>
                        </a:rPr>
                        <a:t>st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d</a:t>
                      </a:r>
                      <a:endParaRPr sz="10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3.912538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0.434375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0.335335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1.243467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0.618673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0.899850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8.722618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2890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17.761903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40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40" dirty="0">
                          <a:latin typeface="Comic Sans MS"/>
                          <a:cs typeface="Comic Sans MS"/>
                        </a:rPr>
                        <a:t>i</a:t>
                      </a:r>
                      <a:r>
                        <a:rPr sz="900" spc="40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0.800000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3.200000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31.000000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83.000000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25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2009.000000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01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5.200000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45.000000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122.000000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50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2012.000000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1.600000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6.800000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5.100000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47.000000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75</a:t>
                      </a:r>
                      <a:r>
                        <a:rPr sz="950" spc="-25" dirty="0">
                          <a:latin typeface="Cambria"/>
                          <a:cs typeface="Cambria"/>
                        </a:rPr>
                        <a:t>%</a:t>
                      </a:r>
                      <a:endParaRPr sz="950">
                        <a:latin typeface="Cambria"/>
                        <a:cs typeface="Cambria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2013.000000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1.900000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7.100000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5.400000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6.300000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54.000000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145.000000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254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50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900" spc="-2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-25" dirty="0">
                          <a:latin typeface="Comic Sans MS"/>
                          <a:cs typeface="Comic Sans MS"/>
                        </a:rPr>
                        <a:t>a</a:t>
                      </a:r>
                      <a:r>
                        <a:rPr sz="900" spc="-25" dirty="0">
                          <a:latin typeface="Comic Sans MS"/>
                          <a:cs typeface="Comic Sans MS"/>
                        </a:rPr>
                        <a:t>x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4445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2014.000000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6.000000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10.500000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7.500000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9.100000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78.000000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150.000000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080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574675" y="3222616"/>
            <a:ext cx="8915400" cy="142875"/>
            <a:chOff x="574675" y="3222616"/>
            <a:chExt cx="8915400" cy="142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3222616"/>
              <a:ext cx="8915400" cy="142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74675" y="3222616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4675" y="3355966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3250" y="3260716"/>
              <a:ext cx="7410450" cy="76200"/>
            </a:xfrm>
            <a:custGeom>
              <a:avLst/>
              <a:gdLst/>
              <a:ahLst/>
              <a:cxnLst/>
              <a:rect l="l" t="t" r="r" b="b"/>
              <a:pathLst>
                <a:path w="7410450" h="76200">
                  <a:moveTo>
                    <a:pt x="7377402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377402" y="0"/>
                  </a:lnTo>
                  <a:lnTo>
                    <a:pt x="7409482" y="28187"/>
                  </a:lnTo>
                  <a:lnTo>
                    <a:pt x="7410449" y="33047"/>
                  </a:lnTo>
                  <a:lnTo>
                    <a:pt x="7410449" y="43152"/>
                  </a:lnTo>
                  <a:lnTo>
                    <a:pt x="7382261" y="75233"/>
                  </a:lnTo>
                  <a:lnTo>
                    <a:pt x="7377402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65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300" spc="-160" dirty="0"/>
              <a:t>I</a:t>
            </a:r>
            <a:r>
              <a:rPr spc="-160" dirty="0"/>
              <a:t>nt</a:t>
            </a:r>
            <a:r>
              <a:rPr sz="2300" spc="-160" dirty="0"/>
              <a:t>e</a:t>
            </a:r>
            <a:r>
              <a:rPr spc="-160" dirty="0"/>
              <a:t>rpr</a:t>
            </a:r>
            <a:r>
              <a:rPr sz="2300" spc="-160" dirty="0"/>
              <a:t>e</a:t>
            </a:r>
            <a:r>
              <a:rPr spc="-160" dirty="0"/>
              <a:t>t</a:t>
            </a:r>
            <a:r>
              <a:rPr sz="2300" spc="-160" dirty="0"/>
              <a:t>a</a:t>
            </a:r>
            <a:r>
              <a:rPr spc="-160" dirty="0"/>
              <a:t>t</a:t>
            </a:r>
            <a:r>
              <a:rPr sz="2300" spc="-160" dirty="0"/>
              <a:t>i</a:t>
            </a:r>
            <a:r>
              <a:rPr spc="-160" dirty="0"/>
              <a:t>on</a:t>
            </a:r>
            <a:r>
              <a:rPr spc="-90" dirty="0"/>
              <a:t> </a:t>
            </a:r>
            <a:r>
              <a:rPr spc="-190" dirty="0"/>
              <a:t>o</a:t>
            </a:r>
            <a:r>
              <a:rPr sz="2300" spc="-190" dirty="0"/>
              <a:t>f</a:t>
            </a:r>
            <a:r>
              <a:rPr sz="2300" spc="-145" dirty="0"/>
              <a:t> </a:t>
            </a:r>
            <a:r>
              <a:rPr spc="-165" dirty="0"/>
              <a:t>t</a:t>
            </a:r>
            <a:r>
              <a:rPr sz="2300" spc="-165" dirty="0"/>
              <a:t>he</a:t>
            </a:r>
            <a:r>
              <a:rPr sz="2300" spc="-150" dirty="0"/>
              <a:t> </a:t>
            </a:r>
            <a:r>
              <a:rPr spc="-110" dirty="0"/>
              <a:t>st</a:t>
            </a:r>
            <a:r>
              <a:rPr sz="2300" spc="-110" dirty="0"/>
              <a:t>a</a:t>
            </a:r>
            <a:r>
              <a:rPr spc="-110" dirty="0"/>
              <a:t>st</a:t>
            </a:r>
            <a:r>
              <a:rPr sz="2300" spc="-110" dirty="0"/>
              <a:t>i</a:t>
            </a:r>
            <a:r>
              <a:rPr spc="-110" dirty="0"/>
              <a:t>st</a:t>
            </a:r>
            <a:r>
              <a:rPr sz="2300" spc="-110" dirty="0"/>
              <a:t>ical</a:t>
            </a:r>
            <a:r>
              <a:rPr sz="2300" spc="-145" dirty="0"/>
              <a:t> </a:t>
            </a:r>
            <a:r>
              <a:rPr spc="-70" dirty="0"/>
              <a:t>m</a:t>
            </a:r>
            <a:r>
              <a:rPr sz="2300" spc="-70" dirty="0"/>
              <a:t>e</a:t>
            </a:r>
            <a:r>
              <a:rPr spc="-70" dirty="0"/>
              <a:t>tr</a:t>
            </a:r>
            <a:r>
              <a:rPr sz="2300" spc="-70" dirty="0"/>
              <a:t>ic</a:t>
            </a:r>
            <a:r>
              <a:rPr spc="-70" dirty="0"/>
              <a:t>s</a:t>
            </a:r>
            <a:endParaRPr sz="2300"/>
          </a:p>
        </p:txBody>
      </p:sp>
      <p:sp>
        <p:nvSpPr>
          <p:cNvPr id="9" name="object 9"/>
          <p:cNvSpPr txBox="1"/>
          <p:nvPr/>
        </p:nvSpPr>
        <p:spPr>
          <a:xfrm>
            <a:off x="1332783" y="4068104"/>
            <a:ext cx="7874634" cy="2130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4930">
              <a:lnSpc>
                <a:spcPct val="119600"/>
              </a:lnSpc>
              <a:spcBef>
                <a:spcPts val="95"/>
              </a:spcBef>
            </a:pPr>
            <a:r>
              <a:rPr sz="1100" spc="-20" dirty="0">
                <a:latin typeface="Comic Sans MS"/>
                <a:cs typeface="Comic Sans MS"/>
              </a:rPr>
              <a:t>50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%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ha</a:t>
            </a:r>
            <a:r>
              <a:rPr sz="1050" spc="-55" dirty="0">
                <a:latin typeface="Comic Sans MS"/>
                <a:cs typeface="Comic Sans MS"/>
              </a:rPr>
              <a:t>rm</a:t>
            </a:r>
            <a:r>
              <a:rPr sz="1150" spc="-55" dirty="0">
                <a:latin typeface="Comic Sans MS"/>
                <a:cs typeface="Comic Sans MS"/>
              </a:rPr>
              <a:t>f</a:t>
            </a:r>
            <a:r>
              <a:rPr sz="1050" spc="-55" dirty="0">
                <a:latin typeface="Comic Sans MS"/>
                <a:cs typeface="Comic Sans MS"/>
              </a:rPr>
              <a:t>u</a:t>
            </a:r>
            <a:r>
              <a:rPr sz="1150" spc="-55" dirty="0">
                <a:latin typeface="Comic Sans MS"/>
                <a:cs typeface="Comic Sans MS"/>
              </a:rPr>
              <a:t>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ha</a:t>
            </a:r>
            <a:r>
              <a:rPr sz="1050" spc="-30" dirty="0">
                <a:latin typeface="Comic Sans MS"/>
                <a:cs typeface="Comic Sans MS"/>
              </a:rPr>
              <a:t>v</a:t>
            </a:r>
            <a:r>
              <a:rPr sz="1150" spc="-30" dirty="0">
                <a:latin typeface="Comic Sans MS"/>
                <a:cs typeface="Comic Sans MS"/>
              </a:rPr>
              <a:t>e</a:t>
            </a:r>
            <a:r>
              <a:rPr sz="1100" spc="-30" dirty="0">
                <a:latin typeface="Comic Sans MS"/>
                <a:cs typeface="Comic Sans MS"/>
              </a:rPr>
              <a:t>:E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gi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1.6,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C</a:t>
            </a:r>
            <a:r>
              <a:rPr sz="1050" spc="-30" dirty="0">
                <a:latin typeface="Comic Sans MS"/>
                <a:cs typeface="Comic Sans MS"/>
              </a:rPr>
              <a:t>y</a:t>
            </a:r>
            <a:r>
              <a:rPr sz="1150" spc="-30" dirty="0">
                <a:latin typeface="Comic Sans MS"/>
                <a:cs typeface="Comic Sans MS"/>
              </a:rPr>
              <a:t>li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de</a:t>
            </a:r>
            <a:r>
              <a:rPr sz="1050" spc="-30" dirty="0">
                <a:latin typeface="Comic Sans MS"/>
                <a:cs typeface="Comic Sans MS"/>
              </a:rPr>
              <a:t>rs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4.0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r</a:t>
            </a:r>
            <a:r>
              <a:rPr sz="1150" spc="-50" dirty="0">
                <a:latin typeface="Comic Sans MS"/>
                <a:cs typeface="Comic Sans MS"/>
              </a:rPr>
              <a:t>ealea</a:t>
            </a:r>
            <a:r>
              <a:rPr sz="1050" spc="-50" dirty="0">
                <a:latin typeface="Comic Sans MS"/>
                <a:cs typeface="Comic Sans MS"/>
              </a:rPr>
              <a:t>s</a:t>
            </a:r>
            <a:r>
              <a:rPr sz="1150" spc="-50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25" dirty="0">
                <a:latin typeface="Comic Sans MS"/>
                <a:cs typeface="Comic Sans MS"/>
              </a:rPr>
              <a:t>or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8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140</a:t>
            </a:r>
            <a:r>
              <a:rPr sz="1100" spc="-55" dirty="0">
                <a:latin typeface="Comic Sans MS"/>
                <a:cs typeface="Comic Sans MS"/>
              </a:rPr>
              <a:t> (G/KM)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5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7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ai</a:t>
            </a:r>
            <a:r>
              <a:rPr sz="1050" spc="-20" dirty="0">
                <a:latin typeface="Comic Sans MS"/>
                <a:cs typeface="Comic Sans MS"/>
              </a:rPr>
              <a:t>r</a:t>
            </a:r>
            <a:r>
              <a:rPr sz="1100" spc="-2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10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40" dirty="0">
                <a:latin typeface="Comic Sans MS"/>
                <a:cs typeface="Comic Sans MS"/>
              </a:rPr>
              <a:t>a</a:t>
            </a:r>
            <a:r>
              <a:rPr sz="1050" spc="-40" dirty="0">
                <a:latin typeface="Comic Sans MS"/>
                <a:cs typeface="Comic Sans MS"/>
              </a:rPr>
              <a:t>v</a:t>
            </a:r>
            <a:r>
              <a:rPr sz="1150" spc="-40" dirty="0">
                <a:latin typeface="Comic Sans MS"/>
                <a:cs typeface="Comic Sans MS"/>
              </a:rPr>
              <a:t>e</a:t>
            </a:r>
            <a:r>
              <a:rPr sz="1050" spc="-40" dirty="0">
                <a:latin typeface="Comic Sans MS"/>
                <a:cs typeface="Comic Sans MS"/>
              </a:rPr>
              <a:t>r</a:t>
            </a:r>
            <a:r>
              <a:rPr sz="1150" spc="-40" dirty="0">
                <a:latin typeface="Comic Sans MS"/>
                <a:cs typeface="Comic Sans MS"/>
              </a:rPr>
              <a:t>age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ha</a:t>
            </a:r>
            <a:r>
              <a:rPr sz="1050" spc="-55" dirty="0">
                <a:latin typeface="Comic Sans MS"/>
                <a:cs typeface="Comic Sans MS"/>
              </a:rPr>
              <a:t>rm</a:t>
            </a:r>
            <a:r>
              <a:rPr sz="1150" spc="-55" dirty="0">
                <a:latin typeface="Comic Sans MS"/>
                <a:cs typeface="Comic Sans MS"/>
              </a:rPr>
              <a:t>f</a:t>
            </a:r>
            <a:r>
              <a:rPr sz="1050" spc="-55" dirty="0">
                <a:latin typeface="Comic Sans MS"/>
                <a:cs typeface="Comic Sans MS"/>
              </a:rPr>
              <a:t>u</a:t>
            </a:r>
            <a:r>
              <a:rPr sz="1150" spc="-55" dirty="0">
                <a:latin typeface="Comic Sans MS"/>
                <a:cs typeface="Comic Sans MS"/>
              </a:rPr>
              <a:t>l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 </a:t>
            </a:r>
            <a:r>
              <a:rPr sz="1100" spc="-35" dirty="0">
                <a:latin typeface="Comic Sans MS"/>
                <a:cs typeface="Comic Sans MS"/>
              </a:rPr>
              <a:t>132.629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G/KM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25000"/>
              </a:lnSpc>
              <a:spcBef>
                <a:spcPts val="975"/>
              </a:spcBef>
            </a:pPr>
            <a:r>
              <a:rPr sz="1100" spc="-55" dirty="0">
                <a:latin typeface="Comic Sans MS"/>
                <a:cs typeface="Comic Sans MS"/>
              </a:rPr>
              <a:t>75</a:t>
            </a:r>
            <a:r>
              <a:rPr sz="1100" spc="-55" dirty="0">
                <a:latin typeface="Times New Roman"/>
                <a:cs typeface="Times New Roman"/>
              </a:rPr>
              <a:t>%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55" dirty="0">
                <a:latin typeface="Comic Sans MS"/>
                <a:cs typeface="Comic Sans MS"/>
              </a:rPr>
              <a:t>ha</a:t>
            </a:r>
            <a:r>
              <a:rPr sz="1050" spc="-55" dirty="0">
                <a:latin typeface="Comic Sans MS"/>
                <a:cs typeface="Comic Sans MS"/>
              </a:rPr>
              <a:t>rm</a:t>
            </a:r>
            <a:r>
              <a:rPr sz="1150" spc="-55" dirty="0">
                <a:latin typeface="Comic Sans MS"/>
                <a:cs typeface="Comic Sans MS"/>
              </a:rPr>
              <a:t>f</a:t>
            </a:r>
            <a:r>
              <a:rPr sz="1050" spc="-55" dirty="0">
                <a:latin typeface="Comic Sans MS"/>
                <a:cs typeface="Comic Sans MS"/>
              </a:rPr>
              <a:t>u</a:t>
            </a:r>
            <a:r>
              <a:rPr sz="1150" spc="-55" dirty="0">
                <a:latin typeface="Comic Sans MS"/>
                <a:cs typeface="Comic Sans MS"/>
              </a:rPr>
              <a:t>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ha</a:t>
            </a:r>
            <a:r>
              <a:rPr sz="1050" spc="-35" dirty="0">
                <a:latin typeface="Comic Sans MS"/>
                <a:cs typeface="Comic Sans MS"/>
              </a:rPr>
              <a:t>v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: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1.9,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C</a:t>
            </a:r>
            <a:r>
              <a:rPr sz="1050" spc="-30" dirty="0">
                <a:latin typeface="Comic Sans MS"/>
                <a:cs typeface="Comic Sans MS"/>
              </a:rPr>
              <a:t>y</a:t>
            </a:r>
            <a:r>
              <a:rPr sz="1150" spc="-30" dirty="0">
                <a:latin typeface="Comic Sans MS"/>
                <a:cs typeface="Comic Sans MS"/>
              </a:rPr>
              <a:t>li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de</a:t>
            </a:r>
            <a:r>
              <a:rPr sz="1050" spc="-30" dirty="0">
                <a:latin typeface="Comic Sans MS"/>
                <a:cs typeface="Comic Sans MS"/>
              </a:rPr>
              <a:t>rs</a:t>
            </a:r>
            <a:r>
              <a:rPr sz="1050" spc="-35" dirty="0">
                <a:latin typeface="Comic Sans MS"/>
                <a:cs typeface="Comic Sans MS"/>
              </a:rPr>
              <a:t> 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t</a:t>
            </a:r>
            <a:r>
              <a:rPr sz="1150" spc="-50" dirty="0">
                <a:latin typeface="Comic Sans MS"/>
                <a:cs typeface="Comic Sans MS"/>
              </a:rPr>
              <a:t>ha</a:t>
            </a:r>
            <a:r>
              <a:rPr sz="1050" spc="-50" dirty="0">
                <a:latin typeface="Comic Sans MS"/>
                <a:cs typeface="Comic Sans MS"/>
              </a:rPr>
              <a:t>n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or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4.0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150" spc="-55" dirty="0">
                <a:latin typeface="Comic Sans MS"/>
                <a:cs typeface="Comic Sans MS"/>
              </a:rPr>
              <a:t>elea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150" spc="-5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t</a:t>
            </a:r>
            <a:r>
              <a:rPr sz="1150" spc="-20" dirty="0">
                <a:latin typeface="Comic Sans MS"/>
                <a:cs typeface="Comic Sans MS"/>
              </a:rPr>
              <a:t>ha</a:t>
            </a:r>
            <a:r>
              <a:rPr sz="1050" spc="-20" dirty="0">
                <a:latin typeface="Comic Sans MS"/>
                <a:cs typeface="Comic Sans MS"/>
              </a:rPr>
              <a:t>n or</a:t>
            </a:r>
            <a:r>
              <a:rPr sz="105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145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-70" dirty="0">
                <a:latin typeface="Comic Sans MS"/>
                <a:cs typeface="Comic Sans MS"/>
              </a:rPr>
              <a:t>G/KM</a:t>
            </a:r>
            <a:r>
              <a:rPr sz="1100" spc="-5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ai</a:t>
            </a:r>
            <a:r>
              <a:rPr sz="1050" spc="-20" dirty="0">
                <a:latin typeface="Comic Sans MS"/>
                <a:cs typeface="Comic Sans MS"/>
              </a:rPr>
              <a:t>r</a:t>
            </a:r>
            <a:r>
              <a:rPr sz="1100" spc="-2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  <a:p>
            <a:pPr marL="12700" marR="140335" algn="just">
              <a:lnSpc>
                <a:spcPct val="122300"/>
              </a:lnSpc>
              <a:spcBef>
                <a:spcPts val="1015"/>
              </a:spcBef>
            </a:pPr>
            <a:r>
              <a:rPr sz="110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70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w</a:t>
            </a:r>
            <a:r>
              <a:rPr sz="1150" spc="-35" dirty="0">
                <a:latin typeface="Comic Sans MS"/>
                <a:cs typeface="Comic Sans MS"/>
              </a:rPr>
              <a:t>hich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150" spc="-55" dirty="0">
                <a:latin typeface="Comic Sans MS"/>
                <a:cs typeface="Comic Sans MS"/>
              </a:rPr>
              <a:t>elea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150" spc="-55" dirty="0">
                <a:latin typeface="Comic Sans MS"/>
                <a:cs typeface="Comic Sans MS"/>
              </a:rPr>
              <a:t>e</a:t>
            </a:r>
            <a:r>
              <a:rPr sz="1150" spc="-30" dirty="0">
                <a:latin typeface="Comic Sans MS"/>
                <a:cs typeface="Comic Sans MS"/>
              </a:rPr>
              <a:t> </a:t>
            </a:r>
            <a:r>
              <a:rPr sz="1050" spc="-40" dirty="0">
                <a:latin typeface="Comic Sans MS"/>
                <a:cs typeface="Comic Sans MS"/>
              </a:rPr>
              <a:t>v</a:t>
            </a:r>
            <a:r>
              <a:rPr sz="1150" spc="-40" dirty="0">
                <a:latin typeface="Comic Sans MS"/>
                <a:cs typeface="Comic Sans MS"/>
              </a:rPr>
              <a:t>e</a:t>
            </a:r>
            <a:r>
              <a:rPr sz="1050" spc="-40" dirty="0">
                <a:latin typeface="Comic Sans MS"/>
                <a:cs typeface="Comic Sans MS"/>
              </a:rPr>
              <a:t>ry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spc="-105" dirty="0">
                <a:latin typeface="Comic Sans MS"/>
                <a:cs typeface="Comic Sans MS"/>
              </a:rPr>
              <a:t>li</a:t>
            </a:r>
            <a:r>
              <a:rPr sz="1050" spc="-105" dirty="0">
                <a:latin typeface="Comic Sans MS"/>
                <a:cs typeface="Comic Sans MS"/>
              </a:rPr>
              <a:t>tt</a:t>
            </a:r>
            <a:r>
              <a:rPr sz="1150" spc="-105" dirty="0">
                <a:latin typeface="Comic Sans MS"/>
                <a:cs typeface="Comic Sans MS"/>
              </a:rPr>
              <a:t>le</a:t>
            </a:r>
            <a:r>
              <a:rPr sz="1150" spc="2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3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15" dirty="0">
                <a:latin typeface="Comic Sans MS"/>
                <a:cs typeface="Comic Sans MS"/>
              </a:rPr>
              <a:t> </a:t>
            </a:r>
            <a:r>
              <a:rPr sz="1050" spc="-114" dirty="0">
                <a:latin typeface="Comic Sans MS"/>
                <a:cs typeface="Comic Sans MS"/>
              </a:rPr>
              <a:t>t</a:t>
            </a:r>
            <a:r>
              <a:rPr sz="1150" spc="-114" dirty="0">
                <a:latin typeface="Comic Sans MS"/>
                <a:cs typeface="Comic Sans MS"/>
              </a:rPr>
              <a:t>he</a:t>
            </a:r>
            <a:r>
              <a:rPr sz="1150" spc="30" dirty="0">
                <a:latin typeface="Comic Sans MS"/>
                <a:cs typeface="Comic Sans MS"/>
              </a:rPr>
              <a:t> </a:t>
            </a:r>
            <a:r>
              <a:rPr sz="1150" spc="-100" dirty="0">
                <a:latin typeface="Comic Sans MS"/>
                <a:cs typeface="Comic Sans MS"/>
              </a:rPr>
              <a:t>ai</a:t>
            </a:r>
            <a:r>
              <a:rPr sz="1050" spc="-100" dirty="0">
                <a:latin typeface="Comic Sans MS"/>
                <a:cs typeface="Comic Sans MS"/>
              </a:rPr>
              <a:t>r</a:t>
            </a:r>
            <a:r>
              <a:rPr sz="1050" spc="20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ha</a:t>
            </a:r>
            <a:r>
              <a:rPr sz="1050" spc="-35" dirty="0">
                <a:latin typeface="Comic Sans MS"/>
                <a:cs typeface="Comic Sans MS"/>
              </a:rPr>
              <a:t>v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00" spc="-35" dirty="0">
                <a:latin typeface="Comic Sans MS"/>
                <a:cs typeface="Comic Sans MS"/>
              </a:rPr>
              <a:t>:</a:t>
            </a:r>
            <a:r>
              <a:rPr sz="1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1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 </a:t>
            </a:r>
            <a:r>
              <a:rPr sz="1050" spc="-45" dirty="0">
                <a:latin typeface="Comic Sans MS"/>
                <a:cs typeface="Comic Sans MS"/>
              </a:rPr>
              <a:t>s</a:t>
            </a:r>
            <a:r>
              <a:rPr sz="1150" spc="-45" dirty="0">
                <a:latin typeface="Comic Sans MS"/>
                <a:cs typeface="Comic Sans MS"/>
              </a:rPr>
              <a:t>i</a:t>
            </a:r>
            <a:r>
              <a:rPr sz="1050" spc="-45" dirty="0">
                <a:latin typeface="Comic Sans MS"/>
                <a:cs typeface="Comic Sans MS"/>
              </a:rPr>
              <a:t>z</a:t>
            </a:r>
            <a:r>
              <a:rPr sz="1150" spc="-45" dirty="0">
                <a:latin typeface="Comic Sans MS"/>
                <a:cs typeface="Comic Sans MS"/>
              </a:rPr>
              <a:t>e</a:t>
            </a:r>
            <a:r>
              <a:rPr sz="1150" spc="-15" dirty="0">
                <a:latin typeface="Comic Sans MS"/>
                <a:cs typeface="Comic Sans MS"/>
              </a:rPr>
              <a:t> </a:t>
            </a:r>
            <a:r>
              <a:rPr sz="1050" spc="-155" dirty="0">
                <a:latin typeface="Comic Sans MS"/>
                <a:cs typeface="Comic Sans MS"/>
              </a:rPr>
              <a:t>o</a:t>
            </a:r>
            <a:r>
              <a:rPr sz="1150" spc="-155" dirty="0">
                <a:latin typeface="Comic Sans MS"/>
                <a:cs typeface="Comic Sans MS"/>
              </a:rPr>
              <a:t>f</a:t>
            </a:r>
            <a:r>
              <a:rPr sz="1150" spc="70" dirty="0">
                <a:latin typeface="Comic Sans MS"/>
                <a:cs typeface="Comic Sans MS"/>
              </a:rPr>
              <a:t> </a:t>
            </a:r>
            <a:r>
              <a:rPr sz="1100" spc="-40" dirty="0">
                <a:latin typeface="Comic Sans MS"/>
                <a:cs typeface="Comic Sans MS"/>
              </a:rPr>
              <a:t>0.8,</a:t>
            </a:r>
            <a:r>
              <a:rPr sz="1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50" spc="-45" dirty="0">
                <a:latin typeface="Comic Sans MS"/>
                <a:cs typeface="Comic Sans MS"/>
              </a:rPr>
              <a:t>c</a:t>
            </a:r>
            <a:r>
              <a:rPr sz="1050" spc="-45" dirty="0">
                <a:latin typeface="Comic Sans MS"/>
                <a:cs typeface="Comic Sans MS"/>
              </a:rPr>
              <a:t>y</a:t>
            </a:r>
            <a:r>
              <a:rPr sz="1150" spc="-45" dirty="0">
                <a:latin typeface="Comic Sans MS"/>
                <a:cs typeface="Comic Sans MS"/>
              </a:rPr>
              <a:t>li</a:t>
            </a:r>
            <a:r>
              <a:rPr sz="1050" spc="-45" dirty="0">
                <a:latin typeface="Comic Sans MS"/>
                <a:cs typeface="Comic Sans MS"/>
              </a:rPr>
              <a:t>n</a:t>
            </a:r>
            <a:r>
              <a:rPr sz="1150" spc="-45" dirty="0">
                <a:latin typeface="Comic Sans MS"/>
                <a:cs typeface="Comic Sans MS"/>
              </a:rPr>
              <a:t>de</a:t>
            </a:r>
            <a:r>
              <a:rPr sz="1050" spc="-45" dirty="0">
                <a:latin typeface="Comic Sans MS"/>
                <a:cs typeface="Comic Sans MS"/>
              </a:rPr>
              <a:t>r</a:t>
            </a:r>
            <a:r>
              <a:rPr sz="1050" spc="1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qu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150" spc="-1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10" dirty="0">
                <a:latin typeface="Comic Sans MS"/>
                <a:cs typeface="Comic Sans MS"/>
              </a:rPr>
              <a:t> </a:t>
            </a:r>
            <a:r>
              <a:rPr sz="1100" spc="-45" dirty="0">
                <a:latin typeface="Comic Sans MS"/>
                <a:cs typeface="Comic Sans MS"/>
              </a:rPr>
              <a:t>3.0,</a:t>
            </a:r>
            <a:r>
              <a:rPr sz="110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</a:t>
            </a:r>
            <a:r>
              <a:rPr sz="1050" dirty="0">
                <a:latin typeface="Comic Sans MS"/>
                <a:cs typeface="Comic Sans MS"/>
              </a:rPr>
              <a:t>onsum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150" spc="-20" dirty="0">
                <a:latin typeface="Comic Sans MS"/>
                <a:cs typeface="Comic Sans MS"/>
              </a:rPr>
              <a:t> </a:t>
            </a:r>
            <a:r>
              <a:rPr sz="1100" spc="-65" dirty="0">
                <a:latin typeface="Comic Sans MS"/>
                <a:cs typeface="Comic Sans MS"/>
              </a:rPr>
              <a:t>3.5</a:t>
            </a:r>
            <a:r>
              <a:rPr sz="1150" spc="-65" dirty="0">
                <a:latin typeface="Comic Sans MS"/>
                <a:cs typeface="Comic Sans MS"/>
              </a:rPr>
              <a:t>l</a:t>
            </a:r>
            <a:r>
              <a:rPr sz="1100" spc="-65" dirty="0">
                <a:latin typeface="Comic Sans MS"/>
                <a:cs typeface="Comic Sans MS"/>
              </a:rPr>
              <a:t>/100KM</a:t>
            </a:r>
            <a:r>
              <a:rPr sz="1100" dirty="0">
                <a:latin typeface="Comic Sans MS"/>
                <a:cs typeface="Comic Sans MS"/>
              </a:rPr>
              <a:t> 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050" spc="-90" dirty="0">
                <a:latin typeface="Comic Sans MS"/>
                <a:cs typeface="Comic Sans MS"/>
              </a:rPr>
              <a:t>u</a:t>
            </a:r>
            <a:r>
              <a:rPr sz="1150" spc="-90" dirty="0">
                <a:latin typeface="Comic Sans MS"/>
                <a:cs typeface="Comic Sans MS"/>
              </a:rPr>
              <a:t>el</a:t>
            </a:r>
            <a:r>
              <a:rPr sz="1150" spc="5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i</a:t>
            </a:r>
            <a:r>
              <a:rPr sz="1050" spc="-25" dirty="0">
                <a:latin typeface="Comic Sans MS"/>
                <a:cs typeface="Comic Sans MS"/>
              </a:rPr>
              <a:t>n </a:t>
            </a:r>
            <a:r>
              <a:rPr sz="1100" spc="-35" dirty="0">
                <a:latin typeface="Comic Sans MS"/>
                <a:cs typeface="Comic Sans MS"/>
              </a:rPr>
              <a:t>C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ty</a:t>
            </a:r>
            <a:r>
              <a:rPr sz="1050" spc="-4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85" dirty="0">
                <a:latin typeface="Comic Sans MS"/>
                <a:cs typeface="Comic Sans MS"/>
              </a:rPr>
              <a:t> </a:t>
            </a:r>
            <a:r>
              <a:rPr sz="1100" spc="-45" dirty="0">
                <a:latin typeface="Comic Sans MS"/>
                <a:cs typeface="Comic Sans MS"/>
              </a:rPr>
              <a:t>3.2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-60" dirty="0">
                <a:latin typeface="Comic Sans MS"/>
                <a:cs typeface="Comic Sans MS"/>
              </a:rPr>
              <a:t>L/100KM</a:t>
            </a:r>
            <a:r>
              <a:rPr sz="110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80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high</a:t>
            </a:r>
            <a:r>
              <a:rPr sz="1050" spc="-35" dirty="0">
                <a:latin typeface="Comic Sans MS"/>
                <a:cs typeface="Comic Sans MS"/>
              </a:rPr>
              <a:t>w</a:t>
            </a:r>
            <a:r>
              <a:rPr sz="1150" spc="-35" dirty="0">
                <a:latin typeface="Comic Sans MS"/>
                <a:cs typeface="Comic Sans MS"/>
              </a:rPr>
              <a:t>a</a:t>
            </a:r>
            <a:r>
              <a:rPr sz="1050" spc="-35" dirty="0">
                <a:latin typeface="Comic Sans MS"/>
                <a:cs typeface="Comic Sans MS"/>
              </a:rPr>
              <a:t>y</a:t>
            </a:r>
            <a:r>
              <a:rPr sz="1100" spc="-35" dirty="0">
                <a:latin typeface="Comic Sans MS"/>
                <a:cs typeface="Comic Sans MS"/>
              </a:rPr>
              <a:t>.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00" spc="-135" dirty="0">
                <a:latin typeface="Comic Sans MS"/>
                <a:cs typeface="Comic Sans MS"/>
              </a:rPr>
              <a:t>W</a:t>
            </a:r>
            <a:r>
              <a:rPr sz="1150" spc="-135" dirty="0">
                <a:latin typeface="Comic Sans MS"/>
                <a:cs typeface="Comic Sans MS"/>
              </a:rPr>
              <a:t>i</a:t>
            </a:r>
            <a:r>
              <a:rPr sz="1050" spc="-135" dirty="0">
                <a:latin typeface="Comic Sans MS"/>
                <a:cs typeface="Comic Sans MS"/>
              </a:rPr>
              <a:t>t</a:t>
            </a:r>
            <a:r>
              <a:rPr sz="1150" spc="-135" dirty="0">
                <a:latin typeface="Comic Sans MS"/>
                <a:cs typeface="Comic Sans MS"/>
              </a:rPr>
              <a:t>h</a:t>
            </a:r>
            <a:r>
              <a:rPr sz="1150" spc="5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-8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ons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155" dirty="0">
                <a:latin typeface="Comic Sans MS"/>
                <a:cs typeface="Comic Sans MS"/>
              </a:rPr>
              <a:t>o</a:t>
            </a:r>
            <a:r>
              <a:rPr sz="1150" spc="-155" dirty="0">
                <a:latin typeface="Comic Sans MS"/>
                <a:cs typeface="Comic Sans MS"/>
              </a:rPr>
              <a:t>f</a:t>
            </a:r>
            <a:r>
              <a:rPr sz="1150" spc="75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83 </a:t>
            </a:r>
            <a:r>
              <a:rPr sz="1100" spc="-65" dirty="0">
                <a:latin typeface="Comic Sans MS"/>
                <a:cs typeface="Comic Sans MS"/>
              </a:rPr>
              <a:t>G/KM.</a:t>
            </a:r>
            <a:r>
              <a:rPr sz="1100" spc="-10" dirty="0">
                <a:latin typeface="Comic Sans MS"/>
                <a:cs typeface="Comic Sans MS"/>
              </a:rPr>
              <a:t> </a:t>
            </a:r>
            <a:r>
              <a:rPr sz="1100" spc="-60" dirty="0">
                <a:latin typeface="Comic Sans MS"/>
                <a:cs typeface="Comic Sans MS"/>
              </a:rPr>
              <a:t>T</a:t>
            </a:r>
            <a:r>
              <a:rPr sz="1150" spc="-60" dirty="0">
                <a:latin typeface="Comic Sans MS"/>
                <a:cs typeface="Comic Sans MS"/>
              </a:rPr>
              <a:t>hi</a:t>
            </a:r>
            <a:r>
              <a:rPr sz="1050" spc="-60" dirty="0">
                <a:latin typeface="Comic Sans MS"/>
                <a:cs typeface="Comic Sans MS"/>
              </a:rPr>
              <a:t>s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050" spc="-40" dirty="0">
                <a:latin typeface="Comic Sans MS"/>
                <a:cs typeface="Comic Sans MS"/>
              </a:rPr>
              <a:t>typ</a:t>
            </a:r>
            <a:r>
              <a:rPr sz="1150" spc="-40" dirty="0">
                <a:latin typeface="Comic Sans MS"/>
                <a:cs typeface="Comic Sans MS"/>
              </a:rPr>
              <a:t>e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050" spc="-155" dirty="0">
                <a:latin typeface="Comic Sans MS"/>
                <a:cs typeface="Comic Sans MS"/>
              </a:rPr>
              <a:t>o</a:t>
            </a:r>
            <a:r>
              <a:rPr sz="1150" spc="-155" dirty="0">
                <a:latin typeface="Comic Sans MS"/>
                <a:cs typeface="Comic Sans MS"/>
              </a:rPr>
              <a:t>f</a:t>
            </a:r>
            <a:r>
              <a:rPr sz="1150" spc="7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25" dirty="0">
                <a:latin typeface="Comic Sans MS"/>
                <a:cs typeface="Comic Sans MS"/>
              </a:rPr>
              <a:t> </a:t>
            </a:r>
            <a:r>
              <a:rPr sz="1150" spc="-95" dirty="0">
                <a:latin typeface="Comic Sans MS"/>
                <a:cs typeface="Comic Sans MS"/>
              </a:rPr>
              <a:t>a</a:t>
            </a:r>
            <a:r>
              <a:rPr sz="1050" spc="-95" dirty="0">
                <a:latin typeface="Comic Sans MS"/>
                <a:cs typeface="Comic Sans MS"/>
              </a:rPr>
              <a:t>r</a:t>
            </a:r>
            <a:r>
              <a:rPr sz="1150" spc="-95" dirty="0">
                <a:latin typeface="Comic Sans MS"/>
                <a:cs typeface="Comic Sans MS"/>
              </a:rPr>
              <a:t>e</a:t>
            </a:r>
            <a:r>
              <a:rPr sz="1150" spc="10" dirty="0">
                <a:latin typeface="Comic Sans MS"/>
                <a:cs typeface="Comic Sans MS"/>
              </a:rPr>
              <a:t> </a:t>
            </a:r>
            <a:r>
              <a:rPr sz="1050" spc="-114" dirty="0">
                <a:latin typeface="Comic Sans MS"/>
                <a:cs typeface="Comic Sans MS"/>
              </a:rPr>
              <a:t>t</a:t>
            </a:r>
            <a:r>
              <a:rPr sz="1150" spc="-114" dirty="0">
                <a:latin typeface="Comic Sans MS"/>
                <a:cs typeface="Comic Sans MS"/>
              </a:rPr>
              <a:t>he</a:t>
            </a:r>
            <a:r>
              <a:rPr sz="1150" spc="3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most</a:t>
            </a:r>
            <a:r>
              <a:rPr sz="1050" spc="5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ec</a:t>
            </a:r>
            <a:r>
              <a:rPr sz="1050" spc="-25" dirty="0">
                <a:latin typeface="Comic Sans MS"/>
                <a:cs typeface="Comic Sans MS"/>
              </a:rPr>
              <a:t>o</a:t>
            </a:r>
            <a:r>
              <a:rPr sz="1150" spc="-25" dirty="0">
                <a:latin typeface="Comic Sans MS"/>
                <a:cs typeface="Comic Sans MS"/>
              </a:rPr>
              <a:t>l</a:t>
            </a:r>
            <a:r>
              <a:rPr sz="1050" spc="-25" dirty="0">
                <a:latin typeface="Comic Sans MS"/>
                <a:cs typeface="Comic Sans MS"/>
              </a:rPr>
              <a:t>o</a:t>
            </a:r>
            <a:r>
              <a:rPr sz="1150" spc="-25" dirty="0">
                <a:latin typeface="Comic Sans MS"/>
                <a:cs typeface="Comic Sans MS"/>
              </a:rPr>
              <a:t>gical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100" spc="-10" dirty="0">
                <a:latin typeface="Comic Sans MS"/>
                <a:cs typeface="Comic Sans MS"/>
              </a:rPr>
              <a:t>, </a:t>
            </a:r>
            <a:r>
              <a:rPr sz="1150" spc="-25" dirty="0">
                <a:latin typeface="Comic Sans MS"/>
                <a:cs typeface="Comic Sans MS"/>
              </a:rPr>
              <a:t>a</a:t>
            </a:r>
            <a:r>
              <a:rPr sz="1050" spc="-25" dirty="0">
                <a:latin typeface="Comic Sans MS"/>
                <a:cs typeface="Comic Sans MS"/>
              </a:rPr>
              <a:t>n</a:t>
            </a:r>
            <a:r>
              <a:rPr sz="1150" spc="-25" dirty="0">
                <a:latin typeface="Comic Sans MS"/>
                <a:cs typeface="Comic Sans MS"/>
              </a:rPr>
              <a:t>d 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150" spc="-10" dirty="0">
                <a:latin typeface="Comic Sans MS"/>
                <a:cs typeface="Comic Sans MS"/>
              </a:rPr>
              <a:t>h</a:t>
            </a:r>
            <a:r>
              <a:rPr sz="1050" spc="-10" dirty="0">
                <a:latin typeface="Comic Sans MS"/>
                <a:cs typeface="Comic Sans MS"/>
              </a:rPr>
              <a:t>ou</a:t>
            </a:r>
            <a:r>
              <a:rPr sz="1150" spc="-10" dirty="0">
                <a:latin typeface="Comic Sans MS"/>
                <a:cs typeface="Comic Sans MS"/>
              </a:rPr>
              <a:t>ld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150" spc="-45" dirty="0">
                <a:latin typeface="Comic Sans MS"/>
                <a:cs typeface="Comic Sans MS"/>
              </a:rPr>
              <a:t>be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r</a:t>
            </a:r>
            <a:r>
              <a:rPr sz="1150" dirty="0">
                <a:latin typeface="Comic Sans MS"/>
                <a:cs typeface="Comic Sans MS"/>
              </a:rPr>
              <a:t>ec</a:t>
            </a:r>
            <a:r>
              <a:rPr sz="1050" dirty="0">
                <a:latin typeface="Comic Sans MS"/>
                <a:cs typeface="Comic Sans MS"/>
              </a:rPr>
              <a:t>omm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c</a:t>
            </a:r>
            <a:r>
              <a:rPr sz="1050" spc="-10" dirty="0">
                <a:latin typeface="Comic Sans MS"/>
                <a:cs typeface="Comic Sans MS"/>
              </a:rPr>
              <a:t>onsum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rs</a:t>
            </a:r>
            <a:r>
              <a:rPr sz="1100" spc="-1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221" y="400042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Out[33]: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221" y="6419833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[34]: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03337" y="6380140"/>
            <a:ext cx="8181975" cy="7334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#Brands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which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produce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less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5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2080895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eco_brands</a:t>
            </a:r>
            <a:r>
              <a:rPr sz="950" spc="1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5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'MAKE'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5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&lt;=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150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"Ecological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Brands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are:\n"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eco_brands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14450" y="354947"/>
          <a:ext cx="1779905" cy="3702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Ecological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MAKE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209" algn="r">
                        <a:lnSpc>
                          <a:spcPts val="109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Brands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are: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TOYOTA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HONDA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FORD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MAZDA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HYUNDAI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MINI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VOLKSWAGEN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CHEVROLET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SMART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KIA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NISSAN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LEXUS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FIAT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DODGE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LINCOLN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SCION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3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SUZUKI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PONTIAC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ACURA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INFINITI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3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MITSUBISHI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SUBARU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4139" algn="r">
                        <a:lnSpc>
                          <a:spcPts val="1065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33500" y="4048109"/>
            <a:ext cx="188912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Name: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count,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int64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221" y="4362434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3337" y="4322740"/>
            <a:ext cx="8181975" cy="7334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Visualization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Brands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which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produce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less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5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1782445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eco_brands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'MAKE'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2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kind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'bar'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2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'Brands</a:t>
            </a:r>
            <a:r>
              <a:rPr sz="950" spc="1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engines</a:t>
            </a:r>
            <a:r>
              <a:rPr sz="950" spc="1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with</a:t>
            </a:r>
            <a:r>
              <a:rPr sz="950" spc="1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less</a:t>
            </a:r>
            <a:r>
              <a:rPr sz="950" spc="1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CO2</a:t>
            </a:r>
            <a:r>
              <a:rPr sz="950" spc="1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emissions'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49"/>
            <a:ext cx="4991100" cy="48958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3500" y="6057884"/>
            <a:ext cx="547370" cy="94551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50"/>
              </a:spcBef>
            </a:pPr>
            <a:r>
              <a:rPr sz="950" spc="-20" dirty="0">
                <a:latin typeface="Courier New"/>
                <a:cs typeface="Courier New"/>
              </a:rPr>
              <a:t>MAKE </a:t>
            </a:r>
            <a:r>
              <a:rPr sz="950" spc="-10" dirty="0">
                <a:latin typeface="Courier New"/>
                <a:cs typeface="Courier New"/>
              </a:rPr>
              <a:t>TOYOTA HONDA </a:t>
            </a:r>
            <a:r>
              <a:rPr sz="950" spc="-20" dirty="0">
                <a:latin typeface="Courier New"/>
                <a:cs typeface="Courier New"/>
              </a:rPr>
              <a:t>FORD </a:t>
            </a:r>
            <a:r>
              <a:rPr sz="950" spc="-10" dirty="0">
                <a:latin typeface="Courier New"/>
                <a:cs typeface="Courier New"/>
              </a:rPr>
              <a:t>MAZDA HYUNDAI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3538" y="6210284"/>
            <a:ext cx="174625" cy="793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latin typeface="Courier New"/>
                <a:cs typeface="Courier New"/>
              </a:rPr>
              <a:t>74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25" dirty="0">
                <a:latin typeface="Courier New"/>
                <a:cs typeface="Courier New"/>
              </a:rPr>
              <a:t>60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25" dirty="0">
                <a:latin typeface="Courier New"/>
                <a:cs typeface="Courier New"/>
              </a:rPr>
              <a:t>40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25" dirty="0">
                <a:latin typeface="Courier New"/>
                <a:cs typeface="Courier New"/>
              </a:rPr>
              <a:t>26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25" dirty="0">
                <a:latin typeface="Courier New"/>
                <a:cs typeface="Courier New"/>
              </a:rPr>
              <a:t>26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6981809"/>
            <a:ext cx="188912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Name: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count,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int64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221" y="5648309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[36]: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337" y="5608616"/>
            <a:ext cx="8181975" cy="4191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#Top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5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ecological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brands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eco_brands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5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221" y="6124559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Out[36]: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5187" y="485877"/>
            <a:ext cx="140335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75" dirty="0">
                <a:latin typeface="Segoe UI Light"/>
                <a:cs typeface="Segoe UI Light"/>
              </a:rPr>
              <a:t>I</a:t>
            </a:r>
            <a:r>
              <a:rPr sz="1750" spc="-75" dirty="0"/>
              <a:t>nt</a:t>
            </a:r>
            <a:r>
              <a:rPr sz="1950" spc="-75" dirty="0"/>
              <a:t>e</a:t>
            </a:r>
            <a:r>
              <a:rPr sz="1750" spc="-75" dirty="0"/>
              <a:t>rpr</a:t>
            </a:r>
            <a:r>
              <a:rPr sz="1950" spc="-75" dirty="0"/>
              <a:t>e</a:t>
            </a:r>
            <a:r>
              <a:rPr sz="1750" spc="-75" dirty="0"/>
              <a:t>t</a:t>
            </a:r>
            <a:r>
              <a:rPr sz="1950" spc="-75" dirty="0"/>
              <a:t>a</a:t>
            </a:r>
            <a:r>
              <a:rPr sz="1750" spc="-75" dirty="0"/>
              <a:t>t</a:t>
            </a:r>
            <a:r>
              <a:rPr sz="1950" spc="-75" dirty="0"/>
              <a:t>i</a:t>
            </a:r>
            <a:r>
              <a:rPr sz="1750" spc="-75" dirty="0"/>
              <a:t>on</a:t>
            </a:r>
            <a:endParaRPr sz="1750">
              <a:latin typeface="Segoe UI Light"/>
              <a:cs typeface="Segoe U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2783" y="947757"/>
            <a:ext cx="621728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top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5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ec</a:t>
            </a:r>
            <a:r>
              <a:rPr sz="1050" spc="-25" dirty="0">
                <a:latin typeface="Comic Sans MS"/>
                <a:cs typeface="Comic Sans MS"/>
              </a:rPr>
              <a:t>o</a:t>
            </a:r>
            <a:r>
              <a:rPr sz="1150" spc="-25" dirty="0">
                <a:latin typeface="Comic Sans MS"/>
                <a:cs typeface="Comic Sans MS"/>
              </a:rPr>
              <a:t>l</a:t>
            </a:r>
            <a:r>
              <a:rPr sz="1050" spc="-25" dirty="0">
                <a:latin typeface="Comic Sans MS"/>
                <a:cs typeface="Comic Sans MS"/>
              </a:rPr>
              <a:t>o</a:t>
            </a:r>
            <a:r>
              <a:rPr sz="1150" spc="-25" dirty="0">
                <a:latin typeface="Comic Sans MS"/>
                <a:cs typeface="Comic Sans MS"/>
              </a:rPr>
              <a:t>gical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b</a:t>
            </a:r>
            <a:r>
              <a:rPr sz="1050" spc="-30" dirty="0">
                <a:latin typeface="Comic Sans MS"/>
                <a:cs typeface="Comic Sans MS"/>
              </a:rPr>
              <a:t>r</a:t>
            </a:r>
            <a:r>
              <a:rPr sz="1150" spc="-30" dirty="0">
                <a:latin typeface="Comic Sans MS"/>
                <a:cs typeface="Comic Sans MS"/>
              </a:rPr>
              <a:t>a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150" spc="-30" dirty="0">
                <a:latin typeface="Comic Sans MS"/>
                <a:cs typeface="Comic Sans MS"/>
              </a:rPr>
              <a:t>d</a:t>
            </a:r>
            <a:r>
              <a:rPr sz="1050" spc="-3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w</a:t>
            </a:r>
            <a:r>
              <a:rPr sz="1150" spc="-35" dirty="0">
                <a:latin typeface="Comic Sans MS"/>
                <a:cs typeface="Comic Sans MS"/>
              </a:rPr>
              <a:t>hich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150" spc="-55" dirty="0">
                <a:latin typeface="Comic Sans MS"/>
                <a:cs typeface="Comic Sans MS"/>
              </a:rPr>
              <a:t>elea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150" spc="-55" dirty="0">
                <a:latin typeface="Comic Sans MS"/>
                <a:cs typeface="Comic Sans MS"/>
              </a:rPr>
              <a:t>e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e</a:t>
            </a:r>
            <a:r>
              <a:rPr sz="1100" spc="-65" dirty="0">
                <a:latin typeface="Comic Sans MS"/>
                <a:cs typeface="Comic Sans MS"/>
              </a:rPr>
              <a:t>: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105" dirty="0">
                <a:latin typeface="Comic Sans MS"/>
                <a:cs typeface="Comic Sans MS"/>
              </a:rPr>
              <a:t>TOYOTA,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85" dirty="0">
                <a:latin typeface="Comic Sans MS"/>
                <a:cs typeface="Comic Sans MS"/>
              </a:rPr>
              <a:t>HONDA,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60" dirty="0">
                <a:latin typeface="Comic Sans MS"/>
                <a:cs typeface="Comic Sans MS"/>
              </a:rPr>
              <a:t>FORD,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80" dirty="0">
                <a:latin typeface="Comic Sans MS"/>
                <a:cs typeface="Comic Sans MS"/>
              </a:rPr>
              <a:t>MAZDA,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35" dirty="0">
                <a:latin typeface="Comic Sans MS"/>
                <a:cs typeface="Comic Sans MS"/>
              </a:rPr>
              <a:t>HYUNDAI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5120" y="1426639"/>
            <a:ext cx="51828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555" dirty="0">
                <a:latin typeface="Comic Sans MS"/>
                <a:cs typeface="Comic Sans MS"/>
              </a:rPr>
              <a:t>III</a:t>
            </a:r>
            <a:r>
              <a:rPr sz="2350" spc="-555" dirty="0">
                <a:latin typeface="Comic Sans MS"/>
                <a:cs typeface="Comic Sans MS"/>
              </a:rPr>
              <a:t>-</a:t>
            </a:r>
            <a:r>
              <a:rPr sz="2350" spc="-180" dirty="0">
                <a:latin typeface="Comic Sans MS"/>
                <a:cs typeface="Comic Sans MS"/>
              </a:rPr>
              <a:t> </a:t>
            </a:r>
            <a:r>
              <a:rPr sz="2300" spc="-50" dirty="0">
                <a:latin typeface="Comic Sans MS"/>
                <a:cs typeface="Comic Sans MS"/>
              </a:rPr>
              <a:t>T</a:t>
            </a:r>
            <a:r>
              <a:rPr sz="2100" spc="-50" dirty="0">
                <a:latin typeface="Comic Sans MS"/>
                <a:cs typeface="Comic Sans MS"/>
              </a:rPr>
              <a:t>r</a:t>
            </a:r>
            <a:r>
              <a:rPr sz="2300" spc="-50" dirty="0">
                <a:latin typeface="Comic Sans MS"/>
                <a:cs typeface="Comic Sans MS"/>
              </a:rPr>
              <a:t>a</a:t>
            </a:r>
            <a:r>
              <a:rPr sz="2100" spc="-50" dirty="0">
                <a:latin typeface="Comic Sans MS"/>
                <a:cs typeface="Comic Sans MS"/>
              </a:rPr>
              <a:t>nsm</a:t>
            </a:r>
            <a:r>
              <a:rPr sz="2300" spc="-50" dirty="0">
                <a:latin typeface="Comic Sans MS"/>
                <a:cs typeface="Comic Sans MS"/>
              </a:rPr>
              <a:t>i</a:t>
            </a:r>
            <a:r>
              <a:rPr sz="2100" spc="-50" dirty="0">
                <a:latin typeface="Comic Sans MS"/>
                <a:cs typeface="Comic Sans MS"/>
              </a:rPr>
              <a:t>ss</a:t>
            </a:r>
            <a:r>
              <a:rPr sz="2300" spc="-50" dirty="0">
                <a:latin typeface="Comic Sans MS"/>
                <a:cs typeface="Comic Sans MS"/>
              </a:rPr>
              <a:t>i</a:t>
            </a:r>
            <a:r>
              <a:rPr sz="2100" spc="-50" dirty="0">
                <a:latin typeface="Comic Sans MS"/>
                <a:cs typeface="Comic Sans MS"/>
              </a:rPr>
              <a:t>on</a:t>
            </a:r>
            <a:r>
              <a:rPr sz="2100" spc="-100" dirty="0">
                <a:latin typeface="Comic Sans MS"/>
                <a:cs typeface="Comic Sans MS"/>
              </a:rPr>
              <a:t> </a:t>
            </a:r>
            <a:r>
              <a:rPr sz="2100" spc="-50" dirty="0">
                <a:latin typeface="Comic Sans MS"/>
                <a:cs typeface="Comic Sans MS"/>
              </a:rPr>
              <a:t>w</a:t>
            </a:r>
            <a:r>
              <a:rPr sz="2300" spc="-50" dirty="0">
                <a:latin typeface="Comic Sans MS"/>
                <a:cs typeface="Comic Sans MS"/>
              </a:rPr>
              <a:t>hich</a:t>
            </a:r>
            <a:r>
              <a:rPr sz="2300" spc="-160" dirty="0">
                <a:latin typeface="Comic Sans MS"/>
                <a:cs typeface="Comic Sans MS"/>
              </a:rPr>
              <a:t> </a:t>
            </a:r>
            <a:r>
              <a:rPr sz="2100" spc="-30" dirty="0">
                <a:latin typeface="Comic Sans MS"/>
                <a:cs typeface="Comic Sans MS"/>
              </a:rPr>
              <a:t>pro</a:t>
            </a:r>
            <a:r>
              <a:rPr sz="2300" spc="-30" dirty="0">
                <a:latin typeface="Comic Sans MS"/>
                <a:cs typeface="Comic Sans MS"/>
              </a:rPr>
              <a:t>d</a:t>
            </a:r>
            <a:r>
              <a:rPr sz="2100" spc="-30" dirty="0">
                <a:latin typeface="Comic Sans MS"/>
                <a:cs typeface="Comic Sans MS"/>
              </a:rPr>
              <a:t>u</a:t>
            </a:r>
            <a:r>
              <a:rPr sz="2300" spc="-30" dirty="0">
                <a:latin typeface="Comic Sans MS"/>
                <a:cs typeface="Comic Sans MS"/>
              </a:rPr>
              <a:t>ce</a:t>
            </a:r>
            <a:r>
              <a:rPr sz="2100" spc="-30" dirty="0">
                <a:latin typeface="Comic Sans MS"/>
                <a:cs typeface="Comic Sans MS"/>
              </a:rPr>
              <a:t>s</a:t>
            </a:r>
            <a:r>
              <a:rPr sz="2100" spc="-100" dirty="0">
                <a:latin typeface="Comic Sans MS"/>
                <a:cs typeface="Comic Sans MS"/>
              </a:rPr>
              <a:t> </a:t>
            </a:r>
            <a:r>
              <a:rPr sz="2300" spc="-40" dirty="0">
                <a:latin typeface="Comic Sans MS"/>
                <a:cs typeface="Comic Sans MS"/>
              </a:rPr>
              <a:t>le</a:t>
            </a:r>
            <a:r>
              <a:rPr sz="2100" spc="-40" dirty="0">
                <a:latin typeface="Comic Sans MS"/>
                <a:cs typeface="Comic Sans MS"/>
              </a:rPr>
              <a:t>ss</a:t>
            </a:r>
            <a:r>
              <a:rPr sz="2100" spc="-100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CO</a:t>
            </a:r>
            <a:r>
              <a:rPr sz="2350" spc="-25" dirty="0">
                <a:latin typeface="Comic Sans MS"/>
                <a:cs typeface="Comic Sans MS"/>
              </a:rPr>
              <a:t>2</a:t>
            </a:r>
            <a:endParaRPr sz="235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2895585"/>
            <a:ext cx="2187575" cy="3263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Ecological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Transmissions</a:t>
            </a:r>
            <a:r>
              <a:rPr sz="950" spc="145" dirty="0">
                <a:latin typeface="Courier New"/>
                <a:cs typeface="Courier New"/>
              </a:rPr>
              <a:t> </a:t>
            </a:r>
            <a:r>
              <a:rPr sz="950" spc="-20" dirty="0">
                <a:latin typeface="Courier New"/>
                <a:cs typeface="Courier New"/>
              </a:rPr>
              <a:t>are: </a:t>
            </a:r>
            <a:r>
              <a:rPr sz="950" spc="-10" dirty="0">
                <a:latin typeface="Courier New"/>
                <a:cs typeface="Courier New"/>
              </a:rPr>
              <a:t>TRANSMISSION</a:t>
            </a:r>
            <a:endParaRPr sz="9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14450" y="3231498"/>
          <a:ext cx="2003425" cy="2456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M5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102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AV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96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M6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AS6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AS5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AM6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AV7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AM5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AS7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AM7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AV6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AV8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08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Name: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113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algn="ctr">
                        <a:lnSpc>
                          <a:spcPts val="108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count,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6830">
                        <a:lnSpc>
                          <a:spcPts val="108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2221" y="2019285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[37]: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337" y="1979591"/>
            <a:ext cx="8181975" cy="8858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34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#Filter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set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in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transmission's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low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emission</a:t>
            </a:r>
            <a:endParaRPr sz="950">
              <a:latin typeface="Courier New"/>
              <a:cs typeface="Courier New"/>
            </a:endParaRPr>
          </a:p>
          <a:p>
            <a:pPr marL="53975" marR="962660">
              <a:lnSpc>
                <a:spcPts val="2480"/>
              </a:lnSpc>
              <a:spcBef>
                <a:spcPts val="22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eco_Transmissions</a:t>
            </a:r>
            <a:r>
              <a:rPr sz="950" spc="19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9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'TRANSMISSION'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&lt;=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150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"Ecological</a:t>
            </a:r>
            <a:r>
              <a:rPr sz="950" spc="12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Transmissions</a:t>
            </a:r>
            <a:r>
              <a:rPr sz="950" spc="1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are:\n"</a:t>
            </a:r>
            <a:r>
              <a:rPr sz="950" spc="1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12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eco_Transmissions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221" y="5848335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[38]: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337" y="5808641"/>
            <a:ext cx="8181975" cy="7239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8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Visualization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Transmission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which</a:t>
            </a:r>
            <a:r>
              <a:rPr sz="950" i="1" spc="8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produces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less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5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589915">
              <a:lnSpc>
                <a:spcPct val="1118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eco_Transmissions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'MAKE'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3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kind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'bar'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3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'Transmission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engines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with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low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CO2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emissions'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875" y="450849"/>
            <a:ext cx="5067300" cy="42576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5187" y="5038827"/>
            <a:ext cx="140335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75" dirty="0">
                <a:latin typeface="Segoe UI Light"/>
                <a:cs typeface="Segoe UI Light"/>
              </a:rPr>
              <a:t>I</a:t>
            </a:r>
            <a:r>
              <a:rPr sz="1750" spc="-75" dirty="0">
                <a:latin typeface="Comic Sans MS"/>
                <a:cs typeface="Comic Sans MS"/>
              </a:rPr>
              <a:t>nt</a:t>
            </a:r>
            <a:r>
              <a:rPr sz="1950" spc="-75" dirty="0">
                <a:latin typeface="Comic Sans MS"/>
                <a:cs typeface="Comic Sans MS"/>
              </a:rPr>
              <a:t>e</a:t>
            </a:r>
            <a:r>
              <a:rPr sz="1750" spc="-75" dirty="0">
                <a:latin typeface="Comic Sans MS"/>
                <a:cs typeface="Comic Sans MS"/>
              </a:rPr>
              <a:t>rpr</a:t>
            </a:r>
            <a:r>
              <a:rPr sz="1950" spc="-75" dirty="0">
                <a:latin typeface="Comic Sans MS"/>
                <a:cs typeface="Comic Sans MS"/>
              </a:rPr>
              <a:t>e</a:t>
            </a:r>
            <a:r>
              <a:rPr sz="1750" spc="-75" dirty="0">
                <a:latin typeface="Comic Sans MS"/>
                <a:cs typeface="Comic Sans MS"/>
              </a:rPr>
              <a:t>t</a:t>
            </a:r>
            <a:r>
              <a:rPr sz="1950" spc="-75" dirty="0">
                <a:latin typeface="Comic Sans MS"/>
                <a:cs typeface="Comic Sans MS"/>
              </a:rPr>
              <a:t>a</a:t>
            </a:r>
            <a:r>
              <a:rPr sz="1750" spc="-75" dirty="0">
                <a:latin typeface="Comic Sans MS"/>
                <a:cs typeface="Comic Sans MS"/>
              </a:rPr>
              <a:t>t</a:t>
            </a:r>
            <a:r>
              <a:rPr sz="1950" spc="-75" dirty="0">
                <a:latin typeface="Comic Sans MS"/>
                <a:cs typeface="Comic Sans MS"/>
              </a:rPr>
              <a:t>i</a:t>
            </a:r>
            <a:r>
              <a:rPr sz="1750" spc="-75" dirty="0">
                <a:latin typeface="Comic Sans MS"/>
                <a:cs typeface="Comic Sans MS"/>
              </a:rPr>
              <a:t>on</a:t>
            </a:r>
            <a:endParaRPr sz="17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499" y="593722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499" y="615630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96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0499" y="6365854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05"/>
                </a:moveTo>
                <a:lnTo>
                  <a:pt x="20654" y="47605"/>
                </a:lnTo>
                <a:lnTo>
                  <a:pt x="17617" y="46977"/>
                </a:lnTo>
                <a:lnTo>
                  <a:pt x="0" y="26955"/>
                </a:lnTo>
                <a:lnTo>
                  <a:pt x="0" y="20631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55"/>
                </a:lnTo>
                <a:lnTo>
                  <a:pt x="26970" y="47605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2783" y="5500707"/>
            <a:ext cx="2985135" cy="9734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tr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nsm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ons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w</a:t>
            </a:r>
            <a:r>
              <a:rPr sz="1150" spc="-35" dirty="0">
                <a:latin typeface="Comic Sans MS"/>
                <a:cs typeface="Comic Sans MS"/>
              </a:rPr>
              <a:t>hich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pro</a:t>
            </a:r>
            <a:r>
              <a:rPr sz="1150" spc="-20" dirty="0">
                <a:latin typeface="Comic Sans MS"/>
                <a:cs typeface="Comic Sans MS"/>
              </a:rPr>
              <a:t>d</a:t>
            </a:r>
            <a:r>
              <a:rPr sz="1050" spc="-20" dirty="0">
                <a:latin typeface="Comic Sans MS"/>
                <a:cs typeface="Comic Sans MS"/>
              </a:rPr>
              <a:t>u</a:t>
            </a:r>
            <a:r>
              <a:rPr sz="1150" spc="-20" dirty="0">
                <a:latin typeface="Comic Sans MS"/>
                <a:cs typeface="Comic Sans MS"/>
              </a:rPr>
              <a:t>ce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le</a:t>
            </a:r>
            <a:r>
              <a:rPr sz="1050" spc="-10" dirty="0">
                <a:latin typeface="Comic Sans MS"/>
                <a:cs typeface="Comic Sans MS"/>
              </a:rPr>
              <a:t>ss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45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00" spc="-50" dirty="0">
                <a:latin typeface="Comic Sans MS"/>
                <a:cs typeface="Comic Sans MS"/>
              </a:rPr>
              <a:t>:</a:t>
            </a:r>
            <a:endParaRPr sz="1100">
              <a:latin typeface="Comic Sans MS"/>
              <a:cs typeface="Comic Sans MS"/>
            </a:endParaRPr>
          </a:p>
          <a:p>
            <a:pPr marL="279400" marR="2418080" algn="just">
              <a:lnSpc>
                <a:spcPct val="127800"/>
              </a:lnSpc>
              <a:spcBef>
                <a:spcPts val="1005"/>
              </a:spcBef>
            </a:pPr>
            <a:r>
              <a:rPr sz="1100" spc="-25" dirty="0">
                <a:latin typeface="Comic Sans MS"/>
                <a:cs typeface="Comic Sans MS"/>
              </a:rPr>
              <a:t>AV8 AV6 </a:t>
            </a:r>
            <a:r>
              <a:rPr sz="1100" spc="-95" dirty="0">
                <a:latin typeface="Comic Sans MS"/>
                <a:cs typeface="Comic Sans MS"/>
              </a:rPr>
              <a:t>AM7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120" y="6751115"/>
            <a:ext cx="7969250" cy="65849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735"/>
              </a:spcBef>
            </a:pPr>
            <a:r>
              <a:rPr sz="2300" spc="-305" dirty="0">
                <a:latin typeface="Comic Sans MS"/>
                <a:cs typeface="Comic Sans MS"/>
              </a:rPr>
              <a:t>IV</a:t>
            </a:r>
            <a:r>
              <a:rPr sz="2350" spc="-305" dirty="0">
                <a:latin typeface="Comic Sans MS"/>
                <a:cs typeface="Comic Sans MS"/>
              </a:rPr>
              <a:t>-</a:t>
            </a:r>
            <a:r>
              <a:rPr sz="2350" spc="-185" dirty="0">
                <a:latin typeface="Comic Sans MS"/>
                <a:cs typeface="Comic Sans MS"/>
              </a:rPr>
              <a:t> </a:t>
            </a:r>
            <a:r>
              <a:rPr sz="2350" spc="-135" dirty="0">
                <a:latin typeface="Comic Sans MS"/>
                <a:cs typeface="Comic Sans MS"/>
              </a:rPr>
              <a:t>3</a:t>
            </a:r>
            <a:r>
              <a:rPr sz="2350" spc="-185" dirty="0">
                <a:latin typeface="Comic Sans MS"/>
                <a:cs typeface="Comic Sans MS"/>
              </a:rPr>
              <a:t> </a:t>
            </a:r>
            <a:r>
              <a:rPr sz="2100" spc="-40" dirty="0">
                <a:latin typeface="Comic Sans MS"/>
                <a:cs typeface="Comic Sans MS"/>
              </a:rPr>
              <a:t>top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300" spc="-50" dirty="0">
                <a:latin typeface="Comic Sans MS"/>
                <a:cs typeface="Comic Sans MS"/>
              </a:rPr>
              <a:t>ec</a:t>
            </a:r>
            <a:r>
              <a:rPr sz="2100" spc="-50" dirty="0">
                <a:latin typeface="Comic Sans MS"/>
                <a:cs typeface="Comic Sans MS"/>
              </a:rPr>
              <a:t>o</a:t>
            </a:r>
            <a:r>
              <a:rPr sz="2300" spc="-50" dirty="0">
                <a:latin typeface="Comic Sans MS"/>
                <a:cs typeface="Comic Sans MS"/>
              </a:rPr>
              <a:t>l</a:t>
            </a:r>
            <a:r>
              <a:rPr sz="2100" spc="-50" dirty="0">
                <a:latin typeface="Comic Sans MS"/>
                <a:cs typeface="Comic Sans MS"/>
              </a:rPr>
              <a:t>o</a:t>
            </a:r>
            <a:r>
              <a:rPr sz="2300" spc="-50" dirty="0">
                <a:latin typeface="Comic Sans MS"/>
                <a:cs typeface="Comic Sans MS"/>
              </a:rPr>
              <a:t>gical</a:t>
            </a:r>
            <a:r>
              <a:rPr sz="2300" spc="-170" dirty="0">
                <a:latin typeface="Comic Sans MS"/>
                <a:cs typeface="Comic Sans MS"/>
              </a:rPr>
              <a:t> </a:t>
            </a:r>
            <a:r>
              <a:rPr sz="2100" spc="-20" dirty="0">
                <a:latin typeface="Comic Sans MS"/>
                <a:cs typeface="Comic Sans MS"/>
              </a:rPr>
              <a:t>mo</a:t>
            </a:r>
            <a:r>
              <a:rPr sz="2300" spc="-20" dirty="0">
                <a:latin typeface="Comic Sans MS"/>
                <a:cs typeface="Comic Sans MS"/>
              </a:rPr>
              <a:t>del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00" spc="-10" dirty="0">
                <a:latin typeface="Comic Sans MS"/>
                <a:cs typeface="Comic Sans MS"/>
              </a:rPr>
              <a:t>e</a:t>
            </a:r>
            <a:r>
              <a:rPr sz="2100" spc="-10" dirty="0">
                <a:latin typeface="Comic Sans MS"/>
                <a:cs typeface="Comic Sans MS"/>
              </a:rPr>
              <a:t>n</a:t>
            </a:r>
            <a:r>
              <a:rPr sz="2300" spc="-10" dirty="0">
                <a:latin typeface="Comic Sans MS"/>
                <a:cs typeface="Comic Sans MS"/>
              </a:rPr>
              <a:t>gi</a:t>
            </a:r>
            <a:r>
              <a:rPr sz="2100" spc="-10" dirty="0">
                <a:latin typeface="Comic Sans MS"/>
                <a:cs typeface="Comic Sans MS"/>
              </a:rPr>
              <a:t>n</a:t>
            </a:r>
            <a:r>
              <a:rPr sz="2300" spc="-10" dirty="0">
                <a:latin typeface="Comic Sans MS"/>
                <a:cs typeface="Comic Sans MS"/>
              </a:rPr>
              <a:t>e</a:t>
            </a:r>
            <a:r>
              <a:rPr sz="2100" spc="-10" dirty="0">
                <a:latin typeface="Comic Sans MS"/>
                <a:cs typeface="Comic Sans MS"/>
              </a:rPr>
              <a:t>s</a:t>
            </a:r>
            <a:r>
              <a:rPr sz="2100" spc="-110" dirty="0">
                <a:latin typeface="Comic Sans MS"/>
                <a:cs typeface="Comic Sans MS"/>
              </a:rPr>
              <a:t> </a:t>
            </a:r>
            <a:r>
              <a:rPr sz="2100" spc="-50" dirty="0">
                <a:latin typeface="Comic Sans MS"/>
                <a:cs typeface="Comic Sans MS"/>
              </a:rPr>
              <a:t>w</a:t>
            </a:r>
            <a:r>
              <a:rPr sz="2300" spc="-50" dirty="0">
                <a:latin typeface="Comic Sans MS"/>
                <a:cs typeface="Comic Sans MS"/>
              </a:rPr>
              <a:t>hich</a:t>
            </a:r>
            <a:r>
              <a:rPr sz="2300" spc="-170" dirty="0">
                <a:latin typeface="Comic Sans MS"/>
                <a:cs typeface="Comic Sans MS"/>
              </a:rPr>
              <a:t> </a:t>
            </a:r>
            <a:r>
              <a:rPr sz="2100" spc="-40" dirty="0">
                <a:latin typeface="Comic Sans MS"/>
                <a:cs typeface="Comic Sans MS"/>
              </a:rPr>
              <a:t>pro</a:t>
            </a:r>
            <a:r>
              <a:rPr sz="2300" spc="-40" dirty="0">
                <a:latin typeface="Comic Sans MS"/>
                <a:cs typeface="Comic Sans MS"/>
              </a:rPr>
              <a:t>d</a:t>
            </a:r>
            <a:r>
              <a:rPr sz="2100" spc="-40" dirty="0">
                <a:latin typeface="Comic Sans MS"/>
                <a:cs typeface="Comic Sans MS"/>
              </a:rPr>
              <a:t>u</a:t>
            </a:r>
            <a:r>
              <a:rPr sz="2300" spc="-40" dirty="0">
                <a:latin typeface="Comic Sans MS"/>
                <a:cs typeface="Comic Sans MS"/>
              </a:rPr>
              <a:t>ce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100" spc="-165" dirty="0">
                <a:latin typeface="Comic Sans MS"/>
                <a:cs typeface="Comic Sans MS"/>
              </a:rPr>
              <a:t>t</a:t>
            </a:r>
            <a:r>
              <a:rPr sz="2300" spc="-165" dirty="0">
                <a:latin typeface="Comic Sans MS"/>
                <a:cs typeface="Comic Sans MS"/>
              </a:rPr>
              <a:t>he</a:t>
            </a:r>
            <a:r>
              <a:rPr sz="2300" spc="-170" dirty="0">
                <a:latin typeface="Comic Sans MS"/>
                <a:cs typeface="Comic Sans MS"/>
              </a:rPr>
              <a:t> </a:t>
            </a:r>
            <a:r>
              <a:rPr sz="2300" spc="-35" dirty="0">
                <a:latin typeface="Comic Sans MS"/>
                <a:cs typeface="Comic Sans MS"/>
              </a:rPr>
              <a:t>l</a:t>
            </a:r>
            <a:r>
              <a:rPr sz="2100" spc="-35" dirty="0">
                <a:latin typeface="Comic Sans MS"/>
                <a:cs typeface="Comic Sans MS"/>
              </a:rPr>
              <a:t>ow</a:t>
            </a:r>
            <a:r>
              <a:rPr sz="2300" spc="-35" dirty="0">
                <a:latin typeface="Comic Sans MS"/>
                <a:cs typeface="Comic Sans MS"/>
              </a:rPr>
              <a:t>e</a:t>
            </a:r>
            <a:r>
              <a:rPr sz="2100" spc="-35" dirty="0">
                <a:latin typeface="Comic Sans MS"/>
                <a:cs typeface="Comic Sans MS"/>
              </a:rPr>
              <a:t>st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C</a:t>
            </a:r>
            <a:r>
              <a:rPr sz="2100" spc="-25" dirty="0">
                <a:latin typeface="Comic Sans MS"/>
                <a:cs typeface="Comic Sans MS"/>
              </a:rPr>
              <a:t>o</a:t>
            </a:r>
            <a:r>
              <a:rPr sz="2350" spc="-25" dirty="0">
                <a:latin typeface="Comic Sans MS"/>
                <a:cs typeface="Comic Sans MS"/>
              </a:rPr>
              <a:t>2 </a:t>
            </a:r>
            <a:r>
              <a:rPr sz="2100" spc="-40" dirty="0">
                <a:latin typeface="Comic Sans MS"/>
                <a:cs typeface="Comic Sans MS"/>
              </a:rPr>
              <a:t>pro</a:t>
            </a:r>
            <a:r>
              <a:rPr sz="2300" spc="-40" dirty="0">
                <a:latin typeface="Comic Sans MS"/>
                <a:cs typeface="Comic Sans MS"/>
              </a:rPr>
              <a:t>d</a:t>
            </a:r>
            <a:r>
              <a:rPr sz="2100" spc="-40" dirty="0">
                <a:latin typeface="Comic Sans MS"/>
                <a:cs typeface="Comic Sans MS"/>
              </a:rPr>
              <a:t>u</a:t>
            </a:r>
            <a:r>
              <a:rPr sz="2300" spc="-40" dirty="0">
                <a:latin typeface="Comic Sans MS"/>
                <a:cs typeface="Comic Sans MS"/>
              </a:rPr>
              <a:t>ce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00" spc="-60" dirty="0">
                <a:latin typeface="Comic Sans MS"/>
                <a:cs typeface="Comic Sans MS"/>
              </a:rPr>
              <a:t>be</a:t>
            </a:r>
            <a:r>
              <a:rPr sz="2100" spc="-60" dirty="0">
                <a:latin typeface="Comic Sans MS"/>
                <a:cs typeface="Comic Sans MS"/>
              </a:rPr>
              <a:t>tw</a:t>
            </a:r>
            <a:r>
              <a:rPr sz="2300" spc="-60" dirty="0">
                <a:latin typeface="Comic Sans MS"/>
                <a:cs typeface="Comic Sans MS"/>
              </a:rPr>
              <a:t>ee</a:t>
            </a:r>
            <a:r>
              <a:rPr sz="2100" spc="-60" dirty="0">
                <a:latin typeface="Comic Sans MS"/>
                <a:cs typeface="Comic Sans MS"/>
              </a:rPr>
              <a:t>n</a:t>
            </a:r>
            <a:r>
              <a:rPr sz="2100" spc="-105" dirty="0">
                <a:latin typeface="Comic Sans MS"/>
                <a:cs typeface="Comic Sans MS"/>
              </a:rPr>
              <a:t> </a:t>
            </a:r>
            <a:r>
              <a:rPr sz="2350" spc="-100" dirty="0">
                <a:latin typeface="Comic Sans MS"/>
                <a:cs typeface="Comic Sans MS"/>
              </a:rPr>
              <a:t>2010</a:t>
            </a:r>
            <a:r>
              <a:rPr sz="2350" spc="-180" dirty="0">
                <a:latin typeface="Comic Sans MS"/>
                <a:cs typeface="Comic Sans MS"/>
              </a:rPr>
              <a:t> </a:t>
            </a:r>
            <a:r>
              <a:rPr sz="2300" spc="-25" dirty="0">
                <a:latin typeface="Comic Sans MS"/>
                <a:cs typeface="Comic Sans MS"/>
              </a:rPr>
              <a:t>a</a:t>
            </a:r>
            <a:r>
              <a:rPr sz="2100" spc="-25" dirty="0">
                <a:latin typeface="Comic Sans MS"/>
                <a:cs typeface="Comic Sans MS"/>
              </a:rPr>
              <a:t>n</a:t>
            </a:r>
            <a:r>
              <a:rPr sz="2300" spc="-25" dirty="0">
                <a:latin typeface="Comic Sans MS"/>
                <a:cs typeface="Comic Sans MS"/>
              </a:rPr>
              <a:t>d</a:t>
            </a:r>
            <a:r>
              <a:rPr sz="2300" spc="-165" dirty="0">
                <a:latin typeface="Comic Sans MS"/>
                <a:cs typeface="Comic Sans MS"/>
              </a:rPr>
              <a:t> </a:t>
            </a:r>
            <a:r>
              <a:rPr sz="2350" spc="-20" dirty="0">
                <a:latin typeface="Comic Sans MS"/>
                <a:cs typeface="Comic Sans MS"/>
              </a:rPr>
              <a:t>2014</a:t>
            </a:r>
            <a:endParaRPr sz="235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4675" y="2879717"/>
            <a:ext cx="8915400" cy="142875"/>
            <a:chOff x="574675" y="2879717"/>
            <a:chExt cx="8915400" cy="142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675" y="2879717"/>
              <a:ext cx="8915400" cy="142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4675" y="2879717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4675" y="3013067"/>
              <a:ext cx="8915400" cy="9525"/>
            </a:xfrm>
            <a:custGeom>
              <a:avLst/>
              <a:gdLst/>
              <a:ahLst/>
              <a:cxnLst/>
              <a:rect l="l" t="t" r="r" b="b"/>
              <a:pathLst>
                <a:path w="8915400" h="9525">
                  <a:moveTo>
                    <a:pt x="8915400" y="9525"/>
                  </a:moveTo>
                  <a:lnTo>
                    <a:pt x="0" y="9525"/>
                  </a:lnTo>
                  <a:lnTo>
                    <a:pt x="0" y="0"/>
                  </a:lnTo>
                  <a:lnTo>
                    <a:pt x="8915400" y="0"/>
                  </a:lnTo>
                  <a:lnTo>
                    <a:pt x="8915400" y="9525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3250" y="2917817"/>
              <a:ext cx="5638800" cy="76200"/>
            </a:xfrm>
            <a:custGeom>
              <a:avLst/>
              <a:gdLst/>
              <a:ahLst/>
              <a:cxnLst/>
              <a:rect l="l" t="t" r="r" b="b"/>
              <a:pathLst>
                <a:path w="5638800" h="76200">
                  <a:moveTo>
                    <a:pt x="5605751" y="76199"/>
                  </a:moveTo>
                  <a:lnTo>
                    <a:pt x="33047" y="76199"/>
                  </a:lnTo>
                  <a:lnTo>
                    <a:pt x="28187" y="75233"/>
                  </a:lnTo>
                  <a:lnTo>
                    <a:pt x="966" y="48012"/>
                  </a:lnTo>
                  <a:lnTo>
                    <a:pt x="0" y="43152"/>
                  </a:lnTo>
                  <a:lnTo>
                    <a:pt x="0" y="38100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605751" y="0"/>
                  </a:lnTo>
                  <a:lnTo>
                    <a:pt x="5637832" y="28187"/>
                  </a:lnTo>
                  <a:lnTo>
                    <a:pt x="5638799" y="33047"/>
                  </a:lnTo>
                  <a:lnTo>
                    <a:pt x="5638799" y="43152"/>
                  </a:lnTo>
                  <a:lnTo>
                    <a:pt x="5610611" y="75233"/>
                  </a:lnTo>
                  <a:lnTo>
                    <a:pt x="5605751" y="76199"/>
                  </a:lnTo>
                  <a:close/>
                </a:path>
              </a:pathLst>
            </a:custGeom>
            <a:solidFill>
              <a:srgbClr val="000000">
                <a:alpha val="227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9446" y="1476627"/>
            <a:ext cx="445134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10" dirty="0">
                <a:latin typeface="Comic Sans MS"/>
                <a:cs typeface="Comic Sans MS"/>
              </a:rPr>
              <a:t>MODEL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0602" y="1476627"/>
            <a:ext cx="108458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dirty="0">
                <a:latin typeface="Comic Sans MS"/>
                <a:cs typeface="Comic Sans MS"/>
              </a:rPr>
              <a:t>VEHICLE</a:t>
            </a:r>
            <a:r>
              <a:rPr sz="950" spc="415" dirty="0">
                <a:latin typeface="Comic Sans MS"/>
                <a:cs typeface="Comic Sans MS"/>
              </a:rPr>
              <a:t> </a:t>
            </a:r>
            <a:r>
              <a:rPr sz="950" spc="-60" dirty="0">
                <a:latin typeface="Comic Sans MS"/>
                <a:cs typeface="Comic Sans MS"/>
              </a:rPr>
              <a:t>ENGINE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84578" y="1476627"/>
            <a:ext cx="320040" cy="1739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20" dirty="0">
                <a:latin typeface="Comic Sans MS"/>
                <a:cs typeface="Comic Sans MS"/>
              </a:rPr>
              <a:t>FUEL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93259" y="1333752"/>
            <a:ext cx="92329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603250">
              <a:lnSpc>
                <a:spcPts val="1130"/>
              </a:lnSpc>
              <a:spcBef>
                <a:spcPts val="165"/>
              </a:spcBef>
            </a:pPr>
            <a:r>
              <a:rPr sz="950" spc="-35" dirty="0">
                <a:latin typeface="Comic Sans MS"/>
                <a:cs typeface="Comic Sans MS"/>
              </a:rPr>
              <a:t>FUEL </a:t>
            </a:r>
            <a:r>
              <a:rPr sz="950" spc="-50" dirty="0">
                <a:latin typeface="Comic Sans MS"/>
                <a:cs typeface="Comic Sans MS"/>
              </a:rPr>
              <a:t>CONSUMPTION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05439" y="1333752"/>
            <a:ext cx="92329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603250">
              <a:lnSpc>
                <a:spcPts val="1130"/>
              </a:lnSpc>
              <a:spcBef>
                <a:spcPts val="165"/>
              </a:spcBef>
            </a:pPr>
            <a:r>
              <a:rPr sz="950" spc="-35" dirty="0">
                <a:latin typeface="Comic Sans MS"/>
                <a:cs typeface="Comic Sans MS"/>
              </a:rPr>
              <a:t>FUEL </a:t>
            </a:r>
            <a:r>
              <a:rPr sz="950" spc="-50" dirty="0">
                <a:latin typeface="Comic Sans MS"/>
                <a:cs typeface="Comic Sans MS"/>
              </a:rPr>
              <a:t>CONSUMPTION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7619" y="1333752"/>
            <a:ext cx="709295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603250">
              <a:lnSpc>
                <a:spcPts val="1130"/>
              </a:lnSpc>
              <a:spcBef>
                <a:spcPts val="165"/>
              </a:spcBef>
            </a:pPr>
            <a:r>
              <a:rPr sz="950" spc="-50" dirty="0">
                <a:latin typeface="Comic Sans MS"/>
                <a:cs typeface="Comic Sans MS"/>
              </a:rPr>
              <a:t>F </a:t>
            </a:r>
            <a:r>
              <a:rPr sz="950" spc="-20" dirty="0">
                <a:latin typeface="Comic Sans MS"/>
                <a:cs typeface="Comic Sans MS"/>
              </a:rPr>
              <a:t>CONSUMPT</a:t>
            </a:r>
            <a:endParaRPr sz="950">
              <a:latin typeface="Comic Sans MS"/>
              <a:cs typeface="Comic Sans MS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98575" y="1640518"/>
          <a:ext cx="8277859" cy="106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6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9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2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2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2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605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YEAR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530" algn="ctr">
                        <a:lnSpc>
                          <a:spcPts val="57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MAKE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8895" algn="r">
                        <a:lnSpc>
                          <a:spcPts val="5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MODEL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CLASS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SIZE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5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CYLINDERS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570"/>
                        </a:lnSpc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TRANSMISSION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TYPE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CITY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50"/>
                        </a:lnSpc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HWY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050"/>
                        </a:lnSpc>
                      </a:pPr>
                      <a:r>
                        <a:rPr sz="950" spc="45" dirty="0">
                          <a:latin typeface="Comic Sans MS"/>
                          <a:cs typeface="Comic Sans MS"/>
                        </a:rPr>
                        <a:t>C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(L/100KM)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7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(L/100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8977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CSX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AS5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9.5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8978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CSX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8.7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635"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8979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2010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ACURA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CSX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COMPACT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M6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Z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10.2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333500" y="4038586"/>
            <a:ext cx="3529329" cy="3263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Model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with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less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CO2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</a:t>
            </a:r>
            <a:r>
              <a:rPr sz="950" spc="6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from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2010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to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2014: MODEL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33500" y="4343386"/>
            <a:ext cx="696595" cy="79311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302895">
              <a:lnSpc>
                <a:spcPct val="108600"/>
              </a:lnSpc>
              <a:spcBef>
                <a:spcPts val="25"/>
              </a:spcBef>
            </a:pPr>
            <a:r>
              <a:rPr sz="950" spc="-10" dirty="0">
                <a:latin typeface="Courier New"/>
                <a:cs typeface="Courier New"/>
              </a:rPr>
              <a:t>YARIS </a:t>
            </a:r>
            <a:r>
              <a:rPr sz="950" spc="-25" dirty="0">
                <a:latin typeface="Courier New"/>
                <a:cs typeface="Courier New"/>
              </a:rPr>
              <a:t>FIT </a:t>
            </a:r>
            <a:r>
              <a:rPr sz="950" spc="-10" dirty="0">
                <a:latin typeface="Courier New"/>
                <a:cs typeface="Courier New"/>
              </a:rPr>
              <a:t>CIVIC</a:t>
            </a: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</a:pPr>
            <a:r>
              <a:rPr sz="950" dirty="0">
                <a:latin typeface="Courier New"/>
                <a:cs typeface="Courier New"/>
              </a:rPr>
              <a:t>FOCUS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spc="-25" dirty="0">
                <a:latin typeface="Courier New"/>
                <a:cs typeface="Courier New"/>
              </a:rPr>
              <a:t>FFV </a:t>
            </a:r>
            <a:r>
              <a:rPr sz="950" spc="-10" dirty="0">
                <a:latin typeface="Courier New"/>
                <a:cs typeface="Courier New"/>
              </a:rPr>
              <a:t>FIESTA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3500" y="5276836"/>
            <a:ext cx="1740535" cy="7931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452120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500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ABARTH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CABRIO </a:t>
            </a:r>
            <a:r>
              <a:rPr sz="950" dirty="0">
                <a:latin typeface="Courier New"/>
                <a:cs typeface="Courier New"/>
              </a:rPr>
              <a:t>INSIGHT</a:t>
            </a:r>
            <a:r>
              <a:rPr sz="950" spc="9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DX/LX </a:t>
            </a:r>
            <a:r>
              <a:rPr sz="950" dirty="0">
                <a:latin typeface="Courier New"/>
                <a:cs typeface="Courier New"/>
              </a:rPr>
              <a:t>COOPER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COUNTRYMAN </a:t>
            </a:r>
            <a:r>
              <a:rPr sz="950" spc="-25" dirty="0">
                <a:latin typeface="Courier New"/>
                <a:cs typeface="Courier New"/>
              </a:rPr>
              <a:t>500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latin typeface="Courier New"/>
                <a:cs typeface="Courier New"/>
              </a:rPr>
              <a:t>COROLLA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LE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ECO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(2-</a:t>
            </a:r>
            <a:r>
              <a:rPr sz="950" spc="-10" dirty="0">
                <a:latin typeface="Courier New"/>
                <a:cs typeface="Courier New"/>
              </a:rPr>
              <a:t>mode)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46321" y="4343386"/>
            <a:ext cx="174625" cy="17265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latin typeface="Courier New"/>
                <a:cs typeface="Courier New"/>
              </a:rPr>
              <a:t>10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25" dirty="0">
                <a:latin typeface="Courier New"/>
                <a:cs typeface="Courier New"/>
              </a:rPr>
              <a:t>10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9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8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8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25" dirty="0">
                <a:latin typeface="Courier New"/>
                <a:cs typeface="Courier New"/>
              </a:rPr>
              <a:t>..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33500" y="6048361"/>
            <a:ext cx="278384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Name: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count,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Length: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85,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int64</a:t>
            </a:r>
            <a:endParaRPr sz="95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98575" y="6318229"/>
            <a:ext cx="8191500" cy="1104900"/>
            <a:chOff x="1298575" y="6318229"/>
            <a:chExt cx="8191500" cy="1104900"/>
          </a:xfrm>
        </p:grpSpPr>
        <p:sp>
          <p:nvSpPr>
            <p:cNvPr id="20" name="object 20"/>
            <p:cNvSpPr/>
            <p:nvPr/>
          </p:nvSpPr>
          <p:spPr>
            <a:xfrm>
              <a:off x="1298575" y="6318229"/>
              <a:ext cx="8191500" cy="1104900"/>
            </a:xfrm>
            <a:custGeom>
              <a:avLst/>
              <a:gdLst/>
              <a:ahLst/>
              <a:cxnLst/>
              <a:rect l="l" t="t" r="r" b="b"/>
              <a:pathLst>
                <a:path w="8191500" h="1104900">
                  <a:moveTo>
                    <a:pt x="8191500" y="1104900"/>
                  </a:moveTo>
                  <a:lnTo>
                    <a:pt x="0" y="110490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110490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8575" y="6318237"/>
              <a:ext cx="8191500" cy="1104900"/>
            </a:xfrm>
            <a:custGeom>
              <a:avLst/>
              <a:gdLst/>
              <a:ahLst/>
              <a:cxnLst/>
              <a:rect l="l" t="t" r="r" b="b"/>
              <a:pathLst>
                <a:path w="8191500" h="1104900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1104900"/>
                  </a:lnTo>
                  <a:lnTo>
                    <a:pt x="9525" y="1104900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1104900"/>
                  </a:lnTo>
                  <a:lnTo>
                    <a:pt x="8191500" y="1104900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2221" y="56196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03337" y="522267"/>
            <a:ext cx="8181975" cy="7239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#Subset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period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from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2010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0" dirty="0">
                <a:solidFill>
                  <a:srgbClr val="408080"/>
                </a:solidFill>
                <a:latin typeface="Courier New"/>
                <a:cs typeface="Courier New"/>
              </a:rPr>
              <a:t>2014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1111250">
              <a:lnSpc>
                <a:spcPct val="1118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df_cars_2010_2014</a:t>
            </a:r>
            <a:r>
              <a:rPr sz="950" spc="10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"MODEL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YEAR"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&gt;=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2010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&amp;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"MODEL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YEAR"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&lt;=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2014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)]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df_cars_2010_2014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221" y="1343016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Out[33]: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2221" y="3162286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[34]: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03337" y="3122591"/>
            <a:ext cx="8181975" cy="8858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Ecological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model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from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2010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2014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less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or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equal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150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G/KM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emissions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210500"/>
              </a:lnSpc>
              <a:spcBef>
                <a:spcPts val="7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df_cars_eco_type_2010_2014</a:t>
            </a:r>
            <a:r>
              <a:rPr sz="950" spc="254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26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df_cars_2010_2014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'MODEL'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df_cars_2010_2014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26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26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&lt;=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150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value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"Model</a:t>
            </a:r>
            <a:r>
              <a:rPr sz="950" spc="6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with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less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CO2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from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2010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to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2014:\n"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7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df_cars_eco_type_2010_2014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32221" y="6362686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08100" y="6353161"/>
            <a:ext cx="8172450" cy="793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#Visualization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ecological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model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from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2010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2014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less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or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equal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150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G/KM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emissions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tabLst>
                <a:tab pos="4298950" algn="l"/>
              </a:tabLst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df_cars_eco_type_2010_2014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spc="254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'MODEL'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54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kind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'bar'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	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width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6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edgecolor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'white'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6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"red"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575" y="355579"/>
            <a:ext cx="8191500" cy="371475"/>
            <a:chOff x="1298575" y="355579"/>
            <a:chExt cx="8191500" cy="371475"/>
          </a:xfrm>
        </p:grpSpPr>
        <p:sp>
          <p:nvSpPr>
            <p:cNvPr id="3" name="object 3"/>
            <p:cNvSpPr/>
            <p:nvPr/>
          </p:nvSpPr>
          <p:spPr>
            <a:xfrm>
              <a:off x="1298575" y="355579"/>
              <a:ext cx="8191500" cy="371475"/>
            </a:xfrm>
            <a:custGeom>
              <a:avLst/>
              <a:gdLst/>
              <a:ahLst/>
              <a:cxnLst/>
              <a:rect l="l" t="t" r="r" b="b"/>
              <a:pathLst>
                <a:path w="8191500" h="371475">
                  <a:moveTo>
                    <a:pt x="8191500" y="371475"/>
                  </a:moveTo>
                  <a:lnTo>
                    <a:pt x="0" y="3714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3714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8575" y="355586"/>
              <a:ext cx="8191500" cy="371475"/>
            </a:xfrm>
            <a:custGeom>
              <a:avLst/>
              <a:gdLst/>
              <a:ahLst/>
              <a:cxnLst/>
              <a:rect l="l" t="t" r="r" b="b"/>
              <a:pathLst>
                <a:path w="8191500" h="371475">
                  <a:moveTo>
                    <a:pt x="8191500" y="0"/>
                  </a:moveTo>
                  <a:lnTo>
                    <a:pt x="8181975" y="0"/>
                  </a:lnTo>
                  <a:lnTo>
                    <a:pt x="8181975" y="361950"/>
                  </a:lnTo>
                  <a:lnTo>
                    <a:pt x="9525" y="3619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361950"/>
                  </a:lnTo>
                  <a:lnTo>
                    <a:pt x="0" y="371475"/>
                  </a:lnTo>
                  <a:lnTo>
                    <a:pt x="9525" y="371475"/>
                  </a:lnTo>
                  <a:lnTo>
                    <a:pt x="8181975" y="371475"/>
                  </a:lnTo>
                  <a:lnTo>
                    <a:pt x="8191500" y="371475"/>
                  </a:lnTo>
                  <a:lnTo>
                    <a:pt x="8191500" y="36195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875" y="869942"/>
            <a:ext cx="4981575" cy="58959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98575" y="7013554"/>
            <a:ext cx="8191500" cy="409575"/>
            <a:chOff x="1298575" y="7013554"/>
            <a:chExt cx="8191500" cy="409575"/>
          </a:xfrm>
        </p:grpSpPr>
        <p:sp>
          <p:nvSpPr>
            <p:cNvPr id="7" name="object 7"/>
            <p:cNvSpPr/>
            <p:nvPr/>
          </p:nvSpPr>
          <p:spPr>
            <a:xfrm>
              <a:off x="1298575" y="7013554"/>
              <a:ext cx="8191500" cy="409575"/>
            </a:xfrm>
            <a:custGeom>
              <a:avLst/>
              <a:gdLst/>
              <a:ahLst/>
              <a:cxnLst/>
              <a:rect l="l" t="t" r="r" b="b"/>
              <a:pathLst>
                <a:path w="8191500" h="409575">
                  <a:moveTo>
                    <a:pt x="8191500" y="409575"/>
                  </a:moveTo>
                  <a:lnTo>
                    <a:pt x="0" y="4095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4095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8575" y="7013562"/>
              <a:ext cx="8191500" cy="409575"/>
            </a:xfrm>
            <a:custGeom>
              <a:avLst/>
              <a:gdLst/>
              <a:ahLst/>
              <a:cxnLst/>
              <a:rect l="l" t="t" r="r" b="b"/>
              <a:pathLst>
                <a:path w="8191500" h="409575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409575"/>
                  </a:lnTo>
                  <a:lnTo>
                    <a:pt x="8191500" y="409575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08100" y="333361"/>
            <a:ext cx="817245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4051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'Model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engines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with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low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from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2010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to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2014'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221" y="705801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[36]: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8100" y="7048486"/>
            <a:ext cx="817245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Top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3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ecological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model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engines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which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produce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lowest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produce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between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2010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0" dirty="0">
                <a:solidFill>
                  <a:srgbClr val="408080"/>
                </a:solidFill>
                <a:latin typeface="Courier New"/>
                <a:cs typeface="Courier New"/>
              </a:rPr>
              <a:t>2014</a:t>
            </a: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df_cars_eco_type_2010_2014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head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575" y="355580"/>
            <a:ext cx="8191500" cy="57150"/>
            <a:chOff x="1298575" y="355580"/>
            <a:chExt cx="8191500" cy="57150"/>
          </a:xfrm>
        </p:grpSpPr>
        <p:sp>
          <p:nvSpPr>
            <p:cNvPr id="3" name="object 3"/>
            <p:cNvSpPr/>
            <p:nvPr/>
          </p:nvSpPr>
          <p:spPr>
            <a:xfrm>
              <a:off x="1298575" y="355580"/>
              <a:ext cx="8191500" cy="57150"/>
            </a:xfrm>
            <a:custGeom>
              <a:avLst/>
              <a:gdLst/>
              <a:ahLst/>
              <a:cxnLst/>
              <a:rect l="l" t="t" r="r" b="b"/>
              <a:pathLst>
                <a:path w="8191500" h="57150">
                  <a:moveTo>
                    <a:pt x="8191500" y="57150"/>
                  </a:moveTo>
                  <a:lnTo>
                    <a:pt x="0" y="5715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5715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8575" y="355586"/>
              <a:ext cx="8191500" cy="57150"/>
            </a:xfrm>
            <a:custGeom>
              <a:avLst/>
              <a:gdLst/>
              <a:ahLst/>
              <a:cxnLst/>
              <a:rect l="l" t="t" r="r" b="b"/>
              <a:pathLst>
                <a:path w="8191500" h="57150">
                  <a:moveTo>
                    <a:pt x="8191500" y="0"/>
                  </a:moveTo>
                  <a:lnTo>
                    <a:pt x="8181975" y="0"/>
                  </a:lnTo>
                  <a:lnTo>
                    <a:pt x="8181975" y="47625"/>
                  </a:lnTo>
                  <a:lnTo>
                    <a:pt x="9525" y="4762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47625"/>
                  </a:lnTo>
                  <a:lnTo>
                    <a:pt x="0" y="57150"/>
                  </a:lnTo>
                  <a:lnTo>
                    <a:pt x="9525" y="57150"/>
                  </a:lnTo>
                  <a:lnTo>
                    <a:pt x="8181975" y="57150"/>
                  </a:lnTo>
                  <a:lnTo>
                    <a:pt x="8191500" y="57150"/>
                  </a:lnTo>
                  <a:lnTo>
                    <a:pt x="8191500" y="476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33500" y="438136"/>
            <a:ext cx="398145" cy="6407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40"/>
              </a:spcBef>
            </a:pPr>
            <a:r>
              <a:rPr sz="950" spc="-10" dirty="0">
                <a:latin typeface="Courier New"/>
                <a:cs typeface="Courier New"/>
              </a:rPr>
              <a:t>MODEL YARIS </a:t>
            </a:r>
            <a:r>
              <a:rPr sz="950" spc="-25" dirty="0">
                <a:latin typeface="Courier New"/>
                <a:cs typeface="Courier New"/>
              </a:rPr>
              <a:t>FIT </a:t>
            </a:r>
            <a:r>
              <a:rPr sz="950" spc="-10" dirty="0">
                <a:latin typeface="Courier New"/>
                <a:cs typeface="Courier New"/>
              </a:rPr>
              <a:t>CIVIC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04440" y="577201"/>
            <a:ext cx="174625" cy="5016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29"/>
              </a:spcBef>
            </a:pPr>
            <a:r>
              <a:rPr sz="950" spc="-25" dirty="0">
                <a:latin typeface="Courier New"/>
                <a:cs typeface="Courier New"/>
              </a:rPr>
              <a:t>10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135"/>
              </a:spcBef>
            </a:pPr>
            <a:r>
              <a:rPr sz="950" spc="-25" dirty="0">
                <a:latin typeface="Courier New"/>
                <a:cs typeface="Courier New"/>
              </a:rPr>
              <a:t>10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9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2783" y="1057261"/>
            <a:ext cx="3761740" cy="10172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Name: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count,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int64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950">
              <a:latin typeface="Courier New"/>
              <a:cs typeface="Courier New"/>
            </a:endParaRPr>
          </a:p>
          <a:p>
            <a:pPr marL="14604">
              <a:lnSpc>
                <a:spcPct val="100000"/>
              </a:lnSpc>
            </a:pPr>
            <a:r>
              <a:rPr sz="1900" spc="-20" dirty="0">
                <a:latin typeface="Segoe UI Light"/>
                <a:cs typeface="Segoe UI Light"/>
              </a:rPr>
              <a:t>I</a:t>
            </a:r>
            <a:r>
              <a:rPr sz="1750" spc="-20" dirty="0">
                <a:latin typeface="Comic Sans MS"/>
                <a:cs typeface="Comic Sans MS"/>
              </a:rPr>
              <a:t>nt</a:t>
            </a:r>
            <a:r>
              <a:rPr sz="1950" spc="-20" dirty="0">
                <a:latin typeface="Comic Sans MS"/>
                <a:cs typeface="Comic Sans MS"/>
              </a:rPr>
              <a:t>e</a:t>
            </a:r>
            <a:r>
              <a:rPr sz="1750" spc="-20" dirty="0">
                <a:latin typeface="Comic Sans MS"/>
                <a:cs typeface="Comic Sans MS"/>
              </a:rPr>
              <a:t>rpr</a:t>
            </a:r>
            <a:r>
              <a:rPr sz="1950" spc="-20" dirty="0">
                <a:latin typeface="Comic Sans MS"/>
                <a:cs typeface="Comic Sans MS"/>
              </a:rPr>
              <a:t>e</a:t>
            </a:r>
            <a:r>
              <a:rPr sz="1750" spc="-20" dirty="0">
                <a:latin typeface="Comic Sans MS"/>
                <a:cs typeface="Comic Sans MS"/>
              </a:rPr>
              <a:t>t</a:t>
            </a:r>
            <a:r>
              <a:rPr sz="1950" spc="-20" dirty="0">
                <a:latin typeface="Comic Sans MS"/>
                <a:cs typeface="Comic Sans MS"/>
              </a:rPr>
              <a:t>a</a:t>
            </a:r>
            <a:r>
              <a:rPr sz="1750" spc="-20" dirty="0">
                <a:latin typeface="Comic Sans MS"/>
                <a:cs typeface="Comic Sans MS"/>
              </a:rPr>
              <a:t>t</a:t>
            </a:r>
            <a:r>
              <a:rPr sz="1950" spc="-20" dirty="0">
                <a:latin typeface="Comic Sans MS"/>
                <a:cs typeface="Comic Sans MS"/>
              </a:rPr>
              <a:t>i</a:t>
            </a:r>
            <a:r>
              <a:rPr sz="1750" spc="-20" dirty="0">
                <a:latin typeface="Comic Sans MS"/>
                <a:cs typeface="Comic Sans MS"/>
              </a:rPr>
              <a:t>on</a:t>
            </a:r>
            <a:endParaRPr sz="17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10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top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00" dirty="0">
                <a:latin typeface="Comic Sans MS"/>
                <a:cs typeface="Comic Sans MS"/>
              </a:rPr>
              <a:t>3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50" spc="-25" dirty="0">
                <a:latin typeface="Comic Sans MS"/>
                <a:cs typeface="Comic Sans MS"/>
              </a:rPr>
              <a:t>ec</a:t>
            </a:r>
            <a:r>
              <a:rPr sz="1050" spc="-25" dirty="0">
                <a:latin typeface="Comic Sans MS"/>
                <a:cs typeface="Comic Sans MS"/>
              </a:rPr>
              <a:t>o</a:t>
            </a:r>
            <a:r>
              <a:rPr sz="1150" spc="-25" dirty="0">
                <a:latin typeface="Comic Sans MS"/>
                <a:cs typeface="Comic Sans MS"/>
              </a:rPr>
              <a:t>l</a:t>
            </a:r>
            <a:r>
              <a:rPr sz="1050" spc="-25" dirty="0">
                <a:latin typeface="Comic Sans MS"/>
                <a:cs typeface="Comic Sans MS"/>
              </a:rPr>
              <a:t>o</a:t>
            </a:r>
            <a:r>
              <a:rPr sz="1150" spc="-25" dirty="0">
                <a:latin typeface="Comic Sans MS"/>
                <a:cs typeface="Comic Sans MS"/>
              </a:rPr>
              <a:t>gical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mo</a:t>
            </a:r>
            <a:r>
              <a:rPr sz="1150" dirty="0">
                <a:latin typeface="Comic Sans MS"/>
                <a:cs typeface="Comic Sans MS"/>
              </a:rPr>
              <a:t>del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gi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050" spc="-35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e </a:t>
            </a:r>
            <a:r>
              <a:rPr sz="1100" spc="-114" dirty="0">
                <a:latin typeface="Comic Sans MS"/>
                <a:cs typeface="Comic Sans MS"/>
              </a:rPr>
              <a:t>YARIS,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00" spc="-170" dirty="0">
                <a:latin typeface="Comic Sans MS"/>
                <a:cs typeface="Comic Sans MS"/>
              </a:rPr>
              <a:t>FIT</a:t>
            </a:r>
            <a:r>
              <a:rPr sz="1100" spc="-5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65" dirty="0">
                <a:latin typeface="Comic Sans MS"/>
                <a:cs typeface="Comic Sans MS"/>
              </a:rPr>
              <a:t> </a:t>
            </a:r>
            <a:r>
              <a:rPr sz="1100" spc="-30" dirty="0">
                <a:latin typeface="Comic Sans MS"/>
                <a:cs typeface="Comic Sans MS"/>
              </a:rPr>
              <a:t>CIVIC</a:t>
            </a:r>
            <a:endParaRPr sz="11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5120" y="2350566"/>
            <a:ext cx="7399655" cy="65849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735"/>
              </a:spcBef>
            </a:pPr>
            <a:r>
              <a:rPr sz="2300" spc="-105" dirty="0">
                <a:latin typeface="Comic Sans MS"/>
                <a:cs typeface="Comic Sans MS"/>
              </a:rPr>
              <a:t>V</a:t>
            </a:r>
            <a:r>
              <a:rPr sz="2350" spc="-105" dirty="0">
                <a:latin typeface="Comic Sans MS"/>
                <a:cs typeface="Comic Sans MS"/>
              </a:rPr>
              <a:t>-</a:t>
            </a:r>
            <a:r>
              <a:rPr sz="2350" spc="-195" dirty="0">
                <a:latin typeface="Comic Sans MS"/>
                <a:cs typeface="Comic Sans MS"/>
              </a:rPr>
              <a:t> </a:t>
            </a:r>
            <a:r>
              <a:rPr sz="2300" spc="-30" dirty="0">
                <a:latin typeface="Comic Sans MS"/>
                <a:cs typeface="Comic Sans MS"/>
              </a:rPr>
              <a:t>D</a:t>
            </a:r>
            <a:r>
              <a:rPr sz="2100" spc="-30" dirty="0">
                <a:latin typeface="Comic Sans MS"/>
                <a:cs typeface="Comic Sans MS"/>
              </a:rPr>
              <a:t>o</a:t>
            </a:r>
            <a:r>
              <a:rPr sz="2300" spc="-30" dirty="0">
                <a:latin typeface="Comic Sans MS"/>
                <a:cs typeface="Comic Sans MS"/>
              </a:rPr>
              <a:t>e</a:t>
            </a:r>
            <a:r>
              <a:rPr sz="2100" spc="-30" dirty="0">
                <a:latin typeface="Comic Sans MS"/>
                <a:cs typeface="Comic Sans MS"/>
              </a:rPr>
              <a:t>s</a:t>
            </a:r>
            <a:r>
              <a:rPr sz="2100" spc="-114" dirty="0">
                <a:latin typeface="Comic Sans MS"/>
                <a:cs typeface="Comic Sans MS"/>
              </a:rPr>
              <a:t> </a:t>
            </a:r>
            <a:r>
              <a:rPr sz="2100" spc="-175" dirty="0">
                <a:latin typeface="Comic Sans MS"/>
                <a:cs typeface="Comic Sans MS"/>
              </a:rPr>
              <a:t>t</a:t>
            </a:r>
            <a:r>
              <a:rPr sz="2300" spc="-175" dirty="0">
                <a:latin typeface="Comic Sans MS"/>
                <a:cs typeface="Comic Sans MS"/>
              </a:rPr>
              <a:t>ha</a:t>
            </a:r>
            <a:r>
              <a:rPr sz="2100" spc="-175" dirty="0">
                <a:latin typeface="Comic Sans MS"/>
                <a:cs typeface="Comic Sans MS"/>
              </a:rPr>
              <a:t>t</a:t>
            </a:r>
            <a:r>
              <a:rPr sz="2100" spc="-120" dirty="0">
                <a:latin typeface="Comic Sans MS"/>
                <a:cs typeface="Comic Sans MS"/>
              </a:rPr>
              <a:t> </a:t>
            </a:r>
            <a:r>
              <a:rPr sz="2100" spc="-85" dirty="0">
                <a:latin typeface="Comic Sans MS"/>
                <a:cs typeface="Comic Sans MS"/>
              </a:rPr>
              <a:t>s</a:t>
            </a:r>
            <a:r>
              <a:rPr sz="2300" spc="-85" dirty="0">
                <a:latin typeface="Comic Sans MS"/>
                <a:cs typeface="Comic Sans MS"/>
              </a:rPr>
              <a:t>i</a:t>
            </a:r>
            <a:r>
              <a:rPr sz="2100" spc="-85" dirty="0">
                <a:latin typeface="Comic Sans MS"/>
                <a:cs typeface="Comic Sans MS"/>
              </a:rPr>
              <a:t>z</a:t>
            </a:r>
            <a:r>
              <a:rPr sz="2300" spc="-85" dirty="0">
                <a:latin typeface="Comic Sans MS"/>
                <a:cs typeface="Comic Sans MS"/>
              </a:rPr>
              <a:t>e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100" spc="-190" dirty="0">
                <a:latin typeface="Comic Sans MS"/>
                <a:cs typeface="Comic Sans MS"/>
              </a:rPr>
              <a:t>o</a:t>
            </a:r>
            <a:r>
              <a:rPr sz="2300" spc="-190" dirty="0">
                <a:latin typeface="Comic Sans MS"/>
                <a:cs typeface="Comic Sans MS"/>
              </a:rPr>
              <a:t>f</a:t>
            </a:r>
            <a:r>
              <a:rPr sz="2300" spc="-180" dirty="0">
                <a:latin typeface="Comic Sans MS"/>
                <a:cs typeface="Comic Sans MS"/>
              </a:rPr>
              <a:t> </a:t>
            </a:r>
            <a:r>
              <a:rPr sz="2100" spc="-165" dirty="0">
                <a:latin typeface="Comic Sans MS"/>
                <a:cs typeface="Comic Sans MS"/>
              </a:rPr>
              <a:t>t</a:t>
            </a:r>
            <a:r>
              <a:rPr sz="2300" spc="-165" dirty="0">
                <a:latin typeface="Comic Sans MS"/>
                <a:cs typeface="Comic Sans MS"/>
              </a:rPr>
              <a:t>he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300" spc="-30" dirty="0">
                <a:latin typeface="Comic Sans MS"/>
                <a:cs typeface="Comic Sans MS"/>
              </a:rPr>
              <a:t>e</a:t>
            </a:r>
            <a:r>
              <a:rPr sz="2100" spc="-30" dirty="0">
                <a:latin typeface="Comic Sans MS"/>
                <a:cs typeface="Comic Sans MS"/>
              </a:rPr>
              <a:t>n</a:t>
            </a:r>
            <a:r>
              <a:rPr sz="2300" spc="-30" dirty="0">
                <a:latin typeface="Comic Sans MS"/>
                <a:cs typeface="Comic Sans MS"/>
              </a:rPr>
              <a:t>gi</a:t>
            </a:r>
            <a:r>
              <a:rPr sz="2100" spc="-30" dirty="0">
                <a:latin typeface="Comic Sans MS"/>
                <a:cs typeface="Comic Sans MS"/>
              </a:rPr>
              <a:t>n</a:t>
            </a:r>
            <a:r>
              <a:rPr sz="2300" spc="-30" dirty="0">
                <a:latin typeface="Comic Sans MS"/>
                <a:cs typeface="Comic Sans MS"/>
              </a:rPr>
              <a:t>e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100" spc="-10" dirty="0">
                <a:latin typeface="Comic Sans MS"/>
                <a:cs typeface="Comic Sans MS"/>
              </a:rPr>
              <a:t>p</a:t>
            </a:r>
            <a:r>
              <a:rPr sz="2300" spc="-10" dirty="0">
                <a:latin typeface="Comic Sans MS"/>
                <a:cs typeface="Comic Sans MS"/>
              </a:rPr>
              <a:t>la</a:t>
            </a:r>
            <a:r>
              <a:rPr sz="2100" spc="-10" dirty="0">
                <a:latin typeface="Comic Sans MS"/>
                <a:cs typeface="Comic Sans MS"/>
              </a:rPr>
              <a:t>y</a:t>
            </a:r>
            <a:r>
              <a:rPr sz="2100" spc="-120" dirty="0">
                <a:latin typeface="Comic Sans MS"/>
                <a:cs typeface="Comic Sans MS"/>
              </a:rPr>
              <a:t> </a:t>
            </a:r>
            <a:r>
              <a:rPr sz="2300" spc="-65" dirty="0">
                <a:latin typeface="Comic Sans MS"/>
                <a:cs typeface="Comic Sans MS"/>
              </a:rPr>
              <a:t>a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300" spc="-90" dirty="0">
                <a:latin typeface="Comic Sans MS"/>
                <a:cs typeface="Comic Sans MS"/>
              </a:rPr>
              <a:t>de</a:t>
            </a:r>
            <a:r>
              <a:rPr sz="2100" spc="-90" dirty="0">
                <a:latin typeface="Comic Sans MS"/>
                <a:cs typeface="Comic Sans MS"/>
              </a:rPr>
              <a:t>t</a:t>
            </a:r>
            <a:r>
              <a:rPr sz="2300" spc="-90" dirty="0">
                <a:latin typeface="Comic Sans MS"/>
                <a:cs typeface="Comic Sans MS"/>
              </a:rPr>
              <a:t>e</a:t>
            </a:r>
            <a:r>
              <a:rPr sz="2100" spc="-90" dirty="0">
                <a:latin typeface="Comic Sans MS"/>
                <a:cs typeface="Comic Sans MS"/>
              </a:rPr>
              <a:t>rm</a:t>
            </a:r>
            <a:r>
              <a:rPr sz="2300" spc="-90" dirty="0">
                <a:latin typeface="Comic Sans MS"/>
                <a:cs typeface="Comic Sans MS"/>
              </a:rPr>
              <a:t>i</a:t>
            </a:r>
            <a:r>
              <a:rPr sz="2100" spc="-90" dirty="0">
                <a:latin typeface="Comic Sans MS"/>
                <a:cs typeface="Comic Sans MS"/>
              </a:rPr>
              <a:t>n</a:t>
            </a:r>
            <a:r>
              <a:rPr sz="2300" spc="-90" dirty="0">
                <a:latin typeface="Comic Sans MS"/>
                <a:cs typeface="Comic Sans MS"/>
              </a:rPr>
              <a:t>a</a:t>
            </a:r>
            <a:r>
              <a:rPr sz="2100" spc="-90" dirty="0">
                <a:latin typeface="Comic Sans MS"/>
                <a:cs typeface="Comic Sans MS"/>
              </a:rPr>
              <a:t>nt</a:t>
            </a:r>
            <a:r>
              <a:rPr sz="2100" spc="-120" dirty="0">
                <a:latin typeface="Comic Sans MS"/>
                <a:cs typeface="Comic Sans MS"/>
              </a:rPr>
              <a:t> </a:t>
            </a:r>
            <a:r>
              <a:rPr sz="2100" spc="-125" dirty="0">
                <a:latin typeface="Comic Sans MS"/>
                <a:cs typeface="Comic Sans MS"/>
              </a:rPr>
              <a:t>ro</a:t>
            </a:r>
            <a:r>
              <a:rPr sz="2300" spc="-125" dirty="0">
                <a:latin typeface="Comic Sans MS"/>
                <a:cs typeface="Comic Sans MS"/>
              </a:rPr>
              <a:t>le</a:t>
            </a:r>
            <a:r>
              <a:rPr sz="2300" spc="-175" dirty="0">
                <a:latin typeface="Comic Sans MS"/>
                <a:cs typeface="Comic Sans MS"/>
              </a:rPr>
              <a:t> </a:t>
            </a:r>
            <a:r>
              <a:rPr sz="2100" spc="85" dirty="0">
                <a:latin typeface="Comic Sans MS"/>
                <a:cs typeface="Comic Sans MS"/>
              </a:rPr>
              <a:t>on</a:t>
            </a:r>
            <a:r>
              <a:rPr sz="2100" spc="-114" dirty="0">
                <a:latin typeface="Comic Sans MS"/>
                <a:cs typeface="Comic Sans MS"/>
              </a:rPr>
              <a:t> </a:t>
            </a:r>
            <a:r>
              <a:rPr sz="2100" spc="-85" dirty="0">
                <a:latin typeface="Comic Sans MS"/>
                <a:cs typeface="Comic Sans MS"/>
              </a:rPr>
              <a:t>t</a:t>
            </a:r>
            <a:r>
              <a:rPr sz="2300" spc="-85" dirty="0">
                <a:latin typeface="Comic Sans MS"/>
                <a:cs typeface="Comic Sans MS"/>
              </a:rPr>
              <a:t>he </a:t>
            </a:r>
            <a:r>
              <a:rPr sz="2300" spc="-95" dirty="0">
                <a:latin typeface="Comic Sans MS"/>
                <a:cs typeface="Comic Sans MS"/>
              </a:rPr>
              <a:t>CO</a:t>
            </a:r>
            <a:r>
              <a:rPr sz="2350" spc="-95" dirty="0">
                <a:latin typeface="Comic Sans MS"/>
                <a:cs typeface="Comic Sans MS"/>
              </a:rPr>
              <a:t>2</a:t>
            </a:r>
            <a:r>
              <a:rPr sz="2350" spc="-155" dirty="0">
                <a:latin typeface="Comic Sans MS"/>
                <a:cs typeface="Comic Sans MS"/>
              </a:rPr>
              <a:t> </a:t>
            </a:r>
            <a:r>
              <a:rPr sz="2300" dirty="0">
                <a:latin typeface="Comic Sans MS"/>
                <a:cs typeface="Comic Sans MS"/>
              </a:rPr>
              <a:t>e</a:t>
            </a:r>
            <a:r>
              <a:rPr sz="2100" dirty="0">
                <a:latin typeface="Comic Sans MS"/>
                <a:cs typeface="Comic Sans MS"/>
              </a:rPr>
              <a:t>m</a:t>
            </a:r>
            <a:r>
              <a:rPr sz="2300" dirty="0">
                <a:latin typeface="Comic Sans MS"/>
                <a:cs typeface="Comic Sans MS"/>
              </a:rPr>
              <a:t>i</a:t>
            </a:r>
            <a:r>
              <a:rPr sz="2100" dirty="0">
                <a:latin typeface="Comic Sans MS"/>
                <a:cs typeface="Comic Sans MS"/>
              </a:rPr>
              <a:t>ss</a:t>
            </a:r>
            <a:r>
              <a:rPr sz="2300" dirty="0">
                <a:latin typeface="Comic Sans MS"/>
                <a:cs typeface="Comic Sans MS"/>
              </a:rPr>
              <a:t>i</a:t>
            </a:r>
            <a:r>
              <a:rPr sz="2100" dirty="0">
                <a:latin typeface="Comic Sans MS"/>
                <a:cs typeface="Comic Sans MS"/>
              </a:rPr>
              <a:t>ons</a:t>
            </a:r>
            <a:r>
              <a:rPr sz="2100" spc="-75" dirty="0">
                <a:latin typeface="Comic Sans MS"/>
                <a:cs typeface="Comic Sans MS"/>
              </a:rPr>
              <a:t> </a:t>
            </a:r>
            <a:r>
              <a:rPr sz="2300" spc="-10" dirty="0">
                <a:latin typeface="Comic Sans MS"/>
                <a:cs typeface="Comic Sans MS"/>
              </a:rPr>
              <a:t>a</a:t>
            </a:r>
            <a:r>
              <a:rPr sz="2100" spc="-10" dirty="0">
                <a:latin typeface="Comic Sans MS"/>
                <a:cs typeface="Comic Sans MS"/>
              </a:rPr>
              <a:t>mount</a:t>
            </a:r>
            <a:endParaRPr sz="21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221" y="50481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Out[36]: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2221" y="322896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[37]: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3337" y="3189267"/>
            <a:ext cx="8181975" cy="5715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engine_size</a:t>
            </a:r>
            <a:r>
              <a:rPr sz="950" spc="1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4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4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4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&gt;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255</a:t>
            </a:r>
            <a:r>
              <a:rPr sz="950" spc="145" dirty="0">
                <a:solidFill>
                  <a:srgbClr val="00870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value_counts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"Engine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sizes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are:\n"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9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engine_size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14450" y="354950"/>
          <a:ext cx="1407160" cy="6946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Engine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ENGINE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9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sizes</a:t>
                      </a:r>
                      <a:endParaRPr sz="950">
                        <a:latin typeface="Courier New"/>
                        <a:cs typeface="Courier New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are: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858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375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308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282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254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245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224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222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217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205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182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174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171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167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151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137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121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114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102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3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1065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14450" y="354950"/>
          <a:ext cx="2003425" cy="1380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95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065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3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3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1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Name: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count,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dtype: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int64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33500" y="4467212"/>
            <a:ext cx="696595" cy="3263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sz="950" spc="-10" dirty="0">
                <a:latin typeface="Courier New"/>
                <a:cs typeface="Courier New"/>
              </a:rPr>
              <a:t>Intercept </a:t>
            </a:r>
            <a:r>
              <a:rPr sz="950" spc="-25" dirty="0">
                <a:latin typeface="Courier New"/>
                <a:cs typeface="Courier New"/>
              </a:rPr>
              <a:t>co2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28087" y="4467212"/>
            <a:ext cx="69659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-</a:t>
            </a:r>
            <a:r>
              <a:rPr sz="950" spc="-10" dirty="0">
                <a:latin typeface="Courier New"/>
                <a:cs typeface="Courier New"/>
              </a:rPr>
              <a:t>1.081761</a:t>
            </a:r>
            <a:endParaRPr sz="95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latin typeface="Courier New"/>
                <a:cs typeface="Courier New"/>
              </a:rPr>
              <a:t>0.018328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4772012"/>
            <a:ext cx="106934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float64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6276962"/>
            <a:ext cx="442404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&lt;Axes:</a:t>
            </a:r>
            <a:r>
              <a:rPr sz="950" spc="12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xlabel='ENGINE</a:t>
            </a:r>
            <a:r>
              <a:rPr sz="950" spc="12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SIZE',</a:t>
            </a:r>
            <a:r>
              <a:rPr sz="950" spc="12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ylabel='CO2</a:t>
            </a:r>
            <a:r>
              <a:rPr sz="950" spc="12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EMISSIONS</a:t>
            </a:r>
            <a:r>
              <a:rPr sz="950" spc="12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(G/KM)'&gt;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221" y="1885937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[38]: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3337" y="1846243"/>
            <a:ext cx="8181975" cy="25908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Import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ols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function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3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from</a:t>
            </a:r>
            <a:r>
              <a:rPr sz="950" b="1" spc="1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statsmodels.formula.api</a:t>
            </a:r>
            <a:r>
              <a:rPr sz="950" spc="1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import</a:t>
            </a:r>
            <a:r>
              <a:rPr sz="950" b="1" spc="1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ols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950">
              <a:latin typeface="Courier New"/>
              <a:cs typeface="Courier New"/>
            </a:endParaRPr>
          </a:p>
          <a:p>
            <a:pPr marL="53975" marR="5361305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mdl_engine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14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"ENGINE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SIZE"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co2</a:t>
            </a:r>
            <a:r>
              <a:rPr sz="950" spc="8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8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"CO2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Create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5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model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object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mdl_engine_vs_co2</a:t>
            </a:r>
            <a:r>
              <a:rPr sz="950" spc="16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ols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"mdl_engine~co2"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6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4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Fit</a:t>
            </a:r>
            <a:r>
              <a:rPr sz="950" i="1" spc="4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4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model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mdl_engine_vs_co2</a:t>
            </a:r>
            <a:r>
              <a:rPr sz="950" spc="114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2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mdl_engine_vs_co2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Print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parameters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fitted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model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mdl_engine_vs_co2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params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2221" y="5086337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[41]: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03337" y="5046643"/>
            <a:ext cx="8181975" cy="120015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434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#Visualization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8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correlation</a:t>
            </a:r>
            <a:r>
              <a:rPr sz="950" i="1" spc="8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between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Engine</a:t>
            </a:r>
            <a:r>
              <a:rPr sz="950" i="1" spc="8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Size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sz="950" i="1" spc="8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CO2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consumption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8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8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spc="8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8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set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style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'whitegrid'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scatterplot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0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0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0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data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hue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221" y="6343637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Out[41]: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2261"/>
            <a:ext cx="5903595" cy="55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Normal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Distribution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Variables: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normally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distributed</a:t>
            </a:r>
            <a:r>
              <a:rPr sz="1200" spc="-10" dirty="0">
                <a:latin typeface="Arial MT"/>
                <a:cs typeface="Arial MT"/>
              </a:rPr>
              <a:t> since </a:t>
            </a:r>
            <a:r>
              <a:rPr sz="1200" dirty="0">
                <a:latin typeface="Arial MT"/>
                <a:cs typeface="Arial MT"/>
              </a:rPr>
              <a:t>the p-values are less than </a:t>
            </a:r>
            <a:r>
              <a:rPr sz="1200" spc="-10" dirty="0">
                <a:latin typeface="Arial MT"/>
                <a:cs typeface="Arial MT"/>
              </a:rPr>
              <a:t>0.05.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832464"/>
            <a:ext cx="5969000" cy="775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Modeling</a:t>
            </a:r>
            <a:r>
              <a:rPr sz="13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</a:t>
            </a:r>
            <a:r>
              <a:rPr sz="1300" b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Analysis</a:t>
            </a:r>
            <a:endParaRPr sz="1300">
              <a:latin typeface="Arial"/>
              <a:cs typeface="Arial"/>
            </a:endParaRPr>
          </a:p>
          <a:p>
            <a:pPr marL="12700" marR="7620" indent="457200" algn="just">
              <a:lnSpc>
                <a:spcPct val="143700"/>
              </a:lnSpc>
              <a:spcBef>
                <a:spcPts val="1260"/>
              </a:spcBef>
            </a:pPr>
            <a:r>
              <a:rPr sz="1200" dirty="0">
                <a:latin typeface="Arial MT"/>
                <a:cs typeface="Arial MT"/>
              </a:rPr>
              <a:t>For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model,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decided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K-means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clustering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group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their respective CO2 emissions, City Fuel </a:t>
            </a:r>
            <a:r>
              <a:rPr sz="1200" spc="-10" dirty="0">
                <a:latin typeface="Arial MT"/>
                <a:cs typeface="Arial MT"/>
              </a:rPr>
              <a:t>Consumption </a:t>
            </a:r>
            <a:r>
              <a:rPr sz="1200" dirty="0">
                <a:latin typeface="Arial MT"/>
                <a:cs typeface="Arial MT"/>
              </a:rPr>
              <a:t>and Highway Fuel </a:t>
            </a:r>
            <a:r>
              <a:rPr sz="1200" spc="-10" dirty="0">
                <a:latin typeface="Arial MT"/>
                <a:cs typeface="Arial MT"/>
              </a:rPr>
              <a:t>Consumption.</a:t>
            </a:r>
            <a:endParaRPr sz="1200">
              <a:latin typeface="Arial MT"/>
              <a:cs typeface="Arial MT"/>
            </a:endParaRPr>
          </a:p>
          <a:p>
            <a:pPr marL="12700" marR="5715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Firstly,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order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perform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K-means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clustering</a:t>
            </a:r>
            <a:r>
              <a:rPr sz="1200" spc="-10" dirty="0">
                <a:latin typeface="Arial MT"/>
                <a:cs typeface="Arial MT"/>
              </a:rPr>
              <a:t> properly,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need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normalize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data.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able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up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optimal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would </a:t>
            </a:r>
            <a:r>
              <a:rPr sz="1200" dirty="0">
                <a:latin typeface="Arial MT"/>
                <a:cs typeface="Arial MT"/>
              </a:rPr>
              <a:t>segment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sections.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Elbow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Method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plot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(see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Appendix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1)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optimal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indeed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presents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sharpest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angle.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this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clusters, we proceed to fit 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K-means model to our normalized </a:t>
            </a:r>
            <a:r>
              <a:rPr sz="1200" spc="-10" dirty="0">
                <a:latin typeface="Arial MT"/>
                <a:cs typeface="Arial MT"/>
              </a:rPr>
              <a:t>dataset.</a:t>
            </a:r>
            <a:endParaRPr sz="1200">
              <a:latin typeface="Arial MT"/>
              <a:cs typeface="Arial MT"/>
            </a:endParaRPr>
          </a:p>
          <a:p>
            <a:pPr marL="12700" marR="8890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order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evaluate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model,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several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key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metrics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this: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Inertia </a:t>
            </a:r>
            <a:r>
              <a:rPr sz="1200" dirty="0">
                <a:latin typeface="Arial MT"/>
                <a:cs typeface="Arial MT"/>
              </a:rPr>
              <a:t>(Within-Cluster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Sum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Squares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WCSS),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Silhouette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score,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Davies-Bouldin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Index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Calinski-Harabasz Index (see Appendix </a:t>
            </a:r>
            <a:r>
              <a:rPr sz="1200" spc="-25" dirty="0">
                <a:latin typeface="Arial MT"/>
                <a:cs typeface="Arial MT"/>
              </a:rPr>
              <a:t>2).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Limitations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the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model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data:</a:t>
            </a:r>
            <a:endParaRPr sz="1200">
              <a:latin typeface="Arial"/>
              <a:cs typeface="Arial"/>
            </a:endParaRPr>
          </a:p>
          <a:p>
            <a:pPr marL="12700" marR="5080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A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first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limitation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choice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 of clusters. 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Elbow Method can </a:t>
            </a:r>
            <a:r>
              <a:rPr sz="1200" spc="-25" dirty="0">
                <a:latin typeface="Arial MT"/>
                <a:cs typeface="Arial MT"/>
              </a:rPr>
              <a:t>be </a:t>
            </a:r>
            <a:r>
              <a:rPr sz="1200" dirty="0">
                <a:latin typeface="Arial MT"/>
                <a:cs typeface="Arial MT"/>
              </a:rPr>
              <a:t>subjective</a:t>
            </a:r>
            <a:r>
              <a:rPr sz="1200" spc="2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inaccurate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large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complex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datasets.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There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complex </a:t>
            </a:r>
            <a:r>
              <a:rPr sz="1200" dirty="0">
                <a:latin typeface="Arial MT"/>
                <a:cs typeface="Arial MT"/>
              </a:rPr>
              <a:t>ways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determine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optimal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appropriate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applied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improvement.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Another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limitation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choosing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optimal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clustering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dataset.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K-means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often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assumes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be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shape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spheres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case,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clusters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spherical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as </a:t>
            </a:r>
            <a:r>
              <a:rPr sz="1200" dirty="0">
                <a:latin typeface="Arial MT"/>
                <a:cs typeface="Arial MT"/>
              </a:rPr>
              <a:t>anticipated.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contained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many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non-numeric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variables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 be hard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analyze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would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need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further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manipulated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model.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Overall, </a:t>
            </a:r>
            <a:r>
              <a:rPr sz="1200" dirty="0">
                <a:latin typeface="Arial MT"/>
                <a:cs typeface="Arial MT"/>
              </a:rPr>
              <a:t>clustering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algorithms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difficult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interpret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able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draw </a:t>
            </a:r>
            <a:r>
              <a:rPr sz="1200" dirty="0">
                <a:latin typeface="Arial MT"/>
                <a:cs typeface="Arial MT"/>
              </a:rPr>
              <a:t>insights from the model to help us address the business </a:t>
            </a:r>
            <a:r>
              <a:rPr sz="1200" spc="-10" dirty="0">
                <a:latin typeface="Arial MT"/>
                <a:cs typeface="Arial MT"/>
              </a:rPr>
              <a:t>questions.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Arial"/>
                <a:cs typeface="Arial"/>
              </a:rPr>
              <a:t>Key </a:t>
            </a:r>
            <a:r>
              <a:rPr sz="1200" b="1" spc="-10" dirty="0">
                <a:latin typeface="Arial"/>
                <a:cs typeface="Arial"/>
              </a:rPr>
              <a:t>Recommendations: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50" dirty="0">
                <a:latin typeface="Arial MT"/>
                <a:cs typeface="Arial MT"/>
              </a:rPr>
              <a:t>6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300" y="441324"/>
            <a:ext cx="5305425" cy="395286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35120" y="4741342"/>
            <a:ext cx="1745614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00" spc="-150" dirty="0">
                <a:latin typeface="Comic Sans MS"/>
                <a:cs typeface="Comic Sans MS"/>
              </a:rPr>
              <a:t>I</a:t>
            </a:r>
            <a:r>
              <a:rPr sz="2100" spc="-150" dirty="0">
                <a:latin typeface="Comic Sans MS"/>
                <a:cs typeface="Comic Sans MS"/>
              </a:rPr>
              <a:t>nt</a:t>
            </a:r>
            <a:r>
              <a:rPr sz="2300" spc="-150" dirty="0">
                <a:latin typeface="Comic Sans MS"/>
                <a:cs typeface="Comic Sans MS"/>
              </a:rPr>
              <a:t>e</a:t>
            </a:r>
            <a:r>
              <a:rPr sz="2100" spc="-150" dirty="0">
                <a:latin typeface="Comic Sans MS"/>
                <a:cs typeface="Comic Sans MS"/>
              </a:rPr>
              <a:t>rpr</a:t>
            </a:r>
            <a:r>
              <a:rPr sz="2300" spc="-150" dirty="0">
                <a:latin typeface="Comic Sans MS"/>
                <a:cs typeface="Comic Sans MS"/>
              </a:rPr>
              <a:t>e</a:t>
            </a:r>
            <a:r>
              <a:rPr sz="2100" spc="-150" dirty="0">
                <a:latin typeface="Comic Sans MS"/>
                <a:cs typeface="Comic Sans MS"/>
              </a:rPr>
              <a:t>t</a:t>
            </a:r>
            <a:r>
              <a:rPr sz="2300" spc="-150" dirty="0">
                <a:latin typeface="Comic Sans MS"/>
                <a:cs typeface="Comic Sans MS"/>
              </a:rPr>
              <a:t>a</a:t>
            </a:r>
            <a:r>
              <a:rPr sz="2100" spc="-150" dirty="0">
                <a:latin typeface="Comic Sans MS"/>
                <a:cs typeface="Comic Sans MS"/>
              </a:rPr>
              <a:t>t</a:t>
            </a:r>
            <a:r>
              <a:rPr sz="2300" spc="-150" dirty="0">
                <a:latin typeface="Comic Sans MS"/>
                <a:cs typeface="Comic Sans MS"/>
              </a:rPr>
              <a:t>i</a:t>
            </a:r>
            <a:r>
              <a:rPr sz="2100" spc="-150" dirty="0">
                <a:latin typeface="Comic Sans MS"/>
                <a:cs typeface="Comic Sans MS"/>
              </a:rPr>
              <a:t>on</a:t>
            </a:r>
            <a:r>
              <a:rPr sz="2350" spc="-150" dirty="0">
                <a:latin typeface="Comic Sans MS"/>
                <a:cs typeface="Comic Sans MS"/>
              </a:rPr>
              <a:t>:</a:t>
            </a:r>
            <a:endParaRPr sz="235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2783" y="5310210"/>
            <a:ext cx="7966709" cy="18313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75" dirty="0">
                <a:latin typeface="Comic Sans MS"/>
                <a:cs typeface="Comic Sans MS"/>
              </a:rPr>
              <a:t>D</a:t>
            </a:r>
            <a:r>
              <a:rPr sz="1150" spc="-75" dirty="0">
                <a:latin typeface="Comic Sans MS"/>
                <a:cs typeface="Comic Sans MS"/>
              </a:rPr>
              <a:t>a</a:t>
            </a:r>
            <a:r>
              <a:rPr sz="1050" spc="-75" dirty="0">
                <a:latin typeface="Comic Sans MS"/>
                <a:cs typeface="Comic Sans MS"/>
              </a:rPr>
              <a:t>r</a:t>
            </a:r>
            <a:r>
              <a:rPr sz="1150" spc="-75" dirty="0">
                <a:latin typeface="Comic Sans MS"/>
                <a:cs typeface="Comic Sans MS"/>
              </a:rPr>
              <a:t>ke</a:t>
            </a:r>
            <a:r>
              <a:rPr sz="1050" spc="-75" dirty="0">
                <a:latin typeface="Comic Sans MS"/>
                <a:cs typeface="Comic Sans MS"/>
              </a:rPr>
              <a:t>r</a:t>
            </a:r>
            <a:r>
              <a:rPr sz="1050" spc="-30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po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nts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r</a:t>
            </a:r>
            <a:r>
              <a:rPr sz="1150" spc="-50" dirty="0">
                <a:latin typeface="Comic Sans MS"/>
                <a:cs typeface="Comic Sans MS"/>
              </a:rPr>
              <a:t>e</a:t>
            </a:r>
            <a:r>
              <a:rPr sz="1050" spc="-50" dirty="0">
                <a:latin typeface="Comic Sans MS"/>
                <a:cs typeface="Comic Sans MS"/>
              </a:rPr>
              <a:t>pr</a:t>
            </a:r>
            <a:r>
              <a:rPr sz="1150" spc="-50" dirty="0">
                <a:latin typeface="Comic Sans MS"/>
                <a:cs typeface="Comic Sans MS"/>
              </a:rPr>
              <a:t>e</a:t>
            </a:r>
            <a:r>
              <a:rPr sz="1050" spc="-50" dirty="0">
                <a:latin typeface="Comic Sans MS"/>
                <a:cs typeface="Comic Sans MS"/>
              </a:rPr>
              <a:t>s</a:t>
            </a:r>
            <a:r>
              <a:rPr sz="1150" spc="-50" dirty="0">
                <a:latin typeface="Comic Sans MS"/>
                <a:cs typeface="Comic Sans MS"/>
              </a:rPr>
              <a:t>e</a:t>
            </a:r>
            <a:r>
              <a:rPr sz="1050" spc="-50" dirty="0">
                <a:latin typeface="Comic Sans MS"/>
                <a:cs typeface="Comic Sans MS"/>
              </a:rPr>
              <a:t>nt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la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ge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v</a:t>
            </a:r>
            <a:r>
              <a:rPr sz="1150" dirty="0">
                <a:latin typeface="Comic Sans MS"/>
                <a:cs typeface="Comic Sans MS"/>
              </a:rPr>
              <a:t>al</a:t>
            </a:r>
            <a:r>
              <a:rPr sz="1050" dirty="0">
                <a:latin typeface="Comic Sans MS"/>
                <a:cs typeface="Comic Sans MS"/>
              </a:rPr>
              <a:t>u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70" dirty="0">
                <a:latin typeface="Comic Sans MS"/>
                <a:cs typeface="Comic Sans MS"/>
              </a:rPr>
              <a:t>t</a:t>
            </a:r>
            <a:r>
              <a:rPr sz="1150" spc="-70" dirty="0">
                <a:latin typeface="Comic Sans MS"/>
                <a:cs typeface="Comic Sans MS"/>
              </a:rPr>
              <a:t>he</a:t>
            </a:r>
            <a:r>
              <a:rPr sz="1050" spc="-70" dirty="0">
                <a:latin typeface="Comic Sans MS"/>
                <a:cs typeface="Comic Sans MS"/>
              </a:rPr>
              <a:t>y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e</a:t>
            </a:r>
            <a:r>
              <a:rPr sz="1050" spc="-45" dirty="0">
                <a:latin typeface="Comic Sans MS"/>
                <a:cs typeface="Comic Sans MS"/>
              </a:rPr>
              <a:t>n</a:t>
            </a:r>
            <a:r>
              <a:rPr sz="1150" spc="-45" dirty="0">
                <a:latin typeface="Comic Sans MS"/>
                <a:cs typeface="Comic Sans MS"/>
              </a:rPr>
              <a:t>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highe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150" spc="-10" dirty="0">
                <a:latin typeface="Comic Sans MS"/>
                <a:cs typeface="Comic Sans MS"/>
              </a:rPr>
              <a:t>i</a:t>
            </a:r>
            <a:r>
              <a:rPr sz="1050" spc="-10" dirty="0">
                <a:latin typeface="Comic Sans MS"/>
                <a:cs typeface="Comic Sans MS"/>
              </a:rPr>
              <a:t>z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100" spc="-10" dirty="0">
                <a:latin typeface="Comic Sans MS"/>
                <a:cs typeface="Comic Sans MS"/>
              </a:rPr>
              <a:t>.</a:t>
            </a:r>
            <a:endParaRPr sz="1100">
              <a:latin typeface="Comic Sans MS"/>
              <a:cs typeface="Comic Sans MS"/>
            </a:endParaRPr>
          </a:p>
          <a:p>
            <a:pPr marL="12700" marR="5080">
              <a:lnSpc>
                <a:spcPct val="124100"/>
              </a:lnSpc>
              <a:spcBef>
                <a:spcPts val="990"/>
              </a:spcBef>
            </a:pPr>
            <a:r>
              <a:rPr sz="110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050" spc="-80" dirty="0">
                <a:latin typeface="Comic Sans MS"/>
                <a:cs typeface="Comic Sans MS"/>
              </a:rPr>
              <a:t>r</a:t>
            </a:r>
            <a:r>
              <a:rPr sz="1150" spc="-80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30" dirty="0">
                <a:latin typeface="Comic Sans MS"/>
                <a:cs typeface="Comic Sans MS"/>
              </a:rPr>
              <a:t>pos</a:t>
            </a:r>
            <a:r>
              <a:rPr sz="1150" spc="-30" dirty="0">
                <a:latin typeface="Comic Sans MS"/>
                <a:cs typeface="Comic Sans MS"/>
              </a:rPr>
              <a:t>i</a:t>
            </a:r>
            <a:r>
              <a:rPr sz="1050" spc="-30" dirty="0">
                <a:latin typeface="Comic Sans MS"/>
                <a:cs typeface="Comic Sans MS"/>
              </a:rPr>
              <a:t>t</a:t>
            </a:r>
            <a:r>
              <a:rPr sz="1150" spc="-30" dirty="0">
                <a:latin typeface="Comic Sans MS"/>
                <a:cs typeface="Comic Sans MS"/>
              </a:rPr>
              <a:t>i</a:t>
            </a:r>
            <a:r>
              <a:rPr sz="1050" spc="-30" dirty="0">
                <a:latin typeface="Comic Sans MS"/>
                <a:cs typeface="Comic Sans MS"/>
              </a:rPr>
              <a:t>v</a:t>
            </a:r>
            <a:r>
              <a:rPr sz="1150" spc="-30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45" dirty="0">
                <a:latin typeface="Comic Sans MS"/>
                <a:cs typeface="Comic Sans MS"/>
              </a:rPr>
              <a:t>c</a:t>
            </a:r>
            <a:r>
              <a:rPr sz="1050" spc="-45" dirty="0">
                <a:latin typeface="Comic Sans MS"/>
                <a:cs typeface="Comic Sans MS"/>
              </a:rPr>
              <a:t>orr</a:t>
            </a:r>
            <a:r>
              <a:rPr sz="1150" spc="-45" dirty="0">
                <a:latin typeface="Comic Sans MS"/>
                <a:cs typeface="Comic Sans MS"/>
              </a:rPr>
              <a:t>ela</a:t>
            </a:r>
            <a:r>
              <a:rPr sz="1050" spc="-45" dirty="0">
                <a:latin typeface="Comic Sans MS"/>
                <a:cs typeface="Comic Sans MS"/>
              </a:rPr>
              <a:t>t</a:t>
            </a:r>
            <a:r>
              <a:rPr sz="1150" spc="-45" dirty="0">
                <a:latin typeface="Comic Sans MS"/>
                <a:cs typeface="Comic Sans MS"/>
              </a:rPr>
              <a:t>i</a:t>
            </a:r>
            <a:r>
              <a:rPr sz="1050" spc="-45" dirty="0">
                <a:latin typeface="Comic Sans MS"/>
                <a:cs typeface="Comic Sans MS"/>
              </a:rPr>
              <a:t>on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be</a:t>
            </a:r>
            <a:r>
              <a:rPr sz="1050" spc="-30" dirty="0">
                <a:latin typeface="Comic Sans MS"/>
                <a:cs typeface="Comic Sans MS"/>
              </a:rPr>
              <a:t>tw</a:t>
            </a:r>
            <a:r>
              <a:rPr sz="1150" spc="-30" dirty="0">
                <a:latin typeface="Comic Sans MS"/>
                <a:cs typeface="Comic Sans MS"/>
              </a:rPr>
              <a:t>ee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gi</a:t>
            </a:r>
            <a:r>
              <a:rPr sz="1050" spc="-20" dirty="0">
                <a:latin typeface="Comic Sans MS"/>
                <a:cs typeface="Comic Sans MS"/>
              </a:rPr>
              <a:t>n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00" spc="-70" dirty="0">
                <a:latin typeface="Comic Sans MS"/>
                <a:cs typeface="Comic Sans MS"/>
              </a:rPr>
              <a:t>S</a:t>
            </a:r>
            <a:r>
              <a:rPr sz="1150" spc="-70" dirty="0">
                <a:latin typeface="Comic Sans MS"/>
                <a:cs typeface="Comic Sans MS"/>
              </a:rPr>
              <a:t>i</a:t>
            </a:r>
            <a:r>
              <a:rPr sz="1050" spc="-70" dirty="0">
                <a:latin typeface="Comic Sans MS"/>
                <a:cs typeface="Comic Sans MS"/>
              </a:rPr>
              <a:t>z</a:t>
            </a:r>
            <a:r>
              <a:rPr sz="1150" spc="-70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150" dirty="0">
                <a:latin typeface="Comic Sans MS"/>
                <a:cs typeface="Comic Sans MS"/>
              </a:rPr>
              <a:t>d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ons</a:t>
            </a:r>
            <a:r>
              <a:rPr sz="1100" dirty="0">
                <a:latin typeface="Comic Sans MS"/>
                <a:cs typeface="Comic Sans MS"/>
              </a:rPr>
              <a:t>.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00" spc="-50" dirty="0">
                <a:latin typeface="Comic Sans MS"/>
                <a:cs typeface="Comic Sans MS"/>
              </a:rPr>
              <a:t>A</a:t>
            </a:r>
            <a:r>
              <a:rPr sz="1050" spc="-5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ca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150" spc="-20" dirty="0">
                <a:latin typeface="Comic Sans MS"/>
                <a:cs typeface="Comic Sans MS"/>
              </a:rPr>
              <a:t>ee</a:t>
            </a:r>
            <a:r>
              <a:rPr sz="1100" spc="-20" dirty="0">
                <a:latin typeface="Comic Sans MS"/>
                <a:cs typeface="Comic Sans MS"/>
              </a:rPr>
              <a:t>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65" dirty="0">
                <a:latin typeface="Comic Sans MS"/>
                <a:cs typeface="Comic Sans MS"/>
              </a:rPr>
              <a:t>la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150" spc="-65" dirty="0">
                <a:latin typeface="Comic Sans MS"/>
                <a:cs typeface="Comic Sans MS"/>
              </a:rPr>
              <a:t>ge</a:t>
            </a:r>
            <a:r>
              <a:rPr sz="1050" spc="-65" dirty="0">
                <a:latin typeface="Comic Sans MS"/>
                <a:cs typeface="Comic Sans MS"/>
              </a:rPr>
              <a:t>r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6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m</a:t>
            </a:r>
            <a:r>
              <a:rPr sz="1150" spc="-10" dirty="0">
                <a:latin typeface="Comic Sans MS"/>
                <a:cs typeface="Comic Sans MS"/>
              </a:rPr>
              <a:t>achi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100" spc="-10" dirty="0">
                <a:latin typeface="Comic Sans MS"/>
                <a:cs typeface="Comic Sans MS"/>
              </a:rPr>
              <a:t>,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75" dirty="0">
                <a:latin typeface="Comic Sans MS"/>
                <a:cs typeface="Comic Sans MS"/>
              </a:rPr>
              <a:t>g</a:t>
            </a:r>
            <a:r>
              <a:rPr sz="1050" spc="-75" dirty="0">
                <a:latin typeface="Comic Sans MS"/>
                <a:cs typeface="Comic Sans MS"/>
              </a:rPr>
              <a:t>r</a:t>
            </a:r>
            <a:r>
              <a:rPr sz="1150" spc="-75" dirty="0">
                <a:latin typeface="Comic Sans MS"/>
                <a:cs typeface="Comic Sans MS"/>
              </a:rPr>
              <a:t>ea</a:t>
            </a:r>
            <a:r>
              <a:rPr sz="1050" spc="-75" dirty="0">
                <a:latin typeface="Comic Sans MS"/>
                <a:cs typeface="Comic Sans MS"/>
              </a:rPr>
              <a:t>t</a:t>
            </a:r>
            <a:r>
              <a:rPr sz="1150" spc="-75" dirty="0">
                <a:latin typeface="Comic Sans MS"/>
                <a:cs typeface="Comic Sans MS"/>
              </a:rPr>
              <a:t>e</a:t>
            </a:r>
            <a:r>
              <a:rPr sz="1050" spc="-75" dirty="0">
                <a:latin typeface="Comic Sans MS"/>
                <a:cs typeface="Comic Sans MS"/>
              </a:rPr>
              <a:t>r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050" spc="-80" dirty="0">
                <a:latin typeface="Comic Sans MS"/>
                <a:cs typeface="Comic Sans MS"/>
              </a:rPr>
              <a:t>t</a:t>
            </a:r>
            <a:r>
              <a:rPr sz="1150" spc="-80" dirty="0">
                <a:latin typeface="Comic Sans MS"/>
                <a:cs typeface="Comic Sans MS"/>
              </a:rPr>
              <a:t>he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c</a:t>
            </a:r>
            <a:r>
              <a:rPr sz="1050" dirty="0">
                <a:latin typeface="Comic Sans MS"/>
                <a:cs typeface="Comic Sans MS"/>
              </a:rPr>
              <a:t>onsumpt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</a:t>
            </a:r>
            <a:r>
              <a:rPr sz="1100" dirty="0">
                <a:latin typeface="Comic Sans MS"/>
                <a:cs typeface="Comic Sans MS"/>
              </a:rPr>
              <a:t>.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100" spc="-50" dirty="0">
                <a:latin typeface="Comic Sans MS"/>
                <a:cs typeface="Comic Sans MS"/>
              </a:rPr>
              <a:t>F</a:t>
            </a:r>
            <a:r>
              <a:rPr sz="1050" spc="-50" dirty="0">
                <a:latin typeface="Comic Sans MS"/>
                <a:cs typeface="Comic Sans MS"/>
              </a:rPr>
              <a:t>or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e</a:t>
            </a:r>
            <a:r>
              <a:rPr sz="1050" spc="-20" dirty="0">
                <a:latin typeface="Comic Sans MS"/>
                <a:cs typeface="Comic Sans MS"/>
              </a:rPr>
              <a:t>x</a:t>
            </a:r>
            <a:r>
              <a:rPr sz="1150" spc="-20" dirty="0">
                <a:latin typeface="Comic Sans MS"/>
                <a:cs typeface="Comic Sans MS"/>
              </a:rPr>
              <a:t>a</a:t>
            </a:r>
            <a:r>
              <a:rPr sz="1050" spc="-20" dirty="0">
                <a:latin typeface="Comic Sans MS"/>
                <a:cs typeface="Comic Sans MS"/>
              </a:rPr>
              <a:t>mp</a:t>
            </a:r>
            <a:r>
              <a:rPr sz="1150" spc="-20" dirty="0">
                <a:latin typeface="Comic Sans MS"/>
                <a:cs typeface="Comic Sans MS"/>
              </a:rPr>
              <a:t>le</a:t>
            </a:r>
            <a:r>
              <a:rPr sz="1100" spc="-20" dirty="0">
                <a:latin typeface="Comic Sans MS"/>
                <a:cs typeface="Comic Sans MS"/>
              </a:rPr>
              <a:t>,</a:t>
            </a:r>
            <a:r>
              <a:rPr sz="1100" spc="-3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w</a:t>
            </a:r>
            <a:r>
              <a:rPr sz="1150" dirty="0">
                <a:latin typeface="Comic Sans MS"/>
                <a:cs typeface="Comic Sans MS"/>
              </a:rPr>
              <a:t>he</a:t>
            </a:r>
            <a:r>
              <a:rPr sz="1050" dirty="0">
                <a:latin typeface="Comic Sans MS"/>
                <a:cs typeface="Comic Sans MS"/>
              </a:rPr>
              <a:t>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50" dirty="0">
                <a:latin typeface="Comic Sans MS"/>
                <a:cs typeface="Comic Sans MS"/>
              </a:rPr>
              <a:t>v</a:t>
            </a:r>
            <a:r>
              <a:rPr sz="1150" spc="-50" dirty="0">
                <a:latin typeface="Comic Sans MS"/>
                <a:cs typeface="Comic Sans MS"/>
              </a:rPr>
              <a:t>ehicle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ha</a:t>
            </a:r>
            <a:r>
              <a:rPr sz="1050" spc="-20" dirty="0">
                <a:latin typeface="Comic Sans MS"/>
                <a:cs typeface="Comic Sans MS"/>
              </a:rPr>
              <a:t>s 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050" spc="-35" dirty="0">
                <a:latin typeface="Comic Sans MS"/>
                <a:cs typeface="Comic Sans MS"/>
              </a:rPr>
              <a:t>s</a:t>
            </a:r>
            <a:r>
              <a:rPr sz="1150" spc="-35" dirty="0">
                <a:latin typeface="Comic Sans MS"/>
                <a:cs typeface="Comic Sans MS"/>
              </a:rPr>
              <a:t>i</a:t>
            </a:r>
            <a:r>
              <a:rPr sz="1050" spc="-35" dirty="0">
                <a:latin typeface="Comic Sans MS"/>
                <a:cs typeface="Comic Sans MS"/>
              </a:rPr>
              <a:t>z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55" dirty="0">
                <a:latin typeface="Comic Sans MS"/>
                <a:cs typeface="Comic Sans MS"/>
              </a:rPr>
              <a:t> 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roun</a:t>
            </a:r>
            <a:r>
              <a:rPr sz="1150" spc="-10" dirty="0">
                <a:latin typeface="Comic Sans MS"/>
                <a:cs typeface="Comic Sans MS"/>
              </a:rPr>
              <a:t>d</a:t>
            </a:r>
            <a:r>
              <a:rPr sz="1150" spc="-5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8,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spc="-75" dirty="0">
                <a:latin typeface="Comic Sans MS"/>
                <a:cs typeface="Comic Sans MS"/>
              </a:rPr>
              <a:t>i</a:t>
            </a:r>
            <a:r>
              <a:rPr sz="1050" spc="-75" dirty="0">
                <a:latin typeface="Comic Sans MS"/>
                <a:cs typeface="Comic Sans MS"/>
              </a:rPr>
              <a:t>ts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00" spc="-20" dirty="0">
                <a:latin typeface="Comic Sans MS"/>
                <a:cs typeface="Comic Sans MS"/>
              </a:rPr>
              <a:t>CO2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ss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20" dirty="0">
                <a:latin typeface="Comic Sans MS"/>
                <a:cs typeface="Comic Sans MS"/>
              </a:rPr>
              <a:t>i</a:t>
            </a:r>
            <a:r>
              <a:rPr sz="1050" spc="-20" dirty="0">
                <a:latin typeface="Comic Sans MS"/>
                <a:cs typeface="Comic Sans MS"/>
              </a:rPr>
              <a:t>s</a:t>
            </a:r>
            <a:r>
              <a:rPr sz="1050" spc="-25" dirty="0">
                <a:latin typeface="Comic Sans MS"/>
                <a:cs typeface="Comic Sans MS"/>
              </a:rPr>
              <a:t> </a:t>
            </a:r>
            <a:r>
              <a:rPr sz="1150" spc="-30" dirty="0">
                <a:latin typeface="Comic Sans MS"/>
                <a:cs typeface="Comic Sans MS"/>
              </a:rPr>
              <a:t>be</a:t>
            </a:r>
            <a:r>
              <a:rPr sz="1050" spc="-30" dirty="0">
                <a:latin typeface="Comic Sans MS"/>
                <a:cs typeface="Comic Sans MS"/>
              </a:rPr>
              <a:t>tw</a:t>
            </a:r>
            <a:r>
              <a:rPr sz="1150" spc="-30" dirty="0">
                <a:latin typeface="Comic Sans MS"/>
                <a:cs typeface="Comic Sans MS"/>
              </a:rPr>
              <a:t>ee</a:t>
            </a:r>
            <a:r>
              <a:rPr sz="1050" spc="-30" dirty="0">
                <a:latin typeface="Comic Sans MS"/>
                <a:cs typeface="Comic Sans MS"/>
              </a:rPr>
              <a:t>n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400</a:t>
            </a:r>
            <a:r>
              <a:rPr sz="1100" spc="-4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to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00" spc="-25" dirty="0">
                <a:latin typeface="Comic Sans MS"/>
                <a:cs typeface="Comic Sans MS"/>
              </a:rPr>
              <a:t>500 </a:t>
            </a:r>
            <a:r>
              <a:rPr sz="1100" spc="-10" dirty="0">
                <a:latin typeface="Comic Sans MS"/>
                <a:cs typeface="Comic Sans MS"/>
              </a:rPr>
              <a:t>G/KM.</a:t>
            </a:r>
            <a:endParaRPr sz="11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050">
              <a:latin typeface="Comic Sans MS"/>
              <a:cs typeface="Comic Sans MS"/>
            </a:endParaRPr>
          </a:p>
          <a:p>
            <a:pPr marL="14604">
              <a:lnSpc>
                <a:spcPct val="100000"/>
              </a:lnSpc>
            </a:pPr>
            <a:r>
              <a:rPr sz="1600" spc="-105" dirty="0">
                <a:latin typeface="Comic Sans MS"/>
                <a:cs typeface="Comic Sans MS"/>
              </a:rPr>
              <a:t>K</a:t>
            </a:r>
            <a:r>
              <a:rPr sz="1800" b="1" spc="-105" dirty="0">
                <a:latin typeface="Roboto Bk"/>
                <a:cs typeface="Roboto Bk"/>
              </a:rPr>
              <a:t>-</a:t>
            </a:r>
            <a:r>
              <a:rPr sz="1450" dirty="0">
                <a:latin typeface="Comic Sans MS"/>
                <a:cs typeface="Comic Sans MS"/>
              </a:rPr>
              <a:t>m</a:t>
            </a:r>
            <a:r>
              <a:rPr sz="1600" dirty="0">
                <a:latin typeface="Comic Sans MS"/>
                <a:cs typeface="Comic Sans MS"/>
              </a:rPr>
              <a:t>ea</a:t>
            </a:r>
            <a:r>
              <a:rPr sz="1450" dirty="0">
                <a:latin typeface="Comic Sans MS"/>
                <a:cs typeface="Comic Sans MS"/>
              </a:rPr>
              <a:t>ns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600" spc="-45" dirty="0">
                <a:latin typeface="Comic Sans MS"/>
                <a:cs typeface="Comic Sans MS"/>
              </a:rPr>
              <a:t>Cl</a:t>
            </a:r>
            <a:r>
              <a:rPr sz="1450" spc="-45" dirty="0">
                <a:latin typeface="Comic Sans MS"/>
                <a:cs typeface="Comic Sans MS"/>
              </a:rPr>
              <a:t>ust</a:t>
            </a:r>
            <a:r>
              <a:rPr sz="1600" spc="-45" dirty="0">
                <a:latin typeface="Comic Sans MS"/>
                <a:cs typeface="Comic Sans MS"/>
              </a:rPr>
              <a:t>e</a:t>
            </a:r>
            <a:r>
              <a:rPr sz="1450" spc="-45" dirty="0">
                <a:latin typeface="Comic Sans MS"/>
                <a:cs typeface="Comic Sans MS"/>
              </a:rPr>
              <a:t>r</a:t>
            </a:r>
            <a:r>
              <a:rPr sz="1450" spc="20" dirty="0">
                <a:latin typeface="Comic Sans MS"/>
                <a:cs typeface="Comic Sans MS"/>
              </a:rPr>
              <a:t> </a:t>
            </a:r>
            <a:r>
              <a:rPr sz="1600" spc="-10" dirty="0">
                <a:latin typeface="Comic Sans MS"/>
                <a:cs typeface="Comic Sans MS"/>
              </a:rPr>
              <a:t>A</a:t>
            </a:r>
            <a:r>
              <a:rPr sz="1450" spc="-10" dirty="0">
                <a:latin typeface="Comic Sans MS"/>
                <a:cs typeface="Comic Sans MS"/>
              </a:rPr>
              <a:t>n</a:t>
            </a:r>
            <a:r>
              <a:rPr sz="1600" spc="-10" dirty="0">
                <a:latin typeface="Comic Sans MS"/>
                <a:cs typeface="Comic Sans MS"/>
              </a:rPr>
              <a:t>al</a:t>
            </a:r>
            <a:r>
              <a:rPr sz="1450" spc="-10" dirty="0">
                <a:latin typeface="Comic Sans MS"/>
                <a:cs typeface="Comic Sans MS"/>
              </a:rPr>
              <a:t>ys</a:t>
            </a:r>
            <a:r>
              <a:rPr sz="1600" spc="-10" dirty="0">
                <a:latin typeface="Comic Sans MS"/>
                <a:cs typeface="Comic Sans MS"/>
              </a:rPr>
              <a:t>i</a:t>
            </a:r>
            <a:r>
              <a:rPr sz="1450" spc="-10" dirty="0">
                <a:latin typeface="Comic Sans MS"/>
                <a:cs typeface="Comic Sans MS"/>
              </a:rPr>
              <a:t>s</a:t>
            </a:r>
            <a:endParaRPr sz="14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10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ssumpt</a:t>
            </a:r>
            <a:r>
              <a:rPr sz="1150" dirty="0">
                <a:latin typeface="Comic Sans MS"/>
                <a:cs typeface="Comic Sans MS"/>
              </a:rPr>
              <a:t>i</a:t>
            </a:r>
            <a:r>
              <a:rPr sz="1050" dirty="0">
                <a:latin typeface="Comic Sans MS"/>
                <a:cs typeface="Comic Sans MS"/>
              </a:rPr>
              <a:t>ons</a:t>
            </a:r>
            <a:r>
              <a:rPr sz="1050" spc="-20" dirty="0">
                <a:latin typeface="Comic Sans MS"/>
                <a:cs typeface="Comic Sans MS"/>
              </a:rPr>
              <a:t> </a:t>
            </a:r>
            <a:r>
              <a:rPr sz="1150" spc="-110" dirty="0">
                <a:latin typeface="Comic Sans MS"/>
                <a:cs typeface="Comic Sans MS"/>
              </a:rPr>
              <a:t>f</a:t>
            </a:r>
            <a:r>
              <a:rPr sz="1050" spc="-110" dirty="0">
                <a:latin typeface="Comic Sans MS"/>
                <a:cs typeface="Comic Sans MS"/>
              </a:rPr>
              <a:t>or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50" dirty="0">
                <a:latin typeface="Comic Sans MS"/>
                <a:cs typeface="Comic Sans MS"/>
              </a:rPr>
              <a:t>k</a:t>
            </a:r>
            <a:r>
              <a:rPr sz="1100" spc="-50" dirty="0">
                <a:latin typeface="Comic Sans MS"/>
                <a:cs typeface="Comic Sans MS"/>
              </a:rPr>
              <a:t>-</a:t>
            </a:r>
            <a:r>
              <a:rPr sz="1050" spc="-10" dirty="0">
                <a:latin typeface="Comic Sans MS"/>
                <a:cs typeface="Comic Sans MS"/>
              </a:rPr>
              <a:t>m</a:t>
            </a:r>
            <a:r>
              <a:rPr sz="1150" spc="-10" dirty="0">
                <a:latin typeface="Comic Sans MS"/>
                <a:cs typeface="Comic Sans MS"/>
              </a:rPr>
              <a:t>ea</a:t>
            </a:r>
            <a:r>
              <a:rPr sz="1050" spc="-10" dirty="0">
                <a:latin typeface="Comic Sans MS"/>
                <a:cs typeface="Comic Sans MS"/>
              </a:rPr>
              <a:t>ns</a:t>
            </a:r>
            <a:r>
              <a:rPr sz="1100" spc="-10" dirty="0">
                <a:latin typeface="Comic Sans MS"/>
                <a:cs typeface="Comic Sans MS"/>
              </a:rPr>
              <a:t>:</a:t>
            </a:r>
            <a:endParaRPr sz="11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0499" y="44130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586"/>
                </a:moveTo>
                <a:lnTo>
                  <a:pt x="20654" y="47586"/>
                </a:lnTo>
                <a:lnTo>
                  <a:pt x="17617" y="46996"/>
                </a:lnTo>
                <a:lnTo>
                  <a:pt x="0" y="2693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36"/>
                </a:lnTo>
                <a:lnTo>
                  <a:pt x="26970" y="47586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99483" y="315258"/>
            <a:ext cx="3002280" cy="663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600"/>
              </a:lnSpc>
              <a:spcBef>
                <a:spcPts val="95"/>
              </a:spcBef>
            </a:pPr>
            <a:r>
              <a:rPr sz="1100" spc="-45" dirty="0">
                <a:latin typeface="Comic Sans MS"/>
                <a:cs typeface="Comic Sans MS"/>
              </a:rPr>
              <a:t>S</a:t>
            </a:r>
            <a:r>
              <a:rPr sz="1050" spc="-45" dirty="0">
                <a:latin typeface="Comic Sans MS"/>
                <a:cs typeface="Comic Sans MS"/>
              </a:rPr>
              <a:t>ymm</a:t>
            </a:r>
            <a:r>
              <a:rPr sz="1150" spc="-45" dirty="0">
                <a:latin typeface="Comic Sans MS"/>
                <a:cs typeface="Comic Sans MS"/>
              </a:rPr>
              <a:t>e</a:t>
            </a:r>
            <a:r>
              <a:rPr sz="1050" spc="-45" dirty="0">
                <a:latin typeface="Comic Sans MS"/>
                <a:cs typeface="Comic Sans MS"/>
              </a:rPr>
              <a:t>tr</a:t>
            </a:r>
            <a:r>
              <a:rPr sz="1150" spc="-45" dirty="0">
                <a:latin typeface="Comic Sans MS"/>
                <a:cs typeface="Comic Sans MS"/>
              </a:rPr>
              <a:t>ic </a:t>
            </a:r>
            <a:r>
              <a:rPr sz="1150" spc="-50" dirty="0">
                <a:latin typeface="Comic Sans MS"/>
                <a:cs typeface="Comic Sans MS"/>
              </a:rPr>
              <a:t>di</a:t>
            </a:r>
            <a:r>
              <a:rPr sz="1050" spc="-50" dirty="0">
                <a:latin typeface="Comic Sans MS"/>
                <a:cs typeface="Comic Sans MS"/>
              </a:rPr>
              <a:t>str</a:t>
            </a:r>
            <a:r>
              <a:rPr sz="1150" spc="-50" dirty="0">
                <a:latin typeface="Comic Sans MS"/>
                <a:cs typeface="Comic Sans MS"/>
              </a:rPr>
              <a:t>ib</a:t>
            </a:r>
            <a:r>
              <a:rPr sz="1050" spc="-50" dirty="0">
                <a:latin typeface="Comic Sans MS"/>
                <a:cs typeface="Comic Sans MS"/>
              </a:rPr>
              <a:t>ut</a:t>
            </a:r>
            <a:r>
              <a:rPr sz="1150" spc="-50" dirty="0">
                <a:latin typeface="Comic Sans MS"/>
                <a:cs typeface="Comic Sans MS"/>
              </a:rPr>
              <a:t>i</a:t>
            </a:r>
            <a:r>
              <a:rPr sz="1050" spc="-50" dirty="0">
                <a:latin typeface="Comic Sans MS"/>
                <a:cs typeface="Comic Sans MS"/>
              </a:rPr>
              <a:t>on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050" spc="-90" dirty="0">
                <a:latin typeface="Comic Sans MS"/>
                <a:cs typeface="Comic Sans MS"/>
              </a:rPr>
              <a:t>o</a:t>
            </a:r>
            <a:r>
              <a:rPr sz="1150" spc="-90" dirty="0">
                <a:latin typeface="Comic Sans MS"/>
                <a:cs typeface="Comic Sans MS"/>
              </a:rPr>
              <a:t>f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050" spc="-45" dirty="0">
                <a:latin typeface="Comic Sans MS"/>
                <a:cs typeface="Comic Sans MS"/>
              </a:rPr>
              <a:t>v</a:t>
            </a:r>
            <a:r>
              <a:rPr sz="1150" spc="-45" dirty="0">
                <a:latin typeface="Comic Sans MS"/>
                <a:cs typeface="Comic Sans MS"/>
              </a:rPr>
              <a:t>a</a:t>
            </a:r>
            <a:r>
              <a:rPr sz="1050" spc="-45" dirty="0">
                <a:latin typeface="Comic Sans MS"/>
                <a:cs typeface="Comic Sans MS"/>
              </a:rPr>
              <a:t>r</a:t>
            </a:r>
            <a:r>
              <a:rPr sz="1150" spc="-45" dirty="0">
                <a:latin typeface="Comic Sans MS"/>
                <a:cs typeface="Comic Sans MS"/>
              </a:rPr>
              <a:t>iable</a:t>
            </a:r>
            <a:r>
              <a:rPr sz="1050" spc="-45" dirty="0">
                <a:latin typeface="Comic Sans MS"/>
                <a:cs typeface="Comic Sans MS"/>
              </a:rPr>
              <a:t>s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100" spc="-10" dirty="0">
                <a:latin typeface="Comic Sans MS"/>
                <a:cs typeface="Comic Sans MS"/>
              </a:rPr>
              <a:t>(</a:t>
            </a:r>
            <a:r>
              <a:rPr sz="1050" spc="-10" dirty="0">
                <a:latin typeface="Comic Sans MS"/>
                <a:cs typeface="Comic Sans MS"/>
              </a:rPr>
              <a:t>not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r>
              <a:rPr sz="1150" spc="-10" dirty="0">
                <a:latin typeface="Comic Sans MS"/>
                <a:cs typeface="Comic Sans MS"/>
              </a:rPr>
              <a:t>ke</a:t>
            </a:r>
            <a:r>
              <a:rPr sz="1050" spc="-10" dirty="0">
                <a:latin typeface="Comic Sans MS"/>
                <a:cs typeface="Comic Sans MS"/>
              </a:rPr>
              <a:t>w</a:t>
            </a:r>
            <a:r>
              <a:rPr sz="1150" spc="-10" dirty="0">
                <a:latin typeface="Comic Sans MS"/>
                <a:cs typeface="Comic Sans MS"/>
              </a:rPr>
              <a:t>ed</a:t>
            </a:r>
            <a:r>
              <a:rPr sz="1100" spc="-10" dirty="0">
                <a:latin typeface="Comic Sans MS"/>
                <a:cs typeface="Comic Sans MS"/>
              </a:rPr>
              <a:t>) </a:t>
            </a:r>
            <a:r>
              <a:rPr sz="1100" spc="-55" dirty="0">
                <a:latin typeface="Comic Sans MS"/>
                <a:cs typeface="Comic Sans MS"/>
              </a:rPr>
              <a:t>V</a:t>
            </a:r>
            <a:r>
              <a:rPr sz="1150" spc="-55" dirty="0">
                <a:latin typeface="Comic Sans MS"/>
                <a:cs typeface="Comic Sans MS"/>
              </a:rPr>
              <a:t>a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150" spc="-55" dirty="0">
                <a:latin typeface="Comic Sans MS"/>
                <a:cs typeface="Comic Sans MS"/>
              </a:rPr>
              <a:t>iable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050" spc="-10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ha</a:t>
            </a:r>
            <a:r>
              <a:rPr sz="1050" spc="-35" dirty="0">
                <a:latin typeface="Comic Sans MS"/>
                <a:cs typeface="Comic Sans MS"/>
              </a:rPr>
              <a:t>v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150" spc="-40" dirty="0">
                <a:latin typeface="Comic Sans MS"/>
                <a:cs typeface="Comic Sans MS"/>
              </a:rPr>
              <a:t> a</a:t>
            </a:r>
            <a:r>
              <a:rPr sz="1050" spc="-40" dirty="0">
                <a:latin typeface="Comic Sans MS"/>
                <a:cs typeface="Comic Sans MS"/>
              </a:rPr>
              <a:t>v</a:t>
            </a:r>
            <a:r>
              <a:rPr sz="1150" spc="-40" dirty="0">
                <a:latin typeface="Comic Sans MS"/>
                <a:cs typeface="Comic Sans MS"/>
              </a:rPr>
              <a:t>e</a:t>
            </a:r>
            <a:r>
              <a:rPr sz="1050" spc="-40" dirty="0">
                <a:latin typeface="Comic Sans MS"/>
                <a:cs typeface="Comic Sans MS"/>
              </a:rPr>
              <a:t>r</a:t>
            </a:r>
            <a:r>
              <a:rPr sz="1150" spc="-40" dirty="0">
                <a:latin typeface="Comic Sans MS"/>
                <a:cs typeface="Comic Sans MS"/>
              </a:rPr>
              <a:t>age </a:t>
            </a:r>
            <a:r>
              <a:rPr sz="1050" spc="-10" dirty="0">
                <a:latin typeface="Comic Sans MS"/>
                <a:cs typeface="Comic Sans MS"/>
              </a:rPr>
              <a:t>v</a:t>
            </a:r>
            <a:r>
              <a:rPr sz="1150" spc="-10" dirty="0">
                <a:latin typeface="Comic Sans MS"/>
                <a:cs typeface="Comic Sans MS"/>
              </a:rPr>
              <a:t>al</a:t>
            </a:r>
            <a:r>
              <a:rPr sz="1050" spc="-10" dirty="0">
                <a:latin typeface="Comic Sans MS"/>
                <a:cs typeface="Comic Sans MS"/>
              </a:rPr>
              <a:t>u</a:t>
            </a:r>
            <a:r>
              <a:rPr sz="1150" spc="-10" dirty="0">
                <a:latin typeface="Comic Sans MS"/>
                <a:cs typeface="Comic Sans MS"/>
              </a:rPr>
              <a:t>e</a:t>
            </a:r>
            <a:r>
              <a:rPr sz="1050" spc="-10" dirty="0">
                <a:latin typeface="Comic Sans MS"/>
                <a:cs typeface="Comic Sans MS"/>
              </a:rPr>
              <a:t>s</a:t>
            </a:r>
            <a:endParaRPr sz="105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100" spc="-55" dirty="0">
                <a:latin typeface="Comic Sans MS"/>
                <a:cs typeface="Comic Sans MS"/>
              </a:rPr>
              <a:t>V</a:t>
            </a:r>
            <a:r>
              <a:rPr sz="1150" spc="-55" dirty="0">
                <a:latin typeface="Comic Sans MS"/>
                <a:cs typeface="Comic Sans MS"/>
              </a:rPr>
              <a:t>a</a:t>
            </a:r>
            <a:r>
              <a:rPr sz="1050" spc="-55" dirty="0">
                <a:latin typeface="Comic Sans MS"/>
                <a:cs typeface="Comic Sans MS"/>
              </a:rPr>
              <a:t>r</a:t>
            </a:r>
            <a:r>
              <a:rPr sz="1150" spc="-55" dirty="0">
                <a:latin typeface="Comic Sans MS"/>
                <a:cs typeface="Comic Sans MS"/>
              </a:rPr>
              <a:t>iable</a:t>
            </a:r>
            <a:r>
              <a:rPr sz="1050" spc="-55" dirty="0">
                <a:latin typeface="Comic Sans MS"/>
                <a:cs typeface="Comic Sans MS"/>
              </a:rPr>
              <a:t>s</a:t>
            </a:r>
            <a:r>
              <a:rPr sz="1050" spc="-15" dirty="0">
                <a:latin typeface="Comic Sans MS"/>
                <a:cs typeface="Comic Sans MS"/>
              </a:rPr>
              <a:t> </a:t>
            </a:r>
            <a:r>
              <a:rPr sz="1150" spc="-35" dirty="0">
                <a:latin typeface="Comic Sans MS"/>
                <a:cs typeface="Comic Sans MS"/>
              </a:rPr>
              <a:t>ha</a:t>
            </a:r>
            <a:r>
              <a:rPr sz="1050" spc="-35" dirty="0">
                <a:latin typeface="Comic Sans MS"/>
                <a:cs typeface="Comic Sans MS"/>
              </a:rPr>
              <a:t>v</a:t>
            </a:r>
            <a:r>
              <a:rPr sz="1150" spc="-35" dirty="0">
                <a:latin typeface="Comic Sans MS"/>
                <a:cs typeface="Comic Sans MS"/>
              </a:rPr>
              <a:t>e</a:t>
            </a:r>
            <a:r>
              <a:rPr sz="1150" spc="-40" dirty="0">
                <a:latin typeface="Comic Sans MS"/>
                <a:cs typeface="Comic Sans MS"/>
              </a:rPr>
              <a:t> </a:t>
            </a:r>
            <a:r>
              <a:rPr sz="1050" dirty="0">
                <a:latin typeface="Comic Sans MS"/>
                <a:cs typeface="Comic Sans MS"/>
              </a:rPr>
              <a:t>s</a:t>
            </a:r>
            <a:r>
              <a:rPr sz="1150" dirty="0">
                <a:latin typeface="Comic Sans MS"/>
                <a:cs typeface="Comic Sans MS"/>
              </a:rPr>
              <a:t>a</a:t>
            </a:r>
            <a:r>
              <a:rPr sz="1050" dirty="0">
                <a:latin typeface="Comic Sans MS"/>
                <a:cs typeface="Comic Sans MS"/>
              </a:rPr>
              <a:t>m</a:t>
            </a:r>
            <a:r>
              <a:rPr sz="1150" dirty="0">
                <a:latin typeface="Comic Sans MS"/>
                <a:cs typeface="Comic Sans MS"/>
              </a:rPr>
              <a:t>e</a:t>
            </a:r>
            <a:r>
              <a:rPr sz="1150" spc="-45" dirty="0">
                <a:latin typeface="Comic Sans MS"/>
                <a:cs typeface="Comic Sans MS"/>
              </a:rPr>
              <a:t> </a:t>
            </a:r>
            <a:r>
              <a:rPr sz="1050" spc="-10" dirty="0">
                <a:latin typeface="Comic Sans MS"/>
                <a:cs typeface="Comic Sans MS"/>
              </a:rPr>
              <a:t>v</a:t>
            </a:r>
            <a:r>
              <a:rPr sz="1150" spc="-10" dirty="0">
                <a:latin typeface="Comic Sans MS"/>
                <a:cs typeface="Comic Sans MS"/>
              </a:rPr>
              <a:t>a</a:t>
            </a:r>
            <a:r>
              <a:rPr sz="1050" spc="-10" dirty="0">
                <a:latin typeface="Comic Sans MS"/>
                <a:cs typeface="Comic Sans MS"/>
              </a:rPr>
              <a:t>r</a:t>
            </a:r>
            <a:r>
              <a:rPr sz="1150" spc="-10" dirty="0">
                <a:latin typeface="Comic Sans MS"/>
                <a:cs typeface="Comic Sans MS"/>
              </a:rPr>
              <a:t>ia</a:t>
            </a:r>
            <a:r>
              <a:rPr sz="1050" spc="-10" dirty="0">
                <a:latin typeface="Comic Sans MS"/>
                <a:cs typeface="Comic Sans MS"/>
              </a:rPr>
              <a:t>n</a:t>
            </a:r>
            <a:r>
              <a:rPr sz="1150" spc="-10" dirty="0">
                <a:latin typeface="Comic Sans MS"/>
                <a:cs typeface="Comic Sans MS"/>
              </a:rPr>
              <a:t>ce</a:t>
            </a:r>
            <a:endParaRPr sz="115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60499" y="650856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586"/>
                </a:moveTo>
                <a:lnTo>
                  <a:pt x="20654" y="47586"/>
                </a:lnTo>
                <a:lnTo>
                  <a:pt x="17617" y="46996"/>
                </a:lnTo>
                <a:lnTo>
                  <a:pt x="0" y="2693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36"/>
                </a:lnTo>
                <a:lnTo>
                  <a:pt x="26970" y="47586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0499" y="869931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586"/>
                </a:moveTo>
                <a:lnTo>
                  <a:pt x="20654" y="47586"/>
                </a:lnTo>
                <a:lnTo>
                  <a:pt x="17617" y="46996"/>
                </a:lnTo>
                <a:lnTo>
                  <a:pt x="0" y="26974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5" y="26974"/>
                </a:lnTo>
                <a:lnTo>
                  <a:pt x="26970" y="47586"/>
                </a:lnTo>
                <a:close/>
              </a:path>
            </a:pathLst>
          </a:custGeom>
          <a:solidFill>
            <a:srgbClr val="000000">
              <a:alpha val="870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2221" y="1200138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[14]: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337" y="1160443"/>
            <a:ext cx="8181975" cy="150495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Scale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normalize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0" dirty="0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df_cars_vars</a:t>
            </a:r>
            <a:r>
              <a:rPr sz="950" spc="10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0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B92020"/>
                </a:solidFill>
                <a:latin typeface="Courier New"/>
                <a:cs typeface="Courier New"/>
              </a:rPr>
              <a:t>(L/1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df_cars_vars_log</a:t>
            </a:r>
            <a:r>
              <a:rPr sz="950" spc="9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9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log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df_cars_vars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spc="9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#log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remove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skewness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scaler</a:t>
            </a:r>
            <a:r>
              <a:rPr sz="950" spc="9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9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StandardScaler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sz="950" spc="9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#scale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data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standardize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variables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scaler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df_cars_vars_log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df_cars_scaled</a:t>
            </a:r>
            <a:r>
              <a:rPr sz="950" spc="10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0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scaler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transform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df_cars_vars_log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221" y="2809863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[15]: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3337" y="2770168"/>
            <a:ext cx="8181975" cy="304800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Determine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optimal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clusters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using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Elbow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method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(select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number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with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strongest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angle)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sse</a:t>
            </a:r>
            <a:r>
              <a:rPr sz="950" spc="3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{}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</a:t>
            </a:r>
            <a:r>
              <a:rPr sz="950" spc="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5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5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008700"/>
                </a:solidFill>
                <a:latin typeface="Courier New"/>
                <a:cs typeface="Courier New"/>
              </a:rPr>
              <a:t>11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35" dirty="0">
                <a:solidFill>
                  <a:srgbClr val="202020"/>
                </a:solidFill>
                <a:latin typeface="Courier New"/>
                <a:cs typeface="Courier New"/>
              </a:rPr>
              <a:t>K</a:t>
            </a:r>
            <a:r>
              <a:rPr sz="950" spc="-35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r>
              <a:rPr sz="950" spc="114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2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n_clusters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2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352425" marR="5883275">
              <a:lnSpc>
                <a:spcPct val="105300"/>
              </a:lnSpc>
              <a:spcBef>
                <a:spcPts val="75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df_cars_scaled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sse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5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5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inertia_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4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Plot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SSE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5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50" dirty="0">
                <a:solidFill>
                  <a:srgbClr val="408080"/>
                </a:solidFill>
                <a:latin typeface="Courier New"/>
                <a:cs typeface="Courier New"/>
              </a:rPr>
              <a:t>k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625602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'Elbow</a:t>
            </a:r>
            <a:r>
              <a:rPr sz="950" spc="1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Method'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'k'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'SSE'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 marR="4018915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pointplot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list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sse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keys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()),</a:t>
            </a:r>
            <a:r>
              <a:rPr sz="950" spc="39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y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list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sse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values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()))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#strongest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angle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is</a:t>
            </a:r>
            <a:r>
              <a:rPr sz="950" i="1" spc="8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5" dirty="0">
                <a:solidFill>
                  <a:srgbClr val="408080"/>
                </a:solidFill>
                <a:latin typeface="Courier New"/>
                <a:cs typeface="Courier New"/>
              </a:rPr>
              <a:t>k=3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49"/>
            <a:ext cx="5438775" cy="409574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8575" y="5946756"/>
            <a:ext cx="8191500" cy="1476375"/>
            <a:chOff x="1298575" y="5946756"/>
            <a:chExt cx="8191500" cy="1476375"/>
          </a:xfrm>
        </p:grpSpPr>
        <p:sp>
          <p:nvSpPr>
            <p:cNvPr id="4" name="object 4"/>
            <p:cNvSpPr/>
            <p:nvPr/>
          </p:nvSpPr>
          <p:spPr>
            <a:xfrm>
              <a:off x="1298575" y="5946756"/>
              <a:ext cx="8191500" cy="1476375"/>
            </a:xfrm>
            <a:custGeom>
              <a:avLst/>
              <a:gdLst/>
              <a:ahLst/>
              <a:cxnLst/>
              <a:rect l="l" t="t" r="r" b="b"/>
              <a:pathLst>
                <a:path w="8191500" h="1476375">
                  <a:moveTo>
                    <a:pt x="8191500" y="1476375"/>
                  </a:moveTo>
                  <a:lnTo>
                    <a:pt x="0" y="14763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14763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8575" y="5946762"/>
              <a:ext cx="8191500" cy="1476375"/>
            </a:xfrm>
            <a:custGeom>
              <a:avLst/>
              <a:gdLst/>
              <a:ahLst/>
              <a:cxnLst/>
              <a:rect l="l" t="t" r="r" b="b"/>
              <a:pathLst>
                <a:path w="8191500" h="1476375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1476375"/>
                  </a:lnTo>
                  <a:lnTo>
                    <a:pt x="9525" y="1476375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1476375"/>
                  </a:lnTo>
                  <a:lnTo>
                    <a:pt x="8191500" y="1476375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2221" y="4848214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[84]: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3337" y="4808519"/>
            <a:ext cx="8181975" cy="103822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#fitting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K-means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model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on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scaled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dataset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4764405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r>
              <a:rPr sz="950" spc="114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2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n_clusters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2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random_state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fit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df_cars_scaled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cluster_labels</a:t>
            </a:r>
            <a:r>
              <a:rPr sz="950" spc="10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0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kmeans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labels_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2221" y="5991214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[85]: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08100" y="5981689"/>
            <a:ext cx="8172450" cy="1412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#some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base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descriptive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analysis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on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means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from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clusters</a:t>
            </a:r>
            <a:endParaRPr sz="950">
              <a:latin typeface="Courier New"/>
              <a:cs typeface="Courier New"/>
            </a:endParaRPr>
          </a:p>
          <a:p>
            <a:pPr marL="48895" marR="4163695">
              <a:lnSpc>
                <a:spcPct val="210500"/>
              </a:lnSpc>
              <a:spcBef>
                <a:spcPts val="7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14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assign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14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cluster_labels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([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agg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({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9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'mean'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  <a:p>
            <a:pPr marL="347345" marR="4685665" algn="r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'mean'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'mean'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COMB</a:t>
            </a:r>
            <a:r>
              <a:rPr sz="950" spc="10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10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'mean'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98575" y="1389703"/>
          <a:ext cx="8077200" cy="1173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7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8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6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6192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1000" spc="-10" dirty="0">
                          <a:latin typeface="Comic Sans MS"/>
                          <a:cs typeface="Comic Sans MS"/>
                        </a:rPr>
                        <a:t>l</a:t>
                      </a:r>
                      <a:r>
                        <a:rPr sz="900" spc="-10" dirty="0">
                          <a:latin typeface="Comic Sans MS"/>
                          <a:cs typeface="Comic Sans MS"/>
                        </a:rPr>
                        <a:t>ust</a:t>
                      </a:r>
                      <a:r>
                        <a:rPr sz="1000" spc="-10" dirty="0">
                          <a:latin typeface="Comic Sans MS"/>
                          <a:cs typeface="Comic Sans MS"/>
                        </a:rPr>
                        <a:t>e</a:t>
                      </a:r>
                      <a:r>
                        <a:rPr sz="900" spc="-10" dirty="0">
                          <a:latin typeface="Comic Sans MS"/>
                          <a:cs typeface="Comic Sans MS"/>
                        </a:rPr>
                        <a:t>r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107314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ts val="1055"/>
                        </a:lnSpc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6260" algn="r">
                        <a:lnSpc>
                          <a:spcPts val="1055"/>
                        </a:lnSpc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68325" algn="r">
                        <a:lnSpc>
                          <a:spcPts val="1055"/>
                        </a:lnSpc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27050" algn="r">
                        <a:lnSpc>
                          <a:spcPts val="1055"/>
                        </a:lnSpc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1055"/>
                        </a:lnSpc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00" spc="35" dirty="0">
                          <a:latin typeface="Comic Sans MS"/>
                          <a:cs typeface="Comic Sans MS"/>
                        </a:rPr>
                        <a:t>m</a:t>
                      </a:r>
                      <a:r>
                        <a:rPr sz="1000" spc="35" dirty="0">
                          <a:latin typeface="Comic Sans MS"/>
                          <a:cs typeface="Comic Sans MS"/>
                        </a:rPr>
                        <a:t>ea</a:t>
                      </a:r>
                      <a:r>
                        <a:rPr sz="900" spc="35" dirty="0">
                          <a:latin typeface="Comic Sans MS"/>
                          <a:cs typeface="Comic Sans MS"/>
                        </a:rPr>
                        <a:t>n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ts val="1055"/>
                        </a:lnSpc>
                      </a:pPr>
                      <a:r>
                        <a:rPr sz="1000" spc="-10" dirty="0">
                          <a:latin typeface="Comic Sans MS"/>
                          <a:cs typeface="Comic Sans MS"/>
                        </a:rPr>
                        <a:t>c</a:t>
                      </a:r>
                      <a:r>
                        <a:rPr sz="900" spc="-10" dirty="0">
                          <a:latin typeface="Comic Sans MS"/>
                          <a:cs typeface="Comic Sans MS"/>
                        </a:rPr>
                        <a:t>ount</a:t>
                      </a:r>
                      <a:endParaRPr sz="9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B w="9525">
                      <a:solidFill>
                        <a:srgbClr val="BDBD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4.9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5626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17.2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68325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11.8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52705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14.7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19.5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320.1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461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4248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5244" marB="0">
                    <a:lnT w="9525">
                      <a:solidFill>
                        <a:srgbClr val="BDBDBD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R="1619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3.2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5626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12.1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68325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8.1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52705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10.3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27.5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236.4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13843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7110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R="161925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50" dirty="0">
                          <a:latin typeface="Comic Sans MS"/>
                          <a:cs typeface="Comic Sans MS"/>
                        </a:rPr>
                        <a:t>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5499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2.0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5626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8.7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68325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6.2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52705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5" dirty="0">
                          <a:latin typeface="Comic Sans MS"/>
                          <a:cs typeface="Comic Sans MS"/>
                        </a:rPr>
                        <a:t>7.6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38.1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10" dirty="0">
                          <a:latin typeface="Comic Sans MS"/>
                          <a:cs typeface="Comic Sans MS"/>
                        </a:rPr>
                        <a:t>174.6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ts val="1070"/>
                        </a:lnSpc>
                        <a:spcBef>
                          <a:spcPts val="400"/>
                        </a:spcBef>
                      </a:pPr>
                      <a:r>
                        <a:rPr sz="950" spc="-20" dirty="0">
                          <a:latin typeface="Comic Sans MS"/>
                          <a:cs typeface="Comic Sans MS"/>
                        </a:rPr>
                        <a:t>2894</a:t>
                      </a:r>
                      <a:endParaRPr sz="950">
                        <a:latin typeface="Comic Sans MS"/>
                        <a:cs typeface="Comic Sans MS"/>
                      </a:endParaRPr>
                    </a:p>
                  </a:txBody>
                  <a:tcPr marL="0" marR="0" marT="5080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1298575" y="355581"/>
            <a:ext cx="8191500" cy="523875"/>
            <a:chOff x="1298575" y="355581"/>
            <a:chExt cx="8191500" cy="523875"/>
          </a:xfrm>
        </p:grpSpPr>
        <p:sp>
          <p:nvSpPr>
            <p:cNvPr id="4" name="object 4"/>
            <p:cNvSpPr/>
            <p:nvPr/>
          </p:nvSpPr>
          <p:spPr>
            <a:xfrm>
              <a:off x="1298575" y="355581"/>
              <a:ext cx="8191500" cy="523875"/>
            </a:xfrm>
            <a:custGeom>
              <a:avLst/>
              <a:gdLst/>
              <a:ahLst/>
              <a:cxnLst/>
              <a:rect l="l" t="t" r="r" b="b"/>
              <a:pathLst>
                <a:path w="8191500" h="523875">
                  <a:moveTo>
                    <a:pt x="8191500" y="523875"/>
                  </a:moveTo>
                  <a:lnTo>
                    <a:pt x="0" y="5238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5238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8575" y="355586"/>
              <a:ext cx="8191500" cy="523875"/>
            </a:xfrm>
            <a:custGeom>
              <a:avLst/>
              <a:gdLst/>
              <a:ahLst/>
              <a:cxnLst/>
              <a:rect l="l" t="t" r="r" b="b"/>
              <a:pathLst>
                <a:path w="8191500" h="523875">
                  <a:moveTo>
                    <a:pt x="8191500" y="0"/>
                  </a:moveTo>
                  <a:lnTo>
                    <a:pt x="8181975" y="0"/>
                  </a:lnTo>
                  <a:lnTo>
                    <a:pt x="8181975" y="514350"/>
                  </a:lnTo>
                  <a:lnTo>
                    <a:pt x="9525" y="51435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514350"/>
                  </a:lnTo>
                  <a:lnTo>
                    <a:pt x="0" y="523875"/>
                  </a:lnTo>
                  <a:lnTo>
                    <a:pt x="9525" y="523875"/>
                  </a:lnTo>
                  <a:lnTo>
                    <a:pt x="8181975" y="523875"/>
                  </a:lnTo>
                  <a:lnTo>
                    <a:pt x="8191500" y="523875"/>
                  </a:lnTo>
                  <a:lnTo>
                    <a:pt x="8191500" y="514350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975246" y="962275"/>
            <a:ext cx="466725" cy="316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ts val="1135"/>
              </a:lnSpc>
              <a:spcBef>
                <a:spcPts val="120"/>
              </a:spcBef>
            </a:pPr>
            <a:r>
              <a:rPr sz="950" spc="-65" dirty="0">
                <a:latin typeface="Comic Sans MS"/>
                <a:cs typeface="Comic Sans MS"/>
              </a:rPr>
              <a:t>ENGINE</a:t>
            </a:r>
            <a:endParaRPr sz="950">
              <a:latin typeface="Comic Sans MS"/>
              <a:cs typeface="Comic Sans MS"/>
            </a:endParaRPr>
          </a:p>
          <a:p>
            <a:pPr marR="5080" algn="r">
              <a:lnSpc>
                <a:spcPts val="1130"/>
              </a:lnSpc>
            </a:pPr>
            <a:r>
              <a:rPr sz="950" spc="-20" dirty="0">
                <a:latin typeface="Comic Sans MS"/>
                <a:cs typeface="Comic Sans MS"/>
              </a:rPr>
              <a:t>SIZE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3960" y="962275"/>
            <a:ext cx="124714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14960" marR="5080" indent="-302895">
              <a:lnSpc>
                <a:spcPts val="1130"/>
              </a:lnSpc>
              <a:spcBef>
                <a:spcPts val="165"/>
              </a:spcBef>
            </a:pPr>
            <a:r>
              <a:rPr sz="950" spc="-30" dirty="0">
                <a:latin typeface="Comic Sans MS"/>
                <a:cs typeface="Comic Sans MS"/>
              </a:rPr>
              <a:t>FUEL</a:t>
            </a:r>
            <a:r>
              <a:rPr sz="950" spc="-35" dirty="0">
                <a:latin typeface="Comic Sans MS"/>
                <a:cs typeface="Comic Sans MS"/>
              </a:rPr>
              <a:t> </a:t>
            </a:r>
            <a:r>
              <a:rPr sz="950" spc="-45" dirty="0">
                <a:latin typeface="Comic Sans MS"/>
                <a:cs typeface="Comic Sans MS"/>
              </a:rPr>
              <a:t>CONSUMPTION CITY </a:t>
            </a:r>
            <a:r>
              <a:rPr sz="950" spc="-10" dirty="0">
                <a:latin typeface="Comic Sans MS"/>
                <a:cs typeface="Comic Sans MS"/>
              </a:rPr>
              <a:t>(L/100KM)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6104" y="962275"/>
            <a:ext cx="124714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06705" marR="5080" indent="-294640">
              <a:lnSpc>
                <a:spcPts val="1130"/>
              </a:lnSpc>
              <a:spcBef>
                <a:spcPts val="165"/>
              </a:spcBef>
            </a:pPr>
            <a:r>
              <a:rPr sz="950" spc="-30" dirty="0">
                <a:latin typeface="Comic Sans MS"/>
                <a:cs typeface="Comic Sans MS"/>
              </a:rPr>
              <a:t>FUEL</a:t>
            </a:r>
            <a:r>
              <a:rPr sz="950" spc="-35" dirty="0">
                <a:latin typeface="Comic Sans MS"/>
                <a:cs typeface="Comic Sans MS"/>
              </a:rPr>
              <a:t> </a:t>
            </a:r>
            <a:r>
              <a:rPr sz="950" spc="-45" dirty="0">
                <a:latin typeface="Comic Sans MS"/>
                <a:cs typeface="Comic Sans MS"/>
              </a:rPr>
              <a:t>CONSUMPTION </a:t>
            </a:r>
            <a:r>
              <a:rPr sz="950" spc="-30" dirty="0">
                <a:latin typeface="Comic Sans MS"/>
                <a:cs typeface="Comic Sans MS"/>
              </a:rPr>
              <a:t>HWY</a:t>
            </a:r>
            <a:r>
              <a:rPr sz="950" spc="-50" dirty="0">
                <a:latin typeface="Comic Sans MS"/>
                <a:cs typeface="Comic Sans MS"/>
              </a:rPr>
              <a:t> </a:t>
            </a:r>
            <a:r>
              <a:rPr sz="950" spc="-10" dirty="0">
                <a:latin typeface="Comic Sans MS"/>
                <a:cs typeface="Comic Sans MS"/>
              </a:rPr>
              <a:t>(L/100KM)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2657" y="962275"/>
            <a:ext cx="1247140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233679" marR="5080" indent="-221615">
              <a:lnSpc>
                <a:spcPts val="1130"/>
              </a:lnSpc>
              <a:spcBef>
                <a:spcPts val="165"/>
              </a:spcBef>
            </a:pPr>
            <a:r>
              <a:rPr sz="950" spc="-30" dirty="0">
                <a:latin typeface="Comic Sans MS"/>
                <a:cs typeface="Comic Sans MS"/>
              </a:rPr>
              <a:t>FUEL</a:t>
            </a:r>
            <a:r>
              <a:rPr sz="950" spc="-35" dirty="0">
                <a:latin typeface="Comic Sans MS"/>
                <a:cs typeface="Comic Sans MS"/>
              </a:rPr>
              <a:t> </a:t>
            </a:r>
            <a:r>
              <a:rPr sz="950" spc="-45" dirty="0">
                <a:latin typeface="Comic Sans MS"/>
                <a:cs typeface="Comic Sans MS"/>
              </a:rPr>
              <a:t>CONSUMPTION </a:t>
            </a:r>
            <a:r>
              <a:rPr sz="950" dirty="0">
                <a:latin typeface="Comic Sans MS"/>
                <a:cs typeface="Comic Sans MS"/>
              </a:rPr>
              <a:t>COMB </a:t>
            </a:r>
            <a:r>
              <a:rPr sz="950" spc="-10" dirty="0">
                <a:latin typeface="Comic Sans MS"/>
                <a:cs typeface="Comic Sans MS"/>
              </a:rPr>
              <a:t>(L/100KM)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26907" y="962275"/>
            <a:ext cx="2328545" cy="31686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79425" marR="5080" indent="-466725">
              <a:lnSpc>
                <a:spcPts val="1130"/>
              </a:lnSpc>
              <a:spcBef>
                <a:spcPts val="165"/>
              </a:spcBef>
              <a:tabLst>
                <a:tab pos="1379220" algn="l"/>
                <a:tab pos="1900555" algn="l"/>
              </a:tabLst>
            </a:pPr>
            <a:r>
              <a:rPr sz="950" spc="-30" dirty="0">
                <a:latin typeface="Comic Sans MS"/>
                <a:cs typeface="Comic Sans MS"/>
              </a:rPr>
              <a:t>FUEL</a:t>
            </a:r>
            <a:r>
              <a:rPr sz="950" spc="-35" dirty="0">
                <a:latin typeface="Comic Sans MS"/>
                <a:cs typeface="Comic Sans MS"/>
              </a:rPr>
              <a:t> </a:t>
            </a:r>
            <a:r>
              <a:rPr sz="950" spc="-10" dirty="0">
                <a:latin typeface="Comic Sans MS"/>
                <a:cs typeface="Comic Sans MS"/>
              </a:rPr>
              <a:t>CONSUMPTION</a:t>
            </a:r>
            <a:r>
              <a:rPr sz="950" dirty="0">
                <a:latin typeface="Comic Sans MS"/>
                <a:cs typeface="Comic Sans MS"/>
              </a:rPr>
              <a:t>	CO2</a:t>
            </a:r>
            <a:r>
              <a:rPr sz="950" spc="-10" dirty="0">
                <a:latin typeface="Comic Sans MS"/>
                <a:cs typeface="Comic Sans MS"/>
              </a:rPr>
              <a:t> </a:t>
            </a:r>
            <a:r>
              <a:rPr sz="950" spc="-100" dirty="0">
                <a:latin typeface="Comic Sans MS"/>
                <a:cs typeface="Comic Sans MS"/>
              </a:rPr>
              <a:t>EMISSIONS</a:t>
            </a:r>
            <a:r>
              <a:rPr sz="950" dirty="0">
                <a:latin typeface="Comic Sans MS"/>
                <a:cs typeface="Comic Sans MS"/>
              </a:rPr>
              <a:t> COMB </a:t>
            </a:r>
            <a:r>
              <a:rPr sz="950" spc="-20" dirty="0">
                <a:latin typeface="Comic Sans MS"/>
                <a:cs typeface="Comic Sans MS"/>
              </a:rPr>
              <a:t>(MPG)</a:t>
            </a:r>
            <a:r>
              <a:rPr sz="950" dirty="0">
                <a:latin typeface="Comic Sans MS"/>
                <a:cs typeface="Comic Sans MS"/>
              </a:rPr>
              <a:t>		</a:t>
            </a:r>
            <a:r>
              <a:rPr sz="950" spc="-10" dirty="0">
                <a:latin typeface="Comic Sans MS"/>
                <a:cs typeface="Comic Sans MS"/>
              </a:rPr>
              <a:t>(G/KM)</a:t>
            </a:r>
            <a:endParaRPr sz="95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8100" y="333364"/>
            <a:ext cx="8172450" cy="48831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47345" marR="4685665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COMB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(MPG)'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9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'mean'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'CO2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EMISSIONS</a:t>
            </a:r>
            <a:r>
              <a:rPr sz="950" spc="10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(G/KM)'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10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'mean'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9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'count'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  <a:spcBef>
                <a:spcPts val="135"/>
              </a:spcBef>
            </a:pP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})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round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2221" y="971539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solidFill>
                  <a:srgbClr val="616161"/>
                </a:solidFill>
                <a:latin typeface="Courier New"/>
                <a:cs typeface="Courier New"/>
              </a:rPr>
              <a:t>Out[85]: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221" y="2876539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[75]: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3337" y="2836844"/>
            <a:ext cx="8181975" cy="398145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53975" marR="2378710">
              <a:lnSpc>
                <a:spcPct val="107500"/>
              </a:lnSpc>
              <a:spcBef>
                <a:spcPts val="27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cluster_brand_count</a:t>
            </a:r>
            <a:r>
              <a:rPr sz="950" spc="19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204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1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'MAKE'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size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cluster_class_count</a:t>
            </a:r>
            <a:r>
              <a:rPr sz="950" spc="18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8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8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'VEHICLE</a:t>
            </a:r>
            <a:r>
              <a:rPr sz="950" spc="1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CLASS'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size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cluster_fuel_count</a:t>
            </a:r>
            <a:r>
              <a:rPr sz="950" spc="1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7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7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TYPE'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size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cluster_engine_count</a:t>
            </a:r>
            <a:r>
              <a:rPr sz="950" spc="18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8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8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size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1707514">
              <a:lnSpc>
                <a:spcPct val="107500"/>
              </a:lnSpc>
            </a:pP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majority_brands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cluster_brand_count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level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10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apply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b="1" spc="10" dirty="0">
                <a:solidFill>
                  <a:srgbClr val="008000"/>
                </a:solidFill>
                <a:latin typeface="Courier New"/>
                <a:cs typeface="Courier New"/>
              </a:rPr>
              <a:t>lambda</a:t>
            </a:r>
            <a:r>
              <a:rPr sz="95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4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majority_class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cluster_class_count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level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10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apply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b="1" spc="10" dirty="0">
                <a:solidFill>
                  <a:srgbClr val="008000"/>
                </a:solidFill>
                <a:latin typeface="Courier New"/>
                <a:cs typeface="Courier New"/>
              </a:rPr>
              <a:t>lambda</a:t>
            </a:r>
            <a:r>
              <a:rPr sz="950" b="1" spc="4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4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majority_fuel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cluster_fuel_count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level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10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apply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b="1" spc="10" dirty="0">
                <a:solidFill>
                  <a:srgbClr val="008000"/>
                </a:solidFill>
                <a:latin typeface="Courier New"/>
                <a:cs typeface="Courier New"/>
              </a:rPr>
              <a:t>lambda</a:t>
            </a:r>
            <a:r>
              <a:rPr sz="95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4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majority_engine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4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cluster_engine_count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groupby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level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10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idxmax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sz="950" b="1" spc="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apply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b="1" spc="10" dirty="0">
                <a:solidFill>
                  <a:srgbClr val="008000"/>
                </a:solidFill>
                <a:latin typeface="Courier New"/>
                <a:cs typeface="Courier New"/>
              </a:rPr>
              <a:t>lambda</a:t>
            </a:r>
            <a:r>
              <a:rPr sz="950" b="1" spc="4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spc="1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1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4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x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50">
              <a:latin typeface="Courier New"/>
              <a:cs typeface="Courier New"/>
            </a:endParaRPr>
          </a:p>
          <a:p>
            <a:pPr marL="53975" marR="4541520">
              <a:lnSpc>
                <a:spcPct val="1053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Displaying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majority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brand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cluster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"Majority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Brand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Cluster:"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majority_brands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506349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"Majority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Class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Cluster:"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majority_class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476504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"Majority</a:t>
            </a:r>
            <a:r>
              <a:rPr sz="950" spc="8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Fuel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Type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Cluster:"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majority_fuel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50">
              <a:latin typeface="Courier New"/>
              <a:cs typeface="Courier New"/>
            </a:endParaRPr>
          </a:p>
          <a:p>
            <a:pPr marL="53975" marR="4615815">
              <a:lnSpc>
                <a:spcPct val="105300"/>
              </a:lnSpc>
              <a:spcBef>
                <a:spcPts val="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"Majority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Engine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Each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Cluster:"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majority_engine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3500" y="333364"/>
            <a:ext cx="2411095" cy="3263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sz="950" dirty="0">
                <a:latin typeface="Courier New"/>
                <a:cs typeface="Courier New"/>
              </a:rPr>
              <a:t>Majority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Brand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Cluster: Cluster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3500" y="647689"/>
            <a:ext cx="10033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6244" y="647689"/>
            <a:ext cx="77089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Courier New"/>
                <a:cs typeface="Courier New"/>
              </a:rPr>
              <a:t>CHEVROLET</a:t>
            </a:r>
            <a:endParaRPr sz="950">
              <a:latin typeface="Courier New"/>
              <a:cs typeface="Courier New"/>
            </a:endParaRPr>
          </a:p>
          <a:p>
            <a:pPr marL="12700" marR="5080" indent="521334" algn="r">
              <a:lnSpc>
                <a:spcPct val="105300"/>
              </a:lnSpc>
            </a:pPr>
            <a:r>
              <a:rPr sz="950" spc="-25" dirty="0">
                <a:latin typeface="Courier New"/>
                <a:cs typeface="Courier New"/>
              </a:rPr>
              <a:t>BMW </a:t>
            </a:r>
            <a:r>
              <a:rPr sz="950" spc="-10" dirty="0">
                <a:latin typeface="Courier New"/>
                <a:cs typeface="Courier New"/>
              </a:rPr>
              <a:t>VOLKSWAGEN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3500" y="1104889"/>
            <a:ext cx="2411095" cy="640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object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</a:pPr>
            <a:r>
              <a:rPr sz="950" dirty="0">
                <a:latin typeface="Courier New"/>
                <a:cs typeface="Courier New"/>
              </a:rPr>
              <a:t>Majority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Class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Cluster: Cluster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3500" y="1710680"/>
            <a:ext cx="100330" cy="5016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6244" y="1710680"/>
            <a:ext cx="547370" cy="501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indent="297815" algn="r">
              <a:lnSpc>
                <a:spcPct val="108600"/>
              </a:lnSpc>
              <a:spcBef>
                <a:spcPts val="130"/>
              </a:spcBef>
            </a:pPr>
            <a:r>
              <a:rPr sz="950" spc="-25" dirty="0">
                <a:latin typeface="Courier New"/>
                <a:cs typeface="Courier New"/>
              </a:rPr>
              <a:t>SUV SUV </a:t>
            </a:r>
            <a:r>
              <a:rPr sz="950" spc="-10" dirty="0">
                <a:latin typeface="Courier New"/>
                <a:cs typeface="Courier New"/>
              </a:rPr>
              <a:t>COMPACT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3500" y="2190740"/>
            <a:ext cx="2709545" cy="640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object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5300"/>
              </a:lnSpc>
            </a:pPr>
            <a:r>
              <a:rPr sz="950" dirty="0">
                <a:latin typeface="Courier New"/>
                <a:cs typeface="Courier New"/>
              </a:rPr>
              <a:t>Majority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Fuel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Type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65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Cluster: Cluster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3500" y="2809865"/>
            <a:ext cx="100330" cy="4883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950" spc="-50" dirty="0"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6244" y="2809865"/>
            <a:ext cx="100330" cy="48831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8600"/>
              </a:lnSpc>
              <a:spcBef>
                <a:spcPts val="25"/>
              </a:spcBef>
            </a:pPr>
            <a:r>
              <a:rPr sz="950" spc="-50" dirty="0">
                <a:latin typeface="Courier New"/>
                <a:cs typeface="Courier New"/>
              </a:rPr>
              <a:t>X X X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3500" y="3276590"/>
            <a:ext cx="2858770" cy="6407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object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11800"/>
              </a:lnSpc>
              <a:spcBef>
                <a:spcPts val="5"/>
              </a:spcBef>
            </a:pPr>
            <a:r>
              <a:rPr sz="950" dirty="0">
                <a:latin typeface="Courier New"/>
                <a:cs typeface="Courier New"/>
              </a:rPr>
              <a:t>Majority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Engine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Size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for</a:t>
            </a:r>
            <a:r>
              <a:rPr sz="950" spc="75" dirty="0">
                <a:latin typeface="Courier New"/>
                <a:cs typeface="Courier New"/>
              </a:rPr>
              <a:t> </a:t>
            </a:r>
            <a:r>
              <a:rPr sz="950" dirty="0">
                <a:latin typeface="Courier New"/>
                <a:cs typeface="Courier New"/>
              </a:rPr>
              <a:t>Each</a:t>
            </a:r>
            <a:r>
              <a:rPr sz="950" spc="7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Cluster: Cluster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33500" y="3895715"/>
            <a:ext cx="100330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50" dirty="0">
                <a:latin typeface="Courier New"/>
                <a:cs typeface="Courier New"/>
              </a:rPr>
              <a:t>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1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50" dirty="0"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6244" y="3895715"/>
            <a:ext cx="249554" cy="4787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spc="-25" dirty="0">
                <a:latin typeface="Courier New"/>
                <a:cs typeface="Courier New"/>
              </a:rPr>
              <a:t>5.3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25" dirty="0">
                <a:latin typeface="Courier New"/>
                <a:cs typeface="Courier New"/>
              </a:rPr>
              <a:t>3.0</a:t>
            </a:r>
            <a:endParaRPr sz="9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950" spc="-25" dirty="0">
                <a:latin typeface="Courier New"/>
                <a:cs typeface="Courier New"/>
              </a:rPr>
              <a:t>2.0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3500" y="4362440"/>
            <a:ext cx="106934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Courier New"/>
                <a:cs typeface="Courier New"/>
              </a:rPr>
              <a:t>dtype:</a:t>
            </a:r>
            <a:r>
              <a:rPr sz="950" spc="80" dirty="0">
                <a:latin typeface="Courier New"/>
                <a:cs typeface="Courier New"/>
              </a:rPr>
              <a:t> </a:t>
            </a:r>
            <a:r>
              <a:rPr sz="950" spc="-10" dirty="0">
                <a:latin typeface="Courier New"/>
                <a:cs typeface="Courier New"/>
              </a:rPr>
              <a:t>float64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221" y="4676764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[79]: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3337" y="4637069"/>
            <a:ext cx="8181975" cy="2114550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#plotting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boxplots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variable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containing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comparisons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9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cluster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feature_list</a:t>
            </a:r>
            <a:r>
              <a:rPr sz="950" spc="11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1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1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14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1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endParaRPr sz="950">
              <a:latin typeface="Courier New"/>
              <a:cs typeface="Courier New"/>
            </a:endParaRPr>
          </a:p>
          <a:p>
            <a:pPr marL="1917700" marR="3722370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COMB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COMB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(MPG)'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feature_list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endParaRPr sz="950">
              <a:latin typeface="Courier New"/>
              <a:cs typeface="Courier New"/>
            </a:endParaRPr>
          </a:p>
          <a:p>
            <a:pPr marL="352425" marR="357251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boxplot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column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5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by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5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6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'Boxplot</a:t>
            </a:r>
            <a:r>
              <a:rPr sz="950" spc="5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of</a:t>
            </a:r>
            <a:r>
              <a:rPr sz="950" spc="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5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5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by</a:t>
            </a:r>
            <a:r>
              <a:rPr sz="950" spc="5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Cluster'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</a:t>
            </a:r>
            <a:r>
              <a:rPr sz="950" spc="229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Number'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352425" marR="6852284">
              <a:lnSpc>
                <a:spcPct val="105300"/>
              </a:lnSpc>
              <a:spcBef>
                <a:spcPts val="7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49"/>
            <a:ext cx="6477000" cy="5124442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49"/>
            <a:ext cx="6553200" cy="5124442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49"/>
            <a:ext cx="6562725" cy="5124442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49"/>
            <a:ext cx="6562725" cy="5124442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49"/>
            <a:ext cx="6562725" cy="51244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2261"/>
            <a:ext cx="5969000" cy="814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7200" algn="just">
              <a:lnSpc>
                <a:spcPct val="1437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Firstly,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able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aggregate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mean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(see </a:t>
            </a:r>
            <a:r>
              <a:rPr sz="1200" dirty="0">
                <a:latin typeface="Arial MT"/>
                <a:cs typeface="Arial MT"/>
              </a:rPr>
              <a:t>Appendix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3). We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 see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 cars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 Cluster 0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 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highest level 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 with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320.1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G/KM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lowest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producing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174.6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G/KM. </a:t>
            </a:r>
            <a:r>
              <a:rPr sz="1200" dirty="0">
                <a:latin typeface="Arial MT"/>
                <a:cs typeface="Arial MT"/>
              </a:rPr>
              <a:t>Furthermore,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able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 fuel consumption values are the highest in </a:t>
            </a:r>
            <a:r>
              <a:rPr sz="1200" spc="-10" dirty="0">
                <a:latin typeface="Arial MT"/>
                <a:cs typeface="Arial MT"/>
              </a:rPr>
              <a:t>Cluster </a:t>
            </a:r>
            <a:r>
              <a:rPr sz="1200" dirty="0">
                <a:latin typeface="Arial MT"/>
                <a:cs typeface="Arial MT"/>
              </a:rPr>
              <a:t>1 as </a:t>
            </a:r>
            <a:r>
              <a:rPr sz="1200" spc="-10" dirty="0">
                <a:latin typeface="Arial MT"/>
                <a:cs typeface="Arial MT"/>
              </a:rPr>
              <a:t>well.</a:t>
            </a:r>
            <a:endParaRPr sz="1200">
              <a:latin typeface="Arial MT"/>
              <a:cs typeface="Arial MT"/>
            </a:endParaRPr>
          </a:p>
          <a:p>
            <a:pPr marL="12700" marR="5080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draw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grouping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aggregating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data,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determine</a:t>
            </a:r>
            <a:r>
              <a:rPr sz="1200" spc="3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3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</a:t>
            </a:r>
            <a:r>
              <a:rPr sz="1200" spc="3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2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sizes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cluster.</a:t>
            </a:r>
            <a:r>
              <a:rPr sz="1200" spc="2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2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29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0 </a:t>
            </a:r>
            <a:r>
              <a:rPr sz="1200" dirty="0">
                <a:latin typeface="Arial MT"/>
                <a:cs typeface="Arial MT"/>
              </a:rPr>
              <a:t>containing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highest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average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larger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5.3,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4.0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4.3,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in </a:t>
            </a:r>
            <a:r>
              <a:rPr sz="1200" dirty="0">
                <a:latin typeface="Arial MT"/>
                <a:cs typeface="Arial MT"/>
              </a:rPr>
              <a:t>comparison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lowest</a:t>
            </a:r>
            <a:r>
              <a:rPr sz="1200" spc="10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2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10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sizes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2.0,</a:t>
            </a:r>
            <a:r>
              <a:rPr sz="1200" spc="4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1.6,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2.4.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We </a:t>
            </a:r>
            <a:r>
              <a:rPr sz="1200" dirty="0">
                <a:latin typeface="Arial MT"/>
                <a:cs typeface="Arial MT"/>
              </a:rPr>
              <a:t>recommend here that bigger engines should seize production (see Appendix </a:t>
            </a:r>
            <a:r>
              <a:rPr sz="1200" spc="-25" dirty="0">
                <a:latin typeface="Arial MT"/>
                <a:cs typeface="Arial MT"/>
              </a:rPr>
              <a:t>4).</a:t>
            </a:r>
            <a:endParaRPr sz="1200">
              <a:latin typeface="Arial MT"/>
              <a:cs typeface="Arial MT"/>
            </a:endParaRPr>
          </a:p>
          <a:p>
            <a:pPr marL="12700" marR="6985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Another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insight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draw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brand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each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cluster.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will </a:t>
            </a:r>
            <a:r>
              <a:rPr sz="1200" dirty="0">
                <a:latin typeface="Arial MT"/>
                <a:cs typeface="Arial MT"/>
              </a:rPr>
              <a:t>show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brand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contributes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 CO2 emissions and which brand </a:t>
            </a:r>
            <a:r>
              <a:rPr sz="1200" spc="-25" dirty="0">
                <a:latin typeface="Arial MT"/>
                <a:cs typeface="Arial MT"/>
              </a:rPr>
              <a:t>has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ecological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other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(see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Appendix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5).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observe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here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that </a:t>
            </a:r>
            <a:r>
              <a:rPr sz="1200" dirty="0">
                <a:latin typeface="Arial MT"/>
                <a:cs typeface="Arial MT"/>
              </a:rPr>
              <a:t>Chevrolet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most prominent brand in Cluster 0 which has the highest emissions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Volkwagen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least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amount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CO2.</a:t>
            </a:r>
            <a:r>
              <a:rPr sz="1200" spc="1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this,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we </a:t>
            </a:r>
            <a:r>
              <a:rPr sz="1200" dirty="0">
                <a:latin typeface="Arial MT"/>
                <a:cs typeface="Arial MT"/>
              </a:rPr>
              <a:t>recommend</a:t>
            </a:r>
            <a:r>
              <a:rPr sz="1200" spc="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purchasers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consider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buying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Volkswagen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less </a:t>
            </a:r>
            <a:r>
              <a:rPr sz="1200" dirty="0">
                <a:latin typeface="Arial MT"/>
                <a:cs typeface="Arial MT"/>
              </a:rPr>
              <a:t>harmful cars to the environment and to also stay away from Chevrolet </a:t>
            </a:r>
            <a:r>
              <a:rPr sz="1200" spc="-10" dirty="0">
                <a:latin typeface="Arial MT"/>
                <a:cs typeface="Arial MT"/>
              </a:rPr>
              <a:t>vehicles.</a:t>
            </a:r>
            <a:endParaRPr sz="1200">
              <a:latin typeface="Arial MT"/>
              <a:cs typeface="Arial MT"/>
            </a:endParaRPr>
          </a:p>
          <a:p>
            <a:pPr marL="12700" marR="5715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majority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emitted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highest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CO2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early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2000s (see Appendix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6). We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 observe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 cars 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 2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which </a:t>
            </a:r>
            <a:r>
              <a:rPr sz="1200" dirty="0">
                <a:latin typeface="Arial MT"/>
                <a:cs typeface="Arial MT"/>
              </a:rPr>
              <a:t>emitted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least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2010.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emit </a:t>
            </a:r>
            <a:r>
              <a:rPr sz="1200" spc="-20" dirty="0">
                <a:latin typeface="Arial MT"/>
                <a:cs typeface="Arial MT"/>
              </a:rPr>
              <a:t>less </a:t>
            </a:r>
            <a:r>
              <a:rPr sz="1200" dirty="0">
                <a:latin typeface="Arial MT"/>
                <a:cs typeface="Arial MT"/>
              </a:rPr>
              <a:t>CO2 due to technology </a:t>
            </a:r>
            <a:r>
              <a:rPr sz="1200" spc="-10" dirty="0">
                <a:latin typeface="Arial MT"/>
                <a:cs typeface="Arial MT"/>
              </a:rPr>
              <a:t>advancements.</a:t>
            </a:r>
            <a:endParaRPr sz="1200">
              <a:latin typeface="Arial MT"/>
              <a:cs typeface="Arial MT"/>
            </a:endParaRPr>
          </a:p>
          <a:p>
            <a:pPr marL="12700" marR="5715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We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also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several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boxplots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include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3 clusters that we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 then </a:t>
            </a:r>
            <a:r>
              <a:rPr sz="1200" spc="-25" dirty="0">
                <a:latin typeface="Arial MT"/>
                <a:cs typeface="Arial MT"/>
              </a:rPr>
              <a:t>use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compare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another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(see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Appendix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7).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boxplot,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visualize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highest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(Cluster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0)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highest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mean,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median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mode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well as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minimum and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maximum values. We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 say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 engine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 does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play </a:t>
            </a:r>
            <a:r>
              <a:rPr sz="1200" dirty="0">
                <a:latin typeface="Arial MT"/>
                <a:cs typeface="Arial MT"/>
              </a:rPr>
              <a:t>a clear role in the amount of CO2 </a:t>
            </a:r>
            <a:r>
              <a:rPr sz="1200" spc="-10" dirty="0">
                <a:latin typeface="Arial MT"/>
                <a:cs typeface="Arial MT"/>
              </a:rPr>
              <a:t>produced.</a:t>
            </a:r>
            <a:endParaRPr sz="1200">
              <a:latin typeface="Arial MT"/>
              <a:cs typeface="Arial MT"/>
            </a:endParaRPr>
          </a:p>
          <a:p>
            <a:pPr marL="12700" marR="9525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Finally,</a:t>
            </a:r>
            <a:r>
              <a:rPr sz="1200" spc="9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9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4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deduce</a:t>
            </a:r>
            <a:r>
              <a:rPr sz="1200" spc="4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4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characteristics</a:t>
            </a:r>
            <a:r>
              <a:rPr sz="1200" spc="4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4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</a:t>
            </a:r>
            <a:r>
              <a:rPr sz="1200" spc="4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increase</a:t>
            </a:r>
            <a:r>
              <a:rPr sz="1200" spc="4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4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</a:t>
            </a:r>
            <a:r>
              <a:rPr sz="1200" spc="4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production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CO2.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created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first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plot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visualize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(see Appendix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8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9395097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7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49"/>
            <a:ext cx="6562725" cy="512444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8575" y="5832459"/>
            <a:ext cx="8191500" cy="1590675"/>
            <a:chOff x="1298575" y="5832459"/>
            <a:chExt cx="8191500" cy="1590675"/>
          </a:xfrm>
        </p:grpSpPr>
        <p:sp>
          <p:nvSpPr>
            <p:cNvPr id="4" name="object 4"/>
            <p:cNvSpPr/>
            <p:nvPr/>
          </p:nvSpPr>
          <p:spPr>
            <a:xfrm>
              <a:off x="1298575" y="5832459"/>
              <a:ext cx="8191500" cy="1590675"/>
            </a:xfrm>
            <a:custGeom>
              <a:avLst/>
              <a:gdLst/>
              <a:ahLst/>
              <a:cxnLst/>
              <a:rect l="l" t="t" r="r" b="b"/>
              <a:pathLst>
                <a:path w="8191500" h="1590675">
                  <a:moveTo>
                    <a:pt x="8191500" y="1590675"/>
                  </a:moveTo>
                  <a:lnTo>
                    <a:pt x="0" y="15906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15906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8575" y="5832462"/>
              <a:ext cx="8191500" cy="1590675"/>
            </a:xfrm>
            <a:custGeom>
              <a:avLst/>
              <a:gdLst/>
              <a:ahLst/>
              <a:cxnLst/>
              <a:rect l="l" t="t" r="r" b="b"/>
              <a:pathLst>
                <a:path w="8191500" h="1590675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1590675"/>
                  </a:lnTo>
                  <a:lnTo>
                    <a:pt x="9525" y="1590675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1590675"/>
                  </a:lnTo>
                  <a:lnTo>
                    <a:pt x="8191500" y="1590675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2221" y="5876918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[81]: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5867393"/>
            <a:ext cx="8176259" cy="14122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#plotting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correlation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matrix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demonstrate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correlation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between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variables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9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cluster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950">
              <a:latin typeface="Courier New"/>
              <a:cs typeface="Courier New"/>
            </a:endParaRPr>
          </a:p>
          <a:p>
            <a:pPr marL="48895">
              <a:lnSpc>
                <a:spcPct val="100000"/>
              </a:lnSpc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):</a:t>
            </a:r>
            <a:endParaRPr sz="950">
              <a:latin typeface="Courier New"/>
              <a:cs typeface="Courier New"/>
            </a:endParaRPr>
          </a:p>
          <a:p>
            <a:pPr marL="347345" marR="3868420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spc="1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5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==</a:t>
            </a:r>
            <a:r>
              <a:rPr sz="950" b="1" spc="1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]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cluster_corr</a:t>
            </a:r>
            <a:r>
              <a:rPr sz="950" spc="1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4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corr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numeric_only</a:t>
            </a:r>
            <a:r>
              <a:rPr sz="950" spc="1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4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b="1" spc="-1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tabLst>
                <a:tab pos="4522470" algn="l"/>
              </a:tabLst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mask</a:t>
            </a:r>
            <a:r>
              <a:rPr sz="950" spc="16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triu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np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ones_like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cluster_corr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6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dtype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bool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	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#remove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top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half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of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correlation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matrix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easier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f'Correlation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Heatmap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for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Cluster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575" y="355584"/>
            <a:ext cx="8191500" cy="990600"/>
            <a:chOff x="1298575" y="355584"/>
            <a:chExt cx="8191500" cy="990600"/>
          </a:xfrm>
        </p:grpSpPr>
        <p:sp>
          <p:nvSpPr>
            <p:cNvPr id="3" name="object 3"/>
            <p:cNvSpPr/>
            <p:nvPr/>
          </p:nvSpPr>
          <p:spPr>
            <a:xfrm>
              <a:off x="1298575" y="355584"/>
              <a:ext cx="8191500" cy="990600"/>
            </a:xfrm>
            <a:custGeom>
              <a:avLst/>
              <a:gdLst/>
              <a:ahLst/>
              <a:cxnLst/>
              <a:rect l="l" t="t" r="r" b="b"/>
              <a:pathLst>
                <a:path w="8191500" h="990600">
                  <a:moveTo>
                    <a:pt x="8191500" y="990600"/>
                  </a:moveTo>
                  <a:lnTo>
                    <a:pt x="0" y="99060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99060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8575" y="355586"/>
              <a:ext cx="8191500" cy="990600"/>
            </a:xfrm>
            <a:custGeom>
              <a:avLst/>
              <a:gdLst/>
              <a:ahLst/>
              <a:cxnLst/>
              <a:rect l="l" t="t" r="r" b="b"/>
              <a:pathLst>
                <a:path w="8191500" h="990600">
                  <a:moveTo>
                    <a:pt x="8191500" y="0"/>
                  </a:moveTo>
                  <a:lnTo>
                    <a:pt x="8181975" y="0"/>
                  </a:lnTo>
                  <a:lnTo>
                    <a:pt x="8181975" y="981075"/>
                  </a:lnTo>
                  <a:lnTo>
                    <a:pt x="9525" y="9810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81075"/>
                  </a:lnTo>
                  <a:lnTo>
                    <a:pt x="0" y="990600"/>
                  </a:lnTo>
                  <a:lnTo>
                    <a:pt x="9525" y="990600"/>
                  </a:lnTo>
                  <a:lnTo>
                    <a:pt x="8181975" y="990600"/>
                  </a:lnTo>
                  <a:lnTo>
                    <a:pt x="8191500" y="990600"/>
                  </a:lnTo>
                  <a:lnTo>
                    <a:pt x="8191500" y="98107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08100" y="472433"/>
            <a:ext cx="8176895" cy="80645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229"/>
              </a:spcBef>
              <a:tabLst>
                <a:tab pos="5566410" algn="l"/>
              </a:tabLst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row_labels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7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7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cluster_corr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index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950" b="1" spc="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!=</a:t>
            </a:r>
            <a:r>
              <a:rPr sz="950" b="1" spc="7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	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#select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only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rows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that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are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not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0" dirty="0">
                <a:solidFill>
                  <a:srgbClr val="408080"/>
                </a:solidFill>
                <a:latin typeface="Courier New"/>
                <a:cs typeface="Courier New"/>
              </a:rPr>
              <a:t>'Clu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135"/>
              </a:spcBef>
              <a:tabLst>
                <a:tab pos="5715635" algn="l"/>
              </a:tabLst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col_labels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7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7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cluster_corr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columns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if</a:t>
            </a:r>
            <a:r>
              <a:rPr sz="950" b="1" spc="7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!=</a:t>
            </a:r>
            <a:r>
              <a:rPr sz="950" b="1" spc="7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	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#select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only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columns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that</a:t>
            </a:r>
            <a:r>
              <a:rPr sz="950" i="1" spc="7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are</a:t>
            </a:r>
            <a:r>
              <a:rPr sz="950" i="1" spc="7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25" dirty="0">
                <a:solidFill>
                  <a:srgbClr val="408080"/>
                </a:solidFill>
                <a:latin typeface="Courier New"/>
                <a:cs typeface="Courier New"/>
              </a:rPr>
              <a:t>not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53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sns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heatmap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cluster_corr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9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annot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9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cmap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'coolwarm'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0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fmt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".2f"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9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mask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mask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0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yticklabels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row_labels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19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202020"/>
                </a:solidFill>
                <a:latin typeface="Courier New"/>
                <a:cs typeface="Courier New"/>
              </a:rPr>
              <a:t>xtic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65"/>
            <a:ext cx="7296150" cy="633412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65"/>
            <a:ext cx="7296150" cy="6334125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65"/>
            <a:ext cx="7296150" cy="633412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98575" y="7013560"/>
            <a:ext cx="8191500" cy="409575"/>
            <a:chOff x="1298575" y="7013560"/>
            <a:chExt cx="8191500" cy="409575"/>
          </a:xfrm>
        </p:grpSpPr>
        <p:sp>
          <p:nvSpPr>
            <p:cNvPr id="4" name="object 4"/>
            <p:cNvSpPr/>
            <p:nvPr/>
          </p:nvSpPr>
          <p:spPr>
            <a:xfrm>
              <a:off x="1298575" y="7013560"/>
              <a:ext cx="8191500" cy="409575"/>
            </a:xfrm>
            <a:custGeom>
              <a:avLst/>
              <a:gdLst/>
              <a:ahLst/>
              <a:cxnLst/>
              <a:rect l="l" t="t" r="r" b="b"/>
              <a:pathLst>
                <a:path w="8191500" h="409575">
                  <a:moveTo>
                    <a:pt x="8191500" y="409575"/>
                  </a:moveTo>
                  <a:lnTo>
                    <a:pt x="0" y="409575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409575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98575" y="7013562"/>
              <a:ext cx="8191500" cy="409575"/>
            </a:xfrm>
            <a:custGeom>
              <a:avLst/>
              <a:gdLst/>
              <a:ahLst/>
              <a:cxnLst/>
              <a:rect l="l" t="t" r="r" b="b"/>
              <a:pathLst>
                <a:path w="8191500" h="409575">
                  <a:moveTo>
                    <a:pt x="8191500" y="0"/>
                  </a:moveTo>
                  <a:lnTo>
                    <a:pt x="8181975" y="0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0" y="409575"/>
                  </a:lnTo>
                  <a:lnTo>
                    <a:pt x="9525" y="409575"/>
                  </a:lnTo>
                  <a:lnTo>
                    <a:pt x="9525" y="9525"/>
                  </a:lnTo>
                  <a:lnTo>
                    <a:pt x="8181975" y="9525"/>
                  </a:lnTo>
                  <a:lnTo>
                    <a:pt x="8181975" y="409575"/>
                  </a:lnTo>
                  <a:lnTo>
                    <a:pt x="8191500" y="409575"/>
                  </a:lnTo>
                  <a:lnTo>
                    <a:pt x="8191500" y="952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2221" y="7058019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[83]: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8100" y="7048494"/>
            <a:ext cx="817245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#calculating</a:t>
            </a:r>
            <a:r>
              <a:rPr sz="950" i="1" spc="10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descriptive</a:t>
            </a:r>
            <a:r>
              <a:rPr sz="950" i="1" spc="10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analytics</a:t>
            </a:r>
            <a:r>
              <a:rPr sz="950" i="1" spc="10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10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10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cluster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98575" y="355585"/>
            <a:ext cx="8191500" cy="1143000"/>
            <a:chOff x="1298575" y="355585"/>
            <a:chExt cx="8191500" cy="1143000"/>
          </a:xfrm>
        </p:grpSpPr>
        <p:sp>
          <p:nvSpPr>
            <p:cNvPr id="3" name="object 3"/>
            <p:cNvSpPr/>
            <p:nvPr/>
          </p:nvSpPr>
          <p:spPr>
            <a:xfrm>
              <a:off x="1298575" y="355585"/>
              <a:ext cx="8191500" cy="1143000"/>
            </a:xfrm>
            <a:custGeom>
              <a:avLst/>
              <a:gdLst/>
              <a:ahLst/>
              <a:cxnLst/>
              <a:rect l="l" t="t" r="r" b="b"/>
              <a:pathLst>
                <a:path w="8191500" h="1143000">
                  <a:moveTo>
                    <a:pt x="8191500" y="1143000"/>
                  </a:moveTo>
                  <a:lnTo>
                    <a:pt x="0" y="1143000"/>
                  </a:lnTo>
                  <a:lnTo>
                    <a:pt x="0" y="0"/>
                  </a:lnTo>
                  <a:lnTo>
                    <a:pt x="8191500" y="0"/>
                  </a:lnTo>
                  <a:lnTo>
                    <a:pt x="8191500" y="1143000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8575" y="355586"/>
              <a:ext cx="8191500" cy="1143000"/>
            </a:xfrm>
            <a:custGeom>
              <a:avLst/>
              <a:gdLst/>
              <a:ahLst/>
              <a:cxnLst/>
              <a:rect l="l" t="t" r="r" b="b"/>
              <a:pathLst>
                <a:path w="8191500" h="1143000">
                  <a:moveTo>
                    <a:pt x="8191500" y="0"/>
                  </a:moveTo>
                  <a:lnTo>
                    <a:pt x="8181975" y="0"/>
                  </a:lnTo>
                  <a:lnTo>
                    <a:pt x="8181975" y="1133475"/>
                  </a:lnTo>
                  <a:lnTo>
                    <a:pt x="9525" y="1133475"/>
                  </a:lnTo>
                  <a:lnTo>
                    <a:pt x="9525" y="0"/>
                  </a:lnTo>
                  <a:lnTo>
                    <a:pt x="0" y="0"/>
                  </a:lnTo>
                  <a:lnTo>
                    <a:pt x="0" y="1133475"/>
                  </a:lnTo>
                  <a:lnTo>
                    <a:pt x="0" y="1143000"/>
                  </a:lnTo>
                  <a:lnTo>
                    <a:pt x="9525" y="1143000"/>
                  </a:lnTo>
                  <a:lnTo>
                    <a:pt x="8181975" y="1143000"/>
                  </a:lnTo>
                  <a:lnTo>
                    <a:pt x="8191500" y="1143000"/>
                  </a:lnTo>
                  <a:lnTo>
                    <a:pt x="8191500" y="1133475"/>
                  </a:lnTo>
                  <a:lnTo>
                    <a:pt x="8191500" y="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08100" y="333370"/>
            <a:ext cx="8172450" cy="11074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8895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3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4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3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range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008700"/>
                </a:solidFill>
                <a:latin typeface="Courier New"/>
                <a:cs typeface="Courier New"/>
              </a:rPr>
              <a:t>3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):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spc="1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5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==</a:t>
            </a:r>
            <a:r>
              <a:rPr sz="950" b="1" spc="1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 marL="347345" marR="3566795">
              <a:lnSpc>
                <a:spcPct val="105300"/>
              </a:lnSpc>
              <a:spcBef>
                <a:spcPts val="7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cluster_descriptive</a:t>
            </a:r>
            <a:r>
              <a:rPr sz="950" spc="12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3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describe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transpose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7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str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i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+</a:t>
            </a:r>
            <a:r>
              <a:rPr sz="950" b="1" spc="7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</a:t>
            </a:r>
            <a:r>
              <a:rPr sz="950" spc="7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Descriptive</a:t>
            </a:r>
            <a:r>
              <a:rPr sz="950" spc="7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Analytics:'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cluster_descriptive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60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135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print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14450" y="354958"/>
          <a:ext cx="5656580" cy="338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8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56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8033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480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Cluster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Descriptive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Analytics: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count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96265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mean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std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min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\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YEAR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2006.891356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3.964241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ENGINE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4.890019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0.916419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CYLINDERS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7.742359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1.529817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45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16.977937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2.702215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11.6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845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HWY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11.619389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1.832074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14.571060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2.239958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10.2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(MPG)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19.787011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2.684065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45">
                <a:tc gridSpan="4"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CO2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EMISSIONS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(G/KM)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322.577603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36.032559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275.0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Cluster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4188.0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25%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50%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75%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max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YEAR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2007.0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2010.0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2014.0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84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ENGINE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CYLINDERS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1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16.0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795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CITY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15.0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16.2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18.1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30.6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FUEL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09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HWY</a:t>
                      </a:r>
                      <a:r>
                        <a:rPr sz="95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10.3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11.2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12.4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19.0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FUEL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12.9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15.3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24.8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FUEL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(MPG)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621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CO2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EMISSIONS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(G/KM)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297.0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315.0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341.0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859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570.0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795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Cluster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14450" y="4069708"/>
          <a:ext cx="5656580" cy="3235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7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3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Cluster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Descriptive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Analytics: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count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96265">
                        <a:lnSpc>
                          <a:spcPct val="1000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mean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521334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std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ct val="1000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min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\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YEAR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2007.343980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4.069926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ENGINE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3.228899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0.891414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CYLINDERS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5.721844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1.231635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684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12.257284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1.634020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684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HWY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8.225788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1.058731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10.443175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1.329750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(MPG)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27.397723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2.966876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17.0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684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CO2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EMISSIONS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(G/KM)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235.639217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19.875329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Cluster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7201.0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1.000000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25%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50%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75%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max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58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YEAR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2007.0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2011.0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74295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2014.0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ENGINE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CYLINDERS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CITY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11.2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13.1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20.1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290">
                <a:tc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09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HWY</a:t>
                      </a:r>
                      <a:r>
                        <a:rPr sz="95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09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14.2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9.6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10.2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11.1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17.1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7955">
                <a:tc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(MPG)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25.0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29.0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38.0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40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3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CO2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EMISSIONS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(G/KM)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6675" algn="r">
                        <a:lnSpc>
                          <a:spcPts val="103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218.0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3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235.0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03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253.0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8590">
                        <a:lnSpc>
                          <a:spcPts val="103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274.0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14450" y="354958"/>
          <a:ext cx="5675630" cy="3852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0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04800">
                <a:tc gridSpan="5">
                  <a:txBody>
                    <a:bodyPr/>
                    <a:lstStyle/>
                    <a:p>
                      <a:pPr marL="31750">
                        <a:lnSpc>
                          <a:spcPts val="109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Cluster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9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64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Cluster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Descriptive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Analytics: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1651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count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3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11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mean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std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min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74295">
                        <a:lnSpc>
                          <a:spcPts val="1110"/>
                        </a:lnSpc>
                      </a:pPr>
                      <a:r>
                        <a:rPr sz="950" spc="-50" dirty="0">
                          <a:latin typeface="Courier New"/>
                          <a:cs typeface="Courier New"/>
                        </a:rPr>
                        <a:t>\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YEAR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4295" marR="3175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2009.239525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4.098750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ENGINE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2.038792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0.431189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0.8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 gridSpan="5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CYLINDERS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4.107891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0.463725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 gridSpan="5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CITY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8.724337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1.496139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HWY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6.276990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0.816879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3.2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6845">
                <a:tc gridSpan="5"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7.624197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1.147339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7955">
                <a:tc gridSpan="5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CONSUMPTION</a:t>
                      </a:r>
                      <a:r>
                        <a:rPr sz="950" spc="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(MPG)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 marR="3175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37.968925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6.736346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23.0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621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CO2</a:t>
                      </a:r>
                      <a:r>
                        <a:rPr sz="95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EMISSIONS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(G/KM)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 marR="3175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173.957053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21.915165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83.0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7955">
                <a:tc gridSpan="2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Cluster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2864.0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2.000000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0.000000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813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25%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R="66675" algn="r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50%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 gridSpan="2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97815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75%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2745">
                        <a:lnSpc>
                          <a:spcPts val="111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max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2540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0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MODEL</a:t>
                      </a:r>
                      <a:r>
                        <a:rPr sz="95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YEAR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2006.0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2010.0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4295" marR="3175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2013.0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48590">
                        <a:lnSpc>
                          <a:spcPts val="110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2014.0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684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ENGINE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20" dirty="0">
                          <a:latin typeface="Courier New"/>
                          <a:cs typeface="Courier New"/>
                        </a:rPr>
                        <a:t>SIZE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1.8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2.4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72110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3.6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684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CYLINDERS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72110">
                        <a:lnSpc>
                          <a:spcPts val="1110"/>
                        </a:lnSpc>
                        <a:spcBef>
                          <a:spcPts val="25"/>
                        </a:spcBef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7955">
                <a:tc gridSpan="3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FUEL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CITY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7.9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9.0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9.6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15.5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6210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FUEL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HWY</a:t>
                      </a:r>
                      <a:r>
                        <a:rPr sz="95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5.8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6.8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72110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9.7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algn="ctr">
                        <a:lnSpc>
                          <a:spcPts val="113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FUEL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130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130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(L/100KM)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7.8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130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8.3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1130"/>
                        </a:lnSpc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12.5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FUEL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CONSUMPTION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6830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COMB</a:t>
                      </a:r>
                      <a:r>
                        <a:rPr sz="95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(MPG)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34.0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36.0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gridSpan="2">
                  <a:txBody>
                    <a:bodyPr/>
                    <a:lstStyle/>
                    <a:p>
                      <a:pPr marL="223520" marR="3175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40.0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97815">
                        <a:lnSpc>
                          <a:spcPts val="1080"/>
                        </a:lnSpc>
                        <a:spcBef>
                          <a:spcPts val="25"/>
                        </a:spcBef>
                      </a:pPr>
                      <a:r>
                        <a:rPr sz="950" spc="-20" dirty="0">
                          <a:latin typeface="Courier New"/>
                          <a:cs typeface="Courier New"/>
                        </a:rPr>
                        <a:t>78.0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56210">
                <a:tc gridSpan="4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dirty="0">
                          <a:latin typeface="Courier New"/>
                          <a:cs typeface="Courier New"/>
                        </a:rPr>
                        <a:t>CO2</a:t>
                      </a:r>
                      <a:r>
                        <a:rPr sz="95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dirty="0">
                          <a:latin typeface="Courier New"/>
                          <a:cs typeface="Courier New"/>
                        </a:rPr>
                        <a:t>EMISSIONS</a:t>
                      </a:r>
                      <a:r>
                        <a:rPr sz="95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950" spc="-10" dirty="0">
                          <a:latin typeface="Courier New"/>
                          <a:cs typeface="Courier New"/>
                        </a:rPr>
                        <a:t>(G/KM)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161.0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179.0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8590" marR="3175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191.0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22352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200.0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7955">
                <a:tc gridSpan="4">
                  <a:txBody>
                    <a:bodyPr/>
                    <a:lstStyle/>
                    <a:p>
                      <a:pPr marL="31750">
                        <a:lnSpc>
                          <a:spcPts val="1065"/>
                        </a:lnSpc>
                      </a:pPr>
                      <a:r>
                        <a:rPr sz="950" spc="-10" dirty="0">
                          <a:latin typeface="Courier New"/>
                          <a:cs typeface="Courier New"/>
                        </a:rPr>
                        <a:t>Cluster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97815" marR="3175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372110">
                        <a:lnSpc>
                          <a:spcPts val="1065"/>
                        </a:lnSpc>
                      </a:pPr>
                      <a:r>
                        <a:rPr sz="950" spc="-25" dirty="0">
                          <a:latin typeface="Courier New"/>
                          <a:cs typeface="Courier New"/>
                        </a:rPr>
                        <a:t>2.0</a:t>
                      </a:r>
                      <a:endParaRPr sz="9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32221" y="467677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[88]: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3337" y="4637073"/>
            <a:ext cx="8181975" cy="242887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Define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colors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cluster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cluster_colors</a:t>
            </a:r>
            <a:r>
              <a:rPr sz="950" spc="7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7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{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'blue'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'green'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8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'red'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Plotting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scatterplot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figure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6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cluster_colors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items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():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spc="1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5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==</a:t>
            </a:r>
            <a:r>
              <a:rPr sz="950" b="1" spc="1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cluster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scatter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22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sz="950" spc="22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sz="950" spc="22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label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f'Cluster</a:t>
            </a:r>
            <a:r>
              <a:rPr sz="950" spc="22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{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}'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2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2305050">
              <a:lnSpc>
                <a:spcPct val="105300"/>
              </a:lnSpc>
              <a:spcBef>
                <a:spcPts val="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'Clusters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Visualization: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Engine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Size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vs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Fuel</a:t>
            </a:r>
            <a:r>
              <a:rPr sz="950" spc="8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Type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vs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CO2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Emissions'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'Engine</a:t>
            </a:r>
            <a:r>
              <a:rPr sz="950" spc="22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Size'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 marR="6405245">
              <a:lnSpc>
                <a:spcPct val="105300"/>
              </a:lnSpc>
              <a:spcBef>
                <a:spcPts val="75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'CYLINDERS'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legend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grid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b="1" spc="-1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350" y="450865"/>
            <a:ext cx="7839075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221" y="447671"/>
            <a:ext cx="622300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solidFill>
                  <a:srgbClr val="616161"/>
                </a:solidFill>
                <a:latin typeface="Courier New"/>
                <a:cs typeface="Courier New"/>
              </a:rPr>
              <a:t>In</a:t>
            </a:r>
            <a:r>
              <a:rPr sz="950" spc="35" dirty="0">
                <a:solidFill>
                  <a:srgbClr val="616161"/>
                </a:solidFill>
                <a:latin typeface="Courier New"/>
                <a:cs typeface="Courier New"/>
              </a:rPr>
              <a:t> </a:t>
            </a:r>
            <a:r>
              <a:rPr sz="950" spc="-20" dirty="0">
                <a:solidFill>
                  <a:srgbClr val="616161"/>
                </a:solidFill>
                <a:latin typeface="Courier New"/>
                <a:cs typeface="Courier New"/>
              </a:rPr>
              <a:t>[91]: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3337" y="407974"/>
            <a:ext cx="8181975" cy="2428875"/>
          </a:xfrm>
          <a:prstGeom prst="rect">
            <a:avLst/>
          </a:prstGeom>
          <a:solidFill>
            <a:srgbClr val="F5F5F5"/>
          </a:solidFill>
          <a:ln w="9525">
            <a:solidFill>
              <a:srgbClr val="DFDFD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53975">
              <a:lnSpc>
                <a:spcPct val="100000"/>
              </a:lnSpc>
              <a:spcBef>
                <a:spcPts val="360"/>
              </a:spcBef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Define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colors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for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each</a:t>
            </a:r>
            <a:r>
              <a:rPr sz="950" i="1" spc="65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cluster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cluster_colors</a:t>
            </a:r>
            <a:r>
              <a:rPr sz="950" spc="75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7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{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0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'blue'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1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'green'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2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:</a:t>
            </a:r>
            <a:r>
              <a:rPr sz="950" spc="8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'red'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}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</a:pP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#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Plotting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dirty="0">
                <a:solidFill>
                  <a:srgbClr val="408080"/>
                </a:solidFill>
                <a:latin typeface="Courier New"/>
                <a:cs typeface="Courier New"/>
              </a:rPr>
              <a:t>the</a:t>
            </a:r>
            <a:r>
              <a:rPr sz="950" i="1" spc="60" dirty="0">
                <a:solidFill>
                  <a:srgbClr val="408080"/>
                </a:solidFill>
                <a:latin typeface="Courier New"/>
                <a:cs typeface="Courier New"/>
              </a:rPr>
              <a:t> </a:t>
            </a:r>
            <a:r>
              <a:rPr sz="950" i="1" spc="-10" dirty="0">
                <a:solidFill>
                  <a:srgbClr val="408080"/>
                </a:solidFill>
                <a:latin typeface="Courier New"/>
                <a:cs typeface="Courier New"/>
              </a:rPr>
              <a:t>scatterplot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figure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figsize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008700"/>
                </a:solidFill>
                <a:latin typeface="Courier New"/>
                <a:cs typeface="Courier New"/>
              </a:rPr>
              <a:t>10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27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spc="-25" dirty="0">
                <a:solidFill>
                  <a:srgbClr val="008700"/>
                </a:solidFill>
                <a:latin typeface="Courier New"/>
                <a:cs typeface="Courier New"/>
              </a:rPr>
              <a:t>8</a:t>
            </a:r>
            <a:r>
              <a:rPr sz="950" spc="-25" dirty="0">
                <a:solidFill>
                  <a:srgbClr val="0054AA"/>
                </a:solidFill>
                <a:latin typeface="Courier New"/>
                <a:cs typeface="Courier New"/>
              </a:rPr>
              <a:t>))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b="1" dirty="0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sz="950" b="1" spc="6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,</a:t>
            </a:r>
            <a:r>
              <a:rPr sz="950" spc="65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color</a:t>
            </a:r>
            <a:r>
              <a:rPr sz="950" spc="7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in</a:t>
            </a:r>
            <a:r>
              <a:rPr sz="950" b="1" spc="65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cluster_colors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items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():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135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spc="150" dirty="0">
                <a:solidFill>
                  <a:srgbClr val="202020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</a:t>
            </a:r>
            <a:r>
              <a:rPr sz="950" b="1" spc="1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df_cars_k3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'Cluster'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r>
              <a:rPr sz="950" spc="15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==</a:t>
            </a:r>
            <a:r>
              <a:rPr sz="950" b="1" spc="150" dirty="0">
                <a:solidFill>
                  <a:srgbClr val="AA21FF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cluster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]</a:t>
            </a:r>
            <a:endParaRPr sz="950">
              <a:latin typeface="Courier New"/>
              <a:cs typeface="Courier New"/>
            </a:endParaRPr>
          </a:p>
          <a:p>
            <a:pPr marL="35242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scatter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6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6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6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],</a:t>
            </a:r>
            <a:r>
              <a:rPr sz="950" spc="160" dirty="0">
                <a:solidFill>
                  <a:srgbClr val="0054AA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cluster_data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[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6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6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6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</a:t>
            </a:r>
            <a:endParaRPr sz="9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Courier New"/>
              <a:cs typeface="Courier New"/>
            </a:endParaRPr>
          </a:p>
          <a:p>
            <a:pPr marL="53975" marR="2602865">
              <a:lnSpc>
                <a:spcPct val="111800"/>
              </a:lnSpc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title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vs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Fuel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9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(CO2</a:t>
            </a:r>
            <a:r>
              <a:rPr sz="950" spc="9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Emissions)'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 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xlabel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CITY</a:t>
            </a:r>
            <a:r>
              <a:rPr sz="950" spc="135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dirty="0">
                <a:solidFill>
                  <a:srgbClr val="202020"/>
                </a:solidFill>
                <a:latin typeface="Courier New"/>
                <a:cs typeface="Courier New"/>
              </a:rPr>
              <a:t>ylabel</a:t>
            </a:r>
            <a:r>
              <a:rPr sz="95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'FUEL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CONSUMPTION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dirty="0">
                <a:solidFill>
                  <a:srgbClr val="B92020"/>
                </a:solidFill>
                <a:latin typeface="Courier New"/>
                <a:cs typeface="Courier New"/>
              </a:rPr>
              <a:t>HWY</a:t>
            </a:r>
            <a:r>
              <a:rPr sz="950" spc="130" dirty="0">
                <a:solidFill>
                  <a:srgbClr val="B92020"/>
                </a:solidFill>
                <a:latin typeface="Courier New"/>
                <a:cs typeface="Courier New"/>
              </a:rPr>
              <a:t> </a:t>
            </a:r>
            <a:r>
              <a:rPr sz="950" spc="-10" dirty="0">
                <a:solidFill>
                  <a:srgbClr val="B92020"/>
                </a:solidFill>
                <a:latin typeface="Courier New"/>
                <a:cs typeface="Courier New"/>
              </a:rPr>
              <a:t>(L/100KM)'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 marR="7075805">
              <a:lnSpc>
                <a:spcPct val="105300"/>
              </a:lnSpc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legend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 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grid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</a:t>
            </a:r>
            <a:r>
              <a:rPr sz="950" b="1" spc="-10" dirty="0">
                <a:solidFill>
                  <a:srgbClr val="008000"/>
                </a:solidFill>
                <a:latin typeface="Courier New"/>
                <a:cs typeface="Courier New"/>
              </a:rPr>
              <a:t>True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)</a:t>
            </a:r>
            <a:endParaRPr sz="950">
              <a:latin typeface="Courier New"/>
              <a:cs typeface="Courier New"/>
            </a:endParaRPr>
          </a:p>
          <a:p>
            <a:pPr marL="53975">
              <a:lnSpc>
                <a:spcPct val="100000"/>
              </a:lnSpc>
              <a:spcBef>
                <a:spcPts val="135"/>
              </a:spcBef>
            </a:pP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plt</a:t>
            </a:r>
            <a:r>
              <a:rPr sz="950" b="1" spc="-10" dirty="0">
                <a:solidFill>
                  <a:srgbClr val="AA21FF"/>
                </a:solidFill>
                <a:latin typeface="Courier New"/>
                <a:cs typeface="Courier New"/>
              </a:rPr>
              <a:t>.</a:t>
            </a:r>
            <a:r>
              <a:rPr sz="950" spc="-10" dirty="0">
                <a:solidFill>
                  <a:srgbClr val="202020"/>
                </a:solidFill>
                <a:latin typeface="Courier New"/>
                <a:cs typeface="Courier New"/>
              </a:rPr>
              <a:t>show</a:t>
            </a:r>
            <a:r>
              <a:rPr sz="950" spc="-10" dirty="0">
                <a:solidFill>
                  <a:srgbClr val="0054AA"/>
                </a:solidFill>
                <a:latin typeface="Courier New"/>
                <a:cs typeface="Courier New"/>
              </a:rPr>
              <a:t>()</a:t>
            </a:r>
            <a:endParaRPr sz="9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812261"/>
            <a:ext cx="596900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9).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first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visual,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larger</a:t>
            </a:r>
            <a:r>
              <a:rPr sz="1200" spc="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sizes and </a:t>
            </a:r>
            <a:r>
              <a:rPr sz="1200" spc="-20" dirty="0">
                <a:latin typeface="Arial MT"/>
                <a:cs typeface="Arial MT"/>
              </a:rPr>
              <a:t>more </a:t>
            </a:r>
            <a:r>
              <a:rPr sz="1200" dirty="0">
                <a:latin typeface="Arial MT"/>
                <a:cs typeface="Arial MT"/>
              </a:rPr>
              <a:t>cylinders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contribute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higher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emissions.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same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way,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second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visual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shows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fuel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consumption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100KM,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produced.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blue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0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(highest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emissions)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grouped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more </a:t>
            </a:r>
            <a:r>
              <a:rPr sz="1200" dirty="0">
                <a:latin typeface="Arial MT"/>
                <a:cs typeface="Arial MT"/>
              </a:rPr>
              <a:t>toward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top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right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graph.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red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points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2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(lowest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mean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CO2 </a:t>
            </a:r>
            <a:r>
              <a:rPr sz="1200" dirty="0">
                <a:latin typeface="Arial MT"/>
                <a:cs typeface="Arial MT"/>
              </a:rPr>
              <a:t>emissions)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sitting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towards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bottom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left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graph.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Cluster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is </a:t>
            </a:r>
            <a:r>
              <a:rPr sz="1200" dirty="0">
                <a:latin typeface="Arial MT"/>
                <a:cs typeface="Arial MT"/>
              </a:rPr>
              <a:t>green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hovering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near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middle.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conclude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this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increase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fuel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consumption,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cylinders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will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contribute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increase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production.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recommend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ensures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that </a:t>
            </a:r>
            <a:r>
              <a:rPr sz="1200" dirty="0">
                <a:latin typeface="Arial MT"/>
                <a:cs typeface="Arial MT"/>
              </a:rPr>
              <a:t>these 3 characteristics have lower values when purchasing a </a:t>
            </a:r>
            <a:r>
              <a:rPr sz="1200" spc="-20" dirty="0">
                <a:latin typeface="Arial MT"/>
                <a:cs typeface="Arial MT"/>
              </a:rPr>
              <a:t>car.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3935406"/>
            <a:ext cx="5969000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Conclusion</a:t>
            </a:r>
            <a:endParaRPr sz="1300">
              <a:latin typeface="Arial"/>
              <a:cs typeface="Arial"/>
            </a:endParaRPr>
          </a:p>
          <a:p>
            <a:pPr marL="12700" marR="9525" indent="457200" algn="just">
              <a:lnSpc>
                <a:spcPct val="143700"/>
              </a:lnSpc>
              <a:spcBef>
                <a:spcPts val="1260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17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conclusion,</a:t>
            </a:r>
            <a:r>
              <a:rPr sz="1200" spc="17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17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consultancy</a:t>
            </a:r>
            <a:r>
              <a:rPr sz="1200" spc="17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firm,</a:t>
            </a:r>
            <a:r>
              <a:rPr sz="1200" spc="17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17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partnership</a:t>
            </a:r>
            <a:r>
              <a:rPr sz="1200" spc="17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13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3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Ministry</a:t>
            </a:r>
            <a:r>
              <a:rPr sz="1200" spc="130" dirty="0">
                <a:latin typeface="Arial MT"/>
                <a:cs typeface="Arial MT"/>
              </a:rPr>
              <a:t> 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Environment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XYZ,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helped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address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questions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regard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reducing</a:t>
            </a:r>
            <a:r>
              <a:rPr sz="1200" spc="14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CO2 </a:t>
            </a:r>
            <a:r>
              <a:rPr sz="1200" dirty="0">
                <a:latin typeface="Arial MT"/>
                <a:cs typeface="Arial MT"/>
              </a:rPr>
              <a:t>emissions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vehicles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by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analyzing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through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exploratory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37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modeling </a:t>
            </a:r>
            <a:r>
              <a:rPr sz="1200" dirty="0">
                <a:latin typeface="Arial MT"/>
                <a:cs typeface="Arial MT"/>
              </a:rPr>
              <a:t>techniques.</a:t>
            </a:r>
            <a:r>
              <a:rPr sz="1200" spc="13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13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13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able</a:t>
            </a:r>
            <a:r>
              <a:rPr sz="1200" spc="13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3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conclude</a:t>
            </a:r>
            <a:r>
              <a:rPr sz="1200" spc="13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factors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size,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spc="-20" dirty="0">
                <a:latin typeface="Arial MT"/>
                <a:cs typeface="Arial MT"/>
              </a:rPr>
              <a:t>fuel </a:t>
            </a:r>
            <a:r>
              <a:rPr sz="1200" dirty="0">
                <a:latin typeface="Arial MT"/>
                <a:cs typeface="Arial MT"/>
              </a:rPr>
              <a:t>consumption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rates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different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roads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cylinders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all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contribute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high </a:t>
            </a:r>
            <a:r>
              <a:rPr sz="1200" dirty="0">
                <a:latin typeface="Arial MT"/>
                <a:cs typeface="Arial MT"/>
              </a:rPr>
              <a:t>production of CO2 when values are </a:t>
            </a:r>
            <a:r>
              <a:rPr sz="1200" spc="-10" dirty="0">
                <a:latin typeface="Arial MT"/>
                <a:cs typeface="Arial MT"/>
              </a:rPr>
              <a:t>increased.</a:t>
            </a:r>
            <a:endParaRPr sz="1200">
              <a:latin typeface="Arial MT"/>
              <a:cs typeface="Arial MT"/>
            </a:endParaRPr>
          </a:p>
          <a:p>
            <a:pPr marL="12700" marR="5080" indent="457200" algn="just">
              <a:lnSpc>
                <a:spcPct val="143700"/>
              </a:lnSpc>
              <a:spcBef>
                <a:spcPts val="1200"/>
              </a:spcBef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terms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recommendations,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3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recommend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firstly</a:t>
            </a:r>
            <a:r>
              <a:rPr sz="1200" spc="29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buyers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veer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toward </a:t>
            </a:r>
            <a:r>
              <a:rPr sz="1200" dirty="0">
                <a:latin typeface="Arial MT"/>
                <a:cs typeface="Arial MT"/>
              </a:rPr>
              <a:t>Volkswagen</a:t>
            </a:r>
            <a:r>
              <a:rPr sz="1200" spc="2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avoid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Chevrolet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when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selecting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brand.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Secondly,</a:t>
            </a:r>
            <a:r>
              <a:rPr sz="1200" spc="204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recommend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buyers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look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features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fuel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consumption,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cylinders,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engine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size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year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heavily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influence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emissions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CO2.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regard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Ministry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of </a:t>
            </a:r>
            <a:r>
              <a:rPr sz="1200" dirty="0">
                <a:latin typeface="Arial MT"/>
                <a:cs typeface="Arial MT"/>
              </a:rPr>
              <a:t>Environment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XYZ,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recommend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invests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technology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that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keep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values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while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being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more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environmentally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friendly.</a:t>
            </a:r>
            <a:r>
              <a:rPr sz="1200" spc="2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Buyers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want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to </a:t>
            </a:r>
            <a:r>
              <a:rPr sz="1200" dirty="0">
                <a:latin typeface="Arial MT"/>
                <a:cs typeface="Arial MT"/>
              </a:rPr>
              <a:t>have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2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experience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powerful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fun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drive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should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come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15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the </a:t>
            </a:r>
            <a:r>
              <a:rPr sz="1200" dirty="0">
                <a:latin typeface="Arial MT"/>
                <a:cs typeface="Arial MT"/>
              </a:rPr>
              <a:t>expense</a:t>
            </a:r>
            <a:r>
              <a:rPr sz="1200" spc="90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our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planet.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We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already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see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trend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95" dirty="0">
                <a:latin typeface="Arial MT"/>
                <a:cs typeface="Arial MT"/>
              </a:rPr>
              <a:t>  </a:t>
            </a:r>
            <a:r>
              <a:rPr sz="1200" dirty="0">
                <a:latin typeface="Arial MT"/>
                <a:cs typeface="Arial MT"/>
              </a:rPr>
              <a:t>new</a:t>
            </a:r>
            <a:r>
              <a:rPr sz="1200" spc="4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cars</a:t>
            </a:r>
            <a:r>
              <a:rPr sz="1200" spc="4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being</a:t>
            </a:r>
            <a:r>
              <a:rPr sz="1200" spc="45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more </a:t>
            </a:r>
            <a:r>
              <a:rPr sz="1200" dirty="0">
                <a:latin typeface="Arial MT"/>
                <a:cs typeface="Arial MT"/>
              </a:rPr>
              <a:t>environmentally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friendly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while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keeping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their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luxurious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features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order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keep</a:t>
            </a:r>
            <a:r>
              <a:rPr sz="1200" spc="7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this </a:t>
            </a:r>
            <a:r>
              <a:rPr sz="1200" dirty="0">
                <a:latin typeface="Arial MT"/>
                <a:cs typeface="Arial MT"/>
              </a:rPr>
              <a:t>up, investments in R&amp;D and public awareness are crucial and highly </a:t>
            </a:r>
            <a:r>
              <a:rPr sz="1200" spc="-10" dirty="0">
                <a:latin typeface="Arial MT"/>
                <a:cs typeface="Arial MT"/>
              </a:rPr>
              <a:t>advised.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9395104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8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3825" y="450865"/>
            <a:ext cx="7848600" cy="6467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1600" y="892249"/>
            <a:ext cx="889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Appendices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395139"/>
            <a:ext cx="838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1)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334545"/>
            <a:ext cx="9740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Appendix </a:t>
            </a:r>
            <a:r>
              <a:rPr sz="1200" spc="-25" dirty="0">
                <a:latin typeface="Arial MT"/>
                <a:cs typeface="Arial MT"/>
              </a:rPr>
              <a:t>2)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Model </a:t>
            </a:r>
            <a:r>
              <a:rPr sz="1200" spc="-10" dirty="0">
                <a:latin typeface="Arial MT"/>
                <a:cs typeface="Arial MT"/>
              </a:rPr>
              <a:t>Metrics</a:t>
            </a:r>
            <a:endParaRPr sz="1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4400" y="6197600"/>
          <a:ext cx="5943600" cy="2298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Metric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Explanation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Value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755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Inertia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(WCSS)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measures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variability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within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cluster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66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73025">
                        <a:lnSpc>
                          <a:spcPct val="191700"/>
                        </a:lnSpc>
                        <a:spcBef>
                          <a:spcPts val="880"/>
                        </a:spcBef>
                      </a:pPr>
                      <a:r>
                        <a:rPr sz="800" spc="-2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2240.42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high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can</a:t>
                      </a:r>
                      <a:r>
                        <a:rPr sz="800" spc="5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explained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large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amount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data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points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11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</a:pPr>
                      <a:r>
                        <a:rPr sz="800" spc="-10" dirty="0">
                          <a:latin typeface="Arial MT"/>
                          <a:cs typeface="Arial MT"/>
                        </a:rPr>
                        <a:t>Silhouette Score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marR="411480">
                        <a:lnSpc>
                          <a:spcPct val="191700"/>
                        </a:lnSpc>
                        <a:spcBef>
                          <a:spcPts val="82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This</a:t>
                      </a:r>
                      <a:r>
                        <a:rPr sz="8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quantifies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similarity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point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its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 respective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compared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clusters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 marR="95885">
                        <a:lnSpc>
                          <a:spcPct val="191700"/>
                        </a:lnSpc>
                        <a:spcBef>
                          <a:spcPts val="825"/>
                        </a:spcBef>
                      </a:pPr>
                      <a:r>
                        <a:rPr sz="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silhouette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score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ranges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5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 and</a:t>
                      </a:r>
                      <a:r>
                        <a:rPr sz="8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we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obtained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spc="-10" dirty="0">
                          <a:latin typeface="Arial MT"/>
                          <a:cs typeface="Arial MT"/>
                        </a:rPr>
                        <a:t>positive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score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800" spc="-20" dirty="0">
                          <a:latin typeface="Arial MT"/>
                          <a:cs typeface="Arial MT"/>
                        </a:rPr>
                        <a:t> 0.43</a:t>
                      </a:r>
                      <a:endParaRPr sz="800">
                        <a:latin typeface="Arial MT"/>
                        <a:cs typeface="Arial MT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1700" y="9395104"/>
            <a:ext cx="1035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Arial MT"/>
                <a:cs typeface="Arial MT"/>
              </a:rPr>
              <a:t>9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0662" y="2006725"/>
            <a:ext cx="3878243" cy="29022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875D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9872</Words>
  <Application>Microsoft Office PowerPoint</Application>
  <PresentationFormat>Custom</PresentationFormat>
  <Paragraphs>2278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0" baseType="lpstr">
      <vt:lpstr>Arial</vt:lpstr>
      <vt:lpstr>Arial MT</vt:lpstr>
      <vt:lpstr>Calibri</vt:lpstr>
      <vt:lpstr>Cambria</vt:lpstr>
      <vt:lpstr>Comic Sans MS</vt:lpstr>
      <vt:lpstr>Courier New</vt:lpstr>
      <vt:lpstr>Roboto Bk</vt:lpstr>
      <vt:lpstr>Segoe UI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Description of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Interpretation of the stastistical metrics of harmful engines</vt:lpstr>
      <vt:lpstr>PowerPoint Presentation</vt:lpstr>
      <vt:lpstr>PowerPoint Presentation</vt:lpstr>
      <vt:lpstr>Interpretation of the stastistical metrics</vt:lpstr>
      <vt:lpstr>PowerPoint Presentation</vt:lpstr>
      <vt:lpstr>PowerPoint Presentation</vt:lpstr>
      <vt:lpstr>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Malik L.</dc:creator>
  <cp:lastModifiedBy>Lassana Bodian</cp:lastModifiedBy>
  <cp:revision>1</cp:revision>
  <dcterms:created xsi:type="dcterms:W3CDTF">2025-05-12T14:15:32Z</dcterms:created>
  <dcterms:modified xsi:type="dcterms:W3CDTF">2025-05-13T00:08:48Z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LastSaved">
    <vt:filetime>2025-05-12T00:00:00Z</vt:filetime>
  </property>
  <property fmtid="{D5CDD505-2E9C-101B-9397-08002B2CF9AE}" pid="4" name="Producer">
    <vt:lpwstr>iLovePDF</vt:lpwstr>
  </property>
</Properties>
</file>