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2" r:id="rId6"/>
    <p:sldId id="259" r:id="rId7"/>
    <p:sldId id="263" r:id="rId8"/>
  </p:sldIdLst>
  <p:sldSz cx="73152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2" d="100"/>
          <a:sy n="52" d="100"/>
        </p:scale>
        <p:origin x="19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197187"/>
            <a:ext cx="6217920" cy="254677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3842174"/>
            <a:ext cx="5486400" cy="1766146"/>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D48347-7E86-4B53-8DE3-E88B55011D53}" type="datetimeFigureOut">
              <a:rPr lang="en-CA" smtClean="0"/>
              <a:t>2025-04-22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3093971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48347-7E86-4B53-8DE3-E88B55011D53}" type="datetimeFigureOut">
              <a:rPr lang="en-CA" smtClean="0"/>
              <a:t>2025-04-22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149118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389467"/>
            <a:ext cx="1577340" cy="61992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389467"/>
            <a:ext cx="4640580" cy="61992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48347-7E86-4B53-8DE3-E88B55011D53}" type="datetimeFigureOut">
              <a:rPr lang="en-CA" smtClean="0"/>
              <a:t>2025-04-22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165866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48347-7E86-4B53-8DE3-E88B55011D53}" type="datetimeFigureOut">
              <a:rPr lang="en-CA" smtClean="0"/>
              <a:t>2025-04-22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117128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1823722"/>
            <a:ext cx="6309360" cy="3042919"/>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4895429"/>
            <a:ext cx="6309360" cy="1600199"/>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48347-7E86-4B53-8DE3-E88B55011D53}" type="datetimeFigureOut">
              <a:rPr lang="en-CA" smtClean="0"/>
              <a:t>2025-04-22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366626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1947333"/>
            <a:ext cx="310896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1947333"/>
            <a:ext cx="310896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D48347-7E86-4B53-8DE3-E88B55011D53}" type="datetimeFigureOut">
              <a:rPr lang="en-CA" smtClean="0"/>
              <a:t>2025-04-22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696650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389468"/>
            <a:ext cx="6309360" cy="14139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1793241"/>
            <a:ext cx="3094672" cy="878839"/>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2672080"/>
            <a:ext cx="3094672"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1793241"/>
            <a:ext cx="3109913" cy="878839"/>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2672080"/>
            <a:ext cx="3109913"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D48347-7E86-4B53-8DE3-E88B55011D53}" type="datetimeFigureOut">
              <a:rPr lang="en-CA" smtClean="0"/>
              <a:t>2025-04-22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130473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48347-7E86-4B53-8DE3-E88B55011D53}" type="datetimeFigureOut">
              <a:rPr lang="en-CA" smtClean="0"/>
              <a:t>2025-04-22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41788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48347-7E86-4B53-8DE3-E88B55011D53}" type="datetimeFigureOut">
              <a:rPr lang="en-CA" smtClean="0"/>
              <a:t>2025-04-22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202437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487680"/>
            <a:ext cx="2359342" cy="170688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053255"/>
            <a:ext cx="3703320" cy="5198533"/>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2194560"/>
            <a:ext cx="2359342" cy="4065694"/>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A4D48347-7E86-4B53-8DE3-E88B55011D53}" type="datetimeFigureOut">
              <a:rPr lang="en-CA" smtClean="0"/>
              <a:t>2025-04-22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88305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487680"/>
            <a:ext cx="2359342" cy="170688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053255"/>
            <a:ext cx="3703320" cy="5198533"/>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2194560"/>
            <a:ext cx="2359342" cy="4065694"/>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A4D48347-7E86-4B53-8DE3-E88B55011D53}" type="datetimeFigureOut">
              <a:rPr lang="en-CA" smtClean="0"/>
              <a:t>2025-04-22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1289737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89468"/>
            <a:ext cx="6309360" cy="14139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1947333"/>
            <a:ext cx="6309360" cy="4641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6780108"/>
            <a:ext cx="1645920" cy="389467"/>
          </a:xfrm>
          <a:prstGeom prst="rect">
            <a:avLst/>
          </a:prstGeom>
        </p:spPr>
        <p:txBody>
          <a:bodyPr vert="horz" lIns="91440" tIns="45720" rIns="91440" bIns="45720" rtlCol="0" anchor="ctr"/>
          <a:lstStyle>
            <a:lvl1pPr algn="l">
              <a:defRPr sz="960">
                <a:solidFill>
                  <a:schemeClr val="tx1">
                    <a:tint val="75000"/>
                  </a:schemeClr>
                </a:solidFill>
              </a:defRPr>
            </a:lvl1pPr>
          </a:lstStyle>
          <a:p>
            <a:fld id="{A4D48347-7E86-4B53-8DE3-E88B55011D53}" type="datetimeFigureOut">
              <a:rPr lang="en-CA" smtClean="0"/>
              <a:t>2025-04-22</a:t>
            </a:fld>
            <a:endParaRPr lang="en-CA"/>
          </a:p>
        </p:txBody>
      </p:sp>
      <p:sp>
        <p:nvSpPr>
          <p:cNvPr id="5" name="Footer Placeholder 4"/>
          <p:cNvSpPr>
            <a:spLocks noGrp="1"/>
          </p:cNvSpPr>
          <p:nvPr>
            <p:ph type="ftr" sz="quarter" idx="3"/>
          </p:nvPr>
        </p:nvSpPr>
        <p:spPr>
          <a:xfrm>
            <a:off x="2423160" y="6780108"/>
            <a:ext cx="2468880" cy="389467"/>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5166360" y="6780108"/>
            <a:ext cx="1645920" cy="389467"/>
          </a:xfrm>
          <a:prstGeom prst="rect">
            <a:avLst/>
          </a:prstGeom>
        </p:spPr>
        <p:txBody>
          <a:bodyPr vert="horz" lIns="91440" tIns="45720" rIns="91440" bIns="45720" rtlCol="0" anchor="ctr"/>
          <a:lstStyle>
            <a:lvl1pPr algn="r">
              <a:defRPr sz="960">
                <a:solidFill>
                  <a:schemeClr val="tx1">
                    <a:tint val="75000"/>
                  </a:schemeClr>
                </a:solidFill>
              </a:defRPr>
            </a:lvl1pPr>
          </a:lstStyle>
          <a:p>
            <a:fld id="{0BA5E501-7FF5-43AA-AA2B-93162A5D2B26}" type="slidenum">
              <a:rPr lang="en-CA" smtClean="0"/>
              <a:t>‹#›</a:t>
            </a:fld>
            <a:endParaRPr lang="en-CA"/>
          </a:p>
        </p:txBody>
      </p:sp>
    </p:spTree>
    <p:extLst>
      <p:ext uri="{BB962C8B-B14F-4D97-AF65-F5344CB8AC3E}">
        <p14:creationId xmlns:p14="http://schemas.microsoft.com/office/powerpoint/2010/main" val="2136894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ps.ca/data-maps/open-data/" TargetMode="External"/><Relationship Id="rId2" Type="http://schemas.openxmlformats.org/officeDocument/2006/relationships/hyperlink" Target="https://globalnews.ca/news/6688074/ontario-doug-ford-coronavirus-covid-19-march-17/" TargetMode="External"/><Relationship Id="rId1" Type="http://schemas.openxmlformats.org/officeDocument/2006/relationships/slideLayout" Target="../slideLayouts/slideLayout2.xml"/><Relationship Id="rId4" Type="http://schemas.openxmlformats.org/officeDocument/2006/relationships/hyperlink" Target="https://app.powerbi.com/reportEmbed?reportId=14f7e091-15cf-41e9-be84-29365b50a264&amp;autoAuth=true&amp;ctid=416d9044-c24a-462e-91a6-186a2a379d1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5CE4-9DA6-177B-2B6D-8673E8A2A8DD}"/>
              </a:ext>
            </a:extLst>
          </p:cNvPr>
          <p:cNvSpPr>
            <a:spLocks noGrp="1"/>
          </p:cNvSpPr>
          <p:nvPr>
            <p:ph type="ctrTitle"/>
          </p:nvPr>
        </p:nvSpPr>
        <p:spPr>
          <a:xfrm>
            <a:off x="1000125" y="3431286"/>
            <a:ext cx="4602860" cy="1281297"/>
          </a:xfrm>
        </p:spPr>
        <p:txBody>
          <a:bodyPr>
            <a:normAutofit fontScale="90000"/>
          </a:bodyPr>
          <a:lstStyle/>
          <a:p>
            <a:pPr algn="l"/>
            <a:r>
              <a:rPr lang="en-US" sz="3600" dirty="0">
                <a:solidFill>
                  <a:prstClr val="black"/>
                </a:solidFill>
                <a:latin typeface="Arial Black"/>
              </a:rPr>
              <a:t>Toronto Crime Analysis </a:t>
            </a:r>
            <a:r>
              <a:rPr lang="en-US" sz="2880" dirty="0">
                <a:solidFill>
                  <a:prstClr val="black"/>
                </a:solidFill>
                <a:latin typeface="Arial Black"/>
              </a:rPr>
              <a:t>:</a:t>
            </a:r>
            <a:r>
              <a:rPr lang="en-US" sz="2640" dirty="0">
                <a:solidFill>
                  <a:prstClr val="black"/>
                </a:solidFill>
                <a:latin typeface="Arial Black"/>
              </a:rPr>
              <a:t> </a:t>
            </a:r>
            <a:r>
              <a:rPr lang="en-US" sz="2400" dirty="0">
                <a:solidFill>
                  <a:srgbClr val="002060"/>
                </a:solidFill>
                <a:latin typeface="Arial Black"/>
              </a:rPr>
              <a:t>Pre</a:t>
            </a:r>
            <a:r>
              <a:rPr lang="en-US" sz="2400" dirty="0">
                <a:latin typeface="Arial Black"/>
              </a:rPr>
              <a:t>, </a:t>
            </a:r>
            <a:r>
              <a:rPr lang="en-US" sz="2400" dirty="0">
                <a:solidFill>
                  <a:srgbClr val="FFC000"/>
                </a:solidFill>
                <a:latin typeface="Arial Black"/>
              </a:rPr>
              <a:t>During</a:t>
            </a:r>
            <a:r>
              <a:rPr lang="en-US" sz="2400" dirty="0">
                <a:solidFill>
                  <a:srgbClr val="0070C0"/>
                </a:solidFill>
                <a:latin typeface="Arial Black"/>
              </a:rPr>
              <a:t> </a:t>
            </a:r>
            <a:r>
              <a:rPr lang="en-US" sz="2400" dirty="0">
                <a:latin typeface="Arial Black"/>
              </a:rPr>
              <a:t>&amp;</a:t>
            </a:r>
            <a:r>
              <a:rPr lang="en-US" sz="2400" dirty="0">
                <a:solidFill>
                  <a:srgbClr val="0070C0"/>
                </a:solidFill>
                <a:latin typeface="Arial Black"/>
              </a:rPr>
              <a:t> </a:t>
            </a:r>
            <a:r>
              <a:rPr lang="en-US" sz="2400" dirty="0">
                <a:solidFill>
                  <a:srgbClr val="00B0F0"/>
                </a:solidFill>
                <a:latin typeface="Arial Black"/>
              </a:rPr>
              <a:t>Post</a:t>
            </a:r>
            <a:r>
              <a:rPr lang="en-US" sz="2400" dirty="0">
                <a:solidFill>
                  <a:srgbClr val="0070C0"/>
                </a:solidFill>
                <a:latin typeface="Arial Black"/>
              </a:rPr>
              <a:t> </a:t>
            </a:r>
            <a:r>
              <a:rPr lang="en-US" sz="2400" dirty="0">
                <a:solidFill>
                  <a:srgbClr val="00B0F0"/>
                </a:solidFill>
                <a:latin typeface="Arial Black"/>
              </a:rPr>
              <a:t>COVID</a:t>
            </a:r>
            <a:endParaRPr lang="en-CA" sz="1200" dirty="0">
              <a:solidFill>
                <a:srgbClr val="00B0F0"/>
              </a:solidFill>
            </a:endParaRPr>
          </a:p>
        </p:txBody>
      </p:sp>
      <p:sp>
        <p:nvSpPr>
          <p:cNvPr id="6" name="Footer Placeholder 2">
            <a:extLst>
              <a:ext uri="{FF2B5EF4-FFF2-40B4-BE49-F238E27FC236}">
                <a16:creationId xmlns:a16="http://schemas.microsoft.com/office/drawing/2014/main" id="{75E82A76-70D0-D065-E434-50017D8FAAC9}"/>
              </a:ext>
            </a:extLst>
          </p:cNvPr>
          <p:cNvSpPr>
            <a:spLocks noGrp="1"/>
          </p:cNvSpPr>
          <p:nvPr>
            <p:ph type="ftr" sz="quarter" idx="11"/>
          </p:nvPr>
        </p:nvSpPr>
        <p:spPr>
          <a:xfrm rot="16200000">
            <a:off x="5198269" y="3497104"/>
            <a:ext cx="3697604" cy="320992"/>
          </a:xfrm>
          <a:solidFill>
            <a:srgbClr val="0070C0"/>
          </a:solidFill>
        </p:spPr>
        <p:txBody>
          <a:bodyPr/>
          <a:lstStyle/>
          <a:p>
            <a:r>
              <a:rPr lang="en-US" dirty="0">
                <a:solidFill>
                  <a:schemeClr val="bg1"/>
                </a:solidFill>
              </a:rPr>
              <a:t>DATA ANALYTICS FOR MAJOR CRIME REPORT IN TORONTO</a:t>
            </a:r>
            <a:endParaRPr lang="en-ID" dirty="0">
              <a:solidFill>
                <a:schemeClr val="bg1"/>
              </a:solidFill>
            </a:endParaRPr>
          </a:p>
        </p:txBody>
      </p:sp>
      <p:cxnSp>
        <p:nvCxnSpPr>
          <p:cNvPr id="8" name="Straight Connector 7">
            <a:extLst>
              <a:ext uri="{FF2B5EF4-FFF2-40B4-BE49-F238E27FC236}">
                <a16:creationId xmlns:a16="http://schemas.microsoft.com/office/drawing/2014/main" id="{15B9AC69-FDD5-913D-8282-89CEF234ADBA}"/>
              </a:ext>
            </a:extLst>
          </p:cNvPr>
          <p:cNvCxnSpPr>
            <a:cxnSpLocks/>
          </p:cNvCxnSpPr>
          <p:nvPr/>
        </p:nvCxnSpPr>
        <p:spPr>
          <a:xfrm>
            <a:off x="1000125" y="3080385"/>
            <a:ext cx="1131570"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689F9C55-39FE-9D95-5E72-FCAFAB1D786D}"/>
              </a:ext>
            </a:extLst>
          </p:cNvPr>
          <p:cNvSpPr txBox="1"/>
          <p:nvPr/>
        </p:nvSpPr>
        <p:spPr>
          <a:xfrm>
            <a:off x="1000125" y="2858786"/>
            <a:ext cx="707245" cy="258532"/>
          </a:xfrm>
          <a:prstGeom prst="rect">
            <a:avLst/>
          </a:prstGeom>
          <a:noFill/>
        </p:spPr>
        <p:txBody>
          <a:bodyPr wrap="none" rtlCol="0">
            <a:spAutoFit/>
          </a:bodyPr>
          <a:lstStyle/>
          <a:p>
            <a:r>
              <a:rPr lang="en-CA" sz="1080" dirty="0"/>
              <a:t>Malick Ly</a:t>
            </a:r>
          </a:p>
        </p:txBody>
      </p:sp>
    </p:spTree>
    <p:extLst>
      <p:ext uri="{BB962C8B-B14F-4D97-AF65-F5344CB8AC3E}">
        <p14:creationId xmlns:p14="http://schemas.microsoft.com/office/powerpoint/2010/main" val="2132229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CA03B119-5AB7-31FA-04BB-7774251C9225}"/>
              </a:ext>
            </a:extLst>
          </p:cNvPr>
          <p:cNvPicPr>
            <a:picLocks noChangeAspect="1"/>
          </p:cNvPicPr>
          <p:nvPr/>
        </p:nvPicPr>
        <p:blipFill>
          <a:blip r:embed="rId2"/>
          <a:srcRect l="11562" r="11562"/>
          <a:stretch>
            <a:fillRect/>
          </a:stretch>
        </p:blipFill>
        <p:spPr>
          <a:xfrm>
            <a:off x="4507477" y="2548891"/>
            <a:ext cx="2396244" cy="2542094"/>
          </a:xfrm>
          <a:prstGeom prst="rect">
            <a:avLst/>
          </a:prstGeom>
        </p:spPr>
      </p:pic>
      <p:sp>
        <p:nvSpPr>
          <p:cNvPr id="6" name="Footer Placeholder 2">
            <a:extLst>
              <a:ext uri="{FF2B5EF4-FFF2-40B4-BE49-F238E27FC236}">
                <a16:creationId xmlns:a16="http://schemas.microsoft.com/office/drawing/2014/main" id="{A465BE76-D3BC-AFD6-331D-C1CA9E7FDAEB}"/>
              </a:ext>
            </a:extLst>
          </p:cNvPr>
          <p:cNvSpPr>
            <a:spLocks noGrp="1"/>
          </p:cNvSpPr>
          <p:nvPr>
            <p:ph type="ftr" sz="quarter" idx="11"/>
          </p:nvPr>
        </p:nvSpPr>
        <p:spPr>
          <a:xfrm rot="16200000">
            <a:off x="5215415" y="3497104"/>
            <a:ext cx="3697604" cy="320992"/>
          </a:xfrm>
          <a:solidFill>
            <a:srgbClr val="0070C0"/>
          </a:solidFill>
        </p:spPr>
        <p:txBody>
          <a:bodyPr/>
          <a:lstStyle/>
          <a:p>
            <a:r>
              <a:rPr lang="en-US" dirty="0">
                <a:solidFill>
                  <a:schemeClr val="bg1"/>
                </a:solidFill>
              </a:rPr>
              <a:t>DATA ANALYTICS FOR MAJOR CRIME REPORT IN TORONTO</a:t>
            </a:r>
            <a:endParaRPr lang="en-ID" dirty="0">
              <a:solidFill>
                <a:schemeClr val="bg1"/>
              </a:solidFill>
            </a:endParaRPr>
          </a:p>
        </p:txBody>
      </p:sp>
      <p:sp>
        <p:nvSpPr>
          <p:cNvPr id="8" name="TextBox 7">
            <a:extLst>
              <a:ext uri="{FF2B5EF4-FFF2-40B4-BE49-F238E27FC236}">
                <a16:creationId xmlns:a16="http://schemas.microsoft.com/office/drawing/2014/main" id="{01BFB217-2571-8035-20DB-9D847DCB91DE}"/>
              </a:ext>
            </a:extLst>
          </p:cNvPr>
          <p:cNvSpPr txBox="1"/>
          <p:nvPr/>
        </p:nvSpPr>
        <p:spPr>
          <a:xfrm>
            <a:off x="181973" y="1474598"/>
            <a:ext cx="2366011" cy="692497"/>
          </a:xfrm>
          <a:prstGeom prst="rect">
            <a:avLst/>
          </a:prstGeom>
          <a:noFill/>
        </p:spPr>
        <p:txBody>
          <a:bodyPr wrap="square">
            <a:spAutoFit/>
          </a:bodyPr>
          <a:lstStyle/>
          <a:p>
            <a:r>
              <a:rPr lang="en-CA" sz="1950" b="1" dirty="0">
                <a:solidFill>
                  <a:prstClr val="black"/>
                </a:solidFill>
                <a:latin typeface="Arial" panose="020B0604020202020204" pitchFamily="34" charset="0"/>
                <a:ea typeface="+mj-ea"/>
                <a:cs typeface="Arial" panose="020B0604020202020204" pitchFamily="34" charset="0"/>
              </a:rPr>
              <a:t>OVERVIEW OF ANALYTICS</a:t>
            </a:r>
            <a:endParaRPr lang="en-CA" sz="195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DB46274-3ADC-A414-F503-76AC47400882}"/>
              </a:ext>
            </a:extLst>
          </p:cNvPr>
          <p:cNvSpPr txBox="1"/>
          <p:nvPr/>
        </p:nvSpPr>
        <p:spPr>
          <a:xfrm>
            <a:off x="193796" y="2167095"/>
            <a:ext cx="4313681" cy="2856167"/>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Objective</a:t>
            </a:r>
            <a:r>
              <a:rPr lang="en-CA" sz="1920" b="1" dirty="0">
                <a:latin typeface="Arial" panose="020B0604020202020204" pitchFamily="34" charset="0"/>
                <a:cs typeface="Arial" panose="020B0604020202020204" pitchFamily="34" charset="0"/>
              </a:rPr>
              <a:t> : </a:t>
            </a:r>
          </a:p>
          <a:p>
            <a:r>
              <a:rPr lang="en-US" sz="1200" dirty="0">
                <a:latin typeface="Arial" panose="020B0604020202020204" pitchFamily="34" charset="0"/>
                <a:cs typeface="Arial" panose="020B0604020202020204" pitchFamily="34" charset="0"/>
              </a:rPr>
              <a:t>The purpose of this analysis is to assess the impact of the COVID-19 pandemic on major crime incidents across Toronto by:</a:t>
            </a:r>
          </a:p>
          <a:p>
            <a:pPr>
              <a:buNone/>
            </a:pPr>
            <a:endParaRPr lang="en-US" sz="1600" dirty="0">
              <a:latin typeface="Arial" panose="020B0604020202020204" pitchFamily="34" charset="0"/>
              <a:cs typeface="Arial" panose="020B0604020202020204" pitchFamily="34" charset="0"/>
            </a:endParaRPr>
          </a:p>
          <a:p>
            <a:pPr>
              <a:buNone/>
            </a:pPr>
            <a:r>
              <a:rPr lang="en-US" sz="1200" dirty="0">
                <a:latin typeface="Arial" panose="020B0604020202020204" pitchFamily="34" charset="0"/>
                <a:cs typeface="Arial" panose="020B0604020202020204" pitchFamily="34" charset="0"/>
              </a:rPr>
              <a:t>Comparing crime data across three distinct time periods:</a:t>
            </a:r>
          </a:p>
          <a:p>
            <a:pPr>
              <a:buFont typeface="Arial" panose="020B0604020202020204" pitchFamily="34" charset="0"/>
              <a:buChar char="•"/>
            </a:pPr>
            <a:r>
              <a:rPr lang="en-US" sz="1200" b="1" dirty="0">
                <a:solidFill>
                  <a:srgbClr val="002060"/>
                </a:solidFill>
                <a:latin typeface="Arial" panose="020B0604020202020204" pitchFamily="34" charset="0"/>
                <a:cs typeface="Arial" panose="020B0604020202020204" pitchFamily="34" charset="0"/>
              </a:rPr>
              <a:t>Pre-COVID</a:t>
            </a:r>
            <a:r>
              <a:rPr lang="en-US" sz="1200" dirty="0">
                <a:latin typeface="Arial" panose="020B0604020202020204" pitchFamily="34" charset="0"/>
                <a:cs typeface="Arial" panose="020B0604020202020204" pitchFamily="34" charset="0"/>
              </a:rPr>
              <a:t> (Before March 2020)</a:t>
            </a:r>
          </a:p>
          <a:p>
            <a:pPr>
              <a:buFont typeface="Arial" panose="020B0604020202020204" pitchFamily="34" charset="0"/>
              <a:buChar char="•"/>
            </a:pPr>
            <a:r>
              <a:rPr lang="en-US" sz="1200" b="1" dirty="0">
                <a:solidFill>
                  <a:srgbClr val="FFC000"/>
                </a:solidFill>
                <a:latin typeface="Arial" panose="020B0604020202020204" pitchFamily="34" charset="0"/>
                <a:cs typeface="Arial" panose="020B0604020202020204" pitchFamily="34" charset="0"/>
              </a:rPr>
              <a:t>During COVID</a:t>
            </a:r>
            <a:r>
              <a:rPr lang="en-US" sz="1200" dirty="0">
                <a:solidFill>
                  <a:srgbClr val="FFC000"/>
                </a:solidFill>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(March 2020 – May 2023)</a:t>
            </a:r>
          </a:p>
          <a:p>
            <a:pPr>
              <a:buFont typeface="Arial" panose="020B0604020202020204" pitchFamily="34" charset="0"/>
              <a:buChar char="•"/>
            </a:pPr>
            <a:r>
              <a:rPr lang="en-US" sz="1200" b="1" dirty="0">
                <a:solidFill>
                  <a:srgbClr val="00B0F0"/>
                </a:solidFill>
                <a:latin typeface="Arial" panose="020B0604020202020204" pitchFamily="34" charset="0"/>
                <a:cs typeface="Arial" panose="020B0604020202020204" pitchFamily="34" charset="0"/>
              </a:rPr>
              <a:t>Post-COVID</a:t>
            </a:r>
            <a:r>
              <a:rPr lang="en-US" sz="1200" dirty="0">
                <a:latin typeface="Arial" panose="020B0604020202020204" pitchFamily="34" charset="0"/>
                <a:cs typeface="Arial" panose="020B0604020202020204" pitchFamily="34" charset="0"/>
              </a:rPr>
              <a:t> (After May 2023</a:t>
            </a:r>
            <a:r>
              <a:rPr lang="en-US" sz="1600" dirty="0">
                <a:latin typeface="Arial" panose="020B0604020202020204" pitchFamily="34" charset="0"/>
                <a:cs typeface="Arial" panose="020B0604020202020204" pitchFamily="34" charset="0"/>
              </a:rPr>
              <a:t>)</a:t>
            </a:r>
          </a:p>
          <a:p>
            <a:pPr marL="102870" indent="-102870">
              <a:buFont typeface="Arial" panose="020B0604020202020204" pitchFamily="34" charset="0"/>
              <a:buChar char="•"/>
            </a:pPr>
            <a:endParaRPr lang="en-CA" sz="720" b="1" dirty="0">
              <a:latin typeface="Arial" panose="020B0604020202020204" pitchFamily="34" charset="0"/>
              <a:cs typeface="Arial" panose="020B0604020202020204" pitchFamily="34" charset="0"/>
            </a:endParaRPr>
          </a:p>
          <a:p>
            <a:endParaRPr lang="en-CA" sz="1920" b="1" dirty="0"/>
          </a:p>
          <a:p>
            <a:endParaRPr lang="en-CA" sz="1920" b="1" dirty="0"/>
          </a:p>
          <a:p>
            <a:endParaRPr lang="en-CA" sz="1080" dirty="0"/>
          </a:p>
        </p:txBody>
      </p:sp>
      <p:sp>
        <p:nvSpPr>
          <p:cNvPr id="3" name="TextBox 2">
            <a:extLst>
              <a:ext uri="{FF2B5EF4-FFF2-40B4-BE49-F238E27FC236}">
                <a16:creationId xmlns:a16="http://schemas.microsoft.com/office/drawing/2014/main" id="{FE2B7CC6-3CB8-ECFB-8A9F-5F3745739E76}"/>
              </a:ext>
            </a:extLst>
          </p:cNvPr>
          <p:cNvSpPr txBox="1"/>
          <p:nvPr/>
        </p:nvSpPr>
        <p:spPr>
          <a:xfrm>
            <a:off x="193796" y="4161832"/>
            <a:ext cx="3621024" cy="1631216"/>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Identifying trends</a:t>
            </a:r>
            <a:r>
              <a:rPr lang="en-US" sz="1200" dirty="0">
                <a:latin typeface="Arial" panose="020B0604020202020204" pitchFamily="34" charset="0"/>
                <a:cs typeface="Arial" panose="020B0604020202020204" pitchFamily="34" charset="0"/>
              </a:rPr>
              <a:t> in crime rates over time and evaluating any significant shifts linked to lockdowns and public health restrictions.</a:t>
            </a:r>
            <a:endParaRPr lang="en-US" sz="12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Classifying and analyzing</a:t>
            </a:r>
            <a:r>
              <a:rPr lang="en-US" sz="1200" dirty="0">
                <a:latin typeface="Arial" panose="020B0604020202020204" pitchFamily="34" charset="0"/>
                <a:cs typeface="Arial" panose="020B0604020202020204" pitchFamily="34" charset="0"/>
              </a:rPr>
              <a:t> the different categories of crimes (e.g., assault, theft, break and enter, etc.) to determine which types were most affected during the pandemic.</a:t>
            </a:r>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297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10">
            <a:extLst>
              <a:ext uri="{FF2B5EF4-FFF2-40B4-BE49-F238E27FC236}">
                <a16:creationId xmlns:a16="http://schemas.microsoft.com/office/drawing/2014/main" id="{D8B99998-8085-5893-FA0C-3A413F70D33A}"/>
              </a:ext>
            </a:extLst>
          </p:cNvPr>
          <p:cNvPicPr>
            <a:picLocks noChangeAspect="1"/>
          </p:cNvPicPr>
          <p:nvPr/>
        </p:nvPicPr>
        <p:blipFill>
          <a:blip r:embed="rId2"/>
          <a:srcRect t="15605" b="15605"/>
          <a:stretch>
            <a:fillRect/>
          </a:stretch>
        </p:blipFill>
        <p:spPr>
          <a:xfrm>
            <a:off x="272415" y="1876162"/>
            <a:ext cx="1479688" cy="1272803"/>
          </a:xfrm>
          <a:prstGeom prst="rect">
            <a:avLst/>
          </a:prstGeom>
        </p:spPr>
      </p:pic>
      <p:sp>
        <p:nvSpPr>
          <p:cNvPr id="6" name="Footer Placeholder 2">
            <a:extLst>
              <a:ext uri="{FF2B5EF4-FFF2-40B4-BE49-F238E27FC236}">
                <a16:creationId xmlns:a16="http://schemas.microsoft.com/office/drawing/2014/main" id="{DF5BCDEA-9C13-362E-45A7-7BA4A6CA1850}"/>
              </a:ext>
            </a:extLst>
          </p:cNvPr>
          <p:cNvSpPr>
            <a:spLocks noGrp="1"/>
          </p:cNvSpPr>
          <p:nvPr>
            <p:ph type="ftr" sz="quarter" idx="11"/>
          </p:nvPr>
        </p:nvSpPr>
        <p:spPr>
          <a:xfrm rot="16200000">
            <a:off x="5215415" y="3497104"/>
            <a:ext cx="3697604" cy="320992"/>
          </a:xfrm>
          <a:solidFill>
            <a:srgbClr val="0070C0"/>
          </a:solidFill>
        </p:spPr>
        <p:txBody>
          <a:bodyPr/>
          <a:lstStyle/>
          <a:p>
            <a:r>
              <a:rPr lang="en-US" dirty="0">
                <a:solidFill>
                  <a:schemeClr val="bg1"/>
                </a:solidFill>
              </a:rPr>
              <a:t>DATA ANALYTICS FOR MAJOR CRIME REPORT IN TORONTO</a:t>
            </a:r>
            <a:endParaRPr lang="en-ID" dirty="0">
              <a:solidFill>
                <a:schemeClr val="bg1"/>
              </a:solidFill>
            </a:endParaRPr>
          </a:p>
        </p:txBody>
      </p:sp>
      <p:pic>
        <p:nvPicPr>
          <p:cNvPr id="7" name="Picture Placeholder 11">
            <a:extLst>
              <a:ext uri="{FF2B5EF4-FFF2-40B4-BE49-F238E27FC236}">
                <a16:creationId xmlns:a16="http://schemas.microsoft.com/office/drawing/2014/main" id="{E027E852-9BF1-4BC0-37FB-3D03E1C78B7D}"/>
              </a:ext>
            </a:extLst>
          </p:cNvPr>
          <p:cNvPicPr>
            <a:picLocks noChangeAspect="1"/>
          </p:cNvPicPr>
          <p:nvPr/>
        </p:nvPicPr>
        <p:blipFill>
          <a:blip r:embed="rId3"/>
          <a:srcRect t="19077" b="19077"/>
          <a:stretch>
            <a:fillRect/>
          </a:stretch>
        </p:blipFill>
        <p:spPr>
          <a:xfrm>
            <a:off x="4194031" y="3781295"/>
            <a:ext cx="2639222" cy="1695450"/>
          </a:xfrm>
          <a:prstGeom prst="rect">
            <a:avLst/>
          </a:prstGeom>
        </p:spPr>
      </p:pic>
      <p:sp>
        <p:nvSpPr>
          <p:cNvPr id="2" name="TextBox 1">
            <a:extLst>
              <a:ext uri="{FF2B5EF4-FFF2-40B4-BE49-F238E27FC236}">
                <a16:creationId xmlns:a16="http://schemas.microsoft.com/office/drawing/2014/main" id="{16F5EA2B-265F-024D-A84B-3CEB0AEECCAC}"/>
              </a:ext>
            </a:extLst>
          </p:cNvPr>
          <p:cNvSpPr txBox="1"/>
          <p:nvPr/>
        </p:nvSpPr>
        <p:spPr>
          <a:xfrm>
            <a:off x="2146554" y="1876163"/>
            <a:ext cx="4594860" cy="1489639"/>
          </a:xfrm>
          <a:prstGeom prst="rect">
            <a:avLst/>
          </a:prstGeom>
          <a:noFill/>
        </p:spPr>
        <p:txBody>
          <a:bodyPr wrap="square" rtlCol="0">
            <a:spAutoFit/>
          </a:bodyPr>
          <a:lstStyle/>
          <a:p>
            <a:r>
              <a:rPr lang="en-CA" sz="1950" b="1" dirty="0">
                <a:latin typeface="Arial" panose="020B0604020202020204" pitchFamily="34" charset="0"/>
                <a:cs typeface="Arial" panose="020B0604020202020204" pitchFamily="34" charset="0"/>
              </a:rPr>
              <a:t>Selected columns for analysis:</a:t>
            </a:r>
          </a:p>
          <a:p>
            <a:r>
              <a:rPr lang="en-CA" sz="1200" dirty="0">
                <a:latin typeface="Arial" panose="020B0604020202020204" pitchFamily="34" charset="0"/>
                <a:cs typeface="Arial" panose="020B0604020202020204" pitchFamily="34" charset="0"/>
              </a:rPr>
              <a:t>-</a:t>
            </a:r>
            <a:r>
              <a:rPr lang="en-US" sz="1200" b="1" dirty="0">
                <a:latin typeface="Arial" panose="020B0604020202020204" pitchFamily="34" charset="0"/>
                <a:cs typeface="Arial" panose="020B0604020202020204" pitchFamily="34" charset="0"/>
              </a:rPr>
              <a:t>Occurrence Date </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for time-based analysis</a:t>
            </a:r>
          </a:p>
          <a:p>
            <a:r>
              <a:rPr lang="en-US" sz="1200" dirty="0">
                <a:latin typeface="Arial" panose="020B0604020202020204" pitchFamily="34" charset="0"/>
                <a:cs typeface="Arial" panose="020B0604020202020204" pitchFamily="34" charset="0"/>
              </a:rPr>
              <a:t>-</a:t>
            </a:r>
            <a:r>
              <a:rPr lang="en-US" sz="1200" b="1" dirty="0">
                <a:latin typeface="Arial" panose="020B0604020202020204" pitchFamily="34" charset="0"/>
                <a:cs typeface="Arial" panose="020B0604020202020204" pitchFamily="34" charset="0"/>
              </a:rPr>
              <a:t>Offence</a:t>
            </a:r>
            <a:r>
              <a:rPr lang="en-US" sz="1200" dirty="0">
                <a:latin typeface="Arial" panose="020B0604020202020204" pitchFamily="34" charset="0"/>
                <a:cs typeface="Arial" panose="020B0604020202020204" pitchFamily="34" charset="0"/>
              </a:rPr>
              <a:t> : </a:t>
            </a:r>
            <a:r>
              <a:rPr lang="en-US" sz="1200" i="1" dirty="0">
                <a:latin typeface="Arial" panose="020B0604020202020204" pitchFamily="34" charset="0"/>
                <a:cs typeface="Arial" panose="020B0604020202020204" pitchFamily="34" charset="0"/>
              </a:rPr>
              <a:t>Specific crime committed</a:t>
            </a:r>
          </a:p>
          <a:p>
            <a:r>
              <a:rPr lang="en-US" sz="1200" dirty="0">
                <a:latin typeface="Arial" panose="020B0604020202020204" pitchFamily="34" charset="0"/>
                <a:cs typeface="Arial" panose="020B0604020202020204" pitchFamily="34" charset="0"/>
              </a:rPr>
              <a:t>-</a:t>
            </a:r>
            <a:r>
              <a:rPr lang="en-US" sz="1200" b="1" dirty="0">
                <a:latin typeface="Arial" panose="020B0604020202020204" pitchFamily="34" charset="0"/>
                <a:cs typeface="Arial" panose="020B0604020202020204" pitchFamily="34" charset="0"/>
              </a:rPr>
              <a:t>Major Crime Indicator Category </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Crime category</a:t>
            </a:r>
            <a:endParaRPr lang="en-CA" sz="1200" i="1" dirty="0">
              <a:latin typeface="Arial" panose="020B0604020202020204" pitchFamily="34" charset="0"/>
              <a:cs typeface="Arial" panose="020B0604020202020204" pitchFamily="34" charset="0"/>
            </a:endParaRPr>
          </a:p>
          <a:p>
            <a:r>
              <a:rPr lang="en-CA" sz="1200" dirty="0">
                <a:latin typeface="Arial" panose="020B0604020202020204" pitchFamily="34" charset="0"/>
                <a:cs typeface="Arial" panose="020B0604020202020204" pitchFamily="34" charset="0"/>
              </a:rPr>
              <a:t>-</a:t>
            </a:r>
            <a:r>
              <a:rPr lang="en-US" sz="1200" b="1" dirty="0">
                <a:latin typeface="Arial" panose="020B0604020202020204" pitchFamily="34" charset="0"/>
                <a:cs typeface="Arial" panose="020B0604020202020204" pitchFamily="34" charset="0"/>
              </a:rPr>
              <a:t>Neighbourhood_140 </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Useful for geographic analysis</a:t>
            </a:r>
            <a:endParaRPr lang="en-CA" sz="1200" i="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a:t>
            </a:r>
            <a:r>
              <a:rPr lang="en-US" sz="1200" b="1" dirty="0">
                <a:latin typeface="Arial" panose="020B0604020202020204" pitchFamily="34" charset="0"/>
                <a:cs typeface="Arial" panose="020B0604020202020204" pitchFamily="34" charset="0"/>
              </a:rPr>
              <a:t>LAT and LONG </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Crimes on a map</a:t>
            </a:r>
            <a:endParaRPr lang="en-CA" sz="1200" i="1" dirty="0">
              <a:latin typeface="Arial" panose="020B0604020202020204" pitchFamily="34" charset="0"/>
              <a:cs typeface="Arial" panose="020B0604020202020204" pitchFamily="34" charset="0"/>
            </a:endParaRPr>
          </a:p>
          <a:p>
            <a:endParaRPr lang="en-CA" sz="1080" b="1" dirty="0"/>
          </a:p>
        </p:txBody>
      </p:sp>
      <p:sp>
        <p:nvSpPr>
          <p:cNvPr id="3" name="TextBox 2">
            <a:extLst>
              <a:ext uri="{FF2B5EF4-FFF2-40B4-BE49-F238E27FC236}">
                <a16:creationId xmlns:a16="http://schemas.microsoft.com/office/drawing/2014/main" id="{470F5A0A-1378-53B3-CFF4-1CBF7916BFA7}"/>
              </a:ext>
            </a:extLst>
          </p:cNvPr>
          <p:cNvSpPr txBox="1"/>
          <p:nvPr/>
        </p:nvSpPr>
        <p:spPr>
          <a:xfrm>
            <a:off x="204348" y="3952997"/>
            <a:ext cx="4123564" cy="1311128"/>
          </a:xfrm>
          <a:prstGeom prst="rect">
            <a:avLst/>
          </a:prstGeom>
          <a:noFill/>
        </p:spPr>
        <p:txBody>
          <a:bodyPr wrap="square" rtlCol="0">
            <a:spAutoFit/>
          </a:bodyPr>
          <a:lstStyle/>
          <a:p>
            <a:r>
              <a:rPr lang="en-CA" sz="1950" b="1" dirty="0">
                <a:latin typeface="Arial" panose="020B0604020202020204" pitchFamily="34" charset="0"/>
                <a:cs typeface="Arial" panose="020B0604020202020204" pitchFamily="34" charset="0"/>
              </a:rPr>
              <a:t>KPIs</a:t>
            </a:r>
            <a:r>
              <a:rPr lang="en-CA" sz="1920" b="1" dirty="0">
                <a:latin typeface="Arial" panose="020B0604020202020204" pitchFamily="34" charset="0"/>
                <a:cs typeface="Arial" panose="020B0604020202020204" pitchFamily="34" charset="0"/>
              </a:rPr>
              <a:t>:</a:t>
            </a:r>
          </a:p>
          <a:p>
            <a:pPr marL="205740" indent="-205740">
              <a:buFont typeface="+mj-lt"/>
              <a:buAutoNum type="arabicPeriod"/>
            </a:pPr>
            <a:r>
              <a:rPr lang="en-US" sz="1200" b="1" dirty="0">
                <a:latin typeface="Arial" panose="020B0604020202020204" pitchFamily="34" charset="0"/>
                <a:cs typeface="Arial" panose="020B0604020202020204" pitchFamily="34" charset="0"/>
              </a:rPr>
              <a:t>Total Number of Crimes Crime </a:t>
            </a:r>
          </a:p>
          <a:p>
            <a:pPr marL="205740" indent="-205740">
              <a:buFont typeface="+mj-lt"/>
              <a:buAutoNum type="arabicPeriod"/>
            </a:pPr>
            <a:r>
              <a:rPr lang="en-US" sz="1200" b="1" dirty="0">
                <a:latin typeface="Arial" panose="020B0604020202020204" pitchFamily="34" charset="0"/>
                <a:cs typeface="Arial" panose="020B0604020202020204" pitchFamily="34" charset="0"/>
              </a:rPr>
              <a:t>Rate Change % (Between the periods)</a:t>
            </a:r>
          </a:p>
          <a:p>
            <a:pPr marL="205740" indent="-205740">
              <a:buFont typeface="+mj-lt"/>
              <a:buAutoNum type="arabicPeriod"/>
            </a:pPr>
            <a:r>
              <a:rPr lang="en-US" sz="1200" b="1" dirty="0">
                <a:latin typeface="Arial" panose="020B0604020202020204" pitchFamily="34" charset="0"/>
                <a:cs typeface="Arial" panose="020B0604020202020204" pitchFamily="34" charset="0"/>
              </a:rPr>
              <a:t>Top 5 most criminogenic </a:t>
            </a:r>
            <a:r>
              <a:rPr lang="en-CA" sz="1200" b="1" dirty="0">
                <a:latin typeface="Arial" panose="020B0604020202020204" pitchFamily="34" charset="0"/>
                <a:cs typeface="Arial" panose="020B0604020202020204" pitchFamily="34" charset="0"/>
              </a:rPr>
              <a:t>neighbourhoods</a:t>
            </a:r>
            <a:endParaRPr lang="en-US" sz="1200" b="1" dirty="0">
              <a:latin typeface="Arial" panose="020B0604020202020204" pitchFamily="34" charset="0"/>
              <a:cs typeface="Arial" panose="020B0604020202020204" pitchFamily="34" charset="0"/>
            </a:endParaRPr>
          </a:p>
          <a:p>
            <a:pPr marL="205740" indent="-205740">
              <a:buFont typeface="+mj-lt"/>
              <a:buAutoNum type="arabicPeriod"/>
            </a:pPr>
            <a:r>
              <a:rPr lang="en-US" sz="1200" b="1" dirty="0">
                <a:latin typeface="Arial" panose="020B0604020202020204" pitchFamily="34" charset="0"/>
                <a:cs typeface="Arial" panose="020B0604020202020204" pitchFamily="34" charset="0"/>
              </a:rPr>
              <a:t>Highest Crime Per Period</a:t>
            </a:r>
          </a:p>
          <a:p>
            <a:pPr marL="205740" indent="-205740">
              <a:buFont typeface="+mj-lt"/>
              <a:buAutoNum type="arabicPeriod"/>
            </a:pPr>
            <a:r>
              <a:rPr lang="en-US" sz="1200" b="1" dirty="0">
                <a:latin typeface="Arial" panose="020B0604020202020204" pitchFamily="34" charset="0"/>
                <a:cs typeface="Arial" panose="020B0604020202020204" pitchFamily="34" charset="0"/>
              </a:rPr>
              <a:t>Pre vs During vs Post Covid Crime Counts</a:t>
            </a:r>
            <a:endParaRPr lang="en-CA"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621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1C8508BC-25C1-B211-BE6A-AC490BA1070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9064" t="11922" r="9757" b="719"/>
          <a:stretch/>
        </p:blipFill>
        <p:spPr>
          <a:xfrm>
            <a:off x="-89154" y="1538479"/>
            <a:ext cx="7404354" cy="4176522"/>
          </a:xfrm>
        </p:spPr>
      </p:pic>
    </p:spTree>
    <p:extLst>
      <p:ext uri="{BB962C8B-B14F-4D97-AF65-F5344CB8AC3E}">
        <p14:creationId xmlns:p14="http://schemas.microsoft.com/office/powerpoint/2010/main" val="282056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8323-D3C0-1D1F-5FB9-5FF1AA355CC2}"/>
              </a:ext>
            </a:extLst>
          </p:cNvPr>
          <p:cNvSpPr>
            <a:spLocks noGrp="1"/>
          </p:cNvSpPr>
          <p:nvPr>
            <p:ph type="title"/>
          </p:nvPr>
        </p:nvSpPr>
        <p:spPr>
          <a:xfrm>
            <a:off x="502920" y="1819275"/>
            <a:ext cx="2020824" cy="795338"/>
          </a:xfrm>
        </p:spPr>
        <p:txBody>
          <a:bodyPr>
            <a:normAutofit fontScale="90000"/>
          </a:bodyPr>
          <a:lstStyle/>
          <a:p>
            <a:r>
              <a:rPr lang="en-US" sz="2880" b="1" dirty="0">
                <a:solidFill>
                  <a:srgbClr val="222222"/>
                </a:solidFill>
                <a:latin typeface="Arial" panose="020B0604020202020204" pitchFamily="34" charset="0"/>
                <a:cs typeface="Arial" panose="020B0604020202020204" pitchFamily="34" charset="0"/>
              </a:rPr>
              <a:t>Crime Analysis</a:t>
            </a:r>
            <a:r>
              <a:rPr lang="en-US" sz="2880" b="1" dirty="0">
                <a:solidFill>
                  <a:srgbClr val="222222"/>
                </a:solidFill>
                <a:latin typeface="TimesNewRomanPS-BoldMT"/>
              </a:rPr>
              <a:t>:</a:t>
            </a:r>
            <a:endParaRPr lang="en-CA" sz="2880" dirty="0"/>
          </a:p>
        </p:txBody>
      </p:sp>
      <p:sp>
        <p:nvSpPr>
          <p:cNvPr id="3" name="Content Placeholder 2">
            <a:extLst>
              <a:ext uri="{FF2B5EF4-FFF2-40B4-BE49-F238E27FC236}">
                <a16:creationId xmlns:a16="http://schemas.microsoft.com/office/drawing/2014/main" id="{93D0F5BD-2666-BF4D-5494-BE3992756AD3}"/>
              </a:ext>
            </a:extLst>
          </p:cNvPr>
          <p:cNvSpPr>
            <a:spLocks noGrp="1"/>
          </p:cNvSpPr>
          <p:nvPr>
            <p:ph idx="1"/>
          </p:nvPr>
        </p:nvSpPr>
        <p:spPr>
          <a:xfrm>
            <a:off x="502920" y="2683193"/>
            <a:ext cx="6309360" cy="2757487"/>
          </a:xfrm>
        </p:spPr>
        <p:txBody>
          <a:bodyPr>
            <a:normAutofit lnSpcReduction="10000"/>
          </a:bodyPr>
          <a:lstStyle/>
          <a:p>
            <a:pPr marL="0" indent="0">
              <a:buNone/>
            </a:pPr>
            <a:r>
              <a:rPr lang="en-US" sz="1200" dirty="0">
                <a:latin typeface="Arial" panose="020B0604020202020204" pitchFamily="34" charset="0"/>
                <a:cs typeface="Arial" panose="020B0604020202020204" pitchFamily="34" charset="0"/>
              </a:rPr>
              <a:t>During Covid period had the highest total crime volume, in comparison, Pre-Covid recorded 84143 incidents, while Post-Covid saw a decline to 79298. This spike during the pandemic likely reflects the social and economic uncertainty caused by lockdowns, including reduced public interaction and increased financial pressures on households. The drop in Post-Covid numbers suggests a partial return to normal.</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200" dirty="0">
                <a:latin typeface="Arial" panose="020B0604020202020204" pitchFamily="34" charset="0"/>
                <a:cs typeface="Arial" panose="020B0604020202020204" pitchFamily="34" charset="0"/>
              </a:rPr>
              <a:t>Assaults rose during Covid went from 44477 in Pre-Covid to 62899 incidents during Covid likely due to domestic violence and stress-related incidents.  Auto Theft more than doubled during the pandemic and remained higher Post-Covid, possibly linked to the car chip shortage, the appreciation of used car market and the reduced of police patrols. </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200" dirty="0">
                <a:latin typeface="Arial" panose="020B0604020202020204" pitchFamily="34" charset="0"/>
                <a:cs typeface="Arial" panose="020B0604020202020204" pitchFamily="34" charset="0"/>
              </a:rPr>
              <a:t>The top 5 criminogenic neighborhoods overall are : Bay Street Corridor, Church-Yonge Corridor, Moss Park, Waterfront Communities and West Humber-</a:t>
            </a:r>
            <a:r>
              <a:rPr lang="en-US" sz="1200" dirty="0" err="1">
                <a:latin typeface="Arial" panose="020B0604020202020204" pitchFamily="34" charset="0"/>
                <a:cs typeface="Arial" panose="020B0604020202020204" pitchFamily="34" charset="0"/>
              </a:rPr>
              <a:t>Clairville</a:t>
            </a:r>
            <a:r>
              <a:rPr lang="en-US" sz="1200" dirty="0">
                <a:latin typeface="Arial" panose="020B0604020202020204" pitchFamily="34" charset="0"/>
                <a:cs typeface="Arial" panose="020B0604020202020204" pitchFamily="34" charset="0"/>
              </a:rPr>
              <a:t>. But for post covid we saw Mimico and Islington-City Centre West replacing Moss park and Bay street Corridor in the ranking. Further investigation is needed to determine if this is shifting.</a:t>
            </a:r>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001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987D208-E5AB-DBAC-1F96-657114CA1754}"/>
              </a:ext>
            </a:extLst>
          </p:cNvPr>
          <p:cNvSpPr txBox="1"/>
          <p:nvPr/>
        </p:nvSpPr>
        <p:spPr>
          <a:xfrm>
            <a:off x="382905" y="1808798"/>
            <a:ext cx="3657600" cy="387798"/>
          </a:xfrm>
          <a:prstGeom prst="rect">
            <a:avLst/>
          </a:prstGeom>
          <a:noFill/>
        </p:spPr>
        <p:txBody>
          <a:bodyPr wrap="square">
            <a:spAutoFit/>
          </a:bodyPr>
          <a:lstStyle/>
          <a:p>
            <a:r>
              <a:rPr lang="en-CA" sz="1920" b="1" dirty="0">
                <a:solidFill>
                  <a:prstClr val="black"/>
                </a:solidFill>
                <a:latin typeface="Arial" panose="020B0604020202020204" pitchFamily="34" charset="0"/>
                <a:ea typeface="+mj-ea"/>
                <a:cs typeface="Arial" panose="020B0604020202020204" pitchFamily="34" charset="0"/>
              </a:rPr>
              <a:t>RECOMMENDATIONS</a:t>
            </a:r>
            <a:r>
              <a:rPr lang="en-CA" sz="1920" dirty="0">
                <a:solidFill>
                  <a:prstClr val="black"/>
                </a:solidFill>
                <a:latin typeface="Arial Black"/>
                <a:ea typeface="+mj-ea"/>
                <a:cs typeface="+mj-cs"/>
              </a:rPr>
              <a:t>:</a:t>
            </a:r>
            <a:endParaRPr lang="en-CA" sz="1920" dirty="0"/>
          </a:p>
        </p:txBody>
      </p:sp>
      <p:sp>
        <p:nvSpPr>
          <p:cNvPr id="11" name="Footer Placeholder 2">
            <a:extLst>
              <a:ext uri="{FF2B5EF4-FFF2-40B4-BE49-F238E27FC236}">
                <a16:creationId xmlns:a16="http://schemas.microsoft.com/office/drawing/2014/main" id="{4F52A00D-CCE7-7AF8-AB01-30A0DD6C4AF3}"/>
              </a:ext>
            </a:extLst>
          </p:cNvPr>
          <p:cNvSpPr>
            <a:spLocks noGrp="1"/>
          </p:cNvSpPr>
          <p:nvPr>
            <p:ph type="ftr" sz="quarter" idx="11"/>
          </p:nvPr>
        </p:nvSpPr>
        <p:spPr>
          <a:xfrm rot="16200000">
            <a:off x="5215415" y="3497104"/>
            <a:ext cx="3697604" cy="320992"/>
          </a:xfrm>
          <a:solidFill>
            <a:srgbClr val="0070C0"/>
          </a:solidFill>
        </p:spPr>
        <p:txBody>
          <a:bodyPr/>
          <a:lstStyle/>
          <a:p>
            <a:r>
              <a:rPr lang="en-US" dirty="0">
                <a:solidFill>
                  <a:schemeClr val="bg1"/>
                </a:solidFill>
              </a:rPr>
              <a:t>DATA ANALYTICS FOR MAJOR CRIME REPORT IN TORONTO</a:t>
            </a:r>
            <a:endParaRPr lang="en-ID" dirty="0">
              <a:solidFill>
                <a:schemeClr val="bg1"/>
              </a:solidFill>
            </a:endParaRPr>
          </a:p>
        </p:txBody>
      </p:sp>
      <p:sp>
        <p:nvSpPr>
          <p:cNvPr id="2" name="TextBox 1">
            <a:extLst>
              <a:ext uri="{FF2B5EF4-FFF2-40B4-BE49-F238E27FC236}">
                <a16:creationId xmlns:a16="http://schemas.microsoft.com/office/drawing/2014/main" id="{E401D081-40BD-9EDD-F0EE-2C6C6FC82653}"/>
              </a:ext>
            </a:extLst>
          </p:cNvPr>
          <p:cNvSpPr txBox="1"/>
          <p:nvPr/>
        </p:nvSpPr>
        <p:spPr>
          <a:xfrm>
            <a:off x="382905" y="2196596"/>
            <a:ext cx="5684108" cy="3416320"/>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Recent shifts in crime patterns highlight emerging hotspots in Mimico and Islington-City Centre West, signaling a need for increased law enforcement presence to prevent further escalation. Meanwhile, auto thefts remain high post-pandemic, requiring proactive measures such as public awareness campaigns and neighborhood patrols to discourage future offenders.</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In addition, the rise in assaults during COVID was likely driven by stress and domestic tensions. This underlines the urgent need to expand mental health services and family support programs to address the root causes and prevent future incidents.</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To help the police improve their efforts, we can adopt the NYC model by deploying mobile police kiosks in hotspot areas. Additionally, we should integrate CCTV with AI video analytics and acoustic sensors to pinpoint gunfire locations and dispatch police within seconds just like in Philadelphia.</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solutions are among us, but without political and financial commitment, even the best systems won't succeed.</a:t>
            </a:r>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3084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FB40-DA9C-C77D-CC09-12126D6BA07A}"/>
              </a:ext>
            </a:extLst>
          </p:cNvPr>
          <p:cNvSpPr>
            <a:spLocks noGrp="1"/>
          </p:cNvSpPr>
          <p:nvPr>
            <p:ph type="title"/>
          </p:nvPr>
        </p:nvSpPr>
        <p:spPr>
          <a:xfrm>
            <a:off x="406908" y="1975243"/>
            <a:ext cx="6309360" cy="349663"/>
          </a:xfrm>
        </p:spPr>
        <p:txBody>
          <a:bodyPr>
            <a:normAutofit fontScale="90000"/>
          </a:bodyPr>
          <a:lstStyle/>
          <a:p>
            <a:r>
              <a:rPr lang="en-CA" sz="2160" b="1" dirty="0">
                <a:solidFill>
                  <a:prstClr val="black"/>
                </a:solidFill>
                <a:latin typeface="Arial" panose="020B0604020202020204" pitchFamily="34" charset="0"/>
                <a:cs typeface="Arial" panose="020B0604020202020204" pitchFamily="34" charset="0"/>
              </a:rPr>
              <a:t>Sources</a:t>
            </a:r>
            <a:r>
              <a:rPr lang="en-CA" sz="3100" dirty="0">
                <a:solidFill>
                  <a:prstClr val="black"/>
                </a:solidFill>
                <a:latin typeface="Arial Black"/>
              </a:rPr>
              <a:t>:</a:t>
            </a:r>
            <a:endParaRPr lang="en-CA" dirty="0"/>
          </a:p>
        </p:txBody>
      </p:sp>
      <p:sp>
        <p:nvSpPr>
          <p:cNvPr id="3" name="Content Placeholder 2">
            <a:extLst>
              <a:ext uri="{FF2B5EF4-FFF2-40B4-BE49-F238E27FC236}">
                <a16:creationId xmlns:a16="http://schemas.microsoft.com/office/drawing/2014/main" id="{D409E21F-2D55-EE5A-1894-A6C3B7CAA40C}"/>
              </a:ext>
            </a:extLst>
          </p:cNvPr>
          <p:cNvSpPr>
            <a:spLocks noGrp="1"/>
          </p:cNvSpPr>
          <p:nvPr>
            <p:ph idx="1"/>
          </p:nvPr>
        </p:nvSpPr>
        <p:spPr>
          <a:xfrm>
            <a:off x="406908" y="2465582"/>
            <a:ext cx="6309360" cy="691546"/>
          </a:xfrm>
        </p:spPr>
        <p:txBody>
          <a:bodyPr>
            <a:normAutofit/>
          </a:bodyPr>
          <a:lstStyle/>
          <a:p>
            <a:pPr marL="205740" indent="-205740">
              <a:buAutoNum type="arabicParenBoth"/>
            </a:pPr>
            <a:r>
              <a:rPr lang="en-US" sz="1080" dirty="0">
                <a:latin typeface="Arial" panose="020B0604020202020204" pitchFamily="34" charset="0"/>
                <a:cs typeface="Arial" panose="020B0604020202020204" pitchFamily="34" charset="0"/>
                <a:hlinkClick r:id="rId2"/>
              </a:rPr>
              <a:t>Ontario government declares state of emergency amid coronavirus pandemic | Globalnews.ca</a:t>
            </a:r>
            <a:endParaRPr lang="en-US" sz="1080" dirty="0">
              <a:latin typeface="Arial" panose="020B0604020202020204" pitchFamily="34" charset="0"/>
              <a:cs typeface="Arial" panose="020B0604020202020204" pitchFamily="34" charset="0"/>
            </a:endParaRPr>
          </a:p>
          <a:p>
            <a:pPr marL="205740" indent="-205740">
              <a:buFont typeface="Arial" panose="020B0604020202020204" pitchFamily="34" charset="0"/>
              <a:buAutoNum type="arabicParenBoth"/>
            </a:pPr>
            <a:r>
              <a:rPr lang="en-US" altLang="en-US" sz="1080" dirty="0">
                <a:solidFill>
                  <a:srgbClr val="222222"/>
                </a:solidFill>
                <a:latin typeface="Arial" panose="020B0604020202020204" pitchFamily="34" charset="0"/>
                <a:cs typeface="Arial" panose="020B0604020202020204" pitchFamily="34" charset="0"/>
              </a:rPr>
              <a:t>Data source: </a:t>
            </a:r>
            <a:r>
              <a:rPr lang="en-US" altLang="en-US" sz="1080" dirty="0">
                <a:solidFill>
                  <a:srgbClr val="1155CC"/>
                </a:solidFill>
                <a:latin typeface="Arial" panose="020B0604020202020204" pitchFamily="34" charset="0"/>
                <a:cs typeface="Arial" panose="020B0604020202020204" pitchFamily="34" charset="0"/>
                <a:hlinkClick r:id="rId3"/>
              </a:rPr>
              <a:t>https://www.tps.ca/data-maps/open-data/</a:t>
            </a:r>
            <a:r>
              <a:rPr lang="en-US" altLang="en-US" sz="1080" dirty="0"/>
              <a:t> </a:t>
            </a:r>
            <a:endParaRPr lang="en-US" altLang="en-US" sz="1080" dirty="0">
              <a:latin typeface="Arial" panose="020B0604020202020204" pitchFamily="34" charset="0"/>
            </a:endParaRPr>
          </a:p>
          <a:p>
            <a:pPr marL="205740" indent="-205740">
              <a:buAutoNum type="arabicParenBoth"/>
            </a:pPr>
            <a:endParaRPr lang="en-CA" sz="1080" dirty="0"/>
          </a:p>
        </p:txBody>
      </p:sp>
      <p:sp>
        <p:nvSpPr>
          <p:cNvPr id="7" name="Rectangle 3">
            <a:extLst>
              <a:ext uri="{FF2B5EF4-FFF2-40B4-BE49-F238E27FC236}">
                <a16:creationId xmlns:a16="http://schemas.microsoft.com/office/drawing/2014/main" id="{A8A73BE9-B9C2-7AFA-DD91-7078AF5A8260}"/>
              </a:ext>
            </a:extLst>
          </p:cNvPr>
          <p:cNvSpPr>
            <a:spLocks noChangeArrowheads="1"/>
          </p:cNvSpPr>
          <p:nvPr/>
        </p:nvSpPr>
        <p:spPr bwMode="auto">
          <a:xfrm>
            <a:off x="0" y="1489401"/>
            <a:ext cx="110864" cy="2215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4864" tIns="27432" rIns="54864" bIns="27432" numCol="1" anchor="ctr" anchorCtr="0" compatLnSpc="1">
            <a:prstTxWarp prst="textNoShape">
              <a:avLst/>
            </a:prstTxWarp>
            <a:spAutoFit/>
          </a:bodyPr>
          <a:lstStyle/>
          <a:p>
            <a:pPr defTabSz="548640" eaLnBrk="0" fontAlgn="base" hangingPunct="0">
              <a:spcBef>
                <a:spcPct val="0"/>
              </a:spcBef>
              <a:spcAft>
                <a:spcPct val="0"/>
              </a:spcAft>
            </a:pPr>
            <a:endParaRPr lang="en-US" altLang="en-US" sz="1080" dirty="0">
              <a:latin typeface="Arial" panose="020B0604020202020204" pitchFamily="34" charset="0"/>
            </a:endParaRPr>
          </a:p>
        </p:txBody>
      </p:sp>
      <p:sp>
        <p:nvSpPr>
          <p:cNvPr id="8" name="TextBox 7">
            <a:extLst>
              <a:ext uri="{FF2B5EF4-FFF2-40B4-BE49-F238E27FC236}">
                <a16:creationId xmlns:a16="http://schemas.microsoft.com/office/drawing/2014/main" id="{A387447F-C1A0-70CF-D349-A3494DC8F894}"/>
              </a:ext>
            </a:extLst>
          </p:cNvPr>
          <p:cNvSpPr txBox="1"/>
          <p:nvPr/>
        </p:nvSpPr>
        <p:spPr>
          <a:xfrm>
            <a:off x="406908" y="841531"/>
            <a:ext cx="5870324" cy="1007968"/>
          </a:xfrm>
          <a:prstGeom prst="rect">
            <a:avLst/>
          </a:prstGeom>
          <a:noFill/>
        </p:spPr>
        <p:txBody>
          <a:bodyPr wrap="square" rtlCol="0">
            <a:spAutoFit/>
          </a:bodyPr>
          <a:lstStyle/>
          <a:p>
            <a:r>
              <a:rPr lang="en-CA" sz="1900" b="1" dirty="0">
                <a:latin typeface="Arial" panose="020B0604020202020204" pitchFamily="34" charset="0"/>
                <a:cs typeface="Arial" panose="020B0604020202020204" pitchFamily="34" charset="0"/>
              </a:rPr>
              <a:t>Interactive Link </a:t>
            </a:r>
            <a:r>
              <a:rPr lang="en-CA" sz="2800" dirty="0">
                <a:latin typeface="Arial Black" panose="020B0A04020102020204" pitchFamily="34" charset="0"/>
                <a:cs typeface="Arial" panose="020B0604020202020204" pitchFamily="34" charset="0"/>
              </a:rPr>
              <a:t>:</a:t>
            </a:r>
            <a:r>
              <a:rPr lang="en-CA" sz="1900" dirty="0">
                <a:latin typeface="Arial" panose="020B0604020202020204" pitchFamily="34" charset="0"/>
                <a:cs typeface="Arial" panose="020B0604020202020204" pitchFamily="34" charset="0"/>
              </a:rPr>
              <a:t> </a:t>
            </a:r>
          </a:p>
          <a:p>
            <a:pPr marL="228600" indent="-228600">
              <a:buFont typeface="+mj-lt"/>
              <a:buAutoNum type="arabicParenR"/>
            </a:pPr>
            <a:endParaRPr lang="en-CA" sz="1050" dirty="0">
              <a:latin typeface="Arial" panose="020B0604020202020204" pitchFamily="34" charset="0"/>
              <a:cs typeface="Arial" panose="020B0604020202020204" pitchFamily="34" charset="0"/>
            </a:endParaRPr>
          </a:p>
          <a:p>
            <a:pPr marL="228600" indent="-228600">
              <a:buFont typeface="+mj-lt"/>
              <a:buAutoNum type="arabicParenR"/>
            </a:pPr>
            <a:r>
              <a:rPr lang="en-CA" sz="1050" dirty="0">
                <a:latin typeface="Arial" panose="020B0604020202020204" pitchFamily="34" charset="0"/>
                <a:cs typeface="Arial" panose="020B0604020202020204" pitchFamily="34" charset="0"/>
                <a:hlinkClick r:id="rId4"/>
              </a:rPr>
              <a:t>https://app.powerbi.com/reportEmbed?reportId=14f7e091-15cf-41e9-be84-29365b50a264&amp;autoAuth=true&amp;ctid=416d9044-c24a-462e-91a6-186a2a379d18</a:t>
            </a:r>
            <a:endParaRPr lang="en-CA" sz="1050" dirty="0"/>
          </a:p>
        </p:txBody>
      </p:sp>
    </p:spTree>
    <p:extLst>
      <p:ext uri="{BB962C8B-B14F-4D97-AF65-F5344CB8AC3E}">
        <p14:creationId xmlns:p14="http://schemas.microsoft.com/office/powerpoint/2010/main" val="16703479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4372</TotalTime>
  <Words>633</Words>
  <Application>Microsoft Office PowerPoint</Application>
  <PresentationFormat>Custom</PresentationFormat>
  <Paragraphs>51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Calibri Light</vt:lpstr>
      <vt:lpstr>TimesNewRomanPS-BoldMT</vt:lpstr>
      <vt:lpstr>Office Theme</vt:lpstr>
      <vt:lpstr>Toronto Crime Analysis : Pre, During &amp; Post COVID</vt:lpstr>
      <vt:lpstr>PowerPoint Presentation</vt:lpstr>
      <vt:lpstr>PowerPoint Presentation</vt:lpstr>
      <vt:lpstr>PowerPoint Presentation</vt:lpstr>
      <vt:lpstr>Crime Analysis:</vt:lpstr>
      <vt:lpstr>PowerPoint Presentation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Lassana Bodian</dc:creator>
  <cp:lastModifiedBy>Lassana Bodian</cp:lastModifiedBy>
  <cp:revision>37</cp:revision>
  <dcterms:created xsi:type="dcterms:W3CDTF">2025-04-02T22:40:53Z</dcterms:created>
  <dcterms:modified xsi:type="dcterms:W3CDTF">2025-04-22T14:37:57Z</dcterms:modified>
</cp:coreProperties>
</file>