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305" r:id="rId15"/>
    <p:sldId id="306" r:id="rId16"/>
    <p:sldId id="307" r:id="rId17"/>
    <p:sldId id="308" r:id="rId18"/>
    <p:sldId id="310" r:id="rId19"/>
    <p:sldId id="31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3" r:id="rId29"/>
    <p:sldId id="284" r:id="rId30"/>
    <p:sldId id="287" r:id="rId31"/>
    <p:sldId id="290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5143500" type="screen16x9"/>
  <p:notesSz cx="6858000" cy="9144000"/>
  <p:embeddedFontLst>
    <p:embeddedFont>
      <p:font typeface="Quattrocento" charset="0"/>
      <p:regular r:id="rId45"/>
      <p:bold r:id="rId46"/>
    </p:embeddedFont>
    <p:embeddedFont>
      <p:font typeface="Open Sans" charset="0"/>
      <p:regular r:id="rId47"/>
      <p:bold r:id="rId48"/>
      <p:italic r:id="rId49"/>
      <p:boldItalic r:id="rId50"/>
    </p:embeddedFont>
    <p:embeddedFont>
      <p:font typeface="Questrial" charset="0"/>
      <p:regular r:id="rId51"/>
    </p:embeddedFont>
    <p:embeddedFont>
      <p:font typeface="Roboto" charset="0"/>
      <p:regular r:id="rId52"/>
      <p:bold r:id="rId53"/>
      <p:italic r:id="rId54"/>
      <p:boldItalic r:id="rId55"/>
    </p:embeddedFont>
    <p:embeddedFont>
      <p:font typeface="Calibri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7259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26127" y="306280"/>
            <a:ext cx="8260672" cy="779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6B7C72"/>
              </a:buClr>
              <a:buFont typeface="Quattrocento"/>
              <a:buNone/>
              <a:defRPr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430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9397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194560" marR="0" lvl="7" indent="-9906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377440" marR="0" lvl="8" indent="-104139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3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Presented By: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Deepak Kumar Rakesh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Prediction of CUI of Medical Terms based on the Database of all Medical Concepts(UMLS)</a:t>
            </a:r>
            <a:r>
              <a:rPr lang="en-GB"/>
              <a:t> 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150"/>
            <a:ext cx="78200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1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5749"/>
            <a:ext cx="715587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428750"/>
            <a:ext cx="18389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MRCONSO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MRDEF 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MRRANK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UMLS KNOWLEDGE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114550"/>
            <a:ext cx="5343525" cy="261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 rot="5400000" flipH="1">
            <a:off x="761999" y="1123949"/>
            <a:ext cx="1219199" cy="76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86919" y="448329"/>
            <a:ext cx="33313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1 million Biomedical Concepts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over 100 source Vocabulary</a:t>
            </a:r>
          </a:p>
        </p:txBody>
      </p:sp>
      <p:cxnSp>
        <p:nvCxnSpPr>
          <p:cNvPr id="213" name="Shape 213"/>
          <p:cNvCxnSpPr/>
          <p:nvPr/>
        </p:nvCxnSpPr>
        <p:spPr>
          <a:xfrm rot="-5400000">
            <a:off x="3570610" y="1570500"/>
            <a:ext cx="609599" cy="47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2209800" y="1047750"/>
            <a:ext cx="41264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133 Broad Categories &amp; 54 Relationships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b/w Categories for Labeling Biomedical Domain</a:t>
            </a:r>
          </a:p>
        </p:txBody>
      </p:sp>
      <p:cxnSp>
        <p:nvCxnSpPr>
          <p:cNvPr id="215" name="Shape 215"/>
          <p:cNvCxnSpPr/>
          <p:nvPr/>
        </p:nvCxnSpPr>
        <p:spPr>
          <a:xfrm rot="10800000" flipH="1">
            <a:off x="5638800" y="1733550"/>
            <a:ext cx="1295400" cy="3047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6172200" y="1452086"/>
            <a:ext cx="24336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Lexical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Programs For Language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Processing.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6200" y="57150"/>
            <a:ext cx="89159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17816094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Metathesaurus</a:t>
            </a:r>
            <a:r>
              <a:rPr lang="en-US" dirty="0" smtClean="0"/>
              <a:t>  Concept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71550"/>
            <a:ext cx="32480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23950"/>
            <a:ext cx="41136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Concept(&gt;1M)  CUI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3"/>
            <a:r>
              <a:rPr lang="en-US" dirty="0"/>
              <a:t> </a:t>
            </a:r>
            <a:r>
              <a:rPr lang="en-US" dirty="0" smtClean="0"/>
              <a:t>	Set  of Synonymous  Concept  names</a:t>
            </a:r>
          </a:p>
          <a:p>
            <a:pPr lvl="3"/>
            <a:endParaRPr lang="en-US" dirty="0"/>
          </a:p>
          <a:p>
            <a:pPr marL="285750" lvl="3" indent="-285750">
              <a:buFont typeface="Arial" pitchFamily="34" charset="0"/>
              <a:buChar char="•"/>
            </a:pPr>
            <a:r>
              <a:rPr lang="en-US" dirty="0" smtClean="0"/>
              <a:t>  Term(&gt;3.8 M)   LUI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	Set of Normalized  Names</a:t>
            </a:r>
          </a:p>
          <a:p>
            <a:pPr lvl="3"/>
            <a:endParaRPr lang="en-US" dirty="0"/>
          </a:p>
          <a:p>
            <a:pPr marL="285750" lvl="8" indent="-285750">
              <a:buFont typeface="Arial" pitchFamily="34" charset="0"/>
              <a:buChar char="•"/>
            </a:pPr>
            <a:r>
              <a:rPr lang="en-US" dirty="0" smtClean="0"/>
              <a:t>   String(&gt;4.3 M)  SUI</a:t>
            </a:r>
          </a:p>
          <a:p>
            <a:pPr lvl="8"/>
            <a:endParaRPr lang="en-US" dirty="0"/>
          </a:p>
          <a:p>
            <a:pPr lvl="8"/>
            <a:r>
              <a:rPr lang="en-US" dirty="0" smtClean="0"/>
              <a:t>	Distinct Concept Name</a:t>
            </a:r>
          </a:p>
          <a:p>
            <a:pPr lvl="8"/>
            <a:endParaRPr lang="en-US" dirty="0"/>
          </a:p>
          <a:p>
            <a:pPr marL="285750" lvl="8" indent="-285750">
              <a:buFont typeface="Arial" pitchFamily="34" charset="0"/>
              <a:buChar char="•"/>
            </a:pPr>
            <a:r>
              <a:rPr lang="en-US" dirty="0" smtClean="0"/>
              <a:t>    Atom(&gt;5.1 M)   AUI</a:t>
            </a:r>
          </a:p>
          <a:p>
            <a:pPr lvl="8"/>
            <a:endParaRPr lang="en-US" dirty="0"/>
          </a:p>
          <a:p>
            <a:pPr lvl="8"/>
            <a:r>
              <a:rPr lang="en-US" dirty="0" smtClean="0"/>
              <a:t>	Concept name in Given Source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590550"/>
            <a:ext cx="51149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34315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= C0001621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9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Metathesaurus</a:t>
            </a:r>
            <a:r>
              <a:rPr lang="en-US" dirty="0" smtClean="0"/>
              <a:t>  Evolution Over Time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24150"/>
            <a:ext cx="72009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047750"/>
            <a:ext cx="64027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Concept Can merge or Split ,Resulting  in  New  Concept.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Application Developed on </a:t>
            </a:r>
            <a:r>
              <a:rPr lang="en-US" dirty="0" err="1" smtClean="0"/>
              <a:t>Metathesaurus</a:t>
            </a:r>
            <a:r>
              <a:rPr lang="en-US" dirty="0" smtClean="0"/>
              <a:t> needs to be Updated  Regularly.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CHANGE/DELETEDCUI.RRF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6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3" y="-247650"/>
            <a:ext cx="78581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0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355" y="1189759"/>
            <a:ext cx="30508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Semantic Types(135)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Tree Structure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Semantic Network Relation(54)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704850"/>
            <a:ext cx="6040266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17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Semantic Network?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57350"/>
            <a:ext cx="70503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Semantic Types serve High level Categories assigned to </a:t>
            </a:r>
            <a:r>
              <a:rPr lang="en-US" dirty="0" err="1" smtClean="0"/>
              <a:t>Metathesaurus</a:t>
            </a:r>
            <a:r>
              <a:rPr lang="en-US" dirty="0" smtClean="0"/>
              <a:t> Concepts,</a:t>
            </a:r>
          </a:p>
          <a:p>
            <a:r>
              <a:rPr lang="en-US" dirty="0"/>
              <a:t>	</a:t>
            </a:r>
            <a:r>
              <a:rPr lang="en-US" dirty="0" smtClean="0"/>
              <a:t>Independent Of their Positions in Hierarchy.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relationship b/w 2 Semantic Types is possible Link B/W 2 Concepts that have</a:t>
            </a:r>
          </a:p>
          <a:p>
            <a:r>
              <a:rPr lang="en-US" dirty="0"/>
              <a:t>	</a:t>
            </a:r>
            <a:r>
              <a:rPr lang="en-US" dirty="0" smtClean="0"/>
              <a:t>been assigned those STs.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The Relationship May or May not hold at Concept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3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743200" lvl="0" indent="457200">
              <a:spcBef>
                <a:spcPts val="0"/>
              </a:spcBef>
              <a:buNone/>
            </a:pPr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609600" y="1123950"/>
            <a:ext cx="8223250" cy="2709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-GB" sz="1400" dirty="0"/>
              <a:t>To Develop System Which can Predict CUI 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-GB" dirty="0"/>
              <a:t>A/Q to Given Medical Terms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Medical terms can be from Different Domain Contains In Over 100 Source Vocabulary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-GB" dirty="0" err="1" smtClean="0"/>
              <a:t>MeSH</a:t>
            </a:r>
            <a:r>
              <a:rPr lang="en-GB" dirty="0" smtClean="0"/>
              <a:t> (</a:t>
            </a:r>
            <a:r>
              <a:rPr lang="en-GB" dirty="0"/>
              <a:t>Medical sub Heading)=Concepts From </a:t>
            </a:r>
            <a:endParaRPr lang="en-GB" dirty="0" smtClean="0"/>
          </a:p>
          <a:p>
            <a:pPr marL="1143000" lvl="2" rtl="0">
              <a:spcBef>
                <a:spcPts val="0"/>
              </a:spcBef>
            </a:pPr>
            <a:r>
              <a:rPr lang="en-GB" dirty="0" smtClean="0"/>
              <a:t>Anatomy , Biology , Physiology , Organisms , Diseases </a:t>
            </a:r>
            <a:r>
              <a:rPr lang="en-GB" dirty="0"/>
              <a:t>&amp; Chemicals.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26127" y="-95250"/>
            <a:ext cx="8260672" cy="779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 dirty="0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METATHESAURUS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990600" y="1276350"/>
            <a:ext cx="7220246" cy="3323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AUI: Unique Identifier for Atom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For Each(Occurrence(String, Source)) → AUI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SUI: Unique Identifier for String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Any Variation in Character Set, Upper-Lower Case or Punctuation is Separate String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LUI: Unique Identifier For Term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Each String linked To all Its Variant through Unique  LUI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CUI: Unique Identifier For Concept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Each Concept is Identified by Unique CUI, Depends on Context &amp; Source.</a:t>
            </a:r>
          </a:p>
        </p:txBody>
      </p:sp>
    </p:spTree>
    <p:extLst>
      <p:ext uri="{BB962C8B-B14F-4D97-AF65-F5344CB8AC3E}">
        <p14:creationId xmlns:p14="http://schemas.microsoft.com/office/powerpoint/2010/main" val="382044112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fld>
            <a:endParaRPr lang="en-GB"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611" y="0"/>
            <a:ext cx="3602766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9126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26127" y="306280"/>
            <a:ext cx="8260672" cy="779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RELATION AMONG THEM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48074"/>
            <a:ext cx="6096000" cy="3895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10998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838200" y="666750"/>
            <a:ext cx="438293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for Temperature in One Vocabulary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Name For “Common Cold”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Acronym For “Chronic Obstructive Lung Disease”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or “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have more then Concept in Matathesaurus</a:t>
            </a:r>
          </a:p>
        </p:txBody>
      </p:sp>
    </p:spTree>
    <p:extLst>
      <p:ext uri="{BB962C8B-B14F-4D97-AF65-F5344CB8AC3E}">
        <p14:creationId xmlns:p14="http://schemas.microsoft.com/office/powerpoint/2010/main" val="560471710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61925"/>
            <a:ext cx="5333999" cy="481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29193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1066800" y="666750"/>
            <a:ext cx="7162799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 →    A4711832	      → S0026353 → L0009264                   C0009264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(SNOMEDCT)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 →    A2880095         → S0026353 → L0009264                      C0009443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(SNOMEDCT)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Noto Sans Symbols"/>
              <a:buChar char="❖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= 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+ Context → CUI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	S0026353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L0009264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	S0474508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1600200" y="2114550"/>
            <a:ext cx="1676399" cy="68579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 flipH="1">
            <a:off x="3276600" y="1962150"/>
            <a:ext cx="3352799" cy="83819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3" name="Shape 253"/>
          <p:cNvSpPr/>
          <p:nvPr/>
        </p:nvSpPr>
        <p:spPr>
          <a:xfrm>
            <a:off x="5410200" y="819150"/>
            <a:ext cx="381000" cy="6857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791200" y="819150"/>
            <a:ext cx="381000" cy="6857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048000" y="3714750"/>
            <a:ext cx="533399" cy="8381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8E9E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87005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8" y="666750"/>
            <a:ext cx="9020175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966000" y="2238910"/>
            <a:ext cx="367279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S4065045 → L0009264 →  C0009264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S4065045 → L0009264 →  C0009443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S4065045 → L0009264 →  C0234192</a:t>
            </a:r>
          </a:p>
        </p:txBody>
      </p:sp>
      <p:sp>
        <p:nvSpPr>
          <p:cNvPr id="262" name="Shape 262"/>
          <p:cNvSpPr/>
          <p:nvPr/>
        </p:nvSpPr>
        <p:spPr>
          <a:xfrm>
            <a:off x="1295400" y="3827442"/>
            <a:ext cx="72390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AMBIGLUI.RRF= Contains LUIs of all Ambiguous Terms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AMBIGSUI.RRF= Contains SUIs of all Ambiguous Terms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AMBIG.LUI &amp;  AMBIG.SUI in ORF</a:t>
            </a:r>
          </a:p>
        </p:txBody>
      </p:sp>
    </p:spTree>
    <p:extLst>
      <p:ext uri="{BB962C8B-B14F-4D97-AF65-F5344CB8AC3E}">
        <p14:creationId xmlns:p14="http://schemas.microsoft.com/office/powerpoint/2010/main" val="123737295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6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371226084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 dirty="0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IMPLEMENTATION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 smtClean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Current System Has been Implemented Using VSM(Cosine Similarity)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GB" sz="1600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 smtClean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Set </a:t>
            </a: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of Documents  Created pivoted around the </a:t>
            </a:r>
            <a:r>
              <a:rPr lang="en-GB" sz="1600" b="1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Concepts</a:t>
            </a: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of medical terms.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Terms referring to the same medical concept go into the same document and document name is the CUI-id of the concept.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	The idea</a:t>
            </a:r>
          </a:p>
          <a:p>
            <a:pPr marL="762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7620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		Given a media term(query) it should be most similar to the document with similar concepts as described by the query.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fld>
            <a:endParaRPr lang="en-GB"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159773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 OF DOCUMENTS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"/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GENERATED FROM THE ENTITIES IN TEST,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"/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TRAIN SET</a:t>
            </a:r>
          </a:p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endParaRPr sz="3500" b="0" i="0" u="none" strike="noStrike" cap="none">
              <a:solidFill>
                <a:srgbClr val="6B7C7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fld>
            <a:endParaRPr lang="en-GB"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281250" y="1174425"/>
            <a:ext cx="2316299" cy="38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C0001973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Alcoholism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alcoholism/alcohol abuse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Addiction, Alcohol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disorder alcoholism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chronic alcoholism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abuse alcohol alcoholism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Intoxication, Chronic Alcoholic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323200" y="1174425"/>
            <a:ext cx="2316299" cy="38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C0002395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Alzheimer Disease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Alzheimer's Disease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Disease, Alzheimer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DEMENTIA OF THE ALZHEIMER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Syndrome, Alzheimer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8800116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BACKGROUND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838200" y="1047750"/>
            <a:ext cx="8223250" cy="2709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-GB" sz="1400" dirty="0"/>
              <a:t>UMLS (Unified Medical Language System)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-GB" dirty="0"/>
              <a:t>Project Started In 1986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National Library Of Medicine(U.S.A)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Aim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-GB" dirty="0"/>
              <a:t>To overcome two Significant barrier to effective retrieval of Machine-Readable Information.</a:t>
            </a:r>
          </a:p>
          <a:p>
            <a:pPr marL="18288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-GB" sz="1100" dirty="0"/>
              <a:t>The variety of ways same concept can be represented in different Machine-Readable ways &amp; </a:t>
            </a:r>
            <a:br>
              <a:rPr lang="en-GB" sz="1100" dirty="0"/>
            </a:br>
            <a:r>
              <a:rPr lang="en-GB" sz="1100" dirty="0"/>
              <a:t>By Different people.</a:t>
            </a:r>
          </a:p>
          <a:p>
            <a:pPr marL="18288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-GB" sz="1100" dirty="0"/>
              <a:t>Distribution of useful information among many Disparate Database &amp; system.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SAMPLE OUTPUT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fld>
            <a:endParaRPr lang="en-GB"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175" y="1017712"/>
            <a:ext cx="6905625" cy="399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12209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LIMITATIONS OF THIS APPROACH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With Given Query,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	Most Similar Query will be Output.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	</a:t>
            </a:r>
          </a:p>
          <a:p>
            <a:pPr marL="361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  That May Exact Or Not.</a:t>
            </a:r>
          </a:p>
          <a:p>
            <a:pPr marL="762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361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  A/Q to UMLS Feature</a:t>
            </a:r>
          </a:p>
          <a:p>
            <a:pPr marL="3619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	One Medical Entity may Relate To more th</a:t>
            </a:r>
            <a:r>
              <a:rPr lang="en-GB" sz="1600">
                <a:latin typeface="Quattrocento"/>
                <a:ea typeface="Quattrocento"/>
                <a:cs typeface="Quattrocento"/>
                <a:sym typeface="Quattrocento"/>
              </a:rPr>
              <a:t>a</a:t>
            </a: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n One CUI.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361950" marR="0" lvl="0" indent="-28575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GB" sz="16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  To Select the Expected Among Them is </a:t>
            </a:r>
            <a:r>
              <a:rPr lang="en-GB" sz="1600" b="1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Challenge.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GB"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134143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685800" y="1352550"/>
            <a:ext cx="8238153" cy="3323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With Different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en-GB" dirty="0"/>
              <a:t> </a:t>
            </a:r>
            <a:r>
              <a:rPr lang="en-GB" dirty="0" smtClean="0"/>
              <a:t>With this Approach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Extent to Which Word Uniquely Identifies Document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Depends   (Frequency Of Word Occurrence/Number Of Words) in Documents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Words Includes Words From Different Language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Even they Contribute to Same Concept ,, For VSM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They are different Lexical Variants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Hence.. Ranking Of Document Decreases.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CUI Prediction, Corresponding Document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not be At First Place.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i="1" dirty="0"/>
              <a:t>ecause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Different Language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UMLS</a:t>
            </a:r>
          </a:p>
        </p:txBody>
      </p:sp>
    </p:spTree>
    <p:extLst>
      <p:ext uri="{BB962C8B-B14F-4D97-AF65-F5344CB8AC3E}">
        <p14:creationId xmlns:p14="http://schemas.microsoft.com/office/powerpoint/2010/main" val="238656386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Shape 383"/>
          <p:cNvCxnSpPr/>
          <p:nvPr/>
        </p:nvCxnSpPr>
        <p:spPr>
          <a:xfrm>
            <a:off x="1447800" y="1543050"/>
            <a:ext cx="3581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3048000" y="571500"/>
            <a:ext cx="0" cy="1828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Shape 385"/>
          <p:cNvSpPr/>
          <p:nvPr/>
        </p:nvSpPr>
        <p:spPr>
          <a:xfrm>
            <a:off x="1600200" y="857250"/>
            <a:ext cx="2895600" cy="1543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971800" y="1485900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4343400" y="1543050"/>
            <a:ext cx="41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895600" y="342900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029200" y="1371600"/>
            <a:ext cx="2841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447800" y="2457450"/>
            <a:ext cx="7018800" cy="173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B/W Two Lines  Directly Related to Similarity B/W Two Documents.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Cosine Inversely Proportional  to Angle Two Lines.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Cosine 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B/W Two Lines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decreases,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Hence Similarity b/w two document Decreases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 Cosine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313251" y="742950"/>
            <a:ext cx="15279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Cosines Graph</a:t>
            </a:r>
          </a:p>
        </p:txBody>
      </p:sp>
    </p:spTree>
    <p:extLst>
      <p:ext uri="{BB962C8B-B14F-4D97-AF65-F5344CB8AC3E}">
        <p14:creationId xmlns:p14="http://schemas.microsoft.com/office/powerpoint/2010/main" val="3306373885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43100"/>
            <a:ext cx="6415200" cy="1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524000" y="3371850"/>
            <a:ext cx="6516600" cy="13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Different Distinct Terms Affects the Similarity Two Lines,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Hence , Two Document.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 of Distinct Terms Increases  CosSimilarity  Decreases,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Hence, Angle B/W Lines Increases,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 Simiarity Decreases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75" y="422850"/>
            <a:ext cx="5308050" cy="8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175" y="0"/>
            <a:ext cx="2688299" cy="2367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36269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" y="571500"/>
            <a:ext cx="9086849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08019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300"/>
            <a:ext cx="10353675" cy="4152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29940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2" y="361950"/>
            <a:ext cx="84486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5232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609600" y="1352550"/>
            <a:ext cx="6949338" cy="3754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UMLS Consists 62% English And Rest Includes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Dutch , French, Italian, Japanese &amp; Portuguese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Searched With Other Language Word.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May Decrease More.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With Focusing On one Language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Chance Of Skipping The Concept.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any Concept not Related to ENGLISH(Drawback of System)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Also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Prescription in Other Language.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→ Next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543445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26127" y="306280"/>
            <a:ext cx="8260672" cy="779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FUTURE WORK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57200" y="1657350"/>
            <a:ext cx="74676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With Different Language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English Language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(Accuracy will Increase)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Building Similar System 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 Other Language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Integrating these System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We will Need Information about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Medical Entity, Language at Terminal</a:t>
            </a:r>
          </a:p>
        </p:txBody>
      </p:sp>
    </p:spTree>
    <p:extLst>
      <p:ext uri="{BB962C8B-B14F-4D97-AF65-F5344CB8AC3E}">
        <p14:creationId xmlns:p14="http://schemas.microsoft.com/office/powerpoint/2010/main" val="137785823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28800" lvl="0" indent="457200" rtl="0">
              <a:spcBef>
                <a:spcPts val="0"/>
              </a:spcBef>
              <a:buNone/>
            </a:pPr>
            <a:r>
              <a:rPr lang="en-GB"/>
              <a:t>What Is UMLS?</a:t>
            </a:r>
          </a:p>
          <a:p>
            <a:pPr marL="1828800" lvl="0" indent="457200" rtl="0">
              <a:spcBef>
                <a:spcPts val="0"/>
              </a:spcBef>
              <a:buNone/>
            </a:pPr>
            <a:endParaRPr sz="1800"/>
          </a:p>
          <a:p>
            <a:pPr marL="2286000" lvl="0" indent="457200">
              <a:spcBef>
                <a:spcPts val="0"/>
              </a:spcBef>
              <a:buNone/>
            </a:pPr>
            <a:r>
              <a:rPr lang="en-GB" sz="1800"/>
              <a:t>(Explanation Using  Example)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838200" y="819150"/>
            <a:ext cx="7924799" cy="3323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Different RRF Files Present In UMLS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Out Relation B/W Them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Mentioned In UMLS Reference Manual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Metathesaurus</a:t>
            </a: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Linked to Other Knowledge Sources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Semantic Network &amp; SPECIALIST Lexicon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To Find Out…..HOW??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Can We Get any Solution To Our Problem with this Linkage.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With VSM Approach.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898825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26127" y="306280"/>
            <a:ext cx="8260672" cy="779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5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REFERENCES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9372600" cy="3280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www.ncbi.nlm.nih.gov/books/NBK9685/ </a:t>
            </a:r>
          </a:p>
          <a:p>
            <a:pPr marL="3429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alt.qcri.org/semeval2014/task7/</a:t>
            </a:r>
          </a:p>
          <a:p>
            <a:pPr marL="3429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lucene.apache.org/</a:t>
            </a:r>
          </a:p>
          <a:p>
            <a:pPr marL="3429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www.nlm.nih.gov/research/umls.</a:t>
            </a:r>
          </a:p>
          <a:p>
            <a:pPr marL="3429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www.nlm.nih.gov/research/umls/knowledge_sources      metathesaurus/release/columns_data_elements.</a:t>
            </a:r>
          </a:p>
          <a:p>
            <a:pPr marL="114300" marR="0" lvl="0" indent="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995510394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B7C72"/>
              </a:buClr>
              <a:buSzPct val="25000"/>
              <a:buFont typeface="Quattrocento"/>
              <a:buNone/>
            </a:pPr>
            <a:r>
              <a:rPr lang="en-GB" sz="3600" b="0" i="0" u="none" strike="noStrike" cap="none">
                <a:solidFill>
                  <a:srgbClr val="6B7C72"/>
                </a:solidFill>
                <a:latin typeface="Quattrocento"/>
                <a:ea typeface="Quattrocento"/>
                <a:cs typeface="Quattrocento"/>
                <a:sym typeface="Quattrocento"/>
              </a:rPr>
              <a:t>THANK YOU!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fld>
            <a:endParaRPr lang="en-GB"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019344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Addison’s Disease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00" y="763900"/>
            <a:ext cx="3638550" cy="41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98250" y="843700"/>
            <a:ext cx="65673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Addison’s Disease is Rare Endocrine Disorder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Occurs When Endocrine Gland do not Produce</a:t>
            </a:r>
            <a:br>
              <a:rPr lang="en-GB"/>
            </a:br>
            <a:r>
              <a:rPr lang="en-GB"/>
              <a:t>Enough of Harmone Cortisol.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For this reason,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/>
              <a:t/>
            </a:r>
            <a:br>
              <a:rPr lang="en-GB"/>
            </a:br>
            <a:r>
              <a:rPr lang="en-GB"/>
              <a:t>	This Disease sometimes called</a:t>
            </a:r>
            <a:br>
              <a:rPr lang="en-GB"/>
            </a:b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		CHRONIC ADRENAL INSUFFICIENCY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r>
              <a:rPr lang="en-GB"/>
              <a:t>	HYPOCORTISOLISM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lvl="0" indent="457200">
              <a:spcBef>
                <a:spcPts val="0"/>
              </a:spcBef>
              <a:buNone/>
            </a:pPr>
            <a:r>
              <a:rPr lang="en-GB"/>
              <a:t>AD In Medical Vocabulary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7475" y="1095750"/>
            <a:ext cx="73653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Synonyms : Different </a:t>
            </a:r>
            <a:r>
              <a:rPr lang="en-GB" dirty="0"/>
              <a:t>Terms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 err="1"/>
              <a:t>Addisonian</a:t>
            </a:r>
            <a:r>
              <a:rPr lang="en-GB" dirty="0"/>
              <a:t> syndrome   </a:t>
            </a:r>
            <a:r>
              <a:rPr lang="en-GB" dirty="0" smtClean="0"/>
              <a:t>    Eponym</a:t>
            </a:r>
            <a:endParaRPr lang="en-GB" dirty="0"/>
          </a:p>
          <a:p>
            <a:pPr marL="457200" lvl="0" indent="457200" rtl="0">
              <a:spcBef>
                <a:spcPts val="0"/>
              </a:spcBef>
              <a:buNone/>
            </a:pPr>
            <a:endParaRPr dirty="0"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Bronzed disease			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Addison </a:t>
            </a:r>
            <a:r>
              <a:rPr lang="en-GB" dirty="0" err="1" smtClean="0"/>
              <a:t>melanoderma</a:t>
            </a:r>
            <a:r>
              <a:rPr lang="en-GB" dirty="0" smtClean="0"/>
              <a:t>		Symptoms</a:t>
            </a:r>
            <a:endParaRPr lang="en-GB" dirty="0"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Asthenia </a:t>
            </a:r>
            <a:r>
              <a:rPr lang="en-GB" dirty="0" err="1" smtClean="0"/>
              <a:t>pigmentosa</a:t>
            </a:r>
            <a:endParaRPr lang="en-GB" dirty="0" smtClean="0"/>
          </a:p>
          <a:p>
            <a:pPr marL="457200" lvl="0" indent="457200" rtl="0">
              <a:spcBef>
                <a:spcPts val="0"/>
              </a:spcBef>
              <a:buNone/>
            </a:pPr>
            <a:endParaRPr lang="en-GB" dirty="0"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Primary adrenal deficiency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Primary adrenal </a:t>
            </a:r>
            <a:r>
              <a:rPr lang="en-GB" dirty="0" smtClean="0"/>
              <a:t>insufficiency		Clinical Variants</a:t>
            </a:r>
            <a:endParaRPr lang="en-GB" dirty="0"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Primary adrenocortical insufficiency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/>
              <a:t>Chronic adrenocortical insufficiency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033050" y="2168236"/>
            <a:ext cx="11707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00600" y="287655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352800" y="1733550"/>
            <a:ext cx="45719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Organized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366485"/>
            <a:ext cx="8223250" cy="27098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Synonyms Terms Clustered Into Concept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Preferred Term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Unique Identifier(CUI)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3562350"/>
            <a:ext cx="617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Adrenal gland diseases  	</a:t>
            </a:r>
            <a:r>
              <a:rPr lang="en-US" dirty="0" err="1" smtClean="0"/>
              <a:t>MeSH</a:t>
            </a:r>
            <a:endParaRPr lang="en-US" dirty="0" smtClean="0"/>
          </a:p>
          <a:p>
            <a:pPr algn="ctr"/>
            <a:r>
              <a:rPr lang="en-US" dirty="0" smtClean="0"/>
              <a:t>Adrenal disorder 		AOD</a:t>
            </a:r>
          </a:p>
          <a:p>
            <a:pPr algn="ctr"/>
            <a:r>
              <a:rPr lang="en-US" dirty="0" smtClean="0"/>
              <a:t>Disorder of adrenal gland 	Read</a:t>
            </a:r>
          </a:p>
          <a:p>
            <a:pPr algn="ctr"/>
            <a:r>
              <a:rPr lang="en-US" dirty="0" smtClean="0"/>
              <a:t>Diseases of the adrenal glands  	       SNOMED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10515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C0001621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00800" y="287655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9857" y="2567528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Adrenal Gland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3350"/>
            <a:ext cx="547740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6215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Systematized Nomenclature</a:t>
            </a:r>
          </a:p>
          <a:p>
            <a:r>
              <a:rPr lang="en-US" dirty="0"/>
              <a:t>	</a:t>
            </a:r>
            <a:r>
              <a:rPr lang="en-US" dirty="0" smtClean="0"/>
              <a:t>Of Medical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4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3350"/>
            <a:ext cx="501015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885950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Medical Sub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084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654</Words>
  <Application>Microsoft Office PowerPoint</Application>
  <PresentationFormat>On-screen Show (16:9)</PresentationFormat>
  <Paragraphs>318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Quattrocento</vt:lpstr>
      <vt:lpstr>Open Sans</vt:lpstr>
      <vt:lpstr>Times New Roman</vt:lpstr>
      <vt:lpstr>Wingdings</vt:lpstr>
      <vt:lpstr>Questrial</vt:lpstr>
      <vt:lpstr>Roboto</vt:lpstr>
      <vt:lpstr>Calibri</vt:lpstr>
      <vt:lpstr>Noto Sans Symbols</vt:lpstr>
      <vt:lpstr>material</vt:lpstr>
      <vt:lpstr>Prediction of CUI of Medical Terms based on the Database of all Medical Concepts(UMLS)  </vt:lpstr>
      <vt:lpstr>MOTIVATION</vt:lpstr>
      <vt:lpstr>BACKGROUND</vt:lpstr>
      <vt:lpstr>What Is UMLS?  (Explanation Using  Example)</vt:lpstr>
      <vt:lpstr>Addison’s Disease</vt:lpstr>
      <vt:lpstr>AD In Medical Vocabulary</vt:lpstr>
      <vt:lpstr>Terms Organized</vt:lpstr>
      <vt:lpstr>SNOMED </vt:lpstr>
      <vt:lpstr>MeSH</vt:lpstr>
      <vt:lpstr>PowerPoint Presentation</vt:lpstr>
      <vt:lpstr>PowerPoint Presentation</vt:lpstr>
      <vt:lpstr> UMLS KNOWLEDGE SOURCE</vt:lpstr>
      <vt:lpstr>PowerPoint Presentation</vt:lpstr>
      <vt:lpstr>Metathesaurus  Concept</vt:lpstr>
      <vt:lpstr>PowerPoint Presentation</vt:lpstr>
      <vt:lpstr>Metathesaurus  Evolution Over Time</vt:lpstr>
      <vt:lpstr>PowerPoint Presentation</vt:lpstr>
      <vt:lpstr>SEMANTIC NETWORK</vt:lpstr>
      <vt:lpstr>Why a Semantic Network?</vt:lpstr>
      <vt:lpstr>METATHESAURUS</vt:lpstr>
      <vt:lpstr>PowerPoint Presentation</vt:lpstr>
      <vt:lpstr>RELATION AMONG THEM</vt:lpstr>
      <vt:lpstr>PowerPoint Presentation</vt:lpstr>
      <vt:lpstr>PowerPoint Presentation</vt:lpstr>
      <vt:lpstr>PowerPoint Presentation</vt:lpstr>
      <vt:lpstr>PowerPoint Presentation</vt:lpstr>
      <vt:lpstr>CURRENT SYSTEM</vt:lpstr>
      <vt:lpstr>IMPLEMENTATION</vt:lpstr>
      <vt:lpstr>EXAMPLE OF DOCUMENTS GENERATED FROM THE ENTITIES IN TEST, TRAIN SET </vt:lpstr>
      <vt:lpstr>SAMPLE OUTPUT</vt:lpstr>
      <vt:lpstr>LIMITATIONS OF THIS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CUI of Medical Terms based on the Database of all Medical Concepts(UMLS)</dc:title>
  <dc:creator>deep</dc:creator>
  <cp:lastModifiedBy>deep</cp:lastModifiedBy>
  <cp:revision>46</cp:revision>
  <dcterms:modified xsi:type="dcterms:W3CDTF">2016-04-14T19:23:56Z</dcterms:modified>
</cp:coreProperties>
</file>