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63" r:id="rId12"/>
    <p:sldId id="275" r:id="rId13"/>
    <p:sldId id="273" r:id="rId14"/>
    <p:sldId id="274" r:id="rId15"/>
    <p:sldId id="264" r:id="rId16"/>
    <p:sldId id="265" r:id="rId17"/>
    <p:sldId id="266" r:id="rId18"/>
    <p:sldId id="267" r:id="rId19"/>
    <p:sldId id="268" r:id="rId20"/>
    <p:sldId id="269" r:id="rId21"/>
  </p:sldIdLst>
  <p:sldSz cx="12192000" cy="6858000"/>
  <p:notesSz cx="6858000" cy="9144000"/>
  <p:embeddedFontLst>
    <p:embeddedFont>
      <p:font typeface="Century Gothic" panose="020B0502020202020204" pitchFamily="34" charset="0"/>
      <p:regular r:id="rId23"/>
      <p:bold r:id="rId24"/>
      <p:italic r:id="rId25"/>
      <p:boldItalic r:id="rId26"/>
    </p:embeddedFont>
  </p:embeddedFontLst>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A654894D-3B00-9298-F103-895EC8D991BE}"/>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EDB27FD5-D85E-2160-F715-FA94623710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E2CF1BEC-4936-45CA-DC19-1E7E31D8E33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95453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82B0E068-7FE6-0D3B-A990-68941EDAF38C}"/>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A91DC10B-56B6-8F13-3062-D5BE2079A00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422F7AB0-1FFF-1D69-A55D-AD7ADEEDC13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09181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0405C773-F3D0-3CE9-D9B5-C8451443C379}"/>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4929981D-B2F4-D4D2-A08D-18DC9B861C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DA8AFBE5-8351-9BCF-1F7F-9642FED6C75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30016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Jamie Javis</a:t>
            </a:r>
            <a:endParaRPr dirty="0"/>
          </a:p>
          <a:p>
            <a:pPr marL="0" lvl="0" indent="0" algn="l" rtl="0">
              <a:lnSpc>
                <a:spcPct val="70000"/>
              </a:lnSpc>
              <a:spcBef>
                <a:spcPts val="1000"/>
              </a:spcBef>
              <a:spcAft>
                <a:spcPts val="0"/>
              </a:spcAft>
              <a:buClr>
                <a:schemeClr val="lt1"/>
              </a:buClr>
              <a:buSzPts val="1850"/>
              <a:buNone/>
            </a:pPr>
            <a:endParaRPr sz="1850" i="1" dirty="0"/>
          </a:p>
          <a:p>
            <a:pPr marL="0" lvl="0" indent="0" algn="l" rtl="0">
              <a:lnSpc>
                <a:spcPct val="70000"/>
              </a:lnSpc>
              <a:spcBef>
                <a:spcPts val="1000"/>
              </a:spcBef>
              <a:spcAft>
                <a:spcPts val="0"/>
              </a:spcAft>
              <a:buSzPts val="1850"/>
              <a:buNone/>
            </a:pPr>
            <a:r>
              <a:rPr lang="en-US" dirty="0"/>
              <a:t>[Complete this template by replacing the bracketed text with the relevant information.]</a:t>
            </a: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AD0B23BD-02BC-F25F-DB5F-FADF0B20CECB}"/>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AC01949B-398C-78A7-1264-1AE2866E6CC8}"/>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a:extLst>
              <a:ext uri="{FF2B5EF4-FFF2-40B4-BE49-F238E27FC236}">
                <a16:creationId xmlns:a16="http://schemas.microsoft.com/office/drawing/2014/main" id="{C8ADE6DD-7117-518E-34DC-302C5FC7DDF7}"/>
              </a:ext>
            </a:extLst>
          </p:cNvPr>
          <p:cNvSpPr txBox="1">
            <a:spLocks noGrp="1"/>
          </p:cNvSpPr>
          <p:nvPr>
            <p:ph type="body" idx="1"/>
          </p:nvPr>
        </p:nvSpPr>
        <p:spPr>
          <a:xfrm>
            <a:off x="942288" y="1828967"/>
            <a:ext cx="4771103" cy="418617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Buffer Overflow (Pass) - If the input met the maximum input, the message displayed would show  the account number.</a:t>
            </a:r>
            <a:endParaRPr dirty="0"/>
          </a:p>
        </p:txBody>
      </p:sp>
      <p:pic>
        <p:nvPicPr>
          <p:cNvPr id="197" name="Google Shape;197;g9504e29505_0_0" descr="Green Pace logo">
            <a:extLst>
              <a:ext uri="{FF2B5EF4-FFF2-40B4-BE49-F238E27FC236}">
                <a16:creationId xmlns:a16="http://schemas.microsoft.com/office/drawing/2014/main" id="{EF1DF6A2-6F72-C45A-7878-914C2F6FBD1A}"/>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descr="A screenshot of a computer&#10;&#10;Description automatically generated">
            <a:extLst>
              <a:ext uri="{FF2B5EF4-FFF2-40B4-BE49-F238E27FC236}">
                <a16:creationId xmlns:a16="http://schemas.microsoft.com/office/drawing/2014/main" id="{BA8F595A-C457-7375-3864-0C0ED9806521}"/>
              </a:ext>
            </a:extLst>
          </p:cNvPr>
          <p:cNvPicPr>
            <a:picLocks noChangeAspect="1"/>
          </p:cNvPicPr>
          <p:nvPr/>
        </p:nvPicPr>
        <p:blipFill rotWithShape="1">
          <a:blip r:embed="rId5"/>
          <a:srcRect b="44358"/>
          <a:stretch/>
        </p:blipFill>
        <p:spPr bwMode="auto">
          <a:xfrm>
            <a:off x="5936225" y="2567940"/>
            <a:ext cx="5943600" cy="1722120"/>
          </a:xfrm>
          <a:prstGeom prst="rect">
            <a:avLst/>
          </a:prstGeom>
          <a:ln>
            <a:noFill/>
          </a:ln>
          <a:extLst>
            <a:ext uri="{53640926-AAD7-44D8-BBD7-CCE9431645EC}">
              <a14:shadowObscured xmlns:a14="http://schemas.microsoft.com/office/drawing/2010/main"/>
            </a:ext>
          </a:extLst>
        </p:spPr>
      </p:pic>
    </p:spTree>
    <p:custDataLst>
      <p:tags r:id="rId1"/>
    </p:custDataLst>
    <p:extLst>
      <p:ext uri="{BB962C8B-B14F-4D97-AF65-F5344CB8AC3E}">
        <p14:creationId xmlns:p14="http://schemas.microsoft.com/office/powerpoint/2010/main" val="863809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7378A580-9B5E-53E9-D0C0-836D9422CAF5}"/>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6F88FB32-D72E-9CAD-E56A-B8DC2919164F}"/>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a:extLst>
              <a:ext uri="{FF2B5EF4-FFF2-40B4-BE49-F238E27FC236}">
                <a16:creationId xmlns:a16="http://schemas.microsoft.com/office/drawing/2014/main" id="{56588210-A1A1-EAF2-E506-FAA11AB4E440}"/>
              </a:ext>
            </a:extLst>
          </p:cNvPr>
          <p:cNvSpPr txBox="1">
            <a:spLocks noGrp="1"/>
          </p:cNvSpPr>
          <p:nvPr>
            <p:ph type="body" idx="1"/>
          </p:nvPr>
        </p:nvSpPr>
        <p:spPr>
          <a:xfrm>
            <a:off x="942288" y="1828967"/>
            <a:ext cx="4771103" cy="418617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Buffer Overflow (Fail) - If the user input was more than the characters allowed entered, an error message would display</a:t>
            </a:r>
            <a:endParaRPr dirty="0"/>
          </a:p>
        </p:txBody>
      </p:sp>
      <p:pic>
        <p:nvPicPr>
          <p:cNvPr id="197" name="Google Shape;197;g9504e29505_0_0" descr="Green Pace logo">
            <a:extLst>
              <a:ext uri="{FF2B5EF4-FFF2-40B4-BE49-F238E27FC236}">
                <a16:creationId xmlns:a16="http://schemas.microsoft.com/office/drawing/2014/main" id="{219ECED5-FEC1-F60C-1CDE-E754502A6583}"/>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A computer screen with white text&#10;&#10;Description automatically generated">
            <a:extLst>
              <a:ext uri="{FF2B5EF4-FFF2-40B4-BE49-F238E27FC236}">
                <a16:creationId xmlns:a16="http://schemas.microsoft.com/office/drawing/2014/main" id="{5D3A96F5-09CE-93D4-4A45-88EDF76ADBB1}"/>
              </a:ext>
            </a:extLst>
          </p:cNvPr>
          <p:cNvPicPr>
            <a:picLocks noChangeAspect="1"/>
          </p:cNvPicPr>
          <p:nvPr/>
        </p:nvPicPr>
        <p:blipFill rotWithShape="1">
          <a:blip r:embed="rId5"/>
          <a:srcRect b="55399"/>
          <a:stretch/>
        </p:blipFill>
        <p:spPr bwMode="auto">
          <a:xfrm>
            <a:off x="5936225" y="2664655"/>
            <a:ext cx="5943600" cy="1371600"/>
          </a:xfrm>
          <a:prstGeom prst="rect">
            <a:avLst/>
          </a:prstGeom>
          <a:ln>
            <a:noFill/>
          </a:ln>
          <a:extLst>
            <a:ext uri="{53640926-AAD7-44D8-BBD7-CCE9431645EC}">
              <a14:shadowObscured xmlns:a14="http://schemas.microsoft.com/office/drawing/2010/main"/>
            </a:ext>
          </a:extLst>
        </p:spPr>
      </p:pic>
    </p:spTree>
    <p:custDataLst>
      <p:tags r:id="rId1"/>
    </p:custDataLst>
    <p:extLst>
      <p:ext uri="{BB962C8B-B14F-4D97-AF65-F5344CB8AC3E}">
        <p14:creationId xmlns:p14="http://schemas.microsoft.com/office/powerpoint/2010/main" val="668928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a:t>The </a:t>
            </a:r>
            <a:r>
              <a:rPr lang="en-US" dirty="0" err="1"/>
              <a:t>DevSecOps</a:t>
            </a:r>
            <a:r>
              <a:rPr lang="en-US" dirty="0"/>
              <a:t> pipeline integrates development, security, and operations into a cohesive process that ensures security is embedded throughout the software development lifecycle (SDLC). </a:t>
            </a:r>
          </a:p>
          <a:p>
            <a:pPr marL="457200" lvl="1" indent="0" algn="l" rtl="0">
              <a:lnSpc>
                <a:spcPct val="90000"/>
              </a:lnSpc>
              <a:spcBef>
                <a:spcPts val="0"/>
              </a:spcBef>
              <a:spcAft>
                <a:spcPts val="0"/>
              </a:spcAft>
              <a:buClr>
                <a:schemeClr val="lt1"/>
              </a:buClr>
              <a:buSzPts val="2000"/>
              <a:buNone/>
            </a:pPr>
            <a:endParaRPr sz="1600" dirty="0"/>
          </a:p>
          <a:p>
            <a:pPr marL="685800" lvl="1" indent="-228600" algn="l" rtl="0">
              <a:lnSpc>
                <a:spcPct val="90000"/>
              </a:lnSpc>
              <a:spcBef>
                <a:spcPts val="500"/>
              </a:spcBef>
              <a:spcAft>
                <a:spcPts val="0"/>
              </a:spcAft>
              <a:buClr>
                <a:schemeClr val="lt1"/>
              </a:buClr>
              <a:buSzPts val="2000"/>
              <a:buChar char="•"/>
            </a:pPr>
            <a:r>
              <a:rPr lang="en-US" dirty="0"/>
              <a:t>Automated Testing Frameworks: Tools such as Selenium or JUnit can integrate security tests into CI/CD pipelines.</a:t>
            </a: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Often, security is treated as an afterthought, leading to vulnerabilities being discovered late in the development process. Adopt a shift-left approach by incorporating security practices from the planning and development phases.</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dirty="0"/>
              <a:t>Development and operations teams may lack adequate security training or awareness, resulting in insecure coding practices. Provide regular training and resources for development and operations teams on secure coding practices and threat modeling.</a:t>
            </a:r>
          </a:p>
          <a:p>
            <a:pPr marL="228600" lvl="0" indent="-228600" algn="l" rtl="0">
              <a:lnSpc>
                <a:spcPct val="90000"/>
              </a:lnSpc>
              <a:spcBef>
                <a:spcPts val="0"/>
              </a:spcBef>
              <a:spcAft>
                <a:spcPts val="0"/>
              </a:spcAft>
              <a:buClr>
                <a:schemeClr val="lt1"/>
              </a:buClr>
              <a:buSzPts val="2000"/>
              <a:buChar char="•"/>
            </a:pPr>
            <a:endParaRPr lang="en-US" dirty="0"/>
          </a:p>
          <a:p>
            <a:pPr marL="228600" lvl="0" indent="-228600" algn="l" rtl="0">
              <a:lnSpc>
                <a:spcPct val="90000"/>
              </a:lnSpc>
              <a:spcBef>
                <a:spcPts val="0"/>
              </a:spcBef>
              <a:spcAft>
                <a:spcPts val="0"/>
              </a:spcAft>
              <a:buClr>
                <a:schemeClr val="lt1"/>
              </a:buClr>
              <a:buSzPts val="2000"/>
              <a:buChar char="•"/>
            </a:pPr>
            <a:r>
              <a:rPr lang="en-US" dirty="0"/>
              <a:t>Security policies may not be uniformly applied across all stages of the pipeline, leading to gaps in security. Develop and enforce consistent security policies and practices across the entire </a:t>
            </a:r>
            <a:r>
              <a:rPr lang="en-US" dirty="0" err="1"/>
              <a:t>DevSecOps</a:t>
            </a:r>
            <a:r>
              <a:rPr lang="en-US" dirty="0"/>
              <a:t> pipeline.</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dirty="0"/>
              <a:t>Policies may not mandate regular risk assessments to identify and evaluate new threats and vulnerabilities.</a:t>
            </a:r>
          </a:p>
          <a:p>
            <a:pPr marL="1143000" lvl="2" indent="-228600" algn="l" rtl="0">
              <a:lnSpc>
                <a:spcPct val="90000"/>
              </a:lnSpc>
              <a:spcBef>
                <a:spcPts val="0"/>
              </a:spcBef>
              <a:spcAft>
                <a:spcPts val="0"/>
              </a:spcAft>
              <a:buClr>
                <a:schemeClr val="lt1"/>
              </a:buClr>
              <a:buSzPts val="1800"/>
              <a:buChar char="•"/>
            </a:pPr>
            <a:endParaRPr lang="en-US" sz="1400" dirty="0"/>
          </a:p>
          <a:p>
            <a:pPr marL="1143000" lvl="2" indent="-228600" algn="l" rtl="0">
              <a:lnSpc>
                <a:spcPct val="90000"/>
              </a:lnSpc>
              <a:spcBef>
                <a:spcPts val="0"/>
              </a:spcBef>
              <a:spcAft>
                <a:spcPts val="0"/>
              </a:spcAft>
              <a:buClr>
                <a:schemeClr val="lt1"/>
              </a:buClr>
              <a:buSzPts val="1800"/>
              <a:buChar char="•"/>
            </a:pPr>
            <a:r>
              <a:rPr lang="en-US" sz="1400" dirty="0"/>
              <a:t>Failure to incorporate threat modeling processes during project planning can lead to overlooking potential attack vectors.</a:t>
            </a:r>
          </a:p>
          <a:p>
            <a:pPr marL="1143000" lvl="2" indent="-228600" algn="l" rtl="0">
              <a:lnSpc>
                <a:spcPct val="90000"/>
              </a:lnSpc>
              <a:spcBef>
                <a:spcPts val="0"/>
              </a:spcBef>
              <a:spcAft>
                <a:spcPts val="0"/>
              </a:spcAft>
              <a:buClr>
                <a:schemeClr val="lt1"/>
              </a:buClr>
              <a:buSzPts val="1800"/>
              <a:buChar char="•"/>
            </a:pPr>
            <a:endParaRPr lang="en-US" sz="1400" dirty="0"/>
          </a:p>
          <a:p>
            <a:pPr marL="1143000" lvl="2" indent="-228600" algn="l" rtl="0">
              <a:lnSpc>
                <a:spcPct val="90000"/>
              </a:lnSpc>
              <a:spcBef>
                <a:spcPts val="0"/>
              </a:spcBef>
              <a:spcAft>
                <a:spcPts val="0"/>
              </a:spcAft>
              <a:buClr>
                <a:schemeClr val="lt1"/>
              </a:buClr>
              <a:buSzPts val="1800"/>
              <a:buChar char="•"/>
            </a:pPr>
            <a:r>
              <a:rPr lang="en-US" sz="1400" dirty="0"/>
              <a:t>Policies may not require regular training for employees on security best practices, social engineering awareness, or compliance regulations.</a:t>
            </a:r>
            <a:endParaRPr sz="1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GDPR (General Data Protection Regulation) - A regulation in the EU that sets guidelines for the collection and processing of personal information. Compliance ensures that organizations protect personal data and privacy.</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ITIL (Information Technology Infrastructure Library) - A set of practices for IT service management (ITSM) that focuses on aligning IT services with business needs. ITIL includes practices for incident management, change management, and service continuity.</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Apps, S. C. (2022, December 22). Defense in Depth: Definition, Layers, Benefits &amp; More. Spanning. https://spanning.com/blog/defense-in-depth/</a:t>
            </a:r>
          </a:p>
          <a:p>
            <a:pPr marL="228600" lvl="0" indent="-228600" algn="l" rtl="0">
              <a:lnSpc>
                <a:spcPct val="90000"/>
              </a:lnSpc>
              <a:spcBef>
                <a:spcPts val="0"/>
              </a:spcBef>
              <a:spcAft>
                <a:spcPts val="0"/>
              </a:spcAft>
              <a:buClr>
                <a:schemeClr val="lt1"/>
              </a:buClr>
              <a:buSzPts val="2200"/>
              <a:buChar char="•"/>
            </a:pPr>
            <a:r>
              <a:rPr lang="en-US" dirty="0"/>
              <a:t>Center for Internet Security. (2024). Cybersecurity Spotlight - Defense in Depth (</a:t>
            </a:r>
            <a:r>
              <a:rPr lang="en-US" dirty="0" err="1"/>
              <a:t>DiD</a:t>
            </a:r>
            <a:r>
              <a:rPr lang="en-US" dirty="0"/>
              <a:t>). CIS. https://www.cisecurity.org/insights/spotlight/cybersecurity-spotlight-defense-in-depth-did</a:t>
            </a:r>
          </a:p>
          <a:p>
            <a:pPr marL="228600" lvl="0" indent="-228600" algn="l" rtl="0">
              <a:lnSpc>
                <a:spcPct val="90000"/>
              </a:lnSpc>
              <a:spcBef>
                <a:spcPts val="0"/>
              </a:spcBef>
              <a:spcAft>
                <a:spcPts val="0"/>
              </a:spcAft>
              <a:buClr>
                <a:schemeClr val="lt1"/>
              </a:buClr>
              <a:buSzPts val="2200"/>
              <a:buChar char="•"/>
            </a:pPr>
            <a:r>
              <a:rPr lang="en-US" dirty="0"/>
              <a:t>Defense-in-Depth: A Comprehensive Approach to Modern Cybersecurity - </a:t>
            </a:r>
            <a:r>
              <a:rPr lang="en-US" dirty="0" err="1"/>
              <a:t>MixMode</a:t>
            </a:r>
            <a:r>
              <a:rPr lang="en-US" dirty="0"/>
              <a:t>. (n.d.). Https://Mixmode.ai/. https://mixmode.ai/blog/defense-in-depth-a-comprehensive-approach-to-modern-cybersecurity/</a:t>
            </a:r>
          </a:p>
          <a:p>
            <a:pPr marL="228600" lvl="0" indent="-228600" algn="l" rtl="0">
              <a:lnSpc>
                <a:spcPct val="90000"/>
              </a:lnSpc>
              <a:spcBef>
                <a:spcPts val="0"/>
              </a:spcBef>
              <a:spcAft>
                <a:spcPts val="0"/>
              </a:spcAft>
              <a:buClr>
                <a:schemeClr val="lt1"/>
              </a:buClr>
              <a:buSzPts val="2200"/>
              <a:buChar char="•"/>
            </a:pPr>
            <a:r>
              <a:rPr lang="en-US" dirty="0"/>
              <a:t>Forcepoint. (2019, January 24). What is Defense in Depth? Forcepoint. https://www.forcepoint.com/cyber-edu/defense-depth</a:t>
            </a:r>
          </a:p>
          <a:p>
            <a:pPr marL="228600" lvl="0" indent="-228600" algn="l" rtl="0">
              <a:lnSpc>
                <a:spcPct val="90000"/>
              </a:lnSpc>
              <a:spcBef>
                <a:spcPts val="0"/>
              </a:spcBef>
              <a:spcAft>
                <a:spcPts val="0"/>
              </a:spcAft>
              <a:buClr>
                <a:schemeClr val="lt1"/>
              </a:buClr>
              <a:buSzPts val="2200"/>
              <a:buChar char="•"/>
            </a:pPr>
            <a:r>
              <a:rPr lang="en-US" dirty="0" err="1"/>
              <a:t>Ryther</a:t>
            </a:r>
            <a:r>
              <a:rPr lang="en-US" dirty="0"/>
              <a:t>, J. (2022, February 6). Don’t Leave Security to the End - Josh </a:t>
            </a:r>
            <a:r>
              <a:rPr lang="en-US" dirty="0" err="1"/>
              <a:t>Ryther</a:t>
            </a:r>
            <a:r>
              <a:rPr lang="en-US" dirty="0"/>
              <a:t> - Medium. Medium; Medium. https://medium.com/@jryther91/dont-leave-security-to-the-end-ca13b107d4</a:t>
            </a: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Below is a model of cyber security and the defense in depth as an illustration.</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dirty="0">
                <a:solidFill>
                  <a:srgbClr val="FFFFFF"/>
                </a:solidFill>
              </a:rPr>
              <a:t>Priority and levels show the likelihood and severity of threats. </a:t>
            </a:r>
            <a:endParaRPr sz="2000" dirty="0"/>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1726276343"/>
              </p:ext>
            </p:extLst>
          </p:nvPr>
        </p:nvGraphicFramePr>
        <p:xfrm>
          <a:off x="3171900" y="2561050"/>
          <a:ext cx="7835225" cy="353865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High severity of attacks to happen</a:t>
                      </a:r>
                      <a:endParaRPr sz="28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More priorities have higher risk levels</a:t>
                      </a:r>
                      <a:endParaRPr sz="28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Expensive repair, but low exploitability</a:t>
                      </a:r>
                      <a:endParaRPr sz="28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Low severity of attack to happen</a:t>
                      </a:r>
                      <a:endParaRPr sz="28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204392"/>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Input Validation</a:t>
            </a:r>
          </a:p>
          <a:p>
            <a:pPr marL="228600" lvl="0" indent="-228600" algn="l" rtl="0">
              <a:lnSpc>
                <a:spcPct val="90000"/>
              </a:lnSpc>
              <a:spcBef>
                <a:spcPts val="0"/>
              </a:spcBef>
              <a:spcAft>
                <a:spcPts val="0"/>
              </a:spcAft>
              <a:buClr>
                <a:schemeClr val="lt1"/>
              </a:buClr>
              <a:buSzPts val="2200"/>
              <a:buChar char="•"/>
            </a:pPr>
            <a:r>
              <a:rPr lang="en-US" dirty="0"/>
              <a:t>Heed Compiler Warnings</a:t>
            </a:r>
          </a:p>
          <a:p>
            <a:pPr marL="228600" lvl="0" indent="-228600" algn="l" rtl="0">
              <a:lnSpc>
                <a:spcPct val="90000"/>
              </a:lnSpc>
              <a:spcBef>
                <a:spcPts val="0"/>
              </a:spcBef>
              <a:spcAft>
                <a:spcPts val="0"/>
              </a:spcAft>
              <a:buClr>
                <a:schemeClr val="lt1"/>
              </a:buClr>
              <a:buSzPts val="2200"/>
              <a:buChar char="•"/>
            </a:pPr>
            <a:r>
              <a:rPr lang="en-US" dirty="0"/>
              <a:t>Architect and Design for Security Policies</a:t>
            </a:r>
            <a:br>
              <a:rPr lang="en-US" dirty="0"/>
            </a:br>
            <a:r>
              <a:rPr lang="en-US" dirty="0"/>
              <a:t>Keep it Simple</a:t>
            </a:r>
          </a:p>
          <a:p>
            <a:pPr marL="228600" lvl="0" indent="-228600" algn="l" rtl="0">
              <a:lnSpc>
                <a:spcPct val="90000"/>
              </a:lnSpc>
              <a:spcBef>
                <a:spcPts val="0"/>
              </a:spcBef>
              <a:spcAft>
                <a:spcPts val="0"/>
              </a:spcAft>
              <a:buClr>
                <a:schemeClr val="lt1"/>
              </a:buClr>
              <a:buSzPts val="2200"/>
              <a:buChar char="•"/>
            </a:pPr>
            <a:r>
              <a:rPr lang="en-US" dirty="0"/>
              <a:t>Default Deny</a:t>
            </a:r>
          </a:p>
          <a:p>
            <a:pPr marL="228600" lvl="0" indent="-228600" algn="l" rtl="0">
              <a:lnSpc>
                <a:spcPct val="90000"/>
              </a:lnSpc>
              <a:spcBef>
                <a:spcPts val="0"/>
              </a:spcBef>
              <a:spcAft>
                <a:spcPts val="0"/>
              </a:spcAft>
              <a:buClr>
                <a:schemeClr val="lt1"/>
              </a:buClr>
              <a:buSzPts val="2200"/>
              <a:buChar char="•"/>
            </a:pPr>
            <a:r>
              <a:rPr lang="en-US" dirty="0"/>
              <a:t>Adhere to the Principle of Least Privilege</a:t>
            </a:r>
          </a:p>
          <a:p>
            <a:pPr marL="228600" lvl="0" indent="-228600" algn="l" rtl="0">
              <a:lnSpc>
                <a:spcPct val="90000"/>
              </a:lnSpc>
              <a:spcBef>
                <a:spcPts val="0"/>
              </a:spcBef>
              <a:spcAft>
                <a:spcPts val="0"/>
              </a:spcAft>
              <a:buClr>
                <a:schemeClr val="lt1"/>
              </a:buClr>
              <a:buSzPts val="2200"/>
              <a:buChar char="•"/>
            </a:pPr>
            <a:r>
              <a:rPr lang="en-US" dirty="0"/>
              <a:t>Sanitize Data Sent to Other Systems</a:t>
            </a:r>
          </a:p>
          <a:p>
            <a:pPr marL="228600" lvl="0" indent="-228600" algn="l" rtl="0">
              <a:lnSpc>
                <a:spcPct val="90000"/>
              </a:lnSpc>
              <a:spcBef>
                <a:spcPts val="0"/>
              </a:spcBef>
              <a:spcAft>
                <a:spcPts val="0"/>
              </a:spcAft>
              <a:buClr>
                <a:schemeClr val="lt1"/>
              </a:buClr>
              <a:buSzPts val="2200"/>
              <a:buChar char="•"/>
            </a:pPr>
            <a:r>
              <a:rPr lang="en-US" dirty="0"/>
              <a:t>Practice Defenses in Depth</a:t>
            </a:r>
          </a:p>
          <a:p>
            <a:pPr marL="228600" lvl="0" indent="-228600" algn="l" rtl="0">
              <a:lnSpc>
                <a:spcPct val="90000"/>
              </a:lnSpc>
              <a:spcBef>
                <a:spcPts val="0"/>
              </a:spcBef>
              <a:spcAft>
                <a:spcPts val="0"/>
              </a:spcAft>
              <a:buClr>
                <a:schemeClr val="lt1"/>
              </a:buClr>
              <a:buSzPts val="2200"/>
              <a:buChar char="•"/>
            </a:pPr>
            <a:r>
              <a:rPr lang="en-US" dirty="0"/>
              <a:t>Use Effective Quality Assurance Techniques</a:t>
            </a:r>
          </a:p>
          <a:p>
            <a:pPr marL="228600" lvl="0" indent="-228600" algn="l" rtl="0">
              <a:lnSpc>
                <a:spcPct val="90000"/>
              </a:lnSpc>
              <a:spcBef>
                <a:spcPts val="0"/>
              </a:spcBef>
              <a:spcAft>
                <a:spcPts val="0"/>
              </a:spcAft>
              <a:buClr>
                <a:schemeClr val="lt1"/>
              </a:buClr>
              <a:buSzPts val="2200"/>
              <a:buChar char="•"/>
            </a:pPr>
            <a:r>
              <a:rPr lang="en-US" dirty="0"/>
              <a:t>Adopt a Secure Coding Standard</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dirty="0"/>
              <a:t>Data Type </a:t>
            </a:r>
          </a:p>
          <a:p>
            <a:pPr marL="228600" lvl="0" indent="-228600" algn="l" rtl="0">
              <a:lnSpc>
                <a:spcPct val="90000"/>
              </a:lnSpc>
              <a:spcBef>
                <a:spcPts val="0"/>
              </a:spcBef>
              <a:spcAft>
                <a:spcPts val="0"/>
              </a:spcAft>
              <a:buClr>
                <a:schemeClr val="lt1"/>
              </a:buClr>
              <a:buSzPts val="2000"/>
              <a:buChar char="•"/>
            </a:pPr>
            <a:r>
              <a:rPr lang="en-US" dirty="0"/>
              <a:t>Data Value</a:t>
            </a:r>
          </a:p>
          <a:p>
            <a:pPr marL="228600" lvl="0" indent="-228600" algn="l" rtl="0">
              <a:lnSpc>
                <a:spcPct val="90000"/>
              </a:lnSpc>
              <a:spcBef>
                <a:spcPts val="0"/>
              </a:spcBef>
              <a:spcAft>
                <a:spcPts val="0"/>
              </a:spcAft>
              <a:buClr>
                <a:schemeClr val="lt1"/>
              </a:buClr>
              <a:buSzPts val="2000"/>
              <a:buChar char="•"/>
            </a:pPr>
            <a:r>
              <a:rPr lang="en-US" dirty="0"/>
              <a:t>String Correctness</a:t>
            </a:r>
          </a:p>
          <a:p>
            <a:pPr marL="228600" lvl="0" indent="-228600" algn="l" rtl="0">
              <a:lnSpc>
                <a:spcPct val="90000"/>
              </a:lnSpc>
              <a:spcBef>
                <a:spcPts val="0"/>
              </a:spcBef>
              <a:spcAft>
                <a:spcPts val="0"/>
              </a:spcAft>
              <a:buClr>
                <a:schemeClr val="lt1"/>
              </a:buClr>
              <a:buSzPts val="2000"/>
              <a:buChar char="•"/>
            </a:pPr>
            <a:r>
              <a:rPr lang="en-US" dirty="0"/>
              <a:t>SQL Injection</a:t>
            </a:r>
          </a:p>
          <a:p>
            <a:pPr marL="228600" lvl="0" indent="-228600" algn="l" rtl="0">
              <a:lnSpc>
                <a:spcPct val="90000"/>
              </a:lnSpc>
              <a:spcBef>
                <a:spcPts val="0"/>
              </a:spcBef>
              <a:spcAft>
                <a:spcPts val="0"/>
              </a:spcAft>
              <a:buClr>
                <a:schemeClr val="lt1"/>
              </a:buClr>
              <a:buSzPts val="2000"/>
              <a:buChar char="•"/>
            </a:pPr>
            <a:r>
              <a:rPr lang="en-US" dirty="0"/>
              <a:t>Memory Protection</a:t>
            </a:r>
          </a:p>
          <a:p>
            <a:pPr marL="228600" lvl="0" indent="-228600" algn="l" rtl="0">
              <a:lnSpc>
                <a:spcPct val="90000"/>
              </a:lnSpc>
              <a:spcBef>
                <a:spcPts val="0"/>
              </a:spcBef>
              <a:spcAft>
                <a:spcPts val="0"/>
              </a:spcAft>
              <a:buClr>
                <a:schemeClr val="lt1"/>
              </a:buClr>
              <a:buSzPts val="2000"/>
              <a:buChar char="•"/>
            </a:pPr>
            <a:r>
              <a:rPr lang="en-US" dirty="0"/>
              <a:t>Assertions</a:t>
            </a:r>
          </a:p>
          <a:p>
            <a:pPr marL="228600" lvl="0" indent="-228600" algn="l" rtl="0">
              <a:lnSpc>
                <a:spcPct val="90000"/>
              </a:lnSpc>
              <a:spcBef>
                <a:spcPts val="0"/>
              </a:spcBef>
              <a:spcAft>
                <a:spcPts val="0"/>
              </a:spcAft>
              <a:buClr>
                <a:schemeClr val="lt1"/>
              </a:buClr>
              <a:buSzPts val="2000"/>
              <a:buChar char="•"/>
            </a:pPr>
            <a:r>
              <a:rPr lang="en-US" dirty="0"/>
              <a:t>Exceptions</a:t>
            </a:r>
          </a:p>
          <a:p>
            <a:pPr marL="228600" lvl="0" indent="-228600" algn="l" rtl="0">
              <a:lnSpc>
                <a:spcPct val="90000"/>
              </a:lnSpc>
              <a:spcBef>
                <a:spcPts val="0"/>
              </a:spcBef>
              <a:spcAft>
                <a:spcPts val="0"/>
              </a:spcAft>
              <a:buClr>
                <a:schemeClr val="lt1"/>
              </a:buClr>
              <a:buSzPts val="2000"/>
              <a:buChar char="•"/>
            </a:pPr>
            <a:r>
              <a:rPr lang="en-US" dirty="0"/>
              <a:t>Naming Conventions</a:t>
            </a:r>
          </a:p>
          <a:p>
            <a:pPr marL="228600" lvl="0" indent="-228600" algn="l" rtl="0">
              <a:lnSpc>
                <a:spcPct val="90000"/>
              </a:lnSpc>
              <a:spcBef>
                <a:spcPts val="0"/>
              </a:spcBef>
              <a:spcAft>
                <a:spcPts val="0"/>
              </a:spcAft>
              <a:buClr>
                <a:schemeClr val="lt1"/>
              </a:buClr>
              <a:buSzPts val="2000"/>
              <a:buChar char="•"/>
            </a:pPr>
            <a:r>
              <a:rPr lang="en-US" dirty="0"/>
              <a:t>Code Modularity</a:t>
            </a:r>
          </a:p>
          <a:p>
            <a:pPr marL="228600" lvl="0" indent="-228600" algn="l" rtl="0">
              <a:lnSpc>
                <a:spcPct val="90000"/>
              </a:lnSpc>
              <a:spcBef>
                <a:spcPts val="0"/>
              </a:spcBef>
              <a:spcAft>
                <a:spcPts val="0"/>
              </a:spcAft>
              <a:buClr>
                <a:schemeClr val="lt1"/>
              </a:buClr>
              <a:buSzPts val="2000"/>
              <a:buChar char="•"/>
            </a:pPr>
            <a:r>
              <a:rPr lang="en-US" dirty="0"/>
              <a:t>Resource Management</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Encryption at rest safeguards stored data. </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dirty="0"/>
              <a:t>Encryption in transit protects data as it moves between devices, whether within a network or across external connections.</a:t>
            </a:r>
          </a:p>
          <a:p>
            <a:pPr marL="228600" lvl="0" indent="-228600" algn="l" rtl="0">
              <a:lnSpc>
                <a:spcPct val="90000"/>
              </a:lnSpc>
              <a:spcBef>
                <a:spcPts val="0"/>
              </a:spcBef>
              <a:spcAft>
                <a:spcPts val="0"/>
              </a:spcAft>
              <a:buClr>
                <a:schemeClr val="lt1"/>
              </a:buClr>
              <a:buSzPts val="2000"/>
              <a:buChar char="•"/>
            </a:pPr>
            <a:endParaRPr lang="en-US" dirty="0"/>
          </a:p>
          <a:p>
            <a:pPr marL="228600" lvl="0" indent="-228600" algn="l" rtl="0">
              <a:lnSpc>
                <a:spcPct val="90000"/>
              </a:lnSpc>
              <a:spcBef>
                <a:spcPts val="0"/>
              </a:spcBef>
              <a:spcAft>
                <a:spcPts val="0"/>
              </a:spcAft>
              <a:buClr>
                <a:schemeClr val="lt1"/>
              </a:buClr>
              <a:buSzPts val="2000"/>
              <a:buChar char="•"/>
            </a:pPr>
            <a:r>
              <a:rPr lang="en-US" dirty="0"/>
              <a:t>Encryption in use protects data while it is created, edited, or actively processed. </a:t>
            </a: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dirty="0"/>
              <a:t>Authentication is the process of verifying a person's identity. </a:t>
            </a:r>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r>
              <a:rPr lang="en-US" dirty="0"/>
              <a:t>Authorization defines a user's access rights and privileges</a:t>
            </a:r>
          </a:p>
          <a:p>
            <a:pPr marL="228600" lvl="0" indent="-228600" algn="l" rtl="0">
              <a:lnSpc>
                <a:spcPct val="90000"/>
              </a:lnSpc>
              <a:spcBef>
                <a:spcPts val="0"/>
              </a:spcBef>
              <a:spcAft>
                <a:spcPts val="0"/>
              </a:spcAft>
              <a:buClr>
                <a:schemeClr val="lt1"/>
              </a:buClr>
              <a:buSzPts val="2400"/>
              <a:buChar char="•"/>
            </a:pPr>
            <a:endParaRPr lang="en-US" dirty="0"/>
          </a:p>
          <a:p>
            <a:pPr marL="228600" lvl="0" indent="-228600" algn="l" rtl="0">
              <a:lnSpc>
                <a:spcPct val="90000"/>
              </a:lnSpc>
              <a:spcBef>
                <a:spcPts val="0"/>
              </a:spcBef>
              <a:spcAft>
                <a:spcPts val="0"/>
              </a:spcAft>
              <a:buClr>
                <a:schemeClr val="lt1"/>
              </a:buClr>
              <a:buSzPts val="2400"/>
              <a:buChar char="•"/>
            </a:pPr>
            <a:r>
              <a:rPr lang="en-US" dirty="0"/>
              <a:t>Accounting involves tracking activities within a system, logging details such as timestamps, accessed resources, and data transfer information. </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942288" y="1828967"/>
            <a:ext cx="4771103" cy="418617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Exceptions – Depending on the type of exception caught, specific messages are printed to the console to validate proper handling of different exceptions and to provide error information from the console for debugging purposes.</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descr="A screenshot of a computer&#10;&#10;Description automatically generated">
            <a:extLst>
              <a:ext uri="{FF2B5EF4-FFF2-40B4-BE49-F238E27FC236}">
                <a16:creationId xmlns:a16="http://schemas.microsoft.com/office/drawing/2014/main" id="{42E2529D-6ADD-D8A3-0723-2DD397CDE592}"/>
              </a:ext>
            </a:extLst>
          </p:cNvPr>
          <p:cNvPicPr>
            <a:picLocks noChangeAspect="1"/>
          </p:cNvPicPr>
          <p:nvPr/>
        </p:nvPicPr>
        <p:blipFill>
          <a:blip r:embed="rId5"/>
          <a:stretch>
            <a:fillRect/>
          </a:stretch>
        </p:blipFill>
        <p:spPr>
          <a:xfrm>
            <a:off x="5936225" y="1828967"/>
            <a:ext cx="5943600" cy="3342005"/>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EE3700D5-2048-B45C-2CF5-BCA07121FBE2}"/>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B312097F-5B53-F74D-AF99-CE3C09550D46}"/>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a:extLst>
              <a:ext uri="{FF2B5EF4-FFF2-40B4-BE49-F238E27FC236}">
                <a16:creationId xmlns:a16="http://schemas.microsoft.com/office/drawing/2014/main" id="{5103419E-B172-B3B3-01B7-952116EF60A3}"/>
              </a:ext>
            </a:extLst>
          </p:cNvPr>
          <p:cNvSpPr txBox="1">
            <a:spLocks noGrp="1"/>
          </p:cNvSpPr>
          <p:nvPr>
            <p:ph type="body" idx="1"/>
          </p:nvPr>
        </p:nvSpPr>
        <p:spPr>
          <a:xfrm>
            <a:off x="942288" y="1828967"/>
            <a:ext cx="4771103" cy="418617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Encryption – In the </a:t>
            </a:r>
            <a:r>
              <a:rPr lang="en-US" dirty="0" err="1"/>
              <a:t>save_data_file</a:t>
            </a:r>
            <a:r>
              <a:rPr lang="en-US" dirty="0"/>
              <a:t> function, it included functionality to write the name, the current date, and the password/key, and then move the encrypted/decrypted data to the specified file.</a:t>
            </a:r>
            <a:endParaRPr dirty="0"/>
          </a:p>
        </p:txBody>
      </p:sp>
      <p:pic>
        <p:nvPicPr>
          <p:cNvPr id="197" name="Google Shape;197;g9504e29505_0_0" descr="Green Pace logo">
            <a:extLst>
              <a:ext uri="{FF2B5EF4-FFF2-40B4-BE49-F238E27FC236}">
                <a16:creationId xmlns:a16="http://schemas.microsoft.com/office/drawing/2014/main" id="{3CF7B8C7-4FC0-3444-EF0D-3A587835FB97}"/>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descr="A screenshot of a computer&#10;&#10;Description automatically generated">
            <a:extLst>
              <a:ext uri="{FF2B5EF4-FFF2-40B4-BE49-F238E27FC236}">
                <a16:creationId xmlns:a16="http://schemas.microsoft.com/office/drawing/2014/main" id="{5DFA7EE9-D666-2038-1357-3091E606BF3B}"/>
              </a:ext>
            </a:extLst>
          </p:cNvPr>
          <p:cNvPicPr>
            <a:picLocks noChangeAspect="1"/>
          </p:cNvPicPr>
          <p:nvPr/>
        </p:nvPicPr>
        <p:blipFill>
          <a:blip r:embed="rId5"/>
          <a:stretch>
            <a:fillRect/>
          </a:stretch>
        </p:blipFill>
        <p:spPr>
          <a:xfrm>
            <a:off x="5936225" y="1828967"/>
            <a:ext cx="5943600" cy="3342005"/>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2DB6E634-3E96-B773-CE28-4A5EC28ABDB9}"/>
              </a:ext>
            </a:extLst>
          </p:cNvPr>
          <p:cNvPicPr>
            <a:picLocks noChangeAspect="1"/>
          </p:cNvPicPr>
          <p:nvPr/>
        </p:nvPicPr>
        <p:blipFill>
          <a:blip r:embed="rId6"/>
          <a:stretch>
            <a:fillRect/>
          </a:stretch>
        </p:blipFill>
        <p:spPr>
          <a:xfrm>
            <a:off x="5936225" y="1828967"/>
            <a:ext cx="5943600" cy="3342005"/>
          </a:xfrm>
          <a:prstGeom prst="rect">
            <a:avLst/>
          </a:prstGeom>
        </p:spPr>
      </p:pic>
    </p:spTree>
    <p:custDataLst>
      <p:tags r:id="rId1"/>
    </p:custDataLst>
    <p:extLst>
      <p:ext uri="{BB962C8B-B14F-4D97-AF65-F5344CB8AC3E}">
        <p14:creationId xmlns:p14="http://schemas.microsoft.com/office/powerpoint/2010/main" val="20394397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150</TotalTime>
  <Words>826</Words>
  <Application>Microsoft Office PowerPoint</Application>
  <PresentationFormat>Widescreen</PresentationFormat>
  <Paragraphs>85</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Testing</vt:lpstr>
      <vt:lpstr>Unit Testing</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Javis, Jamie</cp:lastModifiedBy>
  <cp:revision>14</cp:revision>
  <dcterms:created xsi:type="dcterms:W3CDTF">2020-08-19T17:59:24Z</dcterms:created>
  <dcterms:modified xsi:type="dcterms:W3CDTF">2024-10-21T03:01:55Z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