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1"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12/17/2023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Agile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Jamie Javis</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2035-2869-8E0F-C881-4424ABA1A10C}"/>
              </a:ext>
            </a:extLst>
          </p:cNvPr>
          <p:cNvSpPr>
            <a:spLocks noGrp="1"/>
          </p:cNvSpPr>
          <p:nvPr>
            <p:ph type="title"/>
          </p:nvPr>
        </p:nvSpPr>
        <p:spPr/>
        <p:txBody>
          <a:bodyPr/>
          <a:lstStyle/>
          <a:p>
            <a:r>
              <a:rPr lang="en-US" dirty="0"/>
              <a:t>Various Roles on a Scrum-agile Team</a:t>
            </a:r>
          </a:p>
        </p:txBody>
      </p:sp>
      <p:sp>
        <p:nvSpPr>
          <p:cNvPr id="3" name="Content Placeholder 2">
            <a:extLst>
              <a:ext uri="{FF2B5EF4-FFF2-40B4-BE49-F238E27FC236}">
                <a16:creationId xmlns:a16="http://schemas.microsoft.com/office/drawing/2014/main" id="{D8DBFA49-141E-25FB-091C-B6C4C114F77E}"/>
              </a:ext>
            </a:extLst>
          </p:cNvPr>
          <p:cNvSpPr>
            <a:spLocks noGrp="1"/>
          </p:cNvSpPr>
          <p:nvPr>
            <p:ph idx="1"/>
          </p:nvPr>
        </p:nvSpPr>
        <p:spPr/>
        <p:txBody>
          <a:bodyPr>
            <a:noAutofit/>
          </a:bodyPr>
          <a:lstStyle/>
          <a:p>
            <a:r>
              <a:rPr lang="en-US" sz="2000" dirty="0"/>
              <a:t>Product Owner: They drive the team's alignment with their business goals, ensuring to deliver maximum value. Making important decisions about feature inclusions, and collaboration with stakeholders is important to their project's success.</a:t>
            </a:r>
          </a:p>
          <a:p>
            <a:r>
              <a:rPr lang="en-US" sz="2000" dirty="0"/>
              <a:t>Scrum Master: Leading the charge in promoting an environment of collaboration and continuous improvement within a team. Their focus is on helping the team with external distractions and elimination of obstacles, enabling their team to concentrate on delivering an amazing final product.</a:t>
            </a:r>
          </a:p>
          <a:p>
            <a:r>
              <a:rPr lang="en-US" sz="2000" dirty="0"/>
              <a:t>Development Team: This role is a cross-functional group committed to producing a possibly shippable product section by each sprint's end. They take ownership of their work, deciding on the best methods through team collaboration. Their success centers around their collaborative efforts to meet the sprint goals.</a:t>
            </a:r>
          </a:p>
        </p:txBody>
      </p:sp>
    </p:spTree>
    <p:extLst>
      <p:ext uri="{BB962C8B-B14F-4D97-AF65-F5344CB8AC3E}">
        <p14:creationId xmlns:p14="http://schemas.microsoft.com/office/powerpoint/2010/main" val="322290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18C0-DBB0-982D-D1C8-B3C882A1C3B9}"/>
              </a:ext>
            </a:extLst>
          </p:cNvPr>
          <p:cNvSpPr>
            <a:spLocks noGrp="1"/>
          </p:cNvSpPr>
          <p:nvPr>
            <p:ph type="title"/>
          </p:nvPr>
        </p:nvSpPr>
        <p:spPr/>
        <p:txBody>
          <a:bodyPr>
            <a:normAutofit/>
          </a:bodyPr>
          <a:lstStyle/>
          <a:p>
            <a:r>
              <a:rPr lang="en-US" dirty="0"/>
              <a:t>Various Phases of the SDLC in an Agile</a:t>
            </a:r>
          </a:p>
        </p:txBody>
      </p:sp>
      <p:sp>
        <p:nvSpPr>
          <p:cNvPr id="3" name="Content Placeholder 2">
            <a:extLst>
              <a:ext uri="{FF2B5EF4-FFF2-40B4-BE49-F238E27FC236}">
                <a16:creationId xmlns:a16="http://schemas.microsoft.com/office/drawing/2014/main" id="{68A3C9A5-6B7C-0ABA-0633-596052FBD75B}"/>
              </a:ext>
            </a:extLst>
          </p:cNvPr>
          <p:cNvSpPr>
            <a:spLocks noGrp="1"/>
          </p:cNvSpPr>
          <p:nvPr>
            <p:ph idx="1"/>
          </p:nvPr>
        </p:nvSpPr>
        <p:spPr/>
        <p:txBody>
          <a:bodyPr>
            <a:normAutofit lnSpcReduction="10000"/>
          </a:bodyPr>
          <a:lstStyle/>
          <a:p>
            <a:r>
              <a:rPr lang="en-US" dirty="0"/>
              <a:t>Requirements Gathering/Analysis: Requirements are gathered. The focus is on creating a product backlog, a list of features and user stories that can be adjusted as priorities change.</a:t>
            </a:r>
          </a:p>
          <a:p>
            <a:r>
              <a:rPr lang="en-US" dirty="0"/>
              <a:t>Design: Instead of creating a complete design in the beginning, teams create sections of design to implement the current set of features. Allowing for flexibility and adaptation to changing requirements.</a:t>
            </a:r>
          </a:p>
          <a:p>
            <a:r>
              <a:rPr lang="en-US" dirty="0"/>
              <a:t>Implementation (Coding): Code is developed, and unremitting integration practices ensure that the code is integrated repeatedly, reducing the risk of integration issues later.</a:t>
            </a:r>
          </a:p>
        </p:txBody>
      </p:sp>
    </p:spTree>
    <p:extLst>
      <p:ext uri="{BB962C8B-B14F-4D97-AF65-F5344CB8AC3E}">
        <p14:creationId xmlns:p14="http://schemas.microsoft.com/office/powerpoint/2010/main" val="140721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9959-C1E9-8A45-DB4E-5DD0D29B99A0}"/>
              </a:ext>
            </a:extLst>
          </p:cNvPr>
          <p:cNvSpPr>
            <a:spLocks noGrp="1"/>
          </p:cNvSpPr>
          <p:nvPr>
            <p:ph type="title"/>
          </p:nvPr>
        </p:nvSpPr>
        <p:spPr/>
        <p:txBody>
          <a:bodyPr>
            <a:normAutofit fontScale="90000"/>
          </a:bodyPr>
          <a:lstStyle/>
          <a:p>
            <a:r>
              <a:rPr lang="en-US" dirty="0"/>
              <a:t>Various Phases of the SDLC in an Agile Cont.</a:t>
            </a:r>
          </a:p>
        </p:txBody>
      </p:sp>
      <p:sp>
        <p:nvSpPr>
          <p:cNvPr id="3" name="Content Placeholder 2">
            <a:extLst>
              <a:ext uri="{FF2B5EF4-FFF2-40B4-BE49-F238E27FC236}">
                <a16:creationId xmlns:a16="http://schemas.microsoft.com/office/drawing/2014/main" id="{3DA3184E-76C4-7E4E-788E-C673043210C5}"/>
              </a:ext>
            </a:extLst>
          </p:cNvPr>
          <p:cNvSpPr>
            <a:spLocks noGrp="1"/>
          </p:cNvSpPr>
          <p:nvPr>
            <p:ph idx="1"/>
          </p:nvPr>
        </p:nvSpPr>
        <p:spPr/>
        <p:txBody>
          <a:bodyPr>
            <a:normAutofit lnSpcReduction="10000"/>
          </a:bodyPr>
          <a:lstStyle/>
          <a:p>
            <a:r>
              <a:rPr lang="en-US" dirty="0"/>
              <a:t>Testing: Continuous and integrated testing is done throughout the development process. Automated testing is often used to ensure that the product remains in a deployable state after each sprint.</a:t>
            </a:r>
          </a:p>
          <a:p>
            <a:r>
              <a:rPr lang="en-US" dirty="0"/>
              <a:t>Deployment: Promotes continuous delivery, allowing for the release of minor, working increments of the product at the end of each sprint. This allows stakeholders to receive updates more often.</a:t>
            </a:r>
          </a:p>
          <a:p>
            <a:r>
              <a:rPr lang="en-US" dirty="0"/>
              <a:t>Updates and Maintenance: The product backlog created initially includes not only features but also maintenance responsibilities and enhancements. Continuous monitoring and feedback helps recognize and report issues quickly.</a:t>
            </a:r>
          </a:p>
        </p:txBody>
      </p:sp>
    </p:spTree>
    <p:extLst>
      <p:ext uri="{BB962C8B-B14F-4D97-AF65-F5344CB8AC3E}">
        <p14:creationId xmlns:p14="http://schemas.microsoft.com/office/powerpoint/2010/main" val="305399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71D6-A103-6139-FDDD-9333FDFAA9EC}"/>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67315FF4-C8A3-07D5-EACD-AF797D4722C3}"/>
              </a:ext>
            </a:extLst>
          </p:cNvPr>
          <p:cNvSpPr>
            <a:spLocks noGrp="1"/>
          </p:cNvSpPr>
          <p:nvPr>
            <p:ph idx="1"/>
          </p:nvPr>
        </p:nvSpPr>
        <p:spPr/>
        <p:txBody>
          <a:bodyPr>
            <a:normAutofit fontScale="92500"/>
          </a:bodyPr>
          <a:lstStyle/>
          <a:p>
            <a:r>
              <a:rPr lang="en-US" dirty="0"/>
              <a:t>If we decide on waterfall development approach instead of the agile approach, the entire software development process would have to follow a more chronological and inflexible structure. In the waterfall model, each phase of the Software Development Life Cycle (SDLC) is completed before moving on, which can have huge consequences for problem-solving, flexibility, and general project adaptability.</a:t>
            </a:r>
          </a:p>
          <a:p>
            <a:r>
              <a:rPr lang="en-US" dirty="0"/>
              <a:t>The main difference between the two lies in their adaptability to change. Agile has more flexibility, continuous improvement, and cooperation, allowing for quick problem resolution and adjustments. While the waterfall model follows a more organized and chronological path, which could make problem-solving less dynamic and more challenging</a:t>
            </a:r>
          </a:p>
        </p:txBody>
      </p:sp>
    </p:spTree>
    <p:extLst>
      <p:ext uri="{BB962C8B-B14F-4D97-AF65-F5344CB8AC3E}">
        <p14:creationId xmlns:p14="http://schemas.microsoft.com/office/powerpoint/2010/main" val="418201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1A62-5E1D-1465-0AE2-3C462B6B700B}"/>
              </a:ext>
            </a:extLst>
          </p:cNvPr>
          <p:cNvSpPr>
            <a:spLocks noGrp="1"/>
          </p:cNvSpPr>
          <p:nvPr>
            <p:ph type="title"/>
          </p:nvPr>
        </p:nvSpPr>
        <p:spPr/>
        <p:txBody>
          <a:bodyPr>
            <a:normAutofit fontScale="90000"/>
          </a:bodyPr>
          <a:lstStyle/>
          <a:p>
            <a:r>
              <a:rPr lang="en-US" dirty="0"/>
              <a:t>Choosing a Waterfall Approach or an Agile Approach</a:t>
            </a:r>
          </a:p>
        </p:txBody>
      </p:sp>
      <p:sp>
        <p:nvSpPr>
          <p:cNvPr id="3" name="Content Placeholder 2">
            <a:extLst>
              <a:ext uri="{FF2B5EF4-FFF2-40B4-BE49-F238E27FC236}">
                <a16:creationId xmlns:a16="http://schemas.microsoft.com/office/drawing/2014/main" id="{A21BBE9A-6504-21D7-D244-480732366519}"/>
              </a:ext>
            </a:extLst>
          </p:cNvPr>
          <p:cNvSpPr>
            <a:spLocks noGrp="1"/>
          </p:cNvSpPr>
          <p:nvPr>
            <p:ph idx="1"/>
          </p:nvPr>
        </p:nvSpPr>
        <p:spPr/>
        <p:txBody>
          <a:bodyPr>
            <a:normAutofit lnSpcReduction="10000"/>
          </a:bodyPr>
          <a:lstStyle/>
          <a:p>
            <a:r>
              <a:rPr lang="en-US" sz="2000" dirty="0"/>
              <a:t>Requirements: If the project requirements are clear and unlikely to change drastically, a waterfall approach would be suitable but if requirements are likely to change, an agile approach offers the flexibility to accommodate modifications during development.</a:t>
            </a:r>
          </a:p>
          <a:p>
            <a:r>
              <a:rPr lang="en-US" sz="2000" dirty="0"/>
              <a:t>Client Feedback: My projects during this course emphasized the importance of frequent client interactions to guarantee that the finished product aligns closely with their expectations and the requirements. A waterfall approach would be appropriate for projects where upfront, widespread planning and client contribution are challenging.</a:t>
            </a:r>
          </a:p>
          <a:p>
            <a:r>
              <a:rPr lang="en-US" sz="2000" dirty="0"/>
              <a:t>Project Constraints: Agile is often used for dynamic and smaller projects where adaptability is important. For large scale projects with well-defined requirements, a waterfall approach might be more realistic.</a:t>
            </a:r>
          </a:p>
          <a:p>
            <a:endParaRPr lang="en-US" dirty="0"/>
          </a:p>
        </p:txBody>
      </p:sp>
    </p:spTree>
    <p:extLst>
      <p:ext uri="{BB962C8B-B14F-4D97-AF65-F5344CB8AC3E}">
        <p14:creationId xmlns:p14="http://schemas.microsoft.com/office/powerpoint/2010/main" val="244577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077C-56E3-11AD-A5BF-464F0CC1E7D1}"/>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FEE75A97-A78A-EF47-CFD9-6E140BA2F448}"/>
              </a:ext>
            </a:extLst>
          </p:cNvPr>
          <p:cNvSpPr>
            <a:spLocks noGrp="1"/>
          </p:cNvSpPr>
          <p:nvPr>
            <p:ph idx="1"/>
          </p:nvPr>
        </p:nvSpPr>
        <p:spPr/>
        <p:txBody>
          <a:bodyPr>
            <a:normAutofit fontScale="92500" lnSpcReduction="10000"/>
          </a:bodyPr>
          <a:lstStyle/>
          <a:p>
            <a:r>
              <a:rPr lang="en-US" dirty="0"/>
              <a:t>Agile vs. Waterfall: 10 Key Differences Between the Two Methods. (n.d.). https://www.float.com/resources/agile-vs-waterfall/</a:t>
            </a:r>
          </a:p>
          <a:p>
            <a:r>
              <a:rPr lang="en-US" dirty="0" err="1"/>
              <a:t>Hoory</a:t>
            </a:r>
            <a:r>
              <a:rPr lang="en-US" dirty="0"/>
              <a:t>, L. (2022, August 10). Agile vs. waterfall: Which project management methodology is best for you? Forbes Advisor. https://www.forbes.com/advisor/business/agile-vs-waterfall-methodology/</a:t>
            </a:r>
          </a:p>
          <a:p>
            <a:r>
              <a:rPr lang="en-US" dirty="0"/>
              <a:t>The Agile Software Development Life Cycle | Wrike Agile Guide. (n.d.). https://www.wrike.com/agile-guide/agile-development-life-cycle/</a:t>
            </a:r>
          </a:p>
          <a:p>
            <a:r>
              <a:rPr lang="en-US" dirty="0"/>
              <a:t>West, B. D. (n.d.). Agile Scrum Roles | Atlassian. Atlassian. https://www.atlassian.com/agile/scrum/roles#:~:text=What%20are%20the%20three%20scrum,job%20titles%20can%20get%20confusing.</a:t>
            </a:r>
          </a:p>
        </p:txBody>
      </p:sp>
    </p:spTree>
    <p:extLst>
      <p:ext uri="{BB962C8B-B14F-4D97-AF65-F5344CB8AC3E}">
        <p14:creationId xmlns:p14="http://schemas.microsoft.com/office/powerpoint/2010/main" val="1938235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{8F97F047-2BC4-4F2B-B06F-97AC92C87BFF}tf55705232_win32</Template>
  <TotalTime>128</TotalTime>
  <Words>764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Agile Presentation</vt:lpstr>
      <vt:lpstr>Various Roles on a Scrum-agile Team</vt:lpstr>
      <vt:lpstr>Various Phases of the SDLC in an Agile</vt:lpstr>
      <vt:lpstr>Various Phases of the SDLC in an Agile Cont.</vt:lpstr>
      <vt:lpstr>Agile V.S Waterfall</vt:lpstr>
      <vt:lpstr>Choosing a Waterfall Approach or an Agile Approach</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Jessie J.</dc:creator>
  <cp:lastModifiedBy>Jessie J.</cp:lastModifiedBy>
  <cp:revision>3</cp:revision>
  <dcterms:created xsi:type="dcterms:W3CDTF">2023-12-17T18:48:18Z</dcterms:created>
  <dcterms:modified xsi:type="dcterms:W3CDTF">2023-12-17T20:56:34Z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