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7" r:id="rId5"/>
    <p:sldId id="262" r:id="rId6"/>
    <p:sldId id="264" r:id="rId7"/>
    <p:sldId id="278" r:id="rId8"/>
    <p:sldId id="284" r:id="rId9"/>
    <p:sldId id="281" r:id="rId10"/>
    <p:sldId id="280" r:id="rId11"/>
    <p:sldId id="283" r:id="rId12"/>
    <p:sldId id="282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BD4C2C0-6CE9-4331-A718-56187DFD2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195" y="1832992"/>
            <a:ext cx="777240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5000" b="1" dirty="0">
                <a:solidFill>
                  <a:srgbClr val="FF0000"/>
                </a:solidFill>
              </a:rPr>
              <a:t>MEMORY Virtualization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71193-C3D1-4990-BEB6-73959C473206}"/>
              </a:ext>
            </a:extLst>
          </p:cNvPr>
          <p:cNvSpPr txBox="1"/>
          <p:nvPr userDrawn="1"/>
        </p:nvSpPr>
        <p:spPr>
          <a:xfrm>
            <a:off x="4297680" y="3798036"/>
            <a:ext cx="3596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dirty="0"/>
              <a:t>August 10, 2020</a:t>
            </a:r>
          </a:p>
          <a:p>
            <a:pPr algn="ctr">
              <a:lnSpc>
                <a:spcPct val="100000"/>
              </a:lnSpc>
            </a:pPr>
            <a:r>
              <a:rPr lang="ko-KR" altLang="en-US" dirty="0"/>
              <a:t>한예진</a:t>
            </a:r>
            <a:r>
              <a:rPr lang="en-US" altLang="ko-KR" dirty="0"/>
              <a:t>, </a:t>
            </a:r>
            <a:r>
              <a:rPr lang="ko-KR" altLang="en-US" dirty="0"/>
              <a:t>이영재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00000"/>
              </a:lnSpc>
            </a:pPr>
            <a:r>
              <a:rPr lang="en-US" altLang="ko-KR" sz="1800" dirty="0"/>
              <a:t>Embedded LAB Kernel Study</a:t>
            </a:r>
          </a:p>
          <a:p>
            <a:pPr algn="ctr">
              <a:lnSpc>
                <a:spcPct val="100000"/>
              </a:lnSpc>
            </a:pPr>
            <a:r>
              <a:rPr lang="en-US" altLang="ko-KR" sz="1800" dirty="0" err="1"/>
              <a:t>Dankook</a:t>
            </a:r>
            <a:r>
              <a:rPr lang="en-US" altLang="ko-KR" sz="1800" dirty="0"/>
              <a:t> University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EF50F-AD61-4030-9059-CFEF2826FED1}"/>
              </a:ext>
            </a:extLst>
          </p:cNvPr>
          <p:cNvSpPr/>
          <p:nvPr userDrawn="1"/>
        </p:nvSpPr>
        <p:spPr>
          <a:xfrm rot="10800000">
            <a:off x="1219200" y="310183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363EA-4454-4557-A8E0-F6DC4EA65563}"/>
              </a:ext>
            </a:extLst>
          </p:cNvPr>
          <p:cNvSpPr/>
          <p:nvPr userDrawn="1"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CB43C5-934B-469B-80C8-4EDE52F7E9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47" y="121920"/>
            <a:ext cx="1146053" cy="5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D311E0C-A93C-4EA8-8ED0-3644B0071A56}"/>
              </a:ext>
            </a:extLst>
          </p:cNvPr>
          <p:cNvSpPr/>
          <p:nvPr userDrawn="1"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7C59B-2B2D-4668-8FFC-D978A9368F05}"/>
              </a:ext>
            </a:extLst>
          </p:cNvPr>
          <p:cNvSpPr txBox="1"/>
          <p:nvPr userDrawn="1"/>
        </p:nvSpPr>
        <p:spPr>
          <a:xfrm>
            <a:off x="10891520" y="6350527"/>
            <a:ext cx="134112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한예진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이영재</a:t>
            </a:r>
          </a:p>
        </p:txBody>
      </p:sp>
    </p:spTree>
    <p:extLst>
      <p:ext uri="{BB962C8B-B14F-4D97-AF65-F5344CB8AC3E}">
        <p14:creationId xmlns:p14="http://schemas.microsoft.com/office/powerpoint/2010/main" val="156180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5283" y="2108200"/>
            <a:ext cx="7427259" cy="787400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solidFill>
                  <a:srgbClr val="FF0000"/>
                </a:solidFill>
              </a:rPr>
              <a:t>MEMORY Virtualization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F1480-694C-417C-84EC-9734021EA423}"/>
              </a:ext>
            </a:extLst>
          </p:cNvPr>
          <p:cNvSpPr/>
          <p:nvPr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E4E80-D4B2-455B-B9CF-FA22E184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" y="121920"/>
            <a:ext cx="1146053" cy="5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Paging-policy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/>
              <a:t>2.  </a:t>
            </a:r>
            <a:r>
              <a:rPr lang="en-US" altLang="ko-KR" sz="2000" dirty="0"/>
              <a:t>For a cache size 5, generate worst-case address reference streams for FIFO and LRU. (worst-case reference streams cause the most misses possible)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383F-F107-4DF1-86F2-95C9D4BCEF9A}"/>
              </a:ext>
            </a:extLst>
          </p:cNvPr>
          <p:cNvSpPr txBox="1"/>
          <p:nvPr/>
        </p:nvSpPr>
        <p:spPr>
          <a:xfrm>
            <a:off x="1446456" y="2299392"/>
            <a:ext cx="10100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Workload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Loop workload: LRU==FIFO &lt; RAND</a:t>
            </a:r>
          </a:p>
          <a:p>
            <a:pPr lvl="1"/>
            <a:r>
              <a:rPr lang="en-US" altLang="ko-KR" dirty="0"/>
              <a:t> - Algorithms of LRU and FIFO kick out older pages under a looping-sequential workload</a:t>
            </a:r>
          </a:p>
          <a:p>
            <a:pPr lvl="1"/>
            <a:r>
              <a:rPr lang="en-US" altLang="ko-KR" dirty="0"/>
              <a:t> - older pages are accessed sooner than the</a:t>
            </a:r>
            <a:r>
              <a:rPr lang="ko-KR" altLang="en-US" dirty="0"/>
              <a:t> </a:t>
            </a:r>
            <a:r>
              <a:rPr lang="en-US" altLang="ko-KR" dirty="0"/>
              <a:t>pages</a:t>
            </a:r>
            <a:r>
              <a:rPr lang="ko-KR" altLang="en-US" dirty="0"/>
              <a:t> </a:t>
            </a:r>
            <a:r>
              <a:rPr lang="en-US" altLang="ko-KR" dirty="0"/>
              <a:t>that the policies prefer to keep in cache</a:t>
            </a:r>
            <a:endParaRPr lang="ko-KR" altLang="en-US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1D4355-5019-4096-A28C-C99AAE22B1EC}"/>
              </a:ext>
            </a:extLst>
          </p:cNvPr>
          <p:cNvGrpSpPr/>
          <p:nvPr/>
        </p:nvGrpSpPr>
        <p:grpSpPr>
          <a:xfrm>
            <a:off x="3192870" y="3688080"/>
            <a:ext cx="5935889" cy="2616579"/>
            <a:chOff x="2551869" y="3168488"/>
            <a:chExt cx="5841636" cy="29086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8AD364-AE05-4B9F-B6B8-BFEA0B7C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1869" y="3168488"/>
              <a:ext cx="5841636" cy="2908694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CF368-7BEB-4743-B4B5-22C484BE1855}"/>
                </a:ext>
              </a:extLst>
            </p:cNvPr>
            <p:cNvSpPr/>
            <p:nvPr/>
          </p:nvSpPr>
          <p:spPr>
            <a:xfrm>
              <a:off x="3965062" y="5631180"/>
              <a:ext cx="1902338" cy="1320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96FF42-32BE-4198-AE4D-81D7B8436581}"/>
                </a:ext>
              </a:extLst>
            </p:cNvPr>
            <p:cNvSpPr/>
            <p:nvPr/>
          </p:nvSpPr>
          <p:spPr>
            <a:xfrm>
              <a:off x="5759953" y="3453765"/>
              <a:ext cx="1902338" cy="1320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517173-993D-4611-A796-36C838AD0192}"/>
              </a:ext>
            </a:extLst>
          </p:cNvPr>
          <p:cNvCxnSpPr>
            <a:cxnSpLocks/>
          </p:cNvCxnSpPr>
          <p:nvPr/>
        </p:nvCxnSpPr>
        <p:spPr>
          <a:xfrm>
            <a:off x="5753100" y="4004114"/>
            <a:ext cx="0" cy="2186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Paging-policy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/>
              <a:t>2. </a:t>
            </a:r>
            <a:r>
              <a:rPr lang="en-US" altLang="ko-KR" sz="2000" dirty="0"/>
              <a:t>For a cache size 5, generate worst-case address reference streams for FIFO and LRU. (worst-case reference streams cause the most misses possible)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1C37F9-29D8-4EE5-AE5F-5A33640D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289"/>
          <a:stretch/>
        </p:blipFill>
        <p:spPr>
          <a:xfrm>
            <a:off x="1031242" y="2734236"/>
            <a:ext cx="10219464" cy="156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1E9BCE-14BA-49CF-8B19-D2FDBA638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45" r="38258" b="4134"/>
          <a:stretch/>
        </p:blipFill>
        <p:spPr>
          <a:xfrm>
            <a:off x="1031240" y="3748982"/>
            <a:ext cx="5165302" cy="1760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53176-895C-4F79-A49D-10BD66DB4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18"/>
          <a:stretch/>
        </p:blipFill>
        <p:spPr>
          <a:xfrm>
            <a:off x="1031240" y="2998754"/>
            <a:ext cx="10201536" cy="1563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6CFDB7-9362-4073-BF75-026EA2C73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58" r="43320" b="7847"/>
          <a:stretch/>
        </p:blipFill>
        <p:spPr>
          <a:xfrm>
            <a:off x="6401860" y="3647611"/>
            <a:ext cx="5144980" cy="17591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830CD7-48CA-4E94-A08F-D4BBF8AAD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97" r="66189" b="-478"/>
          <a:stretch/>
        </p:blipFill>
        <p:spPr>
          <a:xfrm>
            <a:off x="3708561" y="5481739"/>
            <a:ext cx="4774877" cy="26108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5AA625-0700-41DD-801E-B55594392F9F}"/>
              </a:ext>
            </a:extLst>
          </p:cNvPr>
          <p:cNvSpPr/>
          <p:nvPr/>
        </p:nvSpPr>
        <p:spPr>
          <a:xfrm>
            <a:off x="7181851" y="2722616"/>
            <a:ext cx="2792730" cy="4441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2D81AF6-7A79-4139-8C7F-A9760507E16B}"/>
              </a:ext>
            </a:extLst>
          </p:cNvPr>
          <p:cNvSpPr/>
          <p:nvPr/>
        </p:nvSpPr>
        <p:spPr>
          <a:xfrm>
            <a:off x="6969760" y="5460155"/>
            <a:ext cx="1402080" cy="2826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E7EE2-ABFD-47A5-BF46-C52439CAA98D}"/>
              </a:ext>
            </a:extLst>
          </p:cNvPr>
          <p:cNvSpPr txBox="1"/>
          <p:nvPr/>
        </p:nvSpPr>
        <p:spPr>
          <a:xfrm>
            <a:off x="951155" y="3331271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FIFO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1720D-94F1-4DAA-9D7B-DE2D320E8A96}"/>
              </a:ext>
            </a:extLst>
          </p:cNvPr>
          <p:cNvSpPr txBox="1"/>
          <p:nvPr/>
        </p:nvSpPr>
        <p:spPr>
          <a:xfrm>
            <a:off x="6289040" y="3365611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LRU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232A37-17C8-4237-873E-669D51673596}"/>
              </a:ext>
            </a:extLst>
          </p:cNvPr>
          <p:cNvCxnSpPr>
            <a:cxnSpLocks/>
          </p:cNvCxnSpPr>
          <p:nvPr/>
        </p:nvCxnSpPr>
        <p:spPr>
          <a:xfrm>
            <a:off x="6268720" y="3799840"/>
            <a:ext cx="0" cy="162983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A2F39-11CF-462C-AF58-213EADCF55AC}"/>
              </a:ext>
            </a:extLst>
          </p:cNvPr>
          <p:cNvSpPr/>
          <p:nvPr/>
        </p:nvSpPr>
        <p:spPr>
          <a:xfrm>
            <a:off x="1005840" y="4579372"/>
            <a:ext cx="5165408" cy="84898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4F437D-16E1-44FE-A958-60C09CAA4D06}"/>
              </a:ext>
            </a:extLst>
          </p:cNvPr>
          <p:cNvSpPr/>
          <p:nvPr/>
        </p:nvSpPr>
        <p:spPr>
          <a:xfrm>
            <a:off x="6381432" y="4579372"/>
            <a:ext cx="5165408" cy="84898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EE78F-D108-4797-A6A5-5253E81D9851}"/>
              </a:ext>
            </a:extLst>
          </p:cNvPr>
          <p:cNvSpPr txBox="1"/>
          <p:nvPr/>
        </p:nvSpPr>
        <p:spPr>
          <a:xfrm>
            <a:off x="5631512" y="4704058"/>
            <a:ext cx="1302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Capacity</a:t>
            </a:r>
          </a:p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miss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9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9541DAC-7F86-4586-ADBE-680DD832C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289"/>
          <a:stretch/>
        </p:blipFill>
        <p:spPr>
          <a:xfrm>
            <a:off x="1031242" y="2734236"/>
            <a:ext cx="10219464" cy="15647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Paging-policy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/>
              <a:t>2. </a:t>
            </a:r>
            <a:r>
              <a:rPr lang="en-US" altLang="ko-KR" sz="2000" dirty="0"/>
              <a:t>For the worst case reference streams, how much bigger of a cache is needed to improve performance dramatically and approach OPT? </a:t>
            </a:r>
            <a:r>
              <a:rPr lang="en-US" altLang="ko-KR" sz="2000" b="1" dirty="0"/>
              <a:t>-&gt;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642DA-93C0-447A-B027-88E36D4C7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174"/>
          <a:stretch/>
        </p:blipFill>
        <p:spPr>
          <a:xfrm>
            <a:off x="1042896" y="2729184"/>
            <a:ext cx="10219464" cy="161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21488F-03D2-4F22-B929-9337333B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36" r="36963" b="4449"/>
          <a:stretch/>
        </p:blipFill>
        <p:spPr>
          <a:xfrm>
            <a:off x="1041400" y="3731848"/>
            <a:ext cx="5165408" cy="1855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F5B30D-40A9-4678-BC88-71D40D9E1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800"/>
          <a:stretch/>
        </p:blipFill>
        <p:spPr>
          <a:xfrm>
            <a:off x="1041400" y="2968119"/>
            <a:ext cx="10205719" cy="179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C271C-2A0C-4FBF-B840-61CCB89F7625}"/>
              </a:ext>
            </a:extLst>
          </p:cNvPr>
          <p:cNvSpPr txBox="1"/>
          <p:nvPr/>
        </p:nvSpPr>
        <p:spPr>
          <a:xfrm>
            <a:off x="951155" y="3331271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FIFO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01C55-B1D1-4AF8-AE70-235C43E9FE12}"/>
              </a:ext>
            </a:extLst>
          </p:cNvPr>
          <p:cNvSpPr txBox="1"/>
          <p:nvPr/>
        </p:nvSpPr>
        <p:spPr>
          <a:xfrm>
            <a:off x="6289040" y="3365611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LRU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D297C-DD8A-4BFE-8914-6258FC963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628" y="3713818"/>
            <a:ext cx="5165408" cy="184792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58235D-75DF-41B4-B2DC-29F936486896}"/>
              </a:ext>
            </a:extLst>
          </p:cNvPr>
          <p:cNvCxnSpPr>
            <a:cxnSpLocks/>
          </p:cNvCxnSpPr>
          <p:nvPr/>
        </p:nvCxnSpPr>
        <p:spPr>
          <a:xfrm>
            <a:off x="6268720" y="3799840"/>
            <a:ext cx="10160" cy="1761906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1F36FB6-9FB2-4E57-AC4C-7C8C88680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220" y="5668094"/>
            <a:ext cx="4616599" cy="21592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453EE5-4934-415A-BF84-157840D56EC3}"/>
              </a:ext>
            </a:extLst>
          </p:cNvPr>
          <p:cNvSpPr/>
          <p:nvPr/>
        </p:nvSpPr>
        <p:spPr>
          <a:xfrm>
            <a:off x="10007600" y="2682240"/>
            <a:ext cx="1036320" cy="4978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464EE6-A78D-49BD-A114-D9AF11DEAFC5}"/>
              </a:ext>
            </a:extLst>
          </p:cNvPr>
          <p:cNvSpPr/>
          <p:nvPr/>
        </p:nvSpPr>
        <p:spPr>
          <a:xfrm>
            <a:off x="6888480" y="5634720"/>
            <a:ext cx="1402080" cy="2826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B3F4AF5-BDE8-4250-97A4-3A68CF2D7A6F}"/>
              </a:ext>
            </a:extLst>
          </p:cNvPr>
          <p:cNvSpPr/>
          <p:nvPr/>
        </p:nvSpPr>
        <p:spPr>
          <a:xfrm>
            <a:off x="1005840" y="3719598"/>
            <a:ext cx="5165408" cy="90320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00E909F-D4CB-4DFF-8557-B1EBF1E3ECD5}"/>
              </a:ext>
            </a:extLst>
          </p:cNvPr>
          <p:cNvSpPr/>
          <p:nvPr/>
        </p:nvSpPr>
        <p:spPr>
          <a:xfrm>
            <a:off x="6381432" y="3719598"/>
            <a:ext cx="5165408" cy="90320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E9AF90-58A7-43F3-A686-3B7ED22A2F20}"/>
              </a:ext>
            </a:extLst>
          </p:cNvPr>
          <p:cNvSpPr txBox="1"/>
          <p:nvPr/>
        </p:nvSpPr>
        <p:spPr>
          <a:xfrm>
            <a:off x="5665355" y="3903555"/>
            <a:ext cx="1302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cold-start miss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3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40862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New 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malloc </a:t>
            </a:r>
            <a:r>
              <a:rPr lang="ko-KR" altLang="en-US" sz="2200" b="1" dirty="0" err="1"/>
              <a:t>할당자</a:t>
            </a:r>
            <a:r>
              <a:rPr lang="ko-KR" altLang="en-US" sz="2200" b="1" dirty="0"/>
              <a:t> 속도 비교 </a:t>
            </a:r>
            <a:endParaRPr lang="en-US" altLang="ko-KR" sz="22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2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2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</a:t>
            </a:r>
            <a:endParaRPr lang="en-US" altLang="ko-KR" sz="17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700" b="1" dirty="0" err="1"/>
              <a:t>Realloc</a:t>
            </a:r>
            <a:r>
              <a:rPr lang="en-US" altLang="ko-KR" sz="1700" b="1" dirty="0"/>
              <a:t>() </a:t>
            </a:r>
            <a:r>
              <a:rPr lang="ko-KR" altLang="en-US" sz="1700" b="1" dirty="0"/>
              <a:t>의 대표적 문제 </a:t>
            </a:r>
            <a:endParaRPr lang="en-US" altLang="ko-KR" sz="17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ko-KR" altLang="en-US" sz="1700" dirty="0"/>
              <a:t>             </a:t>
            </a:r>
            <a:endParaRPr lang="ko-KR" altLang="en-US" sz="25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91567-C527-4B55-828A-D13D599C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83" y="1607529"/>
            <a:ext cx="5521351" cy="556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D6377-B228-479C-9320-9465B5A28B02}"/>
              </a:ext>
            </a:extLst>
          </p:cNvPr>
          <p:cNvSpPr txBox="1"/>
          <p:nvPr/>
        </p:nvSpPr>
        <p:spPr>
          <a:xfrm>
            <a:off x="1362183" y="2436227"/>
            <a:ext cx="800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Malloc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함수 </a:t>
            </a:r>
            <a:r>
              <a:rPr lang="en-US" altLang="ko-KR" b="1" dirty="0"/>
              <a:t>,          new : </a:t>
            </a:r>
            <a:r>
              <a:rPr lang="ko-KR" altLang="en-US" b="1" dirty="0"/>
              <a:t>연산자</a:t>
            </a:r>
            <a:r>
              <a:rPr lang="en-US" altLang="ko-KR" b="1" dirty="0"/>
              <a:t>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3BFCD-05B6-4A5B-8F8C-A8A43594D629}"/>
              </a:ext>
            </a:extLst>
          </p:cNvPr>
          <p:cNvSpPr txBox="1"/>
          <p:nvPr/>
        </p:nvSpPr>
        <p:spPr>
          <a:xfrm>
            <a:off x="1751479" y="2982821"/>
            <a:ext cx="94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큰 차이 </a:t>
            </a:r>
            <a:r>
              <a:rPr lang="en-US" altLang="ko-KR" dirty="0"/>
              <a:t>: </a:t>
            </a:r>
            <a:r>
              <a:rPr lang="ko-KR" altLang="en-US" dirty="0"/>
              <a:t>생성자의 유무 </a:t>
            </a:r>
            <a:r>
              <a:rPr lang="en-US" altLang="ko-KR" dirty="0">
                <a:sym typeface="Wingdings" panose="05000000000000000000" pitchFamily="2" charset="2"/>
              </a:rPr>
              <a:t> new</a:t>
            </a:r>
            <a:r>
              <a:rPr lang="ko-KR" altLang="en-US" dirty="0">
                <a:sym typeface="Wingdings" panose="05000000000000000000" pitchFamily="2" charset="2"/>
              </a:rPr>
              <a:t>는 생성자를 호출하여 메모리 할당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           malloc </a:t>
            </a:r>
            <a:r>
              <a:rPr lang="ko-KR" altLang="en-US" dirty="0">
                <a:sym typeface="Wingdings" panose="05000000000000000000" pitchFamily="2" charset="2"/>
              </a:rPr>
              <a:t>은 시스템 함수로서 함수 안에서 메모리 할당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F57CF-EA05-4648-9D3C-162CD792A5A7}"/>
              </a:ext>
            </a:extLst>
          </p:cNvPr>
          <p:cNvSpPr txBox="1"/>
          <p:nvPr/>
        </p:nvSpPr>
        <p:spPr>
          <a:xfrm>
            <a:off x="1434518" y="4329507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realloc</a:t>
            </a:r>
            <a:r>
              <a:rPr lang="en-US" altLang="ko-KR" dirty="0"/>
              <a:t>()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/>
              <a:t>값 반환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F6CE-6D15-49A9-9CEE-7282FDA8CE96}"/>
              </a:ext>
            </a:extLst>
          </p:cNvPr>
          <p:cNvSpPr/>
          <p:nvPr/>
        </p:nvSpPr>
        <p:spPr>
          <a:xfrm>
            <a:off x="1708925" y="4737184"/>
            <a:ext cx="5174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int * mem = malloc();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mem = </a:t>
            </a:r>
            <a:r>
              <a:rPr lang="en-US" altLang="ko-KR" dirty="0" err="1">
                <a:solidFill>
                  <a:srgbClr val="000000"/>
                </a:solidFill>
                <a:latin typeface="Ubuntu Condensed"/>
              </a:rPr>
              <a:t>realloc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(); </a:t>
            </a:r>
          </a:p>
          <a:p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4E8867-3F81-4EC4-8E03-6B945B1E4F97}"/>
              </a:ext>
            </a:extLst>
          </p:cNvPr>
          <p:cNvSpPr/>
          <p:nvPr/>
        </p:nvSpPr>
        <p:spPr>
          <a:xfrm>
            <a:off x="1751478" y="5419187"/>
            <a:ext cx="7828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기존의 메모리가 할당되어 있는 포인터를 잃어버린다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 ( dangling pointer)</a:t>
            </a:r>
            <a:endParaRPr lang="ko-KR" altLang="en-US" dirty="0">
              <a:solidFill>
                <a:srgbClr val="000000"/>
              </a:solidFill>
              <a:latin typeface="Ubuntu Condensed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2536" y="229659"/>
            <a:ext cx="3810546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MEMORY Virtualization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74C4EE9-DA3A-4F8C-B1FB-4E4C5BC6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35" y="1224801"/>
            <a:ext cx="2065199" cy="46796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DA0068-3518-48F5-A6E3-41B6E999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08" y="1641638"/>
            <a:ext cx="4893994" cy="354275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490EE5-F5E0-4AFD-A1E2-45B7F3BEFE4B}"/>
              </a:ext>
            </a:extLst>
          </p:cNvPr>
          <p:cNvCxnSpPr>
            <a:cxnSpLocks/>
          </p:cNvCxnSpPr>
          <p:nvPr/>
        </p:nvCxnSpPr>
        <p:spPr>
          <a:xfrm>
            <a:off x="3941868" y="1392598"/>
            <a:ext cx="3415277" cy="1954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81D4FF-02BC-4CB0-B7A7-6CB95A73C265}"/>
              </a:ext>
            </a:extLst>
          </p:cNvPr>
          <p:cNvCxnSpPr>
            <a:cxnSpLocks/>
          </p:cNvCxnSpPr>
          <p:nvPr/>
        </p:nvCxnSpPr>
        <p:spPr>
          <a:xfrm flipV="1">
            <a:off x="3953971" y="4127384"/>
            <a:ext cx="3381722" cy="1418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211489-349C-4CC4-8336-FFB83638CD78}"/>
              </a:ext>
            </a:extLst>
          </p:cNvPr>
          <p:cNvSpPr txBox="1"/>
          <p:nvPr/>
        </p:nvSpPr>
        <p:spPr>
          <a:xfrm>
            <a:off x="897622" y="923418"/>
            <a:ext cx="484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예전 메모리 체계</a:t>
            </a:r>
          </a:p>
        </p:txBody>
      </p:sp>
    </p:spTree>
    <p:extLst>
      <p:ext uri="{BB962C8B-B14F-4D97-AF65-F5344CB8AC3E}">
        <p14:creationId xmlns:p14="http://schemas.microsoft.com/office/powerpoint/2010/main" val="27227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5D9694B-CE4F-4515-8FD4-5AD1BEF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536" y="229659"/>
            <a:ext cx="3810546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MEMORY Virtualization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F48F4A-5A0A-42E6-9908-B4F78A24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61" y="1350633"/>
            <a:ext cx="2622212" cy="4376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60C6F8-AAC3-455D-8896-70CC9585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90" y="1557289"/>
            <a:ext cx="4300037" cy="351821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412254-3360-4D87-A9D8-456199F6A275}"/>
              </a:ext>
            </a:extLst>
          </p:cNvPr>
          <p:cNvCxnSpPr>
            <a:cxnSpLocks/>
          </p:cNvCxnSpPr>
          <p:nvPr/>
        </p:nvCxnSpPr>
        <p:spPr>
          <a:xfrm>
            <a:off x="3972187" y="1541476"/>
            <a:ext cx="3340590" cy="1680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62DB4-829D-4041-956C-E8229F018A85}"/>
              </a:ext>
            </a:extLst>
          </p:cNvPr>
          <p:cNvCxnSpPr>
            <a:cxnSpLocks/>
          </p:cNvCxnSpPr>
          <p:nvPr/>
        </p:nvCxnSpPr>
        <p:spPr>
          <a:xfrm>
            <a:off x="3963798" y="1996580"/>
            <a:ext cx="3374147" cy="1311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DF1A9D-DAA0-4279-AA64-97BF363ABD43}"/>
              </a:ext>
            </a:extLst>
          </p:cNvPr>
          <p:cNvCxnSpPr>
            <a:cxnSpLocks/>
          </p:cNvCxnSpPr>
          <p:nvPr/>
        </p:nvCxnSpPr>
        <p:spPr>
          <a:xfrm>
            <a:off x="3984771" y="2476853"/>
            <a:ext cx="3348978" cy="8316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F1F6B9-47BB-4C86-826F-3BFD8006ED59}"/>
              </a:ext>
            </a:extLst>
          </p:cNvPr>
          <p:cNvCxnSpPr>
            <a:cxnSpLocks/>
          </p:cNvCxnSpPr>
          <p:nvPr/>
        </p:nvCxnSpPr>
        <p:spPr>
          <a:xfrm>
            <a:off x="3984771" y="3172160"/>
            <a:ext cx="3336393" cy="2726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FC1976-4418-47B5-87C6-830B1A6AE4E6}"/>
              </a:ext>
            </a:extLst>
          </p:cNvPr>
          <p:cNvCxnSpPr>
            <a:cxnSpLocks/>
          </p:cNvCxnSpPr>
          <p:nvPr/>
        </p:nvCxnSpPr>
        <p:spPr>
          <a:xfrm flipV="1">
            <a:off x="3976383" y="2952927"/>
            <a:ext cx="3404142" cy="190131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8741A05-D262-45C2-9DAF-971A900E6CA1}"/>
              </a:ext>
            </a:extLst>
          </p:cNvPr>
          <p:cNvCxnSpPr>
            <a:cxnSpLocks/>
          </p:cNvCxnSpPr>
          <p:nvPr/>
        </p:nvCxnSpPr>
        <p:spPr>
          <a:xfrm flipV="1">
            <a:off x="3984770" y="3035841"/>
            <a:ext cx="3344782" cy="22827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29C860D-CB3A-421D-92E6-8A13BCA51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889" y="2267422"/>
            <a:ext cx="2824637" cy="786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24FFEB-8CDB-4CED-A2AA-F166243AC70F}"/>
              </a:ext>
            </a:extLst>
          </p:cNvPr>
          <p:cNvSpPr txBox="1"/>
          <p:nvPr/>
        </p:nvSpPr>
        <p:spPr>
          <a:xfrm>
            <a:off x="1174459" y="1039447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Segmentation </a:t>
            </a:r>
            <a:r>
              <a:rPr lang="ko-KR" altLang="en-US" dirty="0"/>
              <a:t>나온 후 메모리 체계</a:t>
            </a:r>
          </a:p>
        </p:txBody>
      </p:sp>
    </p:spTree>
    <p:extLst>
      <p:ext uri="{BB962C8B-B14F-4D97-AF65-F5344CB8AC3E}">
        <p14:creationId xmlns:p14="http://schemas.microsoft.com/office/powerpoint/2010/main" val="41848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5D9694B-CE4F-4515-8FD4-5AD1BEF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536" y="229659"/>
            <a:ext cx="3810546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MEMORY Virtualization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8820D-C960-4B69-8C06-597F6EC4EE23}"/>
              </a:ext>
            </a:extLst>
          </p:cNvPr>
          <p:cNvSpPr txBox="1"/>
          <p:nvPr/>
        </p:nvSpPr>
        <p:spPr>
          <a:xfrm>
            <a:off x="1249960" y="1065402"/>
            <a:ext cx="99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A1C12-3065-4BCA-B559-F19C08868667}"/>
              </a:ext>
            </a:extLst>
          </p:cNvPr>
          <p:cNvSpPr txBox="1"/>
          <p:nvPr/>
        </p:nvSpPr>
        <p:spPr>
          <a:xfrm>
            <a:off x="1182847" y="951522"/>
            <a:ext cx="88419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Free Space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Splitting and Coalescing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Basic Strategies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Fit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Worst Fit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First Fit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Next Fit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Segregated Lists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Buddy Allocation</a:t>
            </a:r>
          </a:p>
        </p:txBody>
      </p:sp>
    </p:spTree>
    <p:extLst>
      <p:ext uri="{BB962C8B-B14F-4D97-AF65-F5344CB8AC3E}">
        <p14:creationId xmlns:p14="http://schemas.microsoft.com/office/powerpoint/2010/main" val="589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965200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Chap 14. Memory API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메모리 관련 이슈 </a:t>
            </a:r>
            <a:r>
              <a:rPr lang="en-US" altLang="ko-KR" sz="1300" dirty="0"/>
              <a:t>(dangling pointer , buffer overflow, aliasing)</a:t>
            </a:r>
            <a:r>
              <a:rPr lang="ko-KR" altLang="en-US" sz="1300" dirty="0"/>
              <a:t>를 </a:t>
            </a:r>
            <a:r>
              <a:rPr lang="en-US" altLang="ko-KR" sz="1300" dirty="0" err="1">
                <a:sym typeface="Wingdings" panose="05000000000000000000" pitchFamily="2" charset="2"/>
              </a:rPr>
              <a:t>gdb</a:t>
            </a:r>
            <a:r>
              <a:rPr lang="en-US" altLang="ko-KR" sz="1300" dirty="0">
                <a:sym typeface="Wingdings" panose="05000000000000000000" pitchFamily="2" charset="2"/>
              </a:rPr>
              <a:t>,</a:t>
            </a:r>
            <a:r>
              <a:rPr lang="ko-KR" altLang="en-US" sz="1300" dirty="0">
                <a:sym typeface="Wingdings" panose="05000000000000000000" pitchFamily="2" charset="2"/>
              </a:rPr>
              <a:t> </a:t>
            </a:r>
            <a:r>
              <a:rPr lang="en-US" altLang="ko-KR" sz="1300" dirty="0" err="1">
                <a:sym typeface="Wingdings" panose="05000000000000000000" pitchFamily="2" charset="2"/>
              </a:rPr>
              <a:t>valgrind</a:t>
            </a: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ym typeface="Wingdings" panose="05000000000000000000" pitchFamily="2" charset="2"/>
              </a:rPr>
              <a:t>도구를 사용한 </a:t>
            </a:r>
            <a:r>
              <a:rPr lang="en-US" altLang="ko-KR" sz="1300" dirty="0">
                <a:sym typeface="Wingdings" panose="05000000000000000000" pitchFamily="2" charset="2"/>
              </a:rPr>
              <a:t>debugging</a:t>
            </a:r>
            <a:r>
              <a:rPr lang="ko-KR" altLang="en-US" sz="1300" dirty="0">
                <a:sym typeface="Wingdings" panose="05000000000000000000" pitchFamily="2" charset="2"/>
              </a:rPr>
              <a:t> 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Chap 15. Address Translation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 </a:t>
            </a:r>
            <a:r>
              <a:rPr lang="en-US" altLang="ko-KR" sz="1300" dirty="0"/>
              <a:t>segmentation </a:t>
            </a:r>
            <a:r>
              <a:rPr lang="ko-KR" altLang="en-US" sz="1300" dirty="0"/>
              <a:t>이 없을 때의 </a:t>
            </a:r>
            <a:r>
              <a:rPr lang="en-US" altLang="ko-KR" sz="1300" dirty="0"/>
              <a:t>virtual memory</a:t>
            </a:r>
            <a:r>
              <a:rPr lang="ko-KR" altLang="en-US" sz="1300" dirty="0"/>
              <a:t> 와 </a:t>
            </a:r>
            <a:r>
              <a:rPr lang="en-US" altLang="ko-KR" sz="1300" dirty="0"/>
              <a:t>physical memory</a:t>
            </a:r>
            <a:r>
              <a:rPr lang="ko-KR" altLang="en-US" sz="1300" dirty="0"/>
              <a:t> </a:t>
            </a:r>
            <a:r>
              <a:rPr lang="en-US" altLang="ko-KR" sz="1300" dirty="0"/>
              <a:t>simulation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Chap 16. Segmentation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300" dirty="0"/>
              <a:t> </a:t>
            </a:r>
            <a:r>
              <a:rPr lang="en-US" altLang="ko-KR" sz="1300" dirty="0"/>
              <a:t>segmentation </a:t>
            </a:r>
            <a:r>
              <a:rPr lang="ko-KR" altLang="en-US" sz="1300" dirty="0"/>
              <a:t>이 생긴 후 </a:t>
            </a:r>
            <a:r>
              <a:rPr lang="en-US" altLang="ko-KR" sz="1300" dirty="0"/>
              <a:t>virtual memory</a:t>
            </a:r>
            <a:r>
              <a:rPr lang="ko-KR" altLang="en-US" sz="1300" dirty="0"/>
              <a:t> 와 </a:t>
            </a:r>
            <a:r>
              <a:rPr lang="en-US" altLang="ko-KR" sz="1300" dirty="0"/>
              <a:t>physical memory</a:t>
            </a:r>
            <a:r>
              <a:rPr lang="ko-KR" altLang="en-US" sz="1300" dirty="0"/>
              <a:t> </a:t>
            </a:r>
            <a:r>
              <a:rPr lang="en-US" altLang="ko-KR" sz="1300" dirty="0"/>
              <a:t>simulation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527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17. Free Space Management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Free Space </a:t>
            </a:r>
            <a:r>
              <a:rPr lang="ko-KR" altLang="en-US" sz="1300" dirty="0"/>
              <a:t>관리 </a:t>
            </a:r>
            <a:r>
              <a:rPr lang="en-US" altLang="ko-KR" sz="1300" dirty="0"/>
              <a:t>simulation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/>
              <a:t>             </a:t>
            </a:r>
            <a:endParaRPr lang="en-US" altLang="ko-KR" sz="17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ko-KR" altLang="en-US" sz="1700" dirty="0"/>
              <a:t>             </a:t>
            </a:r>
            <a:endParaRPr lang="ko-KR" altLang="en-US" sz="25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9FBB7E-5A25-4893-A850-D09A9811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86" y="2129431"/>
            <a:ext cx="8057774" cy="38251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8333F6-4202-4544-8BE2-577675A59CFA}"/>
              </a:ext>
            </a:extLst>
          </p:cNvPr>
          <p:cNvSpPr/>
          <p:nvPr/>
        </p:nvSpPr>
        <p:spPr>
          <a:xfrm>
            <a:off x="7633982" y="2121042"/>
            <a:ext cx="864065" cy="211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18771-7E2A-482D-A818-B66DE06ED233}"/>
              </a:ext>
            </a:extLst>
          </p:cNvPr>
          <p:cNvSpPr/>
          <p:nvPr/>
        </p:nvSpPr>
        <p:spPr>
          <a:xfrm>
            <a:off x="8556771" y="2129431"/>
            <a:ext cx="503339" cy="211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6D540-1E32-4C35-B0FF-1A4F6A417984}"/>
              </a:ext>
            </a:extLst>
          </p:cNvPr>
          <p:cNvSpPr/>
          <p:nvPr/>
        </p:nvSpPr>
        <p:spPr>
          <a:xfrm>
            <a:off x="5889073" y="2121042"/>
            <a:ext cx="444616" cy="211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BFECC-A99F-484D-A41C-9D299AACB823}"/>
              </a:ext>
            </a:extLst>
          </p:cNvPr>
          <p:cNvSpPr/>
          <p:nvPr/>
        </p:nvSpPr>
        <p:spPr>
          <a:xfrm>
            <a:off x="6400800" y="2121042"/>
            <a:ext cx="503339" cy="211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E7E469-9242-40BF-90E5-58D1E780A523}"/>
              </a:ext>
            </a:extLst>
          </p:cNvPr>
          <p:cNvSpPr/>
          <p:nvPr/>
        </p:nvSpPr>
        <p:spPr>
          <a:xfrm>
            <a:off x="6941889" y="2121042"/>
            <a:ext cx="327171" cy="211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19. Translation Lookaside Buffers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" dirty="0" err="1"/>
              <a:t>fds</a:t>
            </a:r>
            <a:endParaRPr lang="en-US" altLang="ko-KR" sz="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             write a program and measure the size and cost of accessing a TLB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20. Advanced Page 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             </a:t>
            </a:r>
            <a:r>
              <a:rPr lang="en-US" altLang="ko-KR" sz="1700" dirty="0"/>
              <a:t>check how a multi-level page table works by running </a:t>
            </a:r>
            <a:r>
              <a:rPr lang="en-US" altLang="ko-KR" sz="1700" dirty="0">
                <a:solidFill>
                  <a:srgbClr val="0070C0"/>
                </a:solidFill>
              </a:rPr>
              <a:t>paging-multilevel-translate.py </a:t>
            </a:r>
            <a:r>
              <a:rPr lang="en-US" altLang="ko-KR" sz="1700" dirty="0"/>
              <a:t>program</a:t>
            </a:r>
          </a:p>
          <a:p>
            <a:pPr marL="0" indent="0">
              <a:buNone/>
            </a:pPr>
            <a:endParaRPr lang="en-US" altLang="ko-KR" sz="17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21. Swapping: Mechanisms</a:t>
            </a:r>
          </a:p>
          <a:p>
            <a:endParaRPr lang="en-US" altLang="ko-KR" sz="500" dirty="0"/>
          </a:p>
          <a:p>
            <a:pPr marL="0" indent="0">
              <a:buNone/>
            </a:pPr>
            <a:r>
              <a:rPr lang="ko-KR" altLang="en-US" sz="1700" dirty="0"/>
              <a:t>             </a:t>
            </a:r>
            <a:r>
              <a:rPr lang="en-US" altLang="ko-KR" sz="1700" dirty="0"/>
              <a:t>using a tool with </a:t>
            </a:r>
            <a:r>
              <a:rPr lang="en-US" altLang="ko-KR" sz="17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vmstat</a:t>
            </a:r>
            <a:r>
              <a:rPr lang="en-US" altLang="ko-KR" sz="1700" dirty="0"/>
              <a:t>, trace memory, CPU, and I/O usage. </a:t>
            </a:r>
          </a:p>
          <a:p>
            <a:pPr marL="0" indent="0">
              <a:buNone/>
            </a:pPr>
            <a:endParaRPr lang="en-US" altLang="ko-KR" sz="1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/>
              <a:t>Chap 22. Swapping: Policies</a:t>
            </a:r>
          </a:p>
          <a:p>
            <a:endParaRPr lang="en-US" altLang="ko-KR" sz="5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	</a:t>
            </a:r>
            <a:r>
              <a:rPr lang="en-US" altLang="ko-KR" sz="1700" dirty="0"/>
              <a:t>Simulate different page-replacement policies by running </a:t>
            </a:r>
            <a:r>
              <a:rPr lang="en-US" altLang="ko-KR" sz="1700" dirty="0">
                <a:solidFill>
                  <a:srgbClr val="0070C0"/>
                </a:solidFill>
              </a:rPr>
              <a:t>paging-policy.py </a:t>
            </a:r>
            <a:r>
              <a:rPr lang="en-US" altLang="ko-KR" sz="1700" dirty="0"/>
              <a:t>program</a:t>
            </a:r>
          </a:p>
          <a:p>
            <a:pPr marL="0" indent="0">
              <a:buNone/>
            </a:pPr>
            <a:endParaRPr lang="ko-KR" altLang="en-US" sz="25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1737368"/>
          <p:cNvSpPr>
            <a:spLocks noChangeArrowheads="1"/>
          </p:cNvSpPr>
          <p:nvPr/>
        </p:nvSpPr>
        <p:spPr bwMode="auto">
          <a:xfrm>
            <a:off x="1755614" y="1730086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x231737368"/>
          <p:cNvSpPr>
            <a:spLocks noChangeArrowheads="1"/>
          </p:cNvSpPr>
          <p:nvPr/>
        </p:nvSpPr>
        <p:spPr bwMode="auto">
          <a:xfrm>
            <a:off x="1727712" y="3009408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231737368"/>
          <p:cNvSpPr>
            <a:spLocks noChangeArrowheads="1"/>
          </p:cNvSpPr>
          <p:nvPr/>
        </p:nvSpPr>
        <p:spPr bwMode="auto">
          <a:xfrm>
            <a:off x="1755614" y="4391213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231737368"/>
          <p:cNvSpPr>
            <a:spLocks noChangeArrowheads="1"/>
          </p:cNvSpPr>
          <p:nvPr/>
        </p:nvSpPr>
        <p:spPr bwMode="auto">
          <a:xfrm>
            <a:off x="1744173" y="5714245"/>
            <a:ext cx="154464" cy="208616"/>
          </a:xfrm>
          <a:custGeom>
            <a:avLst/>
            <a:gdLst>
              <a:gd name="T0" fmla="*/ 424 w 1934"/>
              <a:gd name="T1" fmla="*/ 585 h 1902"/>
              <a:gd name="T2" fmla="*/ 480 w 1934"/>
              <a:gd name="T3" fmla="*/ 635 h 1902"/>
              <a:gd name="T4" fmla="*/ 513 w 1934"/>
              <a:gd name="T5" fmla="*/ 922 h 1902"/>
              <a:gd name="T6" fmla="*/ 535 w 1934"/>
              <a:gd name="T7" fmla="*/ 1090 h 1902"/>
              <a:gd name="T8" fmla="*/ 626 w 1934"/>
              <a:gd name="T9" fmla="*/ 1144 h 1902"/>
              <a:gd name="T10" fmla="*/ 1048 w 1934"/>
              <a:gd name="T11" fmla="*/ 720 h 1902"/>
              <a:gd name="T12" fmla="*/ 1680 w 1934"/>
              <a:gd name="T13" fmla="*/ 71 h 1902"/>
              <a:gd name="T14" fmla="*/ 1893 w 1934"/>
              <a:gd name="T15" fmla="*/ 29 h 1902"/>
              <a:gd name="T16" fmla="*/ 1925 w 1934"/>
              <a:gd name="T17" fmla="*/ 180 h 1902"/>
              <a:gd name="T18" fmla="*/ 1909 w 1934"/>
              <a:gd name="T19" fmla="*/ 349 h 1902"/>
              <a:gd name="T20" fmla="*/ 1844 w 1934"/>
              <a:gd name="T21" fmla="*/ 421 h 1902"/>
              <a:gd name="T22" fmla="*/ 1498 w 1934"/>
              <a:gd name="T23" fmla="*/ 796 h 1902"/>
              <a:gd name="T24" fmla="*/ 1127 w 1934"/>
              <a:gd name="T25" fmla="*/ 1217 h 1902"/>
              <a:gd name="T26" fmla="*/ 787 w 1934"/>
              <a:gd name="T27" fmla="*/ 1588 h 1902"/>
              <a:gd name="T28" fmla="*/ 632 w 1934"/>
              <a:gd name="T29" fmla="*/ 1738 h 1902"/>
              <a:gd name="T30" fmla="*/ 553 w 1934"/>
              <a:gd name="T31" fmla="*/ 1822 h 1902"/>
              <a:gd name="T32" fmla="*/ 472 w 1934"/>
              <a:gd name="T33" fmla="*/ 1891 h 1902"/>
              <a:gd name="T34" fmla="*/ 318 w 1934"/>
              <a:gd name="T35" fmla="*/ 1888 h 1902"/>
              <a:gd name="T36" fmla="*/ 222 w 1934"/>
              <a:gd name="T37" fmla="*/ 1857 h 1902"/>
              <a:gd name="T38" fmla="*/ 148 w 1934"/>
              <a:gd name="T39" fmla="*/ 1797 h 1902"/>
              <a:gd name="T40" fmla="*/ 85 w 1934"/>
              <a:gd name="T41" fmla="*/ 1706 h 1902"/>
              <a:gd name="T42" fmla="*/ 37 w 1934"/>
              <a:gd name="T43" fmla="*/ 1495 h 1902"/>
              <a:gd name="T44" fmla="*/ 6 w 1934"/>
              <a:gd name="T45" fmla="*/ 1124 h 1902"/>
              <a:gd name="T46" fmla="*/ 22 w 1934"/>
              <a:gd name="T47" fmla="*/ 846 h 1902"/>
              <a:gd name="T48" fmla="*/ 211 w 1934"/>
              <a:gd name="T49" fmla="*/ 57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4" h="1902">
                <a:moveTo>
                  <a:pt x="424" y="585"/>
                </a:moveTo>
                <a:cubicBezTo>
                  <a:pt x="445" y="582"/>
                  <a:pt x="466" y="579"/>
                  <a:pt x="480" y="635"/>
                </a:cubicBezTo>
                <a:cubicBezTo>
                  <a:pt x="494" y="691"/>
                  <a:pt x="504" y="807"/>
                  <a:pt x="513" y="922"/>
                </a:cubicBezTo>
                <a:cubicBezTo>
                  <a:pt x="522" y="997"/>
                  <a:pt x="529" y="1044"/>
                  <a:pt x="535" y="1090"/>
                </a:cubicBezTo>
                <a:cubicBezTo>
                  <a:pt x="553" y="1126"/>
                  <a:pt x="590" y="1135"/>
                  <a:pt x="626" y="1144"/>
                </a:cubicBezTo>
                <a:cubicBezTo>
                  <a:pt x="711" y="1082"/>
                  <a:pt x="880" y="901"/>
                  <a:pt x="1048" y="720"/>
                </a:cubicBezTo>
                <a:cubicBezTo>
                  <a:pt x="1224" y="542"/>
                  <a:pt x="1452" y="307"/>
                  <a:pt x="1680" y="71"/>
                </a:cubicBezTo>
                <a:cubicBezTo>
                  <a:pt x="1820" y="-44"/>
                  <a:pt x="1857" y="-7"/>
                  <a:pt x="1893" y="29"/>
                </a:cubicBezTo>
                <a:cubicBezTo>
                  <a:pt x="1934" y="47"/>
                  <a:pt x="1930" y="114"/>
                  <a:pt x="1925" y="180"/>
                </a:cubicBezTo>
                <a:cubicBezTo>
                  <a:pt x="1927" y="233"/>
                  <a:pt x="1918" y="291"/>
                  <a:pt x="1909" y="349"/>
                </a:cubicBezTo>
                <a:cubicBezTo>
                  <a:pt x="1895" y="390"/>
                  <a:pt x="1870" y="406"/>
                  <a:pt x="1844" y="421"/>
                </a:cubicBezTo>
                <a:cubicBezTo>
                  <a:pt x="1775" y="495"/>
                  <a:pt x="1637" y="646"/>
                  <a:pt x="1498" y="796"/>
                </a:cubicBezTo>
                <a:cubicBezTo>
                  <a:pt x="1378" y="929"/>
                  <a:pt x="1253" y="1073"/>
                  <a:pt x="1127" y="1217"/>
                </a:cubicBezTo>
                <a:cubicBezTo>
                  <a:pt x="1008" y="1348"/>
                  <a:pt x="898" y="1468"/>
                  <a:pt x="787" y="1588"/>
                </a:cubicBezTo>
                <a:cubicBezTo>
                  <a:pt x="705" y="1675"/>
                  <a:pt x="669" y="1707"/>
                  <a:pt x="632" y="1738"/>
                </a:cubicBezTo>
                <a:cubicBezTo>
                  <a:pt x="593" y="1776"/>
                  <a:pt x="573" y="1799"/>
                  <a:pt x="553" y="1822"/>
                </a:cubicBezTo>
                <a:cubicBezTo>
                  <a:pt x="526" y="1848"/>
                  <a:pt x="499" y="1870"/>
                  <a:pt x="472" y="1891"/>
                </a:cubicBezTo>
                <a:cubicBezTo>
                  <a:pt x="433" y="1902"/>
                  <a:pt x="376" y="1895"/>
                  <a:pt x="318" y="1888"/>
                </a:cubicBezTo>
                <a:cubicBezTo>
                  <a:pt x="276" y="1883"/>
                  <a:pt x="249" y="1870"/>
                  <a:pt x="222" y="1857"/>
                </a:cubicBezTo>
                <a:cubicBezTo>
                  <a:pt x="194" y="1842"/>
                  <a:pt x="171" y="1820"/>
                  <a:pt x="148" y="1797"/>
                </a:cubicBezTo>
                <a:cubicBezTo>
                  <a:pt x="126" y="1771"/>
                  <a:pt x="106" y="1739"/>
                  <a:pt x="85" y="1706"/>
                </a:cubicBezTo>
                <a:cubicBezTo>
                  <a:pt x="66" y="1655"/>
                  <a:pt x="52" y="1575"/>
                  <a:pt x="37" y="1495"/>
                </a:cubicBezTo>
                <a:cubicBezTo>
                  <a:pt x="23" y="1398"/>
                  <a:pt x="15" y="1261"/>
                  <a:pt x="6" y="1124"/>
                </a:cubicBezTo>
                <a:cubicBezTo>
                  <a:pt x="3" y="1015"/>
                  <a:pt x="13" y="931"/>
                  <a:pt x="22" y="846"/>
                </a:cubicBezTo>
                <a:cubicBezTo>
                  <a:pt x="54" y="754"/>
                  <a:pt x="133" y="666"/>
                  <a:pt x="211" y="577"/>
                </a:cubicBezTo>
              </a:path>
            </a:pathLst>
          </a:custGeom>
          <a:solidFill>
            <a:srgbClr val="B03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8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2536" y="229659"/>
            <a:ext cx="4903344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Chap 22. Swapping: Policies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AC07929-934F-41B9-9241-BC0CFE8F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039448"/>
            <a:ext cx="10515600" cy="11300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When little memory is free</a:t>
            </a:r>
            <a:endParaRPr lang="en-US" altLang="ko-KR" sz="1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Memory pressure forces OS for paging out to make room for actively-used pages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Replacement policy</a:t>
            </a:r>
            <a:r>
              <a:rPr lang="en-US" altLang="ko-KR" sz="2000" dirty="0"/>
              <a:t>: decide which page (or pages) to evict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FB7EA6-541A-4F64-99E8-74185EC1C319}"/>
              </a:ext>
            </a:extLst>
          </p:cNvPr>
          <p:cNvSpPr txBox="1">
            <a:spLocks/>
          </p:cNvSpPr>
          <p:nvPr/>
        </p:nvSpPr>
        <p:spPr>
          <a:xfrm>
            <a:off x="1031240" y="2298988"/>
            <a:ext cx="10515600" cy="11300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 Optimal replacement policy</a:t>
            </a:r>
            <a:endParaRPr lang="en-US" altLang="ko-KR" sz="1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Evict a page that will be accessed furthest in the future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Best replacement policy, comparison purpose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3AA155A-B75A-42CE-8A77-EA9CE1BFD3A8}"/>
              </a:ext>
            </a:extLst>
          </p:cNvPr>
          <p:cNvSpPr txBox="1">
            <a:spLocks/>
          </p:cNvSpPr>
          <p:nvPr/>
        </p:nvSpPr>
        <p:spPr>
          <a:xfrm>
            <a:off x="1031240" y="3558528"/>
            <a:ext cx="10515600" cy="11300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 FIFO (First In First Out)</a:t>
            </a:r>
            <a:endParaRPr lang="en-US" altLang="ko-KR" sz="1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Evict a page that was brought into memory for the first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Not considering locality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6B19F0F-4B05-423D-ADE1-C2256557F8D0}"/>
              </a:ext>
            </a:extLst>
          </p:cNvPr>
          <p:cNvSpPr txBox="1">
            <a:spLocks/>
          </p:cNvSpPr>
          <p:nvPr/>
        </p:nvSpPr>
        <p:spPr>
          <a:xfrm>
            <a:off x="1031240" y="4818068"/>
            <a:ext cx="10515600" cy="11300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 LRU (Least Recently Used)</a:t>
            </a:r>
            <a:endParaRPr lang="en-US" altLang="ko-KR" sz="1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Evict a page that was accessed oldest in the past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Considering temporal locality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6576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1240" y="1039447"/>
            <a:ext cx="10515600" cy="5150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+mj-lt"/>
              </a:rPr>
              <a:t>Paging-policy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/>
              <a:t>1.  </a:t>
            </a:r>
            <a:r>
              <a:rPr lang="en-US" altLang="ko-KR" sz="2000" dirty="0"/>
              <a:t>Change the policy from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FIFO, to LRU, to OPT</a:t>
            </a:r>
            <a:r>
              <a:rPr lang="en-US" altLang="ko-KR" sz="2000" dirty="0"/>
              <a:t> and compute whether each access are hits or misses.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Cache size: 3 frames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Reference string: 8 7 4 2 5 4 7 3 4 5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Number of </a:t>
            </a:r>
            <a:r>
              <a:rPr lang="en-US" altLang="ko-KR" sz="1800" dirty="0" err="1"/>
              <a:t>addrs</a:t>
            </a:r>
            <a:r>
              <a:rPr lang="en-US" altLang="ko-KR" sz="1800" dirty="0"/>
              <a:t>: 10</a:t>
            </a:r>
            <a:endParaRPr lang="en-US" altLang="ko-KR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579A07-0599-4912-A74F-6CF4C8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25" y="210652"/>
            <a:ext cx="3567150" cy="430740"/>
          </a:xfrm>
        </p:spPr>
        <p:txBody>
          <a:bodyPr>
            <a:normAutofit fontScale="90000"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Homework of OSTEP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86C26E-D88C-4C33-A00C-013ADD1D53A0}"/>
              </a:ext>
            </a:extLst>
          </p:cNvPr>
          <p:cNvGrpSpPr/>
          <p:nvPr/>
        </p:nvGrpSpPr>
        <p:grpSpPr>
          <a:xfrm>
            <a:off x="403772" y="3324599"/>
            <a:ext cx="5458486" cy="1861713"/>
            <a:chOff x="285080" y="3437819"/>
            <a:chExt cx="5458486" cy="18617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CF5104-F0BD-4CEC-AB67-5D06762AC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811"/>
            <a:stretch/>
          </p:blipFill>
          <p:spPr>
            <a:xfrm>
              <a:off x="310568" y="3437819"/>
              <a:ext cx="5407509" cy="14343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2EEC6B4-5E1F-4298-95D5-B5DD55A34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 r="4476" b="-180"/>
            <a:stretch/>
          </p:blipFill>
          <p:spPr>
            <a:xfrm>
              <a:off x="285080" y="3581255"/>
              <a:ext cx="5458486" cy="171827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3B367D-8984-4A85-A1B6-E55CF26DB586}"/>
              </a:ext>
            </a:extLst>
          </p:cNvPr>
          <p:cNvGrpSpPr/>
          <p:nvPr/>
        </p:nvGrpSpPr>
        <p:grpSpPr>
          <a:xfrm>
            <a:off x="6096000" y="2271453"/>
            <a:ext cx="5762454" cy="1838162"/>
            <a:chOff x="5777274" y="2974331"/>
            <a:chExt cx="5890770" cy="180385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FDBD8D-CC1A-4D92-A02F-E4FF88844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5479"/>
            <a:stretch/>
          </p:blipFill>
          <p:spPr>
            <a:xfrm>
              <a:off x="5777274" y="2974331"/>
              <a:ext cx="5890770" cy="14538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69A36A-D129-4D7F-99F9-578FC98E7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146" r="25042"/>
            <a:stretch/>
          </p:blipFill>
          <p:spPr>
            <a:xfrm>
              <a:off x="5777274" y="3158523"/>
              <a:ext cx="5890770" cy="161966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3DDEFB-1EFB-4549-907F-E13C81FA829D}"/>
              </a:ext>
            </a:extLst>
          </p:cNvPr>
          <p:cNvGrpSpPr/>
          <p:nvPr/>
        </p:nvGrpSpPr>
        <p:grpSpPr>
          <a:xfrm>
            <a:off x="6096000" y="4541552"/>
            <a:ext cx="5827058" cy="1688241"/>
            <a:chOff x="5967683" y="4541552"/>
            <a:chExt cx="5955375" cy="17273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BD279A-15B4-4DE7-9BCC-40C3BFAEF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9489" r="21122"/>
            <a:stretch/>
          </p:blipFill>
          <p:spPr>
            <a:xfrm>
              <a:off x="5967683" y="4656029"/>
              <a:ext cx="5955375" cy="161283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22E75B-6881-4286-AE40-8E3C36642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6020"/>
            <a:stretch/>
          </p:blipFill>
          <p:spPr>
            <a:xfrm>
              <a:off x="5967684" y="4541552"/>
              <a:ext cx="5890770" cy="12707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D9593D-EB9D-4B5E-8C8C-7A7D99480E9D}"/>
              </a:ext>
            </a:extLst>
          </p:cNvPr>
          <p:cNvSpPr txBox="1"/>
          <p:nvPr/>
        </p:nvSpPr>
        <p:spPr>
          <a:xfrm>
            <a:off x="344768" y="2919409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FIFO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FC384-EDF1-41AD-A15C-8EA130888F71}"/>
              </a:ext>
            </a:extLst>
          </p:cNvPr>
          <p:cNvSpPr txBox="1"/>
          <p:nvPr/>
        </p:nvSpPr>
        <p:spPr>
          <a:xfrm>
            <a:off x="5903557" y="192741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LRU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879CA-8185-49B0-9984-3965B0255AF9}"/>
              </a:ext>
            </a:extLst>
          </p:cNvPr>
          <p:cNvSpPr txBox="1"/>
          <p:nvPr/>
        </p:nvSpPr>
        <p:spPr>
          <a:xfrm>
            <a:off x="5903557" y="420445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OPT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2A34FE8-FFFF-4F64-9EE0-33AA32667A38}"/>
              </a:ext>
            </a:extLst>
          </p:cNvPr>
          <p:cNvSpPr/>
          <p:nvPr/>
        </p:nvSpPr>
        <p:spPr>
          <a:xfrm>
            <a:off x="2468881" y="3943350"/>
            <a:ext cx="205740" cy="97827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FB19BF-FC72-4B13-9F27-FF1E9162B6AF}"/>
              </a:ext>
            </a:extLst>
          </p:cNvPr>
          <p:cNvSpPr/>
          <p:nvPr/>
        </p:nvSpPr>
        <p:spPr>
          <a:xfrm>
            <a:off x="8183880" y="2731570"/>
            <a:ext cx="220979" cy="11089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DEBB92-2566-4EED-9B7F-DC55B96BA6BC}"/>
              </a:ext>
            </a:extLst>
          </p:cNvPr>
          <p:cNvSpPr txBox="1"/>
          <p:nvPr/>
        </p:nvSpPr>
        <p:spPr>
          <a:xfrm>
            <a:off x="7935893" y="2479704"/>
            <a:ext cx="495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LRU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E5F8991-F748-41D3-936D-B6D7CFD5930B}"/>
              </a:ext>
            </a:extLst>
          </p:cNvPr>
          <p:cNvSpPr/>
          <p:nvPr/>
        </p:nvSpPr>
        <p:spPr>
          <a:xfrm>
            <a:off x="8668085" y="2459148"/>
            <a:ext cx="220979" cy="138133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A9D0CA-25E8-4F1E-B181-834F01304197}"/>
              </a:ext>
            </a:extLst>
          </p:cNvPr>
          <p:cNvSpPr txBox="1"/>
          <p:nvPr/>
        </p:nvSpPr>
        <p:spPr>
          <a:xfrm>
            <a:off x="8796885" y="377944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MRU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5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13877</TotalTime>
  <Words>584</Words>
  <Application>Microsoft Office PowerPoint</Application>
  <PresentationFormat>와이드스크린</PresentationFormat>
  <Paragraphs>133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08서울남산체 B</vt:lpstr>
      <vt:lpstr>Ubuntu Condensed</vt:lpstr>
      <vt:lpstr>맑은 고딕</vt:lpstr>
      <vt:lpstr>Arial</vt:lpstr>
      <vt:lpstr>Wingdings</vt:lpstr>
      <vt:lpstr>Office 테마</vt:lpstr>
      <vt:lpstr>MEMORY Virtualization</vt:lpstr>
      <vt:lpstr>MEMORY Virtualization</vt:lpstr>
      <vt:lpstr>MEMORY Virtualization</vt:lpstr>
      <vt:lpstr>MEMORY Virtualization</vt:lpstr>
      <vt:lpstr>Homework of OSTEP</vt:lpstr>
      <vt:lpstr>Homework of OSTEP</vt:lpstr>
      <vt:lpstr>Homework of OSTEP</vt:lpstr>
      <vt:lpstr>Chap 22. Swapping: Policies </vt:lpstr>
      <vt:lpstr>Homework of OSTEP</vt:lpstr>
      <vt:lpstr>Homework of OSTEP</vt:lpstr>
      <vt:lpstr>Homework of OSTEP</vt:lpstr>
      <vt:lpstr>Homework of OSTEP</vt:lpstr>
      <vt:lpstr>Homework of OSTEP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가상화</dc:title>
  <dc:creator>정 성현</dc:creator>
  <cp:lastModifiedBy>한예진</cp:lastModifiedBy>
  <cp:revision>80</cp:revision>
  <dcterms:created xsi:type="dcterms:W3CDTF">2020-07-24T03:56:30Z</dcterms:created>
  <dcterms:modified xsi:type="dcterms:W3CDTF">2020-08-11T06:22:53Z</dcterms:modified>
</cp:coreProperties>
</file>