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4" r:id="rId6"/>
    <p:sldId id="271" r:id="rId7"/>
    <p:sldId id="274" r:id="rId8"/>
    <p:sldId id="278" r:id="rId9"/>
    <p:sldId id="279" r:id="rId10"/>
    <p:sldId id="268" r:id="rId11"/>
    <p:sldId id="269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>
        <p:scale>
          <a:sx n="75" d="100"/>
          <a:sy n="75" d="100"/>
        </p:scale>
        <p:origin x="166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-1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hoinno\Downloads\csv\08_23_K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hoinno\Downloads\csv\08_23_K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hoinno\Downloads\csv\08_23_K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hoinno\Downloads\csv\08_23_K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hoinno\Downloads\csv\08_23_K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hoinno\Downloads\csv\08_23_K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Test-And-Set.s</a:t>
            </a:r>
            <a:endParaRPr lang="ko-KR"/>
          </a:p>
        </c:rich>
      </c:tx>
      <c:layout>
        <c:manualLayout>
          <c:xMode val="edge"/>
          <c:yMode val="edge"/>
          <c:x val="0.307385802820489"/>
          <c:y val="3.297739508996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Sheet1!$N$12</c:f>
              <c:strCache>
                <c:ptCount val="1"/>
                <c:pt idx="0">
                  <c:v>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Sheet1!$N$13:$N$22</c:f>
              <c:numCache>
                <c:formatCode>General</c:formatCode>
                <c:ptCount val="10"/>
                <c:pt idx="0">
                  <c:v>57.35</c:v>
                </c:pt>
                <c:pt idx="1">
                  <c:v>74.59</c:v>
                </c:pt>
                <c:pt idx="2">
                  <c:v>84.21</c:v>
                </c:pt>
                <c:pt idx="3">
                  <c:v>86.42</c:v>
                </c:pt>
                <c:pt idx="4">
                  <c:v>88.61</c:v>
                </c:pt>
                <c:pt idx="5">
                  <c:v>92.75</c:v>
                </c:pt>
                <c:pt idx="6">
                  <c:v>96.39</c:v>
                </c:pt>
                <c:pt idx="7">
                  <c:v>93.75</c:v>
                </c:pt>
                <c:pt idx="8">
                  <c:v>93.75</c:v>
                </c:pt>
                <c:pt idx="9">
                  <c:v>91.6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EF-4D5E-A817-DA039FE83CA3}"/>
            </c:ext>
          </c:extLst>
        </c:ser>
        <c:ser>
          <c:idx val="1"/>
          <c:order val="1"/>
          <c:tx>
            <c:strRef>
              <c:f>Sheet1!$Q$12</c:f>
              <c:strCache>
                <c:ptCount val="1"/>
                <c:pt idx="0">
                  <c:v>4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Sheet1!$Q$13:$Q$22</c:f>
              <c:numCache>
                <c:formatCode>General</c:formatCode>
                <c:ptCount val="10"/>
                <c:pt idx="0">
                  <c:v>58.61</c:v>
                </c:pt>
                <c:pt idx="1">
                  <c:v>78.37</c:v>
                </c:pt>
                <c:pt idx="2">
                  <c:v>89.72</c:v>
                </c:pt>
                <c:pt idx="3">
                  <c:v>92.41</c:v>
                </c:pt>
                <c:pt idx="4">
                  <c:v>93.75</c:v>
                </c:pt>
                <c:pt idx="5">
                  <c:v>102.09</c:v>
                </c:pt>
                <c:pt idx="6">
                  <c:v>101.91</c:v>
                </c:pt>
                <c:pt idx="7">
                  <c:v>95.81</c:v>
                </c:pt>
                <c:pt idx="8">
                  <c:v>97.36</c:v>
                </c:pt>
                <c:pt idx="9">
                  <c:v>97.36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EF-4D5E-A817-DA039FE83CA3}"/>
            </c:ext>
          </c:extLst>
        </c:ser>
        <c:ser>
          <c:idx val="2"/>
          <c:order val="2"/>
          <c:tx>
            <c:strRef>
              <c:f>Sheet1!$T$12</c:f>
              <c:strCache>
                <c:ptCount val="1"/>
                <c:pt idx="0">
                  <c:v>8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Sheet1!$T$13:$T$22</c:f>
              <c:numCache>
                <c:formatCode>General</c:formatCode>
                <c:ptCount val="10"/>
                <c:pt idx="0">
                  <c:v>57.9</c:v>
                </c:pt>
                <c:pt idx="1">
                  <c:v>75.88</c:v>
                </c:pt>
                <c:pt idx="2">
                  <c:v>89.54</c:v>
                </c:pt>
                <c:pt idx="3">
                  <c:v>94.56</c:v>
                </c:pt>
                <c:pt idx="4">
                  <c:v>97.8</c:v>
                </c:pt>
                <c:pt idx="5">
                  <c:v>94.23</c:v>
                </c:pt>
                <c:pt idx="6">
                  <c:v>105.58</c:v>
                </c:pt>
                <c:pt idx="7">
                  <c:v>98.06</c:v>
                </c:pt>
                <c:pt idx="8">
                  <c:v>100.1</c:v>
                </c:pt>
                <c:pt idx="9">
                  <c:v>102.35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EF-4D5E-A817-DA039FE83CA3}"/>
            </c:ext>
          </c:extLst>
        </c:ser>
        <c:ser>
          <c:idx val="3"/>
          <c:order val="3"/>
          <c:tx>
            <c:strRef>
              <c:f>Sheet1!$W$12</c:f>
              <c:strCache>
                <c:ptCount val="1"/>
                <c:pt idx="0">
                  <c:v>16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Sheet1!$W$13:$W$22</c:f>
              <c:numCache>
                <c:formatCode>General</c:formatCode>
                <c:ptCount val="10"/>
                <c:pt idx="0">
                  <c:v>53.28</c:v>
                </c:pt>
                <c:pt idx="1">
                  <c:v>72.59</c:v>
                </c:pt>
                <c:pt idx="2">
                  <c:v>84.96</c:v>
                </c:pt>
                <c:pt idx="3">
                  <c:v>85.15</c:v>
                </c:pt>
                <c:pt idx="4">
                  <c:v>92.54</c:v>
                </c:pt>
                <c:pt idx="5">
                  <c:v>97.04</c:v>
                </c:pt>
                <c:pt idx="6">
                  <c:v>101.35</c:v>
                </c:pt>
                <c:pt idx="7">
                  <c:v>95.38</c:v>
                </c:pt>
                <c:pt idx="8">
                  <c:v>97.22</c:v>
                </c:pt>
                <c:pt idx="9">
                  <c:v>97.22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EF-4D5E-A817-DA039FE83CA3}"/>
            </c:ext>
          </c:extLst>
        </c:ser>
        <c:ser>
          <c:idx val="4"/>
          <c:order val="4"/>
          <c:tx>
            <c:strRef>
              <c:f>Sheet1!$Z$12</c:f>
              <c:strCache>
                <c:ptCount val="1"/>
                <c:pt idx="0">
                  <c:v>32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Sheet1!$Z$13:$Z$22</c:f>
              <c:numCache>
                <c:formatCode>General</c:formatCode>
                <c:ptCount val="10"/>
                <c:pt idx="0">
                  <c:v>44.52</c:v>
                </c:pt>
                <c:pt idx="1">
                  <c:v>60.48</c:v>
                </c:pt>
                <c:pt idx="2">
                  <c:v>69.069999999999993</c:v>
                </c:pt>
                <c:pt idx="3">
                  <c:v>73.400000000000006</c:v>
                </c:pt>
                <c:pt idx="4">
                  <c:v>78.25</c:v>
                </c:pt>
                <c:pt idx="5">
                  <c:v>83.91</c:v>
                </c:pt>
                <c:pt idx="6">
                  <c:v>89.1</c:v>
                </c:pt>
                <c:pt idx="7">
                  <c:v>83.48</c:v>
                </c:pt>
                <c:pt idx="8">
                  <c:v>84.88</c:v>
                </c:pt>
                <c:pt idx="9">
                  <c:v>86.49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EF-4D5E-A817-DA039FE83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9363552"/>
        <c:axId val="1604677168"/>
      </c:lineChart>
      <c:catAx>
        <c:axId val="167936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Interrupt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4677168"/>
        <c:crosses val="autoZero"/>
        <c:auto val="1"/>
        <c:lblAlgn val="ctr"/>
        <c:lblOffset val="100"/>
        <c:noMultiLvlLbl val="0"/>
      </c:catAx>
      <c:valAx>
        <c:axId val="1604677168"/>
        <c:scaling>
          <c:orientation val="minMax"/>
          <c:max val="110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KIinst/sec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936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Test-AND-TEst-and-set.s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Sheet1!$N$32</c:f>
              <c:strCache>
                <c:ptCount val="1"/>
                <c:pt idx="0">
                  <c:v>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Sheet1!$N$33:$N$42</c:f>
              <c:numCache>
                <c:formatCode>General</c:formatCode>
                <c:ptCount val="10"/>
                <c:pt idx="0">
                  <c:v>45.016666666666602</c:v>
                </c:pt>
                <c:pt idx="1">
                  <c:v>60.426666666666598</c:v>
                </c:pt>
                <c:pt idx="2">
                  <c:v>66.156666666666595</c:v>
                </c:pt>
                <c:pt idx="3">
                  <c:v>73.599999999999994</c:v>
                </c:pt>
                <c:pt idx="4">
                  <c:v>75.136666666666599</c:v>
                </c:pt>
                <c:pt idx="5">
                  <c:v>77.643333333333302</c:v>
                </c:pt>
                <c:pt idx="6">
                  <c:v>79.216666666666598</c:v>
                </c:pt>
                <c:pt idx="7">
                  <c:v>80.36</c:v>
                </c:pt>
                <c:pt idx="8">
                  <c:v>80.093333333333305</c:v>
                </c:pt>
                <c:pt idx="9">
                  <c:v>81.22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8D-4257-ADE5-A138084805EC}"/>
            </c:ext>
          </c:extLst>
        </c:ser>
        <c:ser>
          <c:idx val="1"/>
          <c:order val="1"/>
          <c:tx>
            <c:strRef>
              <c:f>Sheet1!$Q$32</c:f>
              <c:strCache>
                <c:ptCount val="1"/>
                <c:pt idx="0">
                  <c:v>4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Sheet1!$Q$33:$Q$42</c:f>
              <c:numCache>
                <c:formatCode>General</c:formatCode>
                <c:ptCount val="10"/>
                <c:pt idx="0">
                  <c:v>47.048000000000002</c:v>
                </c:pt>
                <c:pt idx="1">
                  <c:v>62.1</c:v>
                </c:pt>
                <c:pt idx="2">
                  <c:v>69.585999999999999</c:v>
                </c:pt>
                <c:pt idx="3">
                  <c:v>75.679999999999893</c:v>
                </c:pt>
                <c:pt idx="4">
                  <c:v>78.855999999999995</c:v>
                </c:pt>
                <c:pt idx="5">
                  <c:v>81.256</c:v>
                </c:pt>
                <c:pt idx="6">
                  <c:v>72.059999999999903</c:v>
                </c:pt>
                <c:pt idx="7">
                  <c:v>74.694000000000003</c:v>
                </c:pt>
                <c:pt idx="8">
                  <c:v>75.754000000000005</c:v>
                </c:pt>
                <c:pt idx="9">
                  <c:v>85.927999999999997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8D-4257-ADE5-A138084805EC}"/>
            </c:ext>
          </c:extLst>
        </c:ser>
        <c:ser>
          <c:idx val="2"/>
          <c:order val="2"/>
          <c:tx>
            <c:strRef>
              <c:f>Sheet1!$T$32</c:f>
              <c:strCache>
                <c:ptCount val="1"/>
                <c:pt idx="0">
                  <c:v>8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Sheet1!$T$33:$T$42</c:f>
              <c:numCache>
                <c:formatCode>General</c:formatCode>
                <c:ptCount val="10"/>
                <c:pt idx="0">
                  <c:v>44.32</c:v>
                </c:pt>
                <c:pt idx="1">
                  <c:v>58.68</c:v>
                </c:pt>
                <c:pt idx="2">
                  <c:v>66.510000000000005</c:v>
                </c:pt>
                <c:pt idx="3">
                  <c:v>71.11</c:v>
                </c:pt>
                <c:pt idx="4">
                  <c:v>73.819999999999993</c:v>
                </c:pt>
                <c:pt idx="5">
                  <c:v>71.95</c:v>
                </c:pt>
                <c:pt idx="6">
                  <c:v>73.34</c:v>
                </c:pt>
                <c:pt idx="7">
                  <c:v>75.11</c:v>
                </c:pt>
                <c:pt idx="8">
                  <c:v>81.05</c:v>
                </c:pt>
                <c:pt idx="9">
                  <c:v>87.43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8D-4257-ADE5-A138084805EC}"/>
            </c:ext>
          </c:extLst>
        </c:ser>
        <c:ser>
          <c:idx val="3"/>
          <c:order val="3"/>
          <c:tx>
            <c:strRef>
              <c:f>Sheet1!$W$32</c:f>
              <c:strCache>
                <c:ptCount val="1"/>
                <c:pt idx="0">
                  <c:v>16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Sheet1!$W$33:$W$42</c:f>
              <c:numCache>
                <c:formatCode>General</c:formatCode>
                <c:ptCount val="10"/>
                <c:pt idx="0">
                  <c:v>40.79</c:v>
                </c:pt>
                <c:pt idx="1">
                  <c:v>52.72</c:v>
                </c:pt>
                <c:pt idx="2">
                  <c:v>62.95</c:v>
                </c:pt>
                <c:pt idx="3">
                  <c:v>70.569999999999993</c:v>
                </c:pt>
                <c:pt idx="4">
                  <c:v>68.319999999999993</c:v>
                </c:pt>
                <c:pt idx="5">
                  <c:v>70.5</c:v>
                </c:pt>
                <c:pt idx="6">
                  <c:v>75.599999999999994</c:v>
                </c:pt>
                <c:pt idx="7">
                  <c:v>72.91</c:v>
                </c:pt>
                <c:pt idx="8">
                  <c:v>78.91</c:v>
                </c:pt>
                <c:pt idx="9">
                  <c:v>82.77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8D-4257-ADE5-A138084805EC}"/>
            </c:ext>
          </c:extLst>
        </c:ser>
        <c:ser>
          <c:idx val="4"/>
          <c:order val="4"/>
          <c:tx>
            <c:strRef>
              <c:f>Sheet1!$Z$32</c:f>
              <c:strCache>
                <c:ptCount val="1"/>
                <c:pt idx="0">
                  <c:v>32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Sheet1!$Z$33:$Z$42</c:f>
              <c:numCache>
                <c:formatCode>General</c:formatCode>
                <c:ptCount val="10"/>
                <c:pt idx="0">
                  <c:v>38.24</c:v>
                </c:pt>
                <c:pt idx="1">
                  <c:v>51.15</c:v>
                </c:pt>
                <c:pt idx="2">
                  <c:v>56.92</c:v>
                </c:pt>
                <c:pt idx="3">
                  <c:v>61.08</c:v>
                </c:pt>
                <c:pt idx="4">
                  <c:v>63.89</c:v>
                </c:pt>
                <c:pt idx="5">
                  <c:v>66.84</c:v>
                </c:pt>
                <c:pt idx="6">
                  <c:v>66.989999999999995</c:v>
                </c:pt>
                <c:pt idx="7">
                  <c:v>69.790000000000006</c:v>
                </c:pt>
                <c:pt idx="8">
                  <c:v>71.64</c:v>
                </c:pt>
                <c:pt idx="9">
                  <c:v>72.73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8D-4257-ADE5-A138084805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640400"/>
        <c:axId val="1575150608"/>
      </c:lineChart>
      <c:catAx>
        <c:axId val="157664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Interrupt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5150608"/>
        <c:crosses val="autoZero"/>
        <c:auto val="1"/>
        <c:lblAlgn val="ctr"/>
        <c:lblOffset val="100"/>
        <c:noMultiLvlLbl val="0"/>
      </c:catAx>
      <c:valAx>
        <c:axId val="1575150608"/>
        <c:scaling>
          <c:orientation val="minMax"/>
          <c:max val="110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Kinst/sec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664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Sheet1!$M$12</c:f>
              <c:strCache>
                <c:ptCount val="1"/>
                <c:pt idx="0">
                  <c:v>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Sheet1!$M$13:$M$22</c:f>
              <c:numCache>
                <c:formatCode>General</c:formatCode>
                <c:ptCount val="10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28</c:v>
                </c:pt>
                <c:pt idx="4">
                  <c:v>28</c:v>
                </c:pt>
                <c:pt idx="5">
                  <c:v>32</c:v>
                </c:pt>
                <c:pt idx="6">
                  <c:v>32</c:v>
                </c:pt>
                <c:pt idx="7">
                  <c:v>24</c:v>
                </c:pt>
                <c:pt idx="8">
                  <c:v>24</c:v>
                </c:pt>
                <c:pt idx="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E1-4DF3-A8ED-3D8A8F6707D2}"/>
            </c:ext>
          </c:extLst>
        </c:ser>
        <c:ser>
          <c:idx val="1"/>
          <c:order val="1"/>
          <c:tx>
            <c:strRef>
              <c:f>Sheet1!$P$12</c:f>
              <c:strCache>
                <c:ptCount val="1"/>
                <c:pt idx="0">
                  <c:v>4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Sheet1!$P$13:$P$22</c:f>
              <c:numCache>
                <c:formatCode>General</c:formatCode>
                <c:ptCount val="10"/>
                <c:pt idx="0">
                  <c:v>96</c:v>
                </c:pt>
                <c:pt idx="1">
                  <c:v>96</c:v>
                </c:pt>
                <c:pt idx="2">
                  <c:v>96</c:v>
                </c:pt>
                <c:pt idx="3">
                  <c:v>84</c:v>
                </c:pt>
                <c:pt idx="4">
                  <c:v>84</c:v>
                </c:pt>
                <c:pt idx="5">
                  <c:v>88</c:v>
                </c:pt>
                <c:pt idx="6">
                  <c:v>96</c:v>
                </c:pt>
                <c:pt idx="7">
                  <c:v>48</c:v>
                </c:pt>
                <c:pt idx="8">
                  <c:v>48</c:v>
                </c:pt>
                <c:pt idx="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E1-4DF3-A8ED-3D8A8F6707D2}"/>
            </c:ext>
          </c:extLst>
        </c:ser>
        <c:ser>
          <c:idx val="2"/>
          <c:order val="2"/>
          <c:tx>
            <c:strRef>
              <c:f>Sheet1!$S$12</c:f>
              <c:strCache>
                <c:ptCount val="1"/>
                <c:pt idx="0">
                  <c:v>8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Sheet1!$S$13:$S$22</c:f>
              <c:numCache>
                <c:formatCode>General</c:formatCode>
                <c:ptCount val="10"/>
                <c:pt idx="0">
                  <c:v>320</c:v>
                </c:pt>
                <c:pt idx="1">
                  <c:v>320</c:v>
                </c:pt>
                <c:pt idx="2">
                  <c:v>332</c:v>
                </c:pt>
                <c:pt idx="3">
                  <c:v>292</c:v>
                </c:pt>
                <c:pt idx="4">
                  <c:v>284</c:v>
                </c:pt>
                <c:pt idx="5">
                  <c:v>284</c:v>
                </c:pt>
                <c:pt idx="6">
                  <c:v>248</c:v>
                </c:pt>
                <c:pt idx="7">
                  <c:v>96</c:v>
                </c:pt>
                <c:pt idx="8">
                  <c:v>96</c:v>
                </c:pt>
                <c:pt idx="9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E1-4DF3-A8ED-3D8A8F6707D2}"/>
            </c:ext>
          </c:extLst>
        </c:ser>
        <c:ser>
          <c:idx val="3"/>
          <c:order val="3"/>
          <c:tx>
            <c:strRef>
              <c:f>Sheet1!$V$12</c:f>
              <c:strCache>
                <c:ptCount val="1"/>
                <c:pt idx="0">
                  <c:v>16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Sheet1!$V$13:$V$22</c:f>
              <c:numCache>
                <c:formatCode>General</c:formatCode>
                <c:ptCount val="10"/>
                <c:pt idx="0">
                  <c:v>1152</c:v>
                </c:pt>
                <c:pt idx="1">
                  <c:v>1152</c:v>
                </c:pt>
                <c:pt idx="2">
                  <c:v>1196</c:v>
                </c:pt>
                <c:pt idx="3">
                  <c:v>1092</c:v>
                </c:pt>
                <c:pt idx="4">
                  <c:v>1044</c:v>
                </c:pt>
                <c:pt idx="5">
                  <c:v>1020</c:v>
                </c:pt>
                <c:pt idx="6">
                  <c:v>512</c:v>
                </c:pt>
                <c:pt idx="7">
                  <c:v>192</c:v>
                </c:pt>
                <c:pt idx="8">
                  <c:v>192</c:v>
                </c:pt>
                <c:pt idx="9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E1-4DF3-A8ED-3D8A8F6707D2}"/>
            </c:ext>
          </c:extLst>
        </c:ser>
        <c:ser>
          <c:idx val="4"/>
          <c:order val="4"/>
          <c:tx>
            <c:strRef>
              <c:f>Sheet1!$Y$12</c:f>
              <c:strCache>
                <c:ptCount val="1"/>
                <c:pt idx="0">
                  <c:v>32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Sheet1!$Y$13:$Y$22</c:f>
              <c:numCache>
                <c:formatCode>General</c:formatCode>
                <c:ptCount val="10"/>
                <c:pt idx="0">
                  <c:v>4352</c:v>
                </c:pt>
                <c:pt idx="1">
                  <c:v>4352</c:v>
                </c:pt>
                <c:pt idx="2">
                  <c:v>4460</c:v>
                </c:pt>
                <c:pt idx="3">
                  <c:v>4228</c:v>
                </c:pt>
                <c:pt idx="4">
                  <c:v>4004</c:v>
                </c:pt>
                <c:pt idx="5">
                  <c:v>3884</c:v>
                </c:pt>
                <c:pt idx="6">
                  <c:v>1024</c:v>
                </c:pt>
                <c:pt idx="7">
                  <c:v>384</c:v>
                </c:pt>
                <c:pt idx="8">
                  <c:v>384</c:v>
                </c:pt>
                <c:pt idx="9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E1-4DF3-A8ED-3D8A8F670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622272"/>
        <c:axId val="1777441984"/>
      </c:lineChart>
      <c:catAx>
        <c:axId val="184562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interrupt frequency</a:t>
                </a:r>
              </a:p>
            </c:rich>
          </c:tx>
          <c:layout>
            <c:manualLayout>
              <c:xMode val="edge"/>
              <c:yMode val="edge"/>
              <c:x val="0.35564130682847367"/>
              <c:y val="0.875046351227654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7441984"/>
        <c:crosses val="autoZero"/>
        <c:auto val="1"/>
        <c:lblAlgn val="ctr"/>
        <c:lblOffset val="100"/>
        <c:noMultiLvlLbl val="0"/>
      </c:catAx>
      <c:valAx>
        <c:axId val="1777441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56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Sheet1!$N$32</c:f>
              <c:strCache>
                <c:ptCount val="1"/>
                <c:pt idx="0">
                  <c:v>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Sheet1!$M$33:$M$42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42</c:v>
                </c:pt>
                <c:pt idx="5">
                  <c:v>36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E4-4E45-AA5B-D428E68CC330}"/>
            </c:ext>
          </c:extLst>
        </c:ser>
        <c:ser>
          <c:idx val="1"/>
          <c:order val="1"/>
          <c:tx>
            <c:strRef>
              <c:f>Sheet1!$Q$32</c:f>
              <c:strCache>
                <c:ptCount val="1"/>
                <c:pt idx="0">
                  <c:v>4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Sheet1!$P$33:$P$42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126</c:v>
                </c:pt>
                <c:pt idx="5">
                  <c:v>108</c:v>
                </c:pt>
                <c:pt idx="6">
                  <c:v>114</c:v>
                </c:pt>
                <c:pt idx="7">
                  <c:v>111</c:v>
                </c:pt>
                <c:pt idx="8">
                  <c:v>122</c:v>
                </c:pt>
                <c:pt idx="9">
                  <c:v>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E4-4E45-AA5B-D428E68CC330}"/>
            </c:ext>
          </c:extLst>
        </c:ser>
        <c:ser>
          <c:idx val="2"/>
          <c:order val="2"/>
          <c:tx>
            <c:strRef>
              <c:f>Sheet1!$T$32</c:f>
              <c:strCache>
                <c:ptCount val="1"/>
                <c:pt idx="0">
                  <c:v>8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Sheet1!$S$33:$S$42</c:f>
              <c:numCache>
                <c:formatCode>General</c:formatCode>
                <c:ptCount val="10"/>
                <c:pt idx="0">
                  <c:v>320</c:v>
                </c:pt>
                <c:pt idx="1">
                  <c:v>320</c:v>
                </c:pt>
                <c:pt idx="2">
                  <c:v>332</c:v>
                </c:pt>
                <c:pt idx="3">
                  <c:v>292</c:v>
                </c:pt>
                <c:pt idx="4">
                  <c:v>414</c:v>
                </c:pt>
                <c:pt idx="5">
                  <c:v>284</c:v>
                </c:pt>
                <c:pt idx="6">
                  <c:v>248</c:v>
                </c:pt>
                <c:pt idx="7">
                  <c:v>351</c:v>
                </c:pt>
                <c:pt idx="8">
                  <c:v>390</c:v>
                </c:pt>
                <c:pt idx="9">
                  <c:v>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E4-4E45-AA5B-D428E68CC330}"/>
            </c:ext>
          </c:extLst>
        </c:ser>
        <c:ser>
          <c:idx val="3"/>
          <c:order val="3"/>
          <c:tx>
            <c:strRef>
              <c:f>Sheet1!$V$32</c:f>
              <c:strCache>
                <c:ptCount val="1"/>
                <c:pt idx="0">
                  <c:v>16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Sheet1!$V$33:$V$42</c:f>
              <c:numCache>
                <c:formatCode>General</c:formatCode>
                <c:ptCount val="10"/>
                <c:pt idx="0">
                  <c:v>1440</c:v>
                </c:pt>
                <c:pt idx="1">
                  <c:v>1440</c:v>
                </c:pt>
                <c:pt idx="2">
                  <c:v>1440</c:v>
                </c:pt>
                <c:pt idx="3">
                  <c:v>1446</c:v>
                </c:pt>
                <c:pt idx="4">
                  <c:v>1470</c:v>
                </c:pt>
                <c:pt idx="5">
                  <c:v>1296</c:v>
                </c:pt>
                <c:pt idx="6">
                  <c:v>1447</c:v>
                </c:pt>
                <c:pt idx="7">
                  <c:v>1218</c:v>
                </c:pt>
                <c:pt idx="8">
                  <c:v>1364</c:v>
                </c:pt>
                <c:pt idx="9">
                  <c:v>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E4-4E45-AA5B-D428E68CC330}"/>
            </c:ext>
          </c:extLst>
        </c:ser>
        <c:ser>
          <c:idx val="4"/>
          <c:order val="4"/>
          <c:tx>
            <c:strRef>
              <c:f>Sheet1!$Z$32</c:f>
              <c:strCache>
                <c:ptCount val="1"/>
                <c:pt idx="0">
                  <c:v>32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Sheet1!$Y$33:$Y$42</c:f>
              <c:numCache>
                <c:formatCode>General</c:formatCode>
                <c:ptCount val="10"/>
                <c:pt idx="0">
                  <c:v>5540</c:v>
                </c:pt>
                <c:pt idx="1">
                  <c:v>5540</c:v>
                </c:pt>
                <c:pt idx="2">
                  <c:v>5440</c:v>
                </c:pt>
                <c:pt idx="3">
                  <c:v>5395</c:v>
                </c:pt>
                <c:pt idx="4">
                  <c:v>5544</c:v>
                </c:pt>
                <c:pt idx="5">
                  <c:v>4896</c:v>
                </c:pt>
                <c:pt idx="6">
                  <c:v>5553</c:v>
                </c:pt>
                <c:pt idx="7">
                  <c:v>4482</c:v>
                </c:pt>
                <c:pt idx="8">
                  <c:v>5034</c:v>
                </c:pt>
                <c:pt idx="9">
                  <c:v>5584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E4-4E45-AA5B-D428E68CC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727152"/>
        <c:axId val="1777428256"/>
      </c:lineChart>
      <c:catAx>
        <c:axId val="186172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Interrupt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7428256"/>
        <c:crosses val="autoZero"/>
        <c:auto val="1"/>
        <c:lblAlgn val="ctr"/>
        <c:lblOffset val="100"/>
        <c:noMultiLvlLbl val="0"/>
      </c:catAx>
      <c:valAx>
        <c:axId val="1777428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# of instructions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172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Test-and-set.s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Sheet1!$N$12</c:f>
              <c:strCache>
                <c:ptCount val="1"/>
                <c:pt idx="0">
                  <c:v>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Sheet1!$O$13:$O$22</c:f>
              <c:numCache>
                <c:formatCode>General</c:formatCode>
                <c:ptCount val="10"/>
                <c:pt idx="0">
                  <c:v>0.55797733217088052</c:v>
                </c:pt>
                <c:pt idx="1">
                  <c:v>0.42901193189435577</c:v>
                </c:pt>
                <c:pt idx="2">
                  <c:v>0.38000237501484385</c:v>
                </c:pt>
                <c:pt idx="3">
                  <c:v>0.32399907428835917</c:v>
                </c:pt>
                <c:pt idx="4">
                  <c:v>0.31599142308994471</c:v>
                </c:pt>
                <c:pt idx="5">
                  <c:v>0.34501347708894881</c:v>
                </c:pt>
                <c:pt idx="6">
                  <c:v>0.33198464571013592</c:v>
                </c:pt>
                <c:pt idx="7">
                  <c:v>0.25600000000000001</c:v>
                </c:pt>
                <c:pt idx="8">
                  <c:v>0.25600000000000001</c:v>
                </c:pt>
                <c:pt idx="9">
                  <c:v>0.26200873362445415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B-4B24-B7B8-46E5ABC6F65D}"/>
            </c:ext>
          </c:extLst>
        </c:ser>
        <c:ser>
          <c:idx val="1"/>
          <c:order val="1"/>
          <c:tx>
            <c:strRef>
              <c:f>Sheet1!$Q$12</c:f>
              <c:strCache>
                <c:ptCount val="1"/>
                <c:pt idx="0">
                  <c:v>4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Sheet1!$R$13:$R$22</c:f>
              <c:numCache>
                <c:formatCode>General</c:formatCode>
                <c:ptCount val="10"/>
                <c:pt idx="0">
                  <c:v>1.6379457430472615</c:v>
                </c:pt>
                <c:pt idx="1">
                  <c:v>1.2249585300497638</c:v>
                </c:pt>
                <c:pt idx="2">
                  <c:v>1.0699955416852429</c:v>
                </c:pt>
                <c:pt idx="3">
                  <c:v>0.90899253327561957</c:v>
                </c:pt>
                <c:pt idx="4">
                  <c:v>0.89600000000000002</c:v>
                </c:pt>
                <c:pt idx="5">
                  <c:v>0.86198452345969245</c:v>
                </c:pt>
                <c:pt idx="6">
                  <c:v>0.94200765381218721</c:v>
                </c:pt>
                <c:pt idx="7">
                  <c:v>0.50099154576766514</c:v>
                </c:pt>
                <c:pt idx="8">
                  <c:v>0.49301561216105177</c:v>
                </c:pt>
                <c:pt idx="9">
                  <c:v>0.49301561216105177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2B-4B24-B7B8-46E5ABC6F65D}"/>
            </c:ext>
          </c:extLst>
        </c:ser>
        <c:ser>
          <c:idx val="2"/>
          <c:order val="2"/>
          <c:tx>
            <c:strRef>
              <c:f>Sheet1!$T$12</c:f>
              <c:strCache>
                <c:ptCount val="1"/>
                <c:pt idx="0">
                  <c:v>8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Sheet1!$U$13:$U$22</c:f>
              <c:numCache>
                <c:formatCode>General</c:formatCode>
                <c:ptCount val="10"/>
                <c:pt idx="0">
                  <c:v>5.5267702936096716</c:v>
                </c:pt>
                <c:pt idx="1">
                  <c:v>4.2171850289931472</c:v>
                </c:pt>
                <c:pt idx="2">
                  <c:v>3.707840071476435</c:v>
                </c:pt>
                <c:pt idx="3">
                  <c:v>3.0879864636209815</c:v>
                </c:pt>
                <c:pt idx="4">
                  <c:v>2.9038854805725971</c:v>
                </c:pt>
                <c:pt idx="5">
                  <c:v>3.0139021543033002</c:v>
                </c:pt>
                <c:pt idx="6">
                  <c:v>2.3489297215381701</c:v>
                </c:pt>
                <c:pt idx="7">
                  <c:v>0.97899245359983678</c:v>
                </c:pt>
                <c:pt idx="8">
                  <c:v>0.9590409590409591</c:v>
                </c:pt>
                <c:pt idx="9">
                  <c:v>0.93795798729848567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2B-4B24-B7B8-46E5ABC6F65D}"/>
            </c:ext>
          </c:extLst>
        </c:ser>
        <c:ser>
          <c:idx val="3"/>
          <c:order val="3"/>
          <c:tx>
            <c:strRef>
              <c:f>Sheet1!$W$12</c:f>
              <c:strCache>
                <c:ptCount val="1"/>
                <c:pt idx="0">
                  <c:v>16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Sheet1!$X$13:$X$22</c:f>
              <c:numCache>
                <c:formatCode>General</c:formatCode>
                <c:ptCount val="10"/>
                <c:pt idx="0">
                  <c:v>21.621621621621621</c:v>
                </c:pt>
                <c:pt idx="1">
                  <c:v>15.869954539192726</c:v>
                </c:pt>
                <c:pt idx="2">
                  <c:v>14.077212806026367</c:v>
                </c:pt>
                <c:pt idx="3">
                  <c:v>12.824427480916029</c:v>
                </c:pt>
                <c:pt idx="4">
                  <c:v>11.281607953317483</c:v>
                </c:pt>
                <c:pt idx="5">
                  <c:v>10.511129431162406</c:v>
                </c:pt>
                <c:pt idx="6">
                  <c:v>5.0518006906758757</c:v>
                </c:pt>
                <c:pt idx="7">
                  <c:v>2.0130006290626965</c:v>
                </c:pt>
                <c:pt idx="8">
                  <c:v>1.9749022834807652</c:v>
                </c:pt>
                <c:pt idx="9">
                  <c:v>1.9749022834807652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2B-4B24-B7B8-46E5ABC6F65D}"/>
            </c:ext>
          </c:extLst>
        </c:ser>
        <c:ser>
          <c:idx val="4"/>
          <c:order val="4"/>
          <c:tx>
            <c:strRef>
              <c:f>Sheet1!$Z$12</c:f>
              <c:strCache>
                <c:ptCount val="1"/>
                <c:pt idx="0">
                  <c:v>32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Sheet1!$AA$13:$AA$22</c:f>
              <c:numCache>
                <c:formatCode>General</c:formatCode>
                <c:ptCount val="10"/>
                <c:pt idx="0">
                  <c:v>97.753818508535488</c:v>
                </c:pt>
                <c:pt idx="1">
                  <c:v>71.957671957671963</c:v>
                </c:pt>
                <c:pt idx="2">
                  <c:v>64.572173157666143</c:v>
                </c:pt>
                <c:pt idx="3">
                  <c:v>57.602179836512256</c:v>
                </c:pt>
                <c:pt idx="4">
                  <c:v>51.16932907348243</c:v>
                </c:pt>
                <c:pt idx="5">
                  <c:v>46.287689190799668</c:v>
                </c:pt>
                <c:pt idx="6">
                  <c:v>11.49270482603816</c:v>
                </c:pt>
                <c:pt idx="7">
                  <c:v>4.5999041686631523</c:v>
                </c:pt>
                <c:pt idx="8">
                  <c:v>4.5240339302544772</c:v>
                </c:pt>
                <c:pt idx="9">
                  <c:v>4.4398196323274366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2B-4B24-B7B8-46E5ABC6F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4916912"/>
        <c:axId val="1777446144"/>
      </c:lineChart>
      <c:catAx>
        <c:axId val="186491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interrupt frequency</a:t>
                </a:r>
              </a:p>
            </c:rich>
          </c:tx>
          <c:layout>
            <c:manualLayout>
              <c:xMode val="edge"/>
              <c:yMode val="edge"/>
              <c:x val="0.37755038076689679"/>
              <c:y val="0.88930263907029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7446144"/>
        <c:crosses val="autoZero"/>
        <c:auto val="1"/>
        <c:lblAlgn val="ctr"/>
        <c:lblOffset val="100"/>
        <c:noMultiLvlLbl val="0"/>
      </c:catAx>
      <c:valAx>
        <c:axId val="1777446144"/>
        <c:scaling>
          <c:orientation val="minMax"/>
          <c:max val="1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*sec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46173228346456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491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Test-and-test-and-set.s</a:t>
            </a:r>
            <a:endParaRPr lang="ko-KR"/>
          </a:p>
        </c:rich>
      </c:tx>
      <c:layout>
        <c:manualLayout>
          <c:xMode val="edge"/>
          <c:yMode val="edge"/>
          <c:x val="0.23664566929133862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Sheet1!$N$32</c:f>
              <c:strCache>
                <c:ptCount val="1"/>
                <c:pt idx="0">
                  <c:v>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Sheet1!$O$33:$O$42</c:f>
              <c:numCache>
                <c:formatCode>General</c:formatCode>
                <c:ptCount val="10"/>
                <c:pt idx="0">
                  <c:v>0.88855979266938301</c:v>
                </c:pt>
                <c:pt idx="1">
                  <c:v>0.66195939982347829</c:v>
                </c:pt>
                <c:pt idx="2">
                  <c:v>0.60462538418904688</c:v>
                </c:pt>
                <c:pt idx="3">
                  <c:v>0.5434782608695653</c:v>
                </c:pt>
                <c:pt idx="4">
                  <c:v>0.55898141164988291</c:v>
                </c:pt>
                <c:pt idx="5">
                  <c:v>0.46365860988279761</c:v>
                </c:pt>
                <c:pt idx="6">
                  <c:v>0.49232063959604505</c:v>
                </c:pt>
                <c:pt idx="7">
                  <c:v>0.48531607765057244</c:v>
                </c:pt>
                <c:pt idx="8">
                  <c:v>0.486931912768437</c:v>
                </c:pt>
                <c:pt idx="9">
                  <c:v>0.51711401132725932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22-44A8-847D-CC156E9AC51D}"/>
            </c:ext>
          </c:extLst>
        </c:ser>
        <c:ser>
          <c:idx val="1"/>
          <c:order val="1"/>
          <c:tx>
            <c:strRef>
              <c:f>Sheet1!$P$32</c:f>
              <c:strCache>
                <c:ptCount val="1"/>
                <c:pt idx="0">
                  <c:v>4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Sheet1!$R$33:$R$42</c:f>
              <c:numCache>
                <c:formatCode>General</c:formatCode>
                <c:ptCount val="10"/>
                <c:pt idx="0">
                  <c:v>2.5505866349260331</c:v>
                </c:pt>
                <c:pt idx="1">
                  <c:v>1.932367149758454</c:v>
                </c:pt>
                <c:pt idx="2">
                  <c:v>1.724484810162964</c:v>
                </c:pt>
                <c:pt idx="3">
                  <c:v>1.5856236786469367</c:v>
                </c:pt>
                <c:pt idx="4">
                  <c:v>1.597849244191945</c:v>
                </c:pt>
                <c:pt idx="5">
                  <c:v>1.329132617898986</c:v>
                </c:pt>
                <c:pt idx="6">
                  <c:v>1.5820149875104101</c:v>
                </c:pt>
                <c:pt idx="7">
                  <c:v>1.4860631376014137</c:v>
                </c:pt>
                <c:pt idx="8">
                  <c:v>1.6104760144678827</c:v>
                </c:pt>
                <c:pt idx="9">
                  <c:v>1.5245321664649474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22-44A8-847D-CC156E9AC51D}"/>
            </c:ext>
          </c:extLst>
        </c:ser>
        <c:ser>
          <c:idx val="2"/>
          <c:order val="2"/>
          <c:tx>
            <c:strRef>
              <c:f>Sheet1!$T$32</c:f>
              <c:strCache>
                <c:ptCount val="1"/>
                <c:pt idx="0">
                  <c:v>8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Sheet1!$U$33:$U$42</c:f>
              <c:numCache>
                <c:formatCode>General</c:formatCode>
                <c:ptCount val="10"/>
                <c:pt idx="0">
                  <c:v>7.2202166064981945</c:v>
                </c:pt>
                <c:pt idx="1">
                  <c:v>5.4533060668029991</c:v>
                </c:pt>
                <c:pt idx="2">
                  <c:v>4.9917305668320546</c:v>
                </c:pt>
                <c:pt idx="3">
                  <c:v>4.1063141611587683</c:v>
                </c:pt>
                <c:pt idx="4">
                  <c:v>5.6082362503386625</c:v>
                </c:pt>
                <c:pt idx="5">
                  <c:v>3.9471855455177205</c:v>
                </c:pt>
                <c:pt idx="6">
                  <c:v>3.3815107717480228</c:v>
                </c:pt>
                <c:pt idx="7">
                  <c:v>4.6731460524563975</c:v>
                </c:pt>
                <c:pt idx="8">
                  <c:v>4.8118445404071561</c:v>
                </c:pt>
                <c:pt idx="9">
                  <c:v>4.9410957337298402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22-44A8-847D-CC156E9AC51D}"/>
            </c:ext>
          </c:extLst>
        </c:ser>
        <c:ser>
          <c:idx val="3"/>
          <c:order val="3"/>
          <c:tx>
            <c:strRef>
              <c:f>Sheet1!$W$32</c:f>
              <c:strCache>
                <c:ptCount val="1"/>
                <c:pt idx="0">
                  <c:v>16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Sheet1!$X$33:$X$42</c:f>
              <c:numCache>
                <c:formatCode>General</c:formatCode>
                <c:ptCount val="10"/>
                <c:pt idx="0">
                  <c:v>35.302770286835006</c:v>
                </c:pt>
                <c:pt idx="1">
                  <c:v>27.314112291350533</c:v>
                </c:pt>
                <c:pt idx="2">
                  <c:v>22.875297855440824</c:v>
                </c:pt>
                <c:pt idx="3">
                  <c:v>20.490293325775827</c:v>
                </c:pt>
                <c:pt idx="4">
                  <c:v>21.516393442622952</c:v>
                </c:pt>
                <c:pt idx="5">
                  <c:v>18.382978723404257</c:v>
                </c:pt>
                <c:pt idx="6">
                  <c:v>19.140211640211643</c:v>
                </c:pt>
                <c:pt idx="7">
                  <c:v>16.705527362501716</c:v>
                </c:pt>
                <c:pt idx="8">
                  <c:v>17.285515143834751</c:v>
                </c:pt>
                <c:pt idx="9">
                  <c:v>18.158753171438928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22-44A8-847D-CC156E9AC51D}"/>
            </c:ext>
          </c:extLst>
        </c:ser>
        <c:ser>
          <c:idx val="4"/>
          <c:order val="4"/>
          <c:tx>
            <c:strRef>
              <c:f>Sheet1!$Z$32</c:f>
              <c:strCache>
                <c:ptCount val="1"/>
                <c:pt idx="0">
                  <c:v>32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Sheet1!$AA$33:$AA$42</c:f>
              <c:numCache>
                <c:formatCode>General</c:formatCode>
                <c:ptCount val="10"/>
                <c:pt idx="0">
                  <c:v>144.87447698744768</c:v>
                </c:pt>
                <c:pt idx="1">
                  <c:v>108.3088954056696</c:v>
                </c:pt>
                <c:pt idx="2">
                  <c:v>95.572733661278988</c:v>
                </c:pt>
                <c:pt idx="3">
                  <c:v>88.326784544859208</c:v>
                </c:pt>
                <c:pt idx="4">
                  <c:v>86.774143058381597</c:v>
                </c:pt>
                <c:pt idx="5">
                  <c:v>73.249551166965887</c:v>
                </c:pt>
                <c:pt idx="6">
                  <c:v>82.892969099865653</c:v>
                </c:pt>
                <c:pt idx="7">
                  <c:v>64.221235133973337</c:v>
                </c:pt>
                <c:pt idx="8">
                  <c:v>70.268006700167504</c:v>
                </c:pt>
                <c:pt idx="9">
                  <c:v>76.777120857967816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22-44A8-847D-CC156E9AC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3736848"/>
        <c:axId val="1777449472"/>
      </c:lineChart>
      <c:catAx>
        <c:axId val="189373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interrupt frequency</a:t>
                </a:r>
              </a:p>
            </c:rich>
          </c:tx>
          <c:layout>
            <c:manualLayout>
              <c:xMode val="edge"/>
              <c:yMode val="edge"/>
              <c:x val="0.37213041313004119"/>
              <c:y val="0.8889615979507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7449472"/>
        <c:crosses val="autoZero"/>
        <c:auto val="1"/>
        <c:lblAlgn val="ctr"/>
        <c:lblOffset val="100"/>
        <c:noMultiLvlLbl val="0"/>
      </c:catAx>
      <c:valAx>
        <c:axId val="1777449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*sec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373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1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0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1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2422-C97E-4EA1-9D47-D8D46DEC397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0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9800" y="914781"/>
            <a:ext cx="7772400" cy="1320800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solidFill>
                  <a:srgbClr val="FF0000"/>
                </a:solidFill>
              </a:rPr>
              <a:t>Concurrency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213" y="4757225"/>
            <a:ext cx="359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August 24, 2020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송인호</a:t>
            </a:r>
            <a:r>
              <a:rPr lang="en-US" altLang="ko-KR" dirty="0"/>
              <a:t>, </a:t>
            </a:r>
            <a:r>
              <a:rPr lang="ko-KR" altLang="en-US" dirty="0"/>
              <a:t>정성현</a:t>
            </a:r>
          </a:p>
        </p:txBody>
      </p:sp>
      <p:pic>
        <p:nvPicPr>
          <p:cNvPr id="4" name="그림 3" descr="고양이이(가) 표시된 사진&#10;&#10;자동 생성된 설명">
            <a:extLst>
              <a:ext uri="{FF2B5EF4-FFF2-40B4-BE49-F238E27FC236}">
                <a16:creationId xmlns:a16="http://schemas.microsoft.com/office/drawing/2014/main" id="{4B2AF4D5-2E7A-4E51-8345-38791AEAD0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6" r="13122"/>
          <a:stretch/>
        </p:blipFill>
        <p:spPr>
          <a:xfrm>
            <a:off x="5264600" y="2598222"/>
            <a:ext cx="1662799" cy="17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851469"/>
            <a:ext cx="10233496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/>
              <a:t>Ch28, </a:t>
            </a:r>
            <a:r>
              <a:rPr lang="ko-KR" altLang="en-US" sz="1900" dirty="0"/>
              <a:t>문제 </a:t>
            </a:r>
            <a:r>
              <a:rPr lang="en-US" altLang="ko-KR" sz="1900" dirty="0"/>
              <a:t>6</a:t>
            </a:r>
            <a:r>
              <a:rPr lang="ko-KR" altLang="en-US" sz="1900" dirty="0"/>
              <a:t>번</a:t>
            </a:r>
            <a:r>
              <a:rPr lang="en-US" altLang="ko-KR" sz="1900" dirty="0"/>
              <a:t>, </a:t>
            </a:r>
            <a:r>
              <a:rPr lang="ko-KR" altLang="en-US" sz="1900" dirty="0"/>
              <a:t>문제 </a:t>
            </a:r>
            <a:r>
              <a:rPr lang="en-US" altLang="ko-KR" sz="1900" dirty="0"/>
              <a:t>15</a:t>
            </a:r>
            <a:r>
              <a:rPr lang="ko-KR" altLang="en-US" sz="1900" dirty="0"/>
              <a:t>번</a:t>
            </a:r>
            <a:endParaRPr lang="en-US" altLang="ko-K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7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“</a:t>
            </a:r>
            <a:r>
              <a:rPr lang="ko-KR" altLang="en-US" sz="1600" dirty="0"/>
              <a:t>이제 인터럽트 간격</a:t>
            </a:r>
            <a:r>
              <a:rPr lang="en-US" altLang="ko-KR" sz="1600" dirty="0"/>
              <a:t>(-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  <a:r>
              <a:rPr lang="ko-KR" altLang="en-US" sz="1600" dirty="0"/>
              <a:t>을 변경해가면서 코드를 실행해 보자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     </a:t>
            </a:r>
            <a:r>
              <a:rPr lang="ko-KR" altLang="en-US" sz="1600" dirty="0" err="1"/>
              <a:t>반복문이</a:t>
            </a:r>
            <a:r>
              <a:rPr lang="ko-KR" altLang="en-US" sz="1600" dirty="0"/>
              <a:t> 여러 차례 수행될 수 있도록 해야 하는 것을 유의하자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     코드가 항상 의도한 대로 동작하는가</a:t>
            </a:r>
            <a:r>
              <a:rPr lang="en-US" altLang="ko-KR" sz="1600" dirty="0"/>
              <a:t>? </a:t>
            </a:r>
          </a:p>
          <a:p>
            <a:pPr lvl="1"/>
            <a:r>
              <a:rPr lang="en-US" altLang="ko-KR" sz="1600" dirty="0"/>
              <a:t>     CPU</a:t>
            </a:r>
            <a:r>
              <a:rPr lang="ko-KR" altLang="en-US" sz="1600" dirty="0"/>
              <a:t>를 비효율적으로 사용하는 경우가 가끔 발생하는가</a:t>
            </a:r>
            <a:r>
              <a:rPr lang="en-US" altLang="ko-KR" sz="1600" dirty="0"/>
              <a:t>? </a:t>
            </a:r>
            <a:r>
              <a:rPr lang="ko-KR" altLang="en-US" sz="1600" dirty="0"/>
              <a:t>수치화 할 수 있겠는가</a:t>
            </a:r>
            <a:r>
              <a:rPr lang="en-US" altLang="ko-KR" sz="1600" dirty="0"/>
              <a:t>?”</a:t>
            </a:r>
          </a:p>
          <a:p>
            <a:pPr lvl="1"/>
            <a:endParaRPr lang="en-US" altLang="ko-KR" sz="3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“test-and-test-and-</a:t>
            </a:r>
            <a:r>
              <a:rPr lang="en-US" altLang="ko-KR" sz="1600" dirty="0" err="1"/>
              <a:t>set.s</a:t>
            </a:r>
            <a:r>
              <a:rPr lang="ko-KR" altLang="en-US" sz="1600" dirty="0"/>
              <a:t>는 기존 </a:t>
            </a:r>
            <a:r>
              <a:rPr lang="en-US" altLang="ko-KR" sz="1600" dirty="0"/>
              <a:t>test-and-set</a:t>
            </a:r>
            <a:r>
              <a:rPr lang="ko-KR" altLang="en-US" sz="1600" dirty="0"/>
              <a:t>과 비교하여 무엇을 절약 할 수 있도록 해주는가</a:t>
            </a:r>
            <a:r>
              <a:rPr lang="en-US" altLang="ko-KR" sz="1600" dirty="0"/>
              <a:t>?”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70" y="2724329"/>
            <a:ext cx="3944215" cy="3729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46" y="2669231"/>
            <a:ext cx="4163314" cy="3784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6678" y="6532639"/>
            <a:ext cx="211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Test-and-</a:t>
            </a:r>
            <a:r>
              <a:rPr lang="en-US" altLang="ko-KR" sz="1400" dirty="0" err="1"/>
              <a:t>set.s</a:t>
            </a:r>
            <a:r>
              <a:rPr lang="en-US" altLang="ko-KR" sz="1400" dirty="0"/>
              <a:t> 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32174" y="6532638"/>
            <a:ext cx="255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Test-and-test-and-</a:t>
            </a:r>
            <a:r>
              <a:rPr lang="en-US" altLang="ko-KR" sz="1400" dirty="0" err="1"/>
              <a:t>set.s</a:t>
            </a:r>
            <a:r>
              <a:rPr lang="en-US" altLang="ko-KR" sz="1400" dirty="0"/>
              <a:t> &gt;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5AEE3E-4008-4B2E-8856-5BD65A7986B4}"/>
              </a:ext>
            </a:extLst>
          </p:cNvPr>
          <p:cNvSpPr/>
          <p:nvPr/>
        </p:nvSpPr>
        <p:spPr>
          <a:xfrm>
            <a:off x="6096000" y="3357246"/>
            <a:ext cx="1559668" cy="5836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85F8EB-B94C-4E3A-8AC8-F4297FFD24E3}"/>
              </a:ext>
            </a:extLst>
          </p:cNvPr>
          <p:cNvSpPr/>
          <p:nvPr/>
        </p:nvSpPr>
        <p:spPr>
          <a:xfrm>
            <a:off x="6096000" y="3940905"/>
            <a:ext cx="1559668" cy="5836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10CDC-CEA8-4023-9261-BB8B8CFA4BBF}"/>
              </a:ext>
            </a:extLst>
          </p:cNvPr>
          <p:cNvSpPr/>
          <p:nvPr/>
        </p:nvSpPr>
        <p:spPr>
          <a:xfrm>
            <a:off x="1142051" y="3670951"/>
            <a:ext cx="1466225" cy="7031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9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53D7A5B-7711-4AA8-8EFE-5F9FE7C5A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353350"/>
              </p:ext>
            </p:extLst>
          </p:nvPr>
        </p:nvGraphicFramePr>
        <p:xfrm>
          <a:off x="930507" y="1099122"/>
          <a:ext cx="4585446" cy="284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F55C9AD-C4C2-4BD7-BD8F-75DE12AE6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127209"/>
              </p:ext>
            </p:extLst>
          </p:nvPr>
        </p:nvGraphicFramePr>
        <p:xfrm>
          <a:off x="6370938" y="1099122"/>
          <a:ext cx="4559630" cy="290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321C2752-4CA0-42EC-B47B-69B59C48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559490"/>
              </p:ext>
            </p:extLst>
          </p:nvPr>
        </p:nvGraphicFramePr>
        <p:xfrm>
          <a:off x="928266" y="4094209"/>
          <a:ext cx="4587687" cy="248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37476B2-73FD-4AB1-AB35-7BEBB56FC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2541"/>
              </p:ext>
            </p:extLst>
          </p:nvPr>
        </p:nvGraphicFramePr>
        <p:xfrm>
          <a:off x="6370938" y="3756808"/>
          <a:ext cx="459773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935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6AC6ED9-AB10-4182-9918-067871E55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610159"/>
              </p:ext>
            </p:extLst>
          </p:nvPr>
        </p:nvGraphicFramePr>
        <p:xfrm>
          <a:off x="627038" y="1984941"/>
          <a:ext cx="5468962" cy="33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D8C8455-18B9-486B-B0C2-08AE0B3A5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517420"/>
              </p:ext>
            </p:extLst>
          </p:nvPr>
        </p:nvGraphicFramePr>
        <p:xfrm>
          <a:off x="6170490" y="1989402"/>
          <a:ext cx="5462710" cy="338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43AE97-A9B2-45E7-B908-6B3C24993420}"/>
              </a:ext>
            </a:extLst>
          </p:cNvPr>
          <p:cNvSpPr txBox="1"/>
          <p:nvPr/>
        </p:nvSpPr>
        <p:spPr>
          <a:xfrm>
            <a:off x="4533900" y="6239385"/>
            <a:ext cx="417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*SEC</a:t>
            </a:r>
            <a:r>
              <a:rPr lang="ko-KR" altLang="en-US" dirty="0"/>
              <a:t> </a:t>
            </a:r>
            <a:r>
              <a:rPr lang="en-US" altLang="ko-KR" dirty="0"/>
              <a:t>= # of instructions / (</a:t>
            </a:r>
            <a:r>
              <a:rPr lang="en-US" altLang="ko-KR" dirty="0" err="1"/>
              <a:t>kinst</a:t>
            </a:r>
            <a:r>
              <a:rPr lang="en-US" altLang="ko-KR" dirty="0"/>
              <a:t>/sec)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49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2B766-945D-4F70-BD8F-683A92B78CB9}"/>
              </a:ext>
            </a:extLst>
          </p:cNvPr>
          <p:cNvSpPr txBox="1"/>
          <p:nvPr/>
        </p:nvSpPr>
        <p:spPr>
          <a:xfrm>
            <a:off x="619125" y="872966"/>
            <a:ext cx="102334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/>
              <a:t>Producer-</a:t>
            </a:r>
            <a:r>
              <a:rPr lang="en-US" altLang="ko-KR" sz="1900" dirty="0" err="1"/>
              <a:t>Consumer.s</a:t>
            </a:r>
            <a:endParaRPr lang="en-US" altLang="ko-KR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Polling </a:t>
            </a:r>
            <a:r>
              <a:rPr lang="ko-KR" altLang="en-US" sz="1600" dirty="0"/>
              <a:t>방식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53A5C6-E740-481D-886E-A8D1EFB18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"/>
          <a:stretch/>
        </p:blipFill>
        <p:spPr>
          <a:xfrm>
            <a:off x="619125" y="1612401"/>
            <a:ext cx="5057775" cy="49236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EDF37A-6680-4883-A13C-4957CCD7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0497"/>
            <a:ext cx="5057775" cy="3286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1E650D-F940-48A0-805A-C61FDE325DE0}"/>
              </a:ext>
            </a:extLst>
          </p:cNvPr>
          <p:cNvSpPr/>
          <p:nvPr/>
        </p:nvSpPr>
        <p:spPr>
          <a:xfrm>
            <a:off x="523875" y="1876426"/>
            <a:ext cx="2209800" cy="1162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704C6-D2C3-4688-9E84-9E119C5743D7}"/>
              </a:ext>
            </a:extLst>
          </p:cNvPr>
          <p:cNvSpPr/>
          <p:nvPr/>
        </p:nvSpPr>
        <p:spPr>
          <a:xfrm>
            <a:off x="523874" y="3146969"/>
            <a:ext cx="5153025" cy="35299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EFC7-BDC4-4ABD-9132-11A87CFB0F9C}"/>
              </a:ext>
            </a:extLst>
          </p:cNvPr>
          <p:cNvSpPr/>
          <p:nvPr/>
        </p:nvSpPr>
        <p:spPr>
          <a:xfrm>
            <a:off x="6096001" y="3135140"/>
            <a:ext cx="5153025" cy="35299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0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4959826" y="192941"/>
            <a:ext cx="2272348" cy="43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rgbClr val="FF0000"/>
                </a:solidFill>
              </a:rPr>
              <a:t>Experiment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2B766-945D-4F70-BD8F-683A92B78CB9}"/>
              </a:ext>
            </a:extLst>
          </p:cNvPr>
          <p:cNvSpPr txBox="1"/>
          <p:nvPr/>
        </p:nvSpPr>
        <p:spPr>
          <a:xfrm>
            <a:off x="619125" y="872966"/>
            <a:ext cx="10233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/>
              <a:t>produce-consumer-</a:t>
            </a:r>
            <a:r>
              <a:rPr lang="en-US" altLang="ko-KR" sz="1900" dirty="0" err="1"/>
              <a:t>polling.s</a:t>
            </a:r>
            <a:r>
              <a:rPr lang="en-US" altLang="ko-KR" sz="1900" dirty="0"/>
              <a:t> </a:t>
            </a:r>
            <a:r>
              <a:rPr lang="ko-KR" altLang="en-US" sz="1900" dirty="0"/>
              <a:t>향후 계획</a:t>
            </a:r>
            <a:endParaRPr lang="en-US" altLang="ko-KR" sz="1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EBCA47-7150-4A7F-B78C-D9C32381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64" y="1257687"/>
            <a:ext cx="6649671" cy="5258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36EF1F-50B2-4889-8358-88163C604AEA}"/>
              </a:ext>
            </a:extLst>
          </p:cNvPr>
          <p:cNvSpPr txBox="1"/>
          <p:nvPr/>
        </p:nvSpPr>
        <p:spPr>
          <a:xfrm>
            <a:off x="5109621" y="979601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Producer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8BF37-A05C-4CE2-9589-6F0F0D05B883}"/>
              </a:ext>
            </a:extLst>
          </p:cNvPr>
          <p:cNvSpPr txBox="1"/>
          <p:nvPr/>
        </p:nvSpPr>
        <p:spPr>
          <a:xfrm>
            <a:off x="6523700" y="97960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Consumer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74934-E7EF-4962-8AD3-02B80BA40F9E}"/>
              </a:ext>
            </a:extLst>
          </p:cNvPr>
          <p:cNvSpPr txBox="1"/>
          <p:nvPr/>
        </p:nvSpPr>
        <p:spPr>
          <a:xfrm>
            <a:off x="7928279" y="97960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Consumer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961246-78B5-4C49-BAAD-EFBD094F824F}"/>
              </a:ext>
            </a:extLst>
          </p:cNvPr>
          <p:cNvSpPr txBox="1"/>
          <p:nvPr/>
        </p:nvSpPr>
        <p:spPr>
          <a:xfrm>
            <a:off x="261100" y="6424758"/>
            <a:ext cx="1166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./x86.py –p produce-consume-</a:t>
            </a:r>
            <a:r>
              <a:rPr lang="en-US" altLang="ko-KR" b="1" dirty="0" err="1"/>
              <a:t>polling.s</a:t>
            </a:r>
            <a:r>
              <a:rPr lang="en-US" altLang="ko-KR" b="1" dirty="0"/>
              <a:t> -R </a:t>
            </a:r>
            <a:r>
              <a:rPr lang="en-US" altLang="ko-KR" b="1" dirty="0" err="1"/>
              <a:t>ax,bx,cx</a:t>
            </a:r>
            <a:r>
              <a:rPr lang="en-US" altLang="ko-KR" b="1" dirty="0"/>
              <a:t> -M </a:t>
            </a:r>
            <a:r>
              <a:rPr lang="en-US" altLang="ko-KR" b="1" dirty="0" err="1"/>
              <a:t>buf,mutex</a:t>
            </a:r>
            <a:r>
              <a:rPr lang="en-US" altLang="ko-KR" b="1" dirty="0"/>
              <a:t> -a cx=0,cx=1,cx=1 -t 3 -</a:t>
            </a:r>
            <a:r>
              <a:rPr lang="en-US" altLang="ko-KR" b="1" dirty="0" err="1"/>
              <a:t>i</a:t>
            </a:r>
            <a:r>
              <a:rPr lang="en-US" altLang="ko-KR" b="1" dirty="0"/>
              <a:t> 10 -c -S -s 3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0D5B5E-0193-4D43-9533-C3709BA40BB8}"/>
              </a:ext>
            </a:extLst>
          </p:cNvPr>
          <p:cNvGrpSpPr/>
          <p:nvPr/>
        </p:nvGrpSpPr>
        <p:grpSpPr>
          <a:xfrm>
            <a:off x="529535" y="3058681"/>
            <a:ext cx="10586140" cy="1146183"/>
            <a:chOff x="529535" y="3058681"/>
            <a:chExt cx="10586140" cy="114618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636D34C-DE60-4575-9861-860D8200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589" y="3303411"/>
              <a:ext cx="10323086" cy="90145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2F5D5D0-B077-4D27-93CE-7F74D90DA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535" y="3058681"/>
              <a:ext cx="9281215" cy="244730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53CA83-59C6-433D-9115-7F88A1DF12E8}"/>
              </a:ext>
            </a:extLst>
          </p:cNvPr>
          <p:cNvSpPr/>
          <p:nvPr/>
        </p:nvSpPr>
        <p:spPr>
          <a:xfrm>
            <a:off x="1339378" y="3023853"/>
            <a:ext cx="308448" cy="1181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5559" y="205749"/>
            <a:ext cx="224536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Concurrency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3999910" y="2508422"/>
            <a:ext cx="356256" cy="42958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10078"/>
              </p:ext>
            </p:extLst>
          </p:nvPr>
        </p:nvGraphicFramePr>
        <p:xfrm>
          <a:off x="4850585" y="1306743"/>
          <a:ext cx="3698084" cy="2832943"/>
        </p:xfrm>
        <a:graphic>
          <a:graphicData uri="http://schemas.openxmlformats.org/drawingml/2006/table">
            <a:tbl>
              <a:tblPr/>
              <a:tblGrid>
                <a:gridCol w="1232807">
                  <a:extLst>
                    <a:ext uri="{9D8B030D-6E8A-4147-A177-3AD203B41FA5}">
                      <a16:colId xmlns:a16="http://schemas.microsoft.com/office/drawing/2014/main" val="2974950559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120588813"/>
                    </a:ext>
                  </a:extLst>
                </a:gridCol>
                <a:gridCol w="1232470">
                  <a:extLst>
                    <a:ext uri="{9D8B030D-6E8A-4147-A177-3AD203B41FA5}">
                      <a16:colId xmlns:a16="http://schemas.microsoft.com/office/drawing/2014/main" val="951077076"/>
                    </a:ext>
                  </a:extLst>
                </a:gridCol>
              </a:tblGrid>
              <a:tr h="546943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314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213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03186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0685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97" y="2948945"/>
            <a:ext cx="304800" cy="838200"/>
          </a:xfrm>
          <a:prstGeom prst="rect">
            <a:avLst/>
          </a:prstGeom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8588" y="20974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_x206262712"/>
          <p:cNvSpPr>
            <a:spLocks noChangeArrowheads="1"/>
          </p:cNvSpPr>
          <p:nvPr/>
        </p:nvSpPr>
        <p:spPr bwMode="auto">
          <a:xfrm>
            <a:off x="5186444" y="1465493"/>
            <a:ext cx="647793" cy="22200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code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_x206262712"/>
          <p:cNvSpPr>
            <a:spLocks noChangeArrowheads="1"/>
          </p:cNvSpPr>
          <p:nvPr/>
        </p:nvSpPr>
        <p:spPr bwMode="auto">
          <a:xfrm>
            <a:off x="6375730" y="1465493"/>
            <a:ext cx="647793" cy="22200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data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_x206262712"/>
          <p:cNvSpPr>
            <a:spLocks noChangeArrowheads="1"/>
          </p:cNvSpPr>
          <p:nvPr/>
        </p:nvSpPr>
        <p:spPr bwMode="auto">
          <a:xfrm>
            <a:off x="7565016" y="1465493"/>
            <a:ext cx="647793" cy="22200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heap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_x206262712"/>
          <p:cNvSpPr>
            <a:spLocks noChangeArrowheads="1"/>
          </p:cNvSpPr>
          <p:nvPr/>
        </p:nvSpPr>
        <p:spPr bwMode="auto">
          <a:xfrm>
            <a:off x="5178116" y="1956413"/>
            <a:ext cx="647793" cy="22200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stack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_x206262712"/>
          <p:cNvSpPr>
            <a:spLocks noChangeArrowheads="1"/>
          </p:cNvSpPr>
          <p:nvPr/>
        </p:nvSpPr>
        <p:spPr bwMode="auto">
          <a:xfrm>
            <a:off x="6375729" y="1956413"/>
            <a:ext cx="647793" cy="22200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stack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_x206262712"/>
          <p:cNvSpPr>
            <a:spLocks noChangeArrowheads="1"/>
          </p:cNvSpPr>
          <p:nvPr/>
        </p:nvSpPr>
        <p:spPr bwMode="auto">
          <a:xfrm>
            <a:off x="7573342" y="1956413"/>
            <a:ext cx="647793" cy="22200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stack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_x206262712"/>
          <p:cNvSpPr>
            <a:spLocks noChangeArrowheads="1"/>
          </p:cNvSpPr>
          <p:nvPr/>
        </p:nvSpPr>
        <p:spPr bwMode="auto">
          <a:xfrm>
            <a:off x="5023592" y="2253836"/>
            <a:ext cx="972011" cy="22737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registers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_x206262712"/>
          <p:cNvSpPr>
            <a:spLocks noChangeArrowheads="1"/>
          </p:cNvSpPr>
          <p:nvPr/>
        </p:nvSpPr>
        <p:spPr bwMode="auto">
          <a:xfrm>
            <a:off x="6213619" y="2253836"/>
            <a:ext cx="972011" cy="22737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registers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_x206262712"/>
          <p:cNvSpPr>
            <a:spLocks noChangeArrowheads="1"/>
          </p:cNvSpPr>
          <p:nvPr/>
        </p:nvSpPr>
        <p:spPr bwMode="auto">
          <a:xfrm>
            <a:off x="7411232" y="2253836"/>
            <a:ext cx="972011" cy="22737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registers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3481" y="4284612"/>
            <a:ext cx="208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&lt;Multi-thread&gt;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090162" y="1110594"/>
            <a:ext cx="251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Shared Resources</a:t>
            </a:r>
            <a:endParaRPr lang="ko-KR" altLang="en-US" sz="2000" b="1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59330"/>
              </p:ext>
            </p:extLst>
          </p:nvPr>
        </p:nvGraphicFramePr>
        <p:xfrm>
          <a:off x="1754216" y="1306744"/>
          <a:ext cx="1752934" cy="2832943"/>
        </p:xfrm>
        <a:graphic>
          <a:graphicData uri="http://schemas.openxmlformats.org/drawingml/2006/table">
            <a:tbl>
              <a:tblPr/>
              <a:tblGrid>
                <a:gridCol w="1752934">
                  <a:extLst>
                    <a:ext uri="{9D8B030D-6E8A-4147-A177-3AD203B41FA5}">
                      <a16:colId xmlns:a16="http://schemas.microsoft.com/office/drawing/2014/main" val="2974950559"/>
                    </a:ext>
                  </a:extLst>
                </a:gridCol>
              </a:tblGrid>
              <a:tr h="546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314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213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03186"/>
                  </a:ext>
                </a:extLst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83" y="2946513"/>
            <a:ext cx="304800" cy="838200"/>
          </a:xfrm>
          <a:prstGeom prst="rect">
            <a:avLst/>
          </a:prstGeom>
        </p:spPr>
      </p:pic>
      <p:sp>
        <p:nvSpPr>
          <p:cNvPr id="40" name="_x206262712"/>
          <p:cNvSpPr>
            <a:spLocks noChangeArrowheads="1"/>
          </p:cNvSpPr>
          <p:nvPr/>
        </p:nvSpPr>
        <p:spPr bwMode="auto">
          <a:xfrm>
            <a:off x="1772782" y="1468647"/>
            <a:ext cx="551240" cy="222008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code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_x206262712"/>
          <p:cNvSpPr>
            <a:spLocks noChangeArrowheads="1"/>
          </p:cNvSpPr>
          <p:nvPr/>
        </p:nvSpPr>
        <p:spPr bwMode="auto">
          <a:xfrm>
            <a:off x="2311867" y="1947267"/>
            <a:ext cx="623489" cy="20165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</a:rPr>
              <a:t>stack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_x206262712"/>
          <p:cNvSpPr>
            <a:spLocks noChangeArrowheads="1"/>
          </p:cNvSpPr>
          <p:nvPr/>
        </p:nvSpPr>
        <p:spPr bwMode="auto">
          <a:xfrm>
            <a:off x="2176370" y="2263648"/>
            <a:ext cx="919977" cy="22703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</a:rPr>
              <a:t>registers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_x206262712"/>
          <p:cNvSpPr>
            <a:spLocks noChangeArrowheads="1"/>
          </p:cNvSpPr>
          <p:nvPr/>
        </p:nvSpPr>
        <p:spPr bwMode="auto">
          <a:xfrm>
            <a:off x="2347994" y="1468647"/>
            <a:ext cx="551240" cy="222008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data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_x206262712"/>
          <p:cNvSpPr>
            <a:spLocks noChangeArrowheads="1"/>
          </p:cNvSpPr>
          <p:nvPr/>
        </p:nvSpPr>
        <p:spPr bwMode="auto">
          <a:xfrm>
            <a:off x="2923206" y="1468647"/>
            <a:ext cx="541579" cy="222008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heap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8794" y="4284611"/>
            <a:ext cx="208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&lt;Single-thread&gt;</a:t>
            </a:r>
            <a:endParaRPr lang="ko-KR" altLang="en-US" sz="14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44" y="2946513"/>
            <a:ext cx="304800" cy="8382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491" y="2915284"/>
            <a:ext cx="304800" cy="838200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4702802" y="1194908"/>
            <a:ext cx="3989294" cy="620888"/>
          </a:xfrm>
          <a:prstGeom prst="fram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5" idx="3"/>
          </p:cNvCxnSpPr>
          <p:nvPr/>
        </p:nvCxnSpPr>
        <p:spPr>
          <a:xfrm flipV="1">
            <a:off x="8692096" y="1344842"/>
            <a:ext cx="343904" cy="16051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05277" y="5215202"/>
            <a:ext cx="6830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“</a:t>
            </a:r>
            <a:r>
              <a:rPr lang="en-US" altLang="ko-KR" sz="2600" b="1" dirty="0">
                <a:solidFill>
                  <a:schemeClr val="accent5">
                    <a:lumMod val="50000"/>
                  </a:schemeClr>
                </a:solidFill>
              </a:rPr>
              <a:t>Shared resources</a:t>
            </a:r>
            <a:r>
              <a:rPr lang="en-US" altLang="ko-KR" sz="2600" b="1" dirty="0"/>
              <a:t>” </a:t>
            </a:r>
            <a:r>
              <a:rPr lang="en-US" altLang="ko-KR" sz="2100" b="1" dirty="0"/>
              <a:t>cause</a:t>
            </a:r>
            <a:r>
              <a:rPr lang="en-US" altLang="ko-KR" sz="2600" b="1" dirty="0"/>
              <a:t> “</a:t>
            </a:r>
            <a:r>
              <a:rPr lang="en-US" altLang="ko-KR" sz="2600" b="1" dirty="0">
                <a:solidFill>
                  <a:srgbClr val="C00000"/>
                </a:solidFill>
              </a:rPr>
              <a:t>Race condition</a:t>
            </a:r>
            <a:r>
              <a:rPr lang="en-US" altLang="ko-KR" sz="2600" b="1" dirty="0"/>
              <a:t>” </a:t>
            </a:r>
            <a:endParaRPr lang="ko-KR" alt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5296" y="5848731"/>
            <a:ext cx="415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Reason for needing Concurrency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Mutual exclusion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72271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5559" y="205749"/>
            <a:ext cx="224536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Concurrency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2324" y="800672"/>
            <a:ext cx="343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①  </a:t>
            </a:r>
            <a:r>
              <a:rPr lang="en-US" altLang="ko-KR" sz="2000" b="1" dirty="0"/>
              <a:t>Lock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81803" y="2695888"/>
            <a:ext cx="539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/>
              <a:t>Spin lock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/>
              <a:t>Sleep 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2324" y="4077279"/>
            <a:ext cx="343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②  </a:t>
            </a:r>
            <a:r>
              <a:rPr lang="en-US" altLang="ko-KR" sz="2000" b="1" dirty="0"/>
              <a:t>Condition Variables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81803" y="1890065"/>
            <a:ext cx="432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HW atomic operations + OS cooperation (SW)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1624" y="1130012"/>
            <a:ext cx="56769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 Mutual exclusion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Method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Mechanism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Concurrent data structure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1624" y="4408758"/>
            <a:ext cx="567698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 Synchronization (ordering)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02324" y="5308956"/>
            <a:ext cx="343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③  </a:t>
            </a:r>
            <a:r>
              <a:rPr lang="en-US" altLang="ko-KR" sz="2000" b="1" dirty="0"/>
              <a:t>Semaphore</a:t>
            </a:r>
            <a:endParaRPr lang="ko-KR" altLang="en-US" sz="2000" b="1" dirty="0"/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7605333" y="3397645"/>
            <a:ext cx="431576" cy="481682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69215" y="2929574"/>
            <a:ext cx="3068516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Producer &amp; Consumer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Reader &amp; Writer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Dining Philosophers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1624" y="5643155"/>
            <a:ext cx="567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Used as lock and condition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Binary semaphore, Counting semaphore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340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5559" y="205749"/>
            <a:ext cx="224536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Concurrency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31737368"/>
          <p:cNvSpPr>
            <a:spLocks noChangeArrowheads="1"/>
          </p:cNvSpPr>
          <p:nvPr/>
        </p:nvSpPr>
        <p:spPr bwMode="auto">
          <a:xfrm>
            <a:off x="1019908" y="3104068"/>
            <a:ext cx="228601" cy="259412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62809" y="3033719"/>
            <a:ext cx="319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Deadlock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01" y="1672416"/>
            <a:ext cx="1666875" cy="688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9588" y="2332252"/>
            <a:ext cx="1257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Concurrency</a:t>
            </a:r>
            <a:endParaRPr lang="ko-KR" altLang="en-US" sz="15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51" y="942315"/>
            <a:ext cx="2417886" cy="7814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62995" y="1086699"/>
            <a:ext cx="1901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Concurrency bugs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50795" y="903733"/>
            <a:ext cx="2748793" cy="8108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98434" y="1102088"/>
            <a:ext cx="2773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Parallel </a:t>
            </a:r>
            <a:r>
              <a:rPr lang="ko-KR" altLang="en-US" sz="1500" dirty="0"/>
              <a:t>→ </a:t>
            </a:r>
            <a:r>
              <a:rPr lang="en-US" altLang="ko-KR" sz="1500" dirty="0"/>
              <a:t>throughput up!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880185" y="3485205"/>
            <a:ext cx="6233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Threads wait for events that never occur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Deadlock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Solution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7115" y="5746052"/>
            <a:ext cx="4264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Prevention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Avoidance with Scheduling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Detection and Recovery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697115" y="4289083"/>
            <a:ext cx="4264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Mutual exclusion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Hold and Wait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No preemption for resource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Circular wait</a:t>
            </a:r>
          </a:p>
        </p:txBody>
      </p:sp>
      <p:pic>
        <p:nvPicPr>
          <p:cNvPr id="1026" name="Picture 2" descr="Resource Allocation Graph | Deadlock Detection | Gate Vidyala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7476307" y="3363481"/>
            <a:ext cx="3177121" cy="32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고양이이(가) 표시된 사진&#10;&#10;자동 생성된 설명">
            <a:extLst>
              <a:ext uri="{FF2B5EF4-FFF2-40B4-BE49-F238E27FC236}">
                <a16:creationId xmlns:a16="http://schemas.microsoft.com/office/drawing/2014/main" id="{0F686F29-C1E9-42A9-850F-36348A51E9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6" r="13122"/>
          <a:stretch/>
        </p:blipFill>
        <p:spPr>
          <a:xfrm>
            <a:off x="8628562" y="4338888"/>
            <a:ext cx="888430" cy="9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726" y="172022"/>
            <a:ext cx="3618548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Homework of OSTEP 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61633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Chap 26. Concurrency and Threads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/>
              <a:t>              </a:t>
            </a:r>
            <a:r>
              <a:rPr lang="en-US" altLang="ko-KR" sz="1700" dirty="0"/>
              <a:t>[x86.py] Run some programs to see threads interleaving by changing the number of thread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              and interrupt interval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Chap 27. Thread API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/>
              <a:t>              </a:t>
            </a:r>
            <a:r>
              <a:rPr lang="en-US" altLang="ko-KR" sz="1700" dirty="0"/>
              <a:t>Debugging simple deadlock programs by using </a:t>
            </a:r>
            <a:r>
              <a:rPr lang="en-US" altLang="ko-KR" sz="1700" dirty="0" err="1"/>
              <a:t>helgrind</a:t>
            </a:r>
            <a:r>
              <a:rPr lang="en-US" altLang="ko-KR" sz="1700" dirty="0"/>
              <a:t> tool to capture race conditions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Chap 28. Locks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              [x86.py] Run program (</a:t>
            </a:r>
            <a:r>
              <a:rPr lang="en-US" altLang="ko-KR" sz="1700" dirty="0" err="1"/>
              <a:t>flag.s</a:t>
            </a:r>
            <a:r>
              <a:rPr lang="en-US" altLang="ko-KR" sz="1700" dirty="0"/>
              <a:t>, test-and-</a:t>
            </a:r>
            <a:r>
              <a:rPr lang="en-US" altLang="ko-KR" sz="1700" dirty="0" err="1"/>
              <a:t>set.s</a:t>
            </a:r>
            <a:r>
              <a:rPr lang="en-US" altLang="ko-KR" sz="1700" dirty="0"/>
              <a:t> …) and trace variables and registers.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Chap 29. Locked Data structures</a:t>
            </a:r>
          </a:p>
          <a:p>
            <a:pPr marL="0" indent="0">
              <a:buNone/>
            </a:pPr>
            <a:endParaRPr lang="en-US" altLang="ko-KR" sz="100" dirty="0"/>
          </a:p>
          <a:p>
            <a:pPr marL="0" indent="0">
              <a:buNone/>
            </a:pPr>
            <a:r>
              <a:rPr lang="ko-KR" altLang="en-US" sz="1700" dirty="0"/>
              <a:t>              </a:t>
            </a:r>
            <a:r>
              <a:rPr lang="en-US" altLang="ko-KR" sz="1700" dirty="0"/>
              <a:t>Write concurrent code (concurrent counter, sloppy counter...) and measure performance </a:t>
            </a:r>
            <a:endParaRPr lang="ko-KR" altLang="en-US" sz="25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31737368"/>
          <p:cNvSpPr>
            <a:spLocks noChangeArrowheads="1"/>
          </p:cNvSpPr>
          <p:nvPr/>
        </p:nvSpPr>
        <p:spPr bwMode="auto">
          <a:xfrm>
            <a:off x="1755614" y="1641829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x231737368"/>
          <p:cNvSpPr>
            <a:spLocks noChangeArrowheads="1"/>
          </p:cNvSpPr>
          <p:nvPr/>
        </p:nvSpPr>
        <p:spPr bwMode="auto">
          <a:xfrm>
            <a:off x="1755614" y="3325048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231737368"/>
          <p:cNvSpPr>
            <a:spLocks noChangeArrowheads="1"/>
          </p:cNvSpPr>
          <p:nvPr/>
        </p:nvSpPr>
        <p:spPr bwMode="auto">
          <a:xfrm>
            <a:off x="1755614" y="4678991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_x231737368"/>
          <p:cNvSpPr>
            <a:spLocks noChangeArrowheads="1"/>
          </p:cNvSpPr>
          <p:nvPr/>
        </p:nvSpPr>
        <p:spPr bwMode="auto">
          <a:xfrm>
            <a:off x="1755614" y="6032934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1646" y="172022"/>
            <a:ext cx="3628708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Homework of OSTEP 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8"/>
            <a:ext cx="10515600" cy="5686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Chap 30. Condition Variables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/>
              <a:t>              </a:t>
            </a:r>
            <a:r>
              <a:rPr lang="en-US" altLang="ko-KR" sz="1700" dirty="0"/>
              <a:t>Run Producer &amp; Consumer program with various configurations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Chap 31. Semaphores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/>
              <a:t>              </a:t>
            </a:r>
            <a:r>
              <a:rPr lang="en-US" altLang="ko-KR" sz="1700" dirty="0"/>
              <a:t>Add code to use semaphores and solve some problems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Chap 32. Concurrency Bugs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              Run some codes of avoiding deadlock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Chap 33. Event-based Concurrency</a:t>
            </a:r>
          </a:p>
          <a:p>
            <a:pPr marL="0" indent="0">
              <a:buNone/>
            </a:pPr>
            <a:endParaRPr lang="en-US" altLang="ko-KR" sz="100" dirty="0"/>
          </a:p>
          <a:p>
            <a:pPr marL="0" indent="0">
              <a:buNone/>
            </a:pPr>
            <a:r>
              <a:rPr lang="ko-KR" altLang="en-US" sz="1700" dirty="0"/>
              <a:t>              </a:t>
            </a:r>
            <a:r>
              <a:rPr lang="en-US" altLang="ko-KR" sz="1800" dirty="0"/>
              <a:t>experience with event-based code with server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31737368"/>
          <p:cNvSpPr>
            <a:spLocks noChangeArrowheads="1"/>
          </p:cNvSpPr>
          <p:nvPr/>
        </p:nvSpPr>
        <p:spPr bwMode="auto">
          <a:xfrm>
            <a:off x="1755614" y="1670428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x231737368"/>
          <p:cNvSpPr>
            <a:spLocks noChangeArrowheads="1"/>
          </p:cNvSpPr>
          <p:nvPr/>
        </p:nvSpPr>
        <p:spPr bwMode="auto">
          <a:xfrm>
            <a:off x="1755614" y="3173116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231737368"/>
          <p:cNvSpPr>
            <a:spLocks noChangeArrowheads="1"/>
          </p:cNvSpPr>
          <p:nvPr/>
        </p:nvSpPr>
        <p:spPr bwMode="auto">
          <a:xfrm>
            <a:off x="1755614" y="4623650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_x231737368"/>
          <p:cNvSpPr>
            <a:spLocks noChangeArrowheads="1"/>
          </p:cNvSpPr>
          <p:nvPr/>
        </p:nvSpPr>
        <p:spPr bwMode="auto">
          <a:xfrm>
            <a:off x="1755614" y="6074184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C63D3C5-FB33-4A40-AF6E-B83ACBAB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6163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Homework</a:t>
            </a:r>
            <a:r>
              <a:rPr lang="ko-KR" altLang="en-US" sz="2100" b="1" dirty="0"/>
              <a:t> </a:t>
            </a:r>
            <a:r>
              <a:rPr lang="en-US" altLang="ko-KR" sz="2100" b="1" dirty="0"/>
              <a:t>Overview</a:t>
            </a:r>
            <a:endParaRPr lang="en-US" altLang="ko-KR" sz="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1646" y="172022"/>
            <a:ext cx="3628708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Homework of OSTEP 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8C2092-C94A-40F4-8D7B-995AA416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482" y="1399773"/>
            <a:ext cx="3563625" cy="52560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0726CA-D37B-4118-8B78-2138A1AC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48" y="1399774"/>
            <a:ext cx="3372545" cy="5256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9A3AB6-2FBF-45AD-BAD4-B5CEC1903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517" y="1399774"/>
            <a:ext cx="3488819" cy="24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1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C63D3C5-FB33-4A40-AF6E-B83ACBAB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447"/>
            <a:ext cx="10515600" cy="56163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x86.py </a:t>
            </a:r>
            <a:endParaRPr lang="en-US" altLang="ko-KR" sz="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1646" y="172022"/>
            <a:ext cx="3628708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Homework of OSTEP 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EE82A3-C24B-4EE2-87E7-4D272EC4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2983"/>
            <a:ext cx="3114675" cy="2209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608DE5-9376-421A-9834-18E0BFEE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46" y="1218453"/>
            <a:ext cx="6649671" cy="525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76D73-1683-4900-809D-218E049A8C7A}"/>
              </a:ext>
            </a:extLst>
          </p:cNvPr>
          <p:cNvSpPr txBox="1"/>
          <p:nvPr/>
        </p:nvSpPr>
        <p:spPr>
          <a:xfrm>
            <a:off x="4863545" y="863512"/>
            <a:ext cx="490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-M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47FA9-C4A8-422E-8A0E-6A85525473FC}"/>
              </a:ext>
            </a:extLst>
          </p:cNvPr>
          <p:cNvSpPr txBox="1"/>
          <p:nvPr/>
        </p:nvSpPr>
        <p:spPr>
          <a:xfrm>
            <a:off x="5675692" y="876920"/>
            <a:ext cx="420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-R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64438-6EC6-4488-9EE4-CE0EBEA550E4}"/>
              </a:ext>
            </a:extLst>
          </p:cNvPr>
          <p:cNvSpPr txBox="1"/>
          <p:nvPr/>
        </p:nvSpPr>
        <p:spPr>
          <a:xfrm>
            <a:off x="4281646" y="871638"/>
            <a:ext cx="420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-S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C433F-C629-4448-97A1-7F13B9F8F0E8}"/>
              </a:ext>
            </a:extLst>
          </p:cNvPr>
          <p:cNvSpPr txBox="1"/>
          <p:nvPr/>
        </p:nvSpPr>
        <p:spPr>
          <a:xfrm>
            <a:off x="454847" y="1582178"/>
            <a:ext cx="3482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-s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73C85-1B7D-407B-B0C0-01B35A551203}"/>
              </a:ext>
            </a:extLst>
          </p:cNvPr>
          <p:cNvSpPr txBox="1"/>
          <p:nvPr/>
        </p:nvSpPr>
        <p:spPr>
          <a:xfrm>
            <a:off x="454847" y="1843788"/>
            <a:ext cx="3482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-t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47C3B-AA6C-46F6-A72E-8AB3DD4058CA}"/>
              </a:ext>
            </a:extLst>
          </p:cNvPr>
          <p:cNvSpPr txBox="1"/>
          <p:nvPr/>
        </p:nvSpPr>
        <p:spPr>
          <a:xfrm>
            <a:off x="445126" y="2105398"/>
            <a:ext cx="3482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-p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086F6-B7F9-4D5B-9CFD-35219224E768}"/>
              </a:ext>
            </a:extLst>
          </p:cNvPr>
          <p:cNvSpPr txBox="1"/>
          <p:nvPr/>
        </p:nvSpPr>
        <p:spPr>
          <a:xfrm>
            <a:off x="445126" y="2497813"/>
            <a:ext cx="3482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-a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D8CBA7-CCDD-4B13-917D-39DB562FDC8F}"/>
              </a:ext>
            </a:extLst>
          </p:cNvPr>
          <p:cNvSpPr txBox="1"/>
          <p:nvPr/>
        </p:nvSpPr>
        <p:spPr>
          <a:xfrm>
            <a:off x="415717" y="3001465"/>
            <a:ext cx="3873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54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C63D3C5-FB33-4A40-AF6E-B83ACBAB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068"/>
            <a:ext cx="10515600" cy="56163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/>
              <a:t>./x86.py -p test-and-</a:t>
            </a:r>
            <a:r>
              <a:rPr lang="en-US" altLang="ko-KR" sz="2100" b="1" dirty="0" err="1"/>
              <a:t>set.s</a:t>
            </a:r>
            <a:r>
              <a:rPr lang="en-US" altLang="ko-KR" sz="2100" b="1" dirty="0"/>
              <a:t> -R ax -M </a:t>
            </a:r>
            <a:r>
              <a:rPr lang="en-US" altLang="ko-KR" sz="2100" b="1" dirty="0" err="1"/>
              <a:t>count,mutex</a:t>
            </a:r>
            <a:r>
              <a:rPr lang="en-US" altLang="ko-KR" sz="2100" b="1" dirty="0"/>
              <a:t> -t 2 -</a:t>
            </a:r>
            <a:r>
              <a:rPr lang="en-US" altLang="ko-KR" sz="2100" b="1" dirty="0" err="1"/>
              <a:t>i</a:t>
            </a:r>
            <a:r>
              <a:rPr lang="en-US" altLang="ko-KR" sz="2100" b="1" dirty="0"/>
              <a:t> 4 -c -S -s 3</a:t>
            </a:r>
            <a:endParaRPr lang="en-US" altLang="ko-KR" sz="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1646" y="172022"/>
            <a:ext cx="3628708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Homework of OSTEP 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92978-102B-4D28-8F80-19946BDD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87" y="1417881"/>
            <a:ext cx="5626200" cy="5268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07CE2A-1D92-4E98-BF3E-E073948A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18" y="1564958"/>
            <a:ext cx="26860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20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12633</TotalTime>
  <Words>550</Words>
  <Application>Microsoft Office PowerPoint</Application>
  <PresentationFormat>와이드스크린</PresentationFormat>
  <Paragraphs>147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Concurrency</vt:lpstr>
      <vt:lpstr>Concurrency</vt:lpstr>
      <vt:lpstr>Concurrency</vt:lpstr>
      <vt:lpstr>Concurrency</vt:lpstr>
      <vt:lpstr>Homework of OSTEP </vt:lpstr>
      <vt:lpstr>Homework of OSTEP </vt:lpstr>
      <vt:lpstr>Homework of OSTEP </vt:lpstr>
      <vt:lpstr>Homework of OSTEP </vt:lpstr>
      <vt:lpstr>Homework of OSTEP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가상화</dc:title>
  <dc:creator>정 성현</dc:creator>
  <cp:lastModifiedBy>송 인호</cp:lastModifiedBy>
  <cp:revision>123</cp:revision>
  <dcterms:created xsi:type="dcterms:W3CDTF">2020-07-24T03:56:30Z</dcterms:created>
  <dcterms:modified xsi:type="dcterms:W3CDTF">2020-08-24T05:20:31Z</dcterms:modified>
</cp:coreProperties>
</file>