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2" r:id="rId5"/>
    <p:sldId id="264" r:id="rId6"/>
    <p:sldId id="263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>
        <p:scale>
          <a:sx n="66" d="100"/>
          <a:sy n="66" d="100"/>
        </p:scale>
        <p:origin x="4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2422-C97E-4EA1-9D47-D8D46DEC397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2422-C97E-4EA1-9D47-D8D46DEC397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9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2422-C97E-4EA1-9D47-D8D46DEC397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1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2422-C97E-4EA1-9D47-D8D46DEC397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65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2422-C97E-4EA1-9D47-D8D46DEC397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5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2422-C97E-4EA1-9D47-D8D46DEC397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1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2422-C97E-4EA1-9D47-D8D46DEC397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7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2422-C97E-4EA1-9D47-D8D46DEC397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3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2422-C97E-4EA1-9D47-D8D46DEC397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10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2422-C97E-4EA1-9D47-D8D46DEC397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31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2422-C97E-4EA1-9D47-D8D46DEC397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7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B2422-C97E-4EA1-9D47-D8D46DEC397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0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01333" y="1334151"/>
            <a:ext cx="7772400" cy="1320800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CPU Virtualization</a:t>
            </a:r>
            <a:endParaRPr lang="ko-KR" altLang="en-US" sz="5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89213" y="4389120"/>
            <a:ext cx="359664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2020. 08. 03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송인호</a:t>
            </a:r>
            <a:r>
              <a:rPr lang="en-US" altLang="ko-KR" dirty="0"/>
              <a:t>, </a:t>
            </a:r>
            <a:r>
              <a:rPr lang="ko-KR" altLang="en-US" dirty="0"/>
              <a:t>정성현</a:t>
            </a:r>
          </a:p>
        </p:txBody>
      </p:sp>
    </p:spTree>
    <p:extLst>
      <p:ext uri="{BB962C8B-B14F-4D97-AF65-F5344CB8AC3E}">
        <p14:creationId xmlns:p14="http://schemas.microsoft.com/office/powerpoint/2010/main" val="3961492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61123" y="1031378"/>
            <a:ext cx="10073640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900" dirty="0"/>
              <a:t>Idea3 (User Level)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959826" y="192941"/>
            <a:ext cx="2272348" cy="430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rgbClr val="FF0000"/>
                </a:solidFill>
              </a:rPr>
              <a:t>Experiment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7738" y="1703307"/>
            <a:ext cx="7121769" cy="243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&lt;sys/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resource.h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ko-KR" altLang="en-US" sz="1600" dirty="0"/>
              <a:t>에 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struct </a:t>
            </a:r>
            <a:r>
              <a:rPr lang="en-US" altLang="ko-KR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rusage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/>
              <a:t>와 </a:t>
            </a:r>
            <a:r>
              <a:rPr lang="en-US" altLang="ko-KR" sz="1600" dirty="0" err="1">
                <a:latin typeface="Consolas" panose="020B0609020204030204" pitchFamily="49" charset="0"/>
              </a:rPr>
              <a:t>getrusage</a:t>
            </a:r>
            <a:r>
              <a:rPr lang="en-US" altLang="ko-KR" sz="1600" dirty="0">
                <a:latin typeface="Consolas" panose="020B0609020204030204" pitchFamily="49" charset="0"/>
              </a:rPr>
              <a:t>() </a:t>
            </a:r>
            <a:r>
              <a:rPr lang="ko-KR" altLang="en-US" sz="1600" dirty="0"/>
              <a:t>시스템 콜이 있는데</a:t>
            </a:r>
            <a:r>
              <a:rPr lang="en-US" altLang="ko-KR" sz="1600" dirty="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 err="1">
                <a:latin typeface="Consolas" panose="020B0609020204030204" pitchFamily="49" charset="0"/>
              </a:rPr>
              <a:t>getrusage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500" dirty="0">
                <a:latin typeface="Consolas" panose="020B0609020204030204" pitchFamily="49" charset="0"/>
              </a:rPr>
              <a:t>를 이용</a:t>
            </a:r>
            <a:r>
              <a:rPr lang="en-US" altLang="ko-KR" sz="1500" dirty="0">
                <a:latin typeface="Consolas" panose="020B0609020204030204" pitchFamily="49" charset="0"/>
              </a:rPr>
              <a:t>, CPU</a:t>
            </a:r>
            <a:r>
              <a:rPr lang="ko-KR" altLang="en-US" sz="1500" dirty="0">
                <a:latin typeface="Consolas" panose="020B0609020204030204" pitchFamily="49" charset="0"/>
              </a:rPr>
              <a:t>를 사용한 시간</a:t>
            </a:r>
            <a:r>
              <a:rPr lang="en-US" altLang="ko-KR" sz="1500" dirty="0">
                <a:latin typeface="Consolas" panose="020B0609020204030204" pitchFamily="49" charset="0"/>
              </a:rPr>
              <a:t>(user time, system time)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500" dirty="0">
                <a:latin typeface="Consolas" panose="020B0609020204030204" pitchFamily="49" charset="0"/>
              </a:rPr>
              <a:t>voluntary/Involuntary</a:t>
            </a:r>
            <a:r>
              <a:rPr lang="ko-KR" altLang="en-US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latin typeface="Consolas" panose="020B0609020204030204" pitchFamily="49" charset="0"/>
              </a:rPr>
              <a:t>context switch</a:t>
            </a:r>
            <a:r>
              <a:rPr lang="ko-KR" altLang="en-US" sz="1500" dirty="0">
                <a:latin typeface="Consolas" panose="020B0609020204030204" pitchFamily="49" charset="0"/>
              </a:rPr>
              <a:t>횟수를 구할 수 있음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>
              <a:lnSpc>
                <a:spcPct val="150000"/>
              </a:lnSpc>
            </a:pPr>
            <a:endParaRPr lang="en-US" altLang="ko-KR" sz="500" dirty="0"/>
          </a:p>
        </p:txBody>
      </p:sp>
      <p:pic>
        <p:nvPicPr>
          <p:cNvPr id="3" name="그림 2" descr="나이프이(가) 표시된 사진&#10;&#10;자동 생성된 설명">
            <a:extLst>
              <a:ext uri="{FF2B5EF4-FFF2-40B4-BE49-F238E27FC236}">
                <a16:creationId xmlns:a16="http://schemas.microsoft.com/office/drawing/2014/main" id="{BF7EF4F1-1372-4247-9317-476EA86FB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6" y="4359567"/>
            <a:ext cx="7116168" cy="14670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072C7F-BC45-4C08-B736-AF2EFAA5295C}"/>
              </a:ext>
            </a:extLst>
          </p:cNvPr>
          <p:cNvSpPr/>
          <p:nvPr/>
        </p:nvSpPr>
        <p:spPr>
          <a:xfrm>
            <a:off x="542925" y="4359567"/>
            <a:ext cx="5762625" cy="12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7C9A47-2D06-4A50-91D6-88E5DE79D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090" y="337726"/>
            <a:ext cx="7851277" cy="4816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E26BA21-CABF-435C-B36E-5F2DF6396F1D}"/>
              </a:ext>
            </a:extLst>
          </p:cNvPr>
          <p:cNvSpPr/>
          <p:nvPr/>
        </p:nvSpPr>
        <p:spPr>
          <a:xfrm>
            <a:off x="3424237" y="5279506"/>
            <a:ext cx="2671763" cy="198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9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61123" y="1031378"/>
            <a:ext cx="10073640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900" dirty="0"/>
              <a:t>Idea3 (User Level)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959826" y="192941"/>
            <a:ext cx="2272348" cy="430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rgbClr val="FF0000"/>
                </a:solidFill>
              </a:rPr>
              <a:t>Experiment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7738" y="1703307"/>
            <a:ext cx="7121769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>
              <a:lnSpc>
                <a:spcPct val="150000"/>
              </a:lnSpc>
            </a:pPr>
            <a:endParaRPr lang="en-US" altLang="ko-KR" sz="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166762-6CDC-412F-94F0-3CC7EDD34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46" y="0"/>
            <a:ext cx="6926911" cy="68834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598683-8849-44CF-A1B7-529925B5ACBB}"/>
              </a:ext>
            </a:extLst>
          </p:cNvPr>
          <p:cNvSpPr/>
          <p:nvPr/>
        </p:nvSpPr>
        <p:spPr>
          <a:xfrm>
            <a:off x="1009205" y="5167421"/>
            <a:ext cx="1481560" cy="123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30E488-451F-40E0-97E3-D4695E495751}"/>
              </a:ext>
            </a:extLst>
          </p:cNvPr>
          <p:cNvSpPr/>
          <p:nvPr/>
        </p:nvSpPr>
        <p:spPr>
          <a:xfrm>
            <a:off x="1009205" y="6126364"/>
            <a:ext cx="1672616" cy="123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084014B-1517-4F19-BE5D-69E4B089C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409"/>
          <a:stretch/>
        </p:blipFill>
        <p:spPr>
          <a:xfrm>
            <a:off x="3570372" y="1972868"/>
            <a:ext cx="8431770" cy="24794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D55A32-0FE2-4150-9EF3-71627182F08B}"/>
              </a:ext>
            </a:extLst>
          </p:cNvPr>
          <p:cNvSpPr/>
          <p:nvPr/>
        </p:nvSpPr>
        <p:spPr>
          <a:xfrm>
            <a:off x="3810483" y="3519880"/>
            <a:ext cx="1965283" cy="181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1FA6-6E98-493B-BC81-8899BE41C9EE}"/>
              </a:ext>
            </a:extLst>
          </p:cNvPr>
          <p:cNvSpPr/>
          <p:nvPr/>
        </p:nvSpPr>
        <p:spPr>
          <a:xfrm>
            <a:off x="3810484" y="2330352"/>
            <a:ext cx="1745364" cy="181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F0F9CB-DB55-4C5C-B19E-2E1AFE5EA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11" y="1898438"/>
            <a:ext cx="10335989" cy="451364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61123" y="1031378"/>
            <a:ext cx="10073640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900" dirty="0"/>
              <a:t>Idea3 (User Level)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959826" y="192941"/>
            <a:ext cx="2272348" cy="430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rgbClr val="FF0000"/>
                </a:solidFill>
              </a:rPr>
              <a:t>Experiment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7738" y="1703307"/>
            <a:ext cx="7121769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>
              <a:lnSpc>
                <a:spcPct val="150000"/>
              </a:lnSpc>
            </a:pPr>
            <a:endParaRPr lang="en-US" altLang="ko-KR" sz="5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D55A32-0FE2-4150-9EF3-71627182F08B}"/>
              </a:ext>
            </a:extLst>
          </p:cNvPr>
          <p:cNvSpPr/>
          <p:nvPr/>
        </p:nvSpPr>
        <p:spPr>
          <a:xfrm>
            <a:off x="3147933" y="4020329"/>
            <a:ext cx="775885" cy="227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1FA6-6E98-493B-BC81-8899BE41C9EE}"/>
              </a:ext>
            </a:extLst>
          </p:cNvPr>
          <p:cNvSpPr/>
          <p:nvPr/>
        </p:nvSpPr>
        <p:spPr>
          <a:xfrm>
            <a:off x="1017811" y="4679110"/>
            <a:ext cx="4260245" cy="181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8FD29B-2C75-49D5-B3E0-077A67007812}"/>
              </a:ext>
            </a:extLst>
          </p:cNvPr>
          <p:cNvSpPr/>
          <p:nvPr/>
        </p:nvSpPr>
        <p:spPr>
          <a:xfrm>
            <a:off x="3147933" y="5516880"/>
            <a:ext cx="775885" cy="259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EC1AC-07DD-4A29-AEF7-9EAF44AE7E69}"/>
              </a:ext>
            </a:extLst>
          </p:cNvPr>
          <p:cNvSpPr/>
          <p:nvPr/>
        </p:nvSpPr>
        <p:spPr>
          <a:xfrm>
            <a:off x="1017811" y="6182084"/>
            <a:ext cx="4260245" cy="207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5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3380849-B6C8-40DA-8F5D-AF8E0EC62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99" y="1772157"/>
            <a:ext cx="8200549" cy="495147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61123" y="1031378"/>
            <a:ext cx="10073640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900" dirty="0"/>
              <a:t>Idea3 (User Level)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959826" y="192941"/>
            <a:ext cx="2272348" cy="430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rgbClr val="FF0000"/>
                </a:solidFill>
              </a:rPr>
              <a:t>Experiment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7738" y="1703307"/>
            <a:ext cx="7121769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>
              <a:lnSpc>
                <a:spcPct val="150000"/>
              </a:lnSpc>
            </a:pPr>
            <a:endParaRPr lang="en-US" altLang="ko-KR" sz="5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D55A32-0FE2-4150-9EF3-71627182F08B}"/>
              </a:ext>
            </a:extLst>
          </p:cNvPr>
          <p:cNvSpPr/>
          <p:nvPr/>
        </p:nvSpPr>
        <p:spPr>
          <a:xfrm>
            <a:off x="2792340" y="3438028"/>
            <a:ext cx="775885" cy="227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1FA6-6E98-493B-BC81-8899BE41C9EE}"/>
              </a:ext>
            </a:extLst>
          </p:cNvPr>
          <p:cNvSpPr/>
          <p:nvPr/>
        </p:nvSpPr>
        <p:spPr>
          <a:xfrm>
            <a:off x="1161492" y="3822366"/>
            <a:ext cx="3229119" cy="302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8FD29B-2C75-49D5-B3E0-077A67007812}"/>
              </a:ext>
            </a:extLst>
          </p:cNvPr>
          <p:cNvSpPr/>
          <p:nvPr/>
        </p:nvSpPr>
        <p:spPr>
          <a:xfrm>
            <a:off x="2792340" y="4564518"/>
            <a:ext cx="775885" cy="259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EC1AC-07DD-4A29-AEF7-9EAF44AE7E69}"/>
              </a:ext>
            </a:extLst>
          </p:cNvPr>
          <p:cNvSpPr/>
          <p:nvPr/>
        </p:nvSpPr>
        <p:spPr>
          <a:xfrm>
            <a:off x="1124720" y="5109431"/>
            <a:ext cx="3265891" cy="207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4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61123" y="1031378"/>
            <a:ext cx="10073640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900" dirty="0"/>
              <a:t>고려사항</a:t>
            </a:r>
            <a:endParaRPr lang="en-US" altLang="ko-KR" sz="1900" dirty="0"/>
          </a:p>
        </p:txBody>
      </p:sp>
      <p:sp>
        <p:nvSpPr>
          <p:cNvPr id="5" name="TextBox 4"/>
          <p:cNvSpPr txBox="1"/>
          <p:nvPr/>
        </p:nvSpPr>
        <p:spPr>
          <a:xfrm>
            <a:off x="2104683" y="1796838"/>
            <a:ext cx="7121769" cy="143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두개의 </a:t>
            </a:r>
            <a:r>
              <a:rPr lang="en-US" altLang="ko-KR" sz="1500" dirty="0"/>
              <a:t>process</a:t>
            </a:r>
            <a:r>
              <a:rPr lang="ko-KR" altLang="en-US" sz="1500" dirty="0"/>
              <a:t>가 같은 </a:t>
            </a:r>
            <a:r>
              <a:rPr lang="en-US" altLang="ko-KR" sz="1500" dirty="0"/>
              <a:t>CPU</a:t>
            </a:r>
            <a:r>
              <a:rPr lang="ko-KR" altLang="en-US" sz="1500" dirty="0"/>
              <a:t>에 있는지 확인</a:t>
            </a:r>
            <a:r>
              <a:rPr lang="en-US" altLang="ko-KR" sz="1500" dirty="0"/>
              <a:t>(</a:t>
            </a:r>
            <a:r>
              <a:rPr lang="en-US" altLang="ko-KR" sz="1500" dirty="0" err="1"/>
              <a:t>lmbench</a:t>
            </a:r>
            <a:r>
              <a:rPr lang="en-US" altLang="ko-KR" sz="1500" dirty="0"/>
              <a:t>)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Context switch</a:t>
            </a:r>
            <a:r>
              <a:rPr lang="ko-KR" altLang="en-US" sz="1500" dirty="0"/>
              <a:t>의 간접비용</a:t>
            </a:r>
            <a:endParaRPr lang="en-US" altLang="ko-KR" sz="15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Cache affinity, Cache </a:t>
            </a:r>
            <a:r>
              <a:rPr lang="ko-KR" altLang="en-US" sz="1500" dirty="0"/>
              <a:t>초기화</a:t>
            </a:r>
            <a:r>
              <a:rPr lang="en-US" altLang="ko-KR" sz="1500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Memory mapping </a:t>
            </a:r>
            <a:r>
              <a:rPr lang="ko-KR" altLang="en-US" sz="1500" dirty="0"/>
              <a:t>초기화 등</a:t>
            </a:r>
            <a:endParaRPr lang="en-US" altLang="ko-KR" sz="15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959826" y="192941"/>
            <a:ext cx="2272348" cy="430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rgbClr val="FF0000"/>
                </a:solidFill>
              </a:rPr>
              <a:t>Experiment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8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21200" y="229659"/>
            <a:ext cx="3251200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CPU Virtualization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88636" y="1698403"/>
            <a:ext cx="848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CPU</a:t>
            </a:r>
            <a:endParaRPr lang="ko-KR" altLang="en-US" sz="2200" b="1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026878" y="1932074"/>
            <a:ext cx="4202722" cy="0"/>
          </a:xfrm>
          <a:prstGeom prst="straightConnector1">
            <a:avLst/>
          </a:prstGeom>
          <a:ln w="3810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구름 4"/>
          <p:cNvSpPr/>
          <p:nvPr/>
        </p:nvSpPr>
        <p:spPr>
          <a:xfrm>
            <a:off x="4616450" y="1316124"/>
            <a:ext cx="2760784" cy="1231901"/>
          </a:xfrm>
          <a:prstGeom prst="clou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Abstraction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404944" y="1716630"/>
            <a:ext cx="1196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Process</a:t>
            </a:r>
            <a:endParaRPr lang="ko-KR" altLang="en-US" sz="2200" b="1" dirty="0"/>
          </a:p>
        </p:txBody>
      </p:sp>
      <p:sp>
        <p:nvSpPr>
          <p:cNvPr id="17" name="아래쪽 화살표 16"/>
          <p:cNvSpPr/>
          <p:nvPr/>
        </p:nvSpPr>
        <p:spPr>
          <a:xfrm>
            <a:off x="5768242" y="3071345"/>
            <a:ext cx="457200" cy="49784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96650" y="4092505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User : want to execute this program and that program and so….</a:t>
            </a:r>
            <a:endParaRPr lang="ko-KR" altLang="en-US" sz="2000" dirty="0"/>
          </a:p>
        </p:txBody>
      </p:sp>
      <p:sp>
        <p:nvSpPr>
          <p:cNvPr id="19" name="웃는 얼굴 18"/>
          <p:cNvSpPr/>
          <p:nvPr/>
        </p:nvSpPr>
        <p:spPr>
          <a:xfrm>
            <a:off x="1895965" y="4025255"/>
            <a:ext cx="540457" cy="467360"/>
          </a:xfrm>
          <a:prstGeom prst="smileyFac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60" y="4744141"/>
            <a:ext cx="630007" cy="56151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700399" y="486444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OS : Then… CPU virtualization! </a:t>
            </a:r>
            <a:endParaRPr lang="ko-KR" altLang="en-US" sz="2000" dirty="0"/>
          </a:p>
        </p:txBody>
      </p:sp>
      <p:sp>
        <p:nvSpPr>
          <p:cNvPr id="22" name="웃는 얼굴 21"/>
          <p:cNvSpPr/>
          <p:nvPr/>
        </p:nvSpPr>
        <p:spPr>
          <a:xfrm>
            <a:off x="1898078" y="5596778"/>
            <a:ext cx="540457" cy="467360"/>
          </a:xfrm>
          <a:prstGeom prst="smileyFac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96650" y="5636376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User : How ??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271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16450" y="229659"/>
            <a:ext cx="3244850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CPU Virtualization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1597" y="1208655"/>
            <a:ext cx="10515600" cy="11379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600" dirty="0"/>
              <a:t>Main idea 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2500" dirty="0"/>
              <a:t>      </a:t>
            </a:r>
            <a:r>
              <a:rPr lang="ko-KR" altLang="en-US" dirty="0"/>
              <a:t>  </a:t>
            </a:r>
            <a:r>
              <a:rPr lang="en-US" altLang="ko-KR" sz="2400" b="1" dirty="0"/>
              <a:t>Time sharing</a:t>
            </a:r>
            <a:r>
              <a:rPr lang="en-US" altLang="ko-KR" sz="2300" b="1" dirty="0"/>
              <a:t> </a:t>
            </a:r>
            <a:r>
              <a:rPr lang="en-US" altLang="ko-KR" sz="2300" dirty="0"/>
              <a:t>using </a:t>
            </a:r>
            <a:r>
              <a:rPr lang="en-US" altLang="ko-KR" sz="2400" b="1" dirty="0"/>
              <a:t>Context switch</a:t>
            </a:r>
            <a:r>
              <a:rPr lang="en-US" altLang="ko-KR" sz="2300" dirty="0"/>
              <a:t> for </a:t>
            </a:r>
            <a:r>
              <a:rPr lang="en-US" altLang="ko-KR" sz="2400" b="1" dirty="0"/>
              <a:t>Scheduling</a:t>
            </a:r>
            <a:r>
              <a:rPr lang="en-US" altLang="ko-KR" sz="2500" b="1" dirty="0"/>
              <a:t>         </a:t>
            </a:r>
            <a:endParaRPr lang="en-US" altLang="ko-KR" sz="23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_x231737368"/>
          <p:cNvSpPr>
            <a:spLocks noChangeArrowheads="1"/>
          </p:cNvSpPr>
          <p:nvPr/>
        </p:nvSpPr>
        <p:spPr bwMode="auto">
          <a:xfrm>
            <a:off x="1742550" y="1990975"/>
            <a:ext cx="239713" cy="254000"/>
          </a:xfrm>
          <a:custGeom>
            <a:avLst/>
            <a:gdLst>
              <a:gd name="T0" fmla="*/ 424 w 1934"/>
              <a:gd name="T1" fmla="*/ 585 h 1902"/>
              <a:gd name="T2" fmla="*/ 480 w 1934"/>
              <a:gd name="T3" fmla="*/ 635 h 1902"/>
              <a:gd name="T4" fmla="*/ 513 w 1934"/>
              <a:gd name="T5" fmla="*/ 922 h 1902"/>
              <a:gd name="T6" fmla="*/ 535 w 1934"/>
              <a:gd name="T7" fmla="*/ 1090 h 1902"/>
              <a:gd name="T8" fmla="*/ 626 w 1934"/>
              <a:gd name="T9" fmla="*/ 1144 h 1902"/>
              <a:gd name="T10" fmla="*/ 1048 w 1934"/>
              <a:gd name="T11" fmla="*/ 720 h 1902"/>
              <a:gd name="T12" fmla="*/ 1680 w 1934"/>
              <a:gd name="T13" fmla="*/ 71 h 1902"/>
              <a:gd name="T14" fmla="*/ 1893 w 1934"/>
              <a:gd name="T15" fmla="*/ 29 h 1902"/>
              <a:gd name="T16" fmla="*/ 1925 w 1934"/>
              <a:gd name="T17" fmla="*/ 180 h 1902"/>
              <a:gd name="T18" fmla="*/ 1909 w 1934"/>
              <a:gd name="T19" fmla="*/ 349 h 1902"/>
              <a:gd name="T20" fmla="*/ 1844 w 1934"/>
              <a:gd name="T21" fmla="*/ 421 h 1902"/>
              <a:gd name="T22" fmla="*/ 1498 w 1934"/>
              <a:gd name="T23" fmla="*/ 796 h 1902"/>
              <a:gd name="T24" fmla="*/ 1127 w 1934"/>
              <a:gd name="T25" fmla="*/ 1217 h 1902"/>
              <a:gd name="T26" fmla="*/ 787 w 1934"/>
              <a:gd name="T27" fmla="*/ 1588 h 1902"/>
              <a:gd name="T28" fmla="*/ 632 w 1934"/>
              <a:gd name="T29" fmla="*/ 1738 h 1902"/>
              <a:gd name="T30" fmla="*/ 553 w 1934"/>
              <a:gd name="T31" fmla="*/ 1822 h 1902"/>
              <a:gd name="T32" fmla="*/ 472 w 1934"/>
              <a:gd name="T33" fmla="*/ 1891 h 1902"/>
              <a:gd name="T34" fmla="*/ 318 w 1934"/>
              <a:gd name="T35" fmla="*/ 1888 h 1902"/>
              <a:gd name="T36" fmla="*/ 222 w 1934"/>
              <a:gd name="T37" fmla="*/ 1857 h 1902"/>
              <a:gd name="T38" fmla="*/ 148 w 1934"/>
              <a:gd name="T39" fmla="*/ 1797 h 1902"/>
              <a:gd name="T40" fmla="*/ 85 w 1934"/>
              <a:gd name="T41" fmla="*/ 1706 h 1902"/>
              <a:gd name="T42" fmla="*/ 37 w 1934"/>
              <a:gd name="T43" fmla="*/ 1495 h 1902"/>
              <a:gd name="T44" fmla="*/ 6 w 1934"/>
              <a:gd name="T45" fmla="*/ 1124 h 1902"/>
              <a:gd name="T46" fmla="*/ 22 w 1934"/>
              <a:gd name="T47" fmla="*/ 846 h 1902"/>
              <a:gd name="T48" fmla="*/ 211 w 1934"/>
              <a:gd name="T49" fmla="*/ 577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4" h="1902">
                <a:moveTo>
                  <a:pt x="424" y="585"/>
                </a:moveTo>
                <a:cubicBezTo>
                  <a:pt x="445" y="582"/>
                  <a:pt x="466" y="579"/>
                  <a:pt x="480" y="635"/>
                </a:cubicBezTo>
                <a:cubicBezTo>
                  <a:pt x="494" y="691"/>
                  <a:pt x="504" y="807"/>
                  <a:pt x="513" y="922"/>
                </a:cubicBezTo>
                <a:cubicBezTo>
                  <a:pt x="522" y="997"/>
                  <a:pt x="529" y="1044"/>
                  <a:pt x="535" y="1090"/>
                </a:cubicBezTo>
                <a:cubicBezTo>
                  <a:pt x="553" y="1126"/>
                  <a:pt x="590" y="1135"/>
                  <a:pt x="626" y="1144"/>
                </a:cubicBezTo>
                <a:cubicBezTo>
                  <a:pt x="711" y="1082"/>
                  <a:pt x="880" y="901"/>
                  <a:pt x="1048" y="720"/>
                </a:cubicBezTo>
                <a:cubicBezTo>
                  <a:pt x="1224" y="542"/>
                  <a:pt x="1452" y="307"/>
                  <a:pt x="1680" y="71"/>
                </a:cubicBezTo>
                <a:cubicBezTo>
                  <a:pt x="1820" y="-44"/>
                  <a:pt x="1857" y="-7"/>
                  <a:pt x="1893" y="29"/>
                </a:cubicBezTo>
                <a:cubicBezTo>
                  <a:pt x="1934" y="47"/>
                  <a:pt x="1930" y="114"/>
                  <a:pt x="1925" y="180"/>
                </a:cubicBezTo>
                <a:cubicBezTo>
                  <a:pt x="1927" y="233"/>
                  <a:pt x="1918" y="291"/>
                  <a:pt x="1909" y="349"/>
                </a:cubicBezTo>
                <a:cubicBezTo>
                  <a:pt x="1895" y="390"/>
                  <a:pt x="1870" y="406"/>
                  <a:pt x="1844" y="421"/>
                </a:cubicBezTo>
                <a:cubicBezTo>
                  <a:pt x="1775" y="495"/>
                  <a:pt x="1637" y="646"/>
                  <a:pt x="1498" y="796"/>
                </a:cubicBezTo>
                <a:cubicBezTo>
                  <a:pt x="1378" y="929"/>
                  <a:pt x="1253" y="1073"/>
                  <a:pt x="1127" y="1217"/>
                </a:cubicBezTo>
                <a:cubicBezTo>
                  <a:pt x="1008" y="1348"/>
                  <a:pt x="898" y="1468"/>
                  <a:pt x="787" y="1588"/>
                </a:cubicBezTo>
                <a:cubicBezTo>
                  <a:pt x="705" y="1675"/>
                  <a:pt x="669" y="1707"/>
                  <a:pt x="632" y="1738"/>
                </a:cubicBezTo>
                <a:cubicBezTo>
                  <a:pt x="593" y="1776"/>
                  <a:pt x="573" y="1799"/>
                  <a:pt x="553" y="1822"/>
                </a:cubicBezTo>
                <a:cubicBezTo>
                  <a:pt x="526" y="1848"/>
                  <a:pt x="499" y="1870"/>
                  <a:pt x="472" y="1891"/>
                </a:cubicBezTo>
                <a:cubicBezTo>
                  <a:pt x="433" y="1902"/>
                  <a:pt x="376" y="1895"/>
                  <a:pt x="318" y="1888"/>
                </a:cubicBezTo>
                <a:cubicBezTo>
                  <a:pt x="276" y="1883"/>
                  <a:pt x="249" y="1870"/>
                  <a:pt x="222" y="1857"/>
                </a:cubicBezTo>
                <a:cubicBezTo>
                  <a:pt x="194" y="1842"/>
                  <a:pt x="171" y="1820"/>
                  <a:pt x="148" y="1797"/>
                </a:cubicBezTo>
                <a:cubicBezTo>
                  <a:pt x="126" y="1771"/>
                  <a:pt x="106" y="1739"/>
                  <a:pt x="85" y="1706"/>
                </a:cubicBezTo>
                <a:cubicBezTo>
                  <a:pt x="66" y="1655"/>
                  <a:pt x="52" y="1575"/>
                  <a:pt x="37" y="1495"/>
                </a:cubicBezTo>
                <a:cubicBezTo>
                  <a:pt x="23" y="1398"/>
                  <a:pt x="15" y="1261"/>
                  <a:pt x="6" y="1124"/>
                </a:cubicBezTo>
                <a:cubicBezTo>
                  <a:pt x="3" y="1015"/>
                  <a:pt x="13" y="931"/>
                  <a:pt x="22" y="846"/>
                </a:cubicBezTo>
                <a:cubicBezTo>
                  <a:pt x="54" y="754"/>
                  <a:pt x="133" y="666"/>
                  <a:pt x="211" y="577"/>
                </a:cubicBezTo>
              </a:path>
            </a:pathLst>
          </a:custGeom>
          <a:solidFill>
            <a:srgbClr val="B03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15290" y="2420935"/>
            <a:ext cx="8676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Time sharing : distribute CPU to processes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Context switch : </a:t>
            </a:r>
            <a:r>
              <a:rPr lang="en-US" altLang="ko-KR" sz="1600" dirty="0"/>
              <a:t>Context save &amp; restore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Scheduling : </a:t>
            </a:r>
            <a:r>
              <a:rPr lang="en-US" altLang="ko-KR" sz="1600" dirty="0"/>
              <a:t>FIFO, SJF, STCF, RR, MLFQ, Lottery, Stride …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8481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33532" y="210652"/>
            <a:ext cx="3924935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Homework of OSTEP 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965200"/>
            <a:ext cx="10515600" cy="51508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Chap 4. Process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/>
              <a:t>           </a:t>
            </a:r>
            <a:r>
              <a:rPr lang="en-US" altLang="ko-KR" sz="1700" dirty="0"/>
              <a:t>Check process states and use CPU, I/O by running </a:t>
            </a:r>
            <a:r>
              <a:rPr lang="en-US" altLang="ko-KR" sz="1700" dirty="0">
                <a:solidFill>
                  <a:schemeClr val="bg2">
                    <a:lumMod val="75000"/>
                  </a:schemeClr>
                </a:solidFill>
              </a:rPr>
              <a:t>process-run.py</a:t>
            </a:r>
            <a:r>
              <a:rPr lang="en-US" altLang="ko-KR" sz="1700" dirty="0"/>
              <a:t> program with various flags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Chap 5. Process API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700" dirty="0"/>
              <a:t>            </a:t>
            </a:r>
            <a:r>
              <a:rPr lang="en-US" altLang="ko-KR" sz="1700" dirty="0"/>
              <a:t>Check the relationship of processes that create by </a:t>
            </a:r>
            <a:r>
              <a:rPr lang="en-US" altLang="ko-KR" sz="1700" dirty="0">
                <a:solidFill>
                  <a:schemeClr val="bg2">
                    <a:lumMod val="75000"/>
                  </a:schemeClr>
                </a:solidFill>
              </a:rPr>
              <a:t>fork.py</a:t>
            </a:r>
            <a:r>
              <a:rPr lang="en-US" altLang="ko-KR" sz="1700" dirty="0"/>
              <a:t> program in a tree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700" dirty="0"/>
              <a:t>            Write the program with process management APIs (</a:t>
            </a:r>
            <a:r>
              <a:rPr lang="en-US" altLang="ko-KR" sz="1700" dirty="0" err="1"/>
              <a:t>execv</a:t>
            </a:r>
            <a:r>
              <a:rPr lang="en-US" altLang="ko-KR" sz="1700" dirty="0"/>
              <a:t>, wait ...) based on fork()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b="1" dirty="0"/>
              <a:t>Chap 6. Direct execution</a:t>
            </a:r>
          </a:p>
          <a:p>
            <a:pPr marL="0" indent="0">
              <a:buNone/>
            </a:pPr>
            <a:endParaRPr lang="en-US" altLang="ko-KR" sz="100" dirty="0"/>
          </a:p>
          <a:p>
            <a:pPr marL="0" indent="0">
              <a:buNone/>
            </a:pPr>
            <a:r>
              <a:rPr lang="en-US" altLang="ko-KR" sz="1800" dirty="0"/>
              <a:t>           </a:t>
            </a:r>
            <a:r>
              <a:rPr lang="en-US" altLang="ko-KR" sz="1700" dirty="0"/>
              <a:t>Measure the costs of a system call and context switch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-527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_x231737368"/>
          <p:cNvSpPr>
            <a:spLocks noChangeArrowheads="1"/>
          </p:cNvSpPr>
          <p:nvPr/>
        </p:nvSpPr>
        <p:spPr bwMode="auto">
          <a:xfrm>
            <a:off x="1609244" y="5303520"/>
            <a:ext cx="158595" cy="209582"/>
          </a:xfrm>
          <a:custGeom>
            <a:avLst/>
            <a:gdLst>
              <a:gd name="T0" fmla="*/ 424 w 1934"/>
              <a:gd name="T1" fmla="*/ 585 h 1902"/>
              <a:gd name="T2" fmla="*/ 480 w 1934"/>
              <a:gd name="T3" fmla="*/ 635 h 1902"/>
              <a:gd name="T4" fmla="*/ 513 w 1934"/>
              <a:gd name="T5" fmla="*/ 922 h 1902"/>
              <a:gd name="T6" fmla="*/ 535 w 1934"/>
              <a:gd name="T7" fmla="*/ 1090 h 1902"/>
              <a:gd name="T8" fmla="*/ 626 w 1934"/>
              <a:gd name="T9" fmla="*/ 1144 h 1902"/>
              <a:gd name="T10" fmla="*/ 1048 w 1934"/>
              <a:gd name="T11" fmla="*/ 720 h 1902"/>
              <a:gd name="T12" fmla="*/ 1680 w 1934"/>
              <a:gd name="T13" fmla="*/ 71 h 1902"/>
              <a:gd name="T14" fmla="*/ 1893 w 1934"/>
              <a:gd name="T15" fmla="*/ 29 h 1902"/>
              <a:gd name="T16" fmla="*/ 1925 w 1934"/>
              <a:gd name="T17" fmla="*/ 180 h 1902"/>
              <a:gd name="T18" fmla="*/ 1909 w 1934"/>
              <a:gd name="T19" fmla="*/ 349 h 1902"/>
              <a:gd name="T20" fmla="*/ 1844 w 1934"/>
              <a:gd name="T21" fmla="*/ 421 h 1902"/>
              <a:gd name="T22" fmla="*/ 1498 w 1934"/>
              <a:gd name="T23" fmla="*/ 796 h 1902"/>
              <a:gd name="T24" fmla="*/ 1127 w 1934"/>
              <a:gd name="T25" fmla="*/ 1217 h 1902"/>
              <a:gd name="T26" fmla="*/ 787 w 1934"/>
              <a:gd name="T27" fmla="*/ 1588 h 1902"/>
              <a:gd name="T28" fmla="*/ 632 w 1934"/>
              <a:gd name="T29" fmla="*/ 1738 h 1902"/>
              <a:gd name="T30" fmla="*/ 553 w 1934"/>
              <a:gd name="T31" fmla="*/ 1822 h 1902"/>
              <a:gd name="T32" fmla="*/ 472 w 1934"/>
              <a:gd name="T33" fmla="*/ 1891 h 1902"/>
              <a:gd name="T34" fmla="*/ 318 w 1934"/>
              <a:gd name="T35" fmla="*/ 1888 h 1902"/>
              <a:gd name="T36" fmla="*/ 222 w 1934"/>
              <a:gd name="T37" fmla="*/ 1857 h 1902"/>
              <a:gd name="T38" fmla="*/ 148 w 1934"/>
              <a:gd name="T39" fmla="*/ 1797 h 1902"/>
              <a:gd name="T40" fmla="*/ 85 w 1934"/>
              <a:gd name="T41" fmla="*/ 1706 h 1902"/>
              <a:gd name="T42" fmla="*/ 37 w 1934"/>
              <a:gd name="T43" fmla="*/ 1495 h 1902"/>
              <a:gd name="T44" fmla="*/ 6 w 1934"/>
              <a:gd name="T45" fmla="*/ 1124 h 1902"/>
              <a:gd name="T46" fmla="*/ 22 w 1934"/>
              <a:gd name="T47" fmla="*/ 846 h 1902"/>
              <a:gd name="T48" fmla="*/ 211 w 1934"/>
              <a:gd name="T49" fmla="*/ 577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4" h="1902">
                <a:moveTo>
                  <a:pt x="424" y="585"/>
                </a:moveTo>
                <a:cubicBezTo>
                  <a:pt x="445" y="582"/>
                  <a:pt x="466" y="579"/>
                  <a:pt x="480" y="635"/>
                </a:cubicBezTo>
                <a:cubicBezTo>
                  <a:pt x="494" y="691"/>
                  <a:pt x="504" y="807"/>
                  <a:pt x="513" y="922"/>
                </a:cubicBezTo>
                <a:cubicBezTo>
                  <a:pt x="522" y="997"/>
                  <a:pt x="529" y="1044"/>
                  <a:pt x="535" y="1090"/>
                </a:cubicBezTo>
                <a:cubicBezTo>
                  <a:pt x="553" y="1126"/>
                  <a:pt x="590" y="1135"/>
                  <a:pt x="626" y="1144"/>
                </a:cubicBezTo>
                <a:cubicBezTo>
                  <a:pt x="711" y="1082"/>
                  <a:pt x="880" y="901"/>
                  <a:pt x="1048" y="720"/>
                </a:cubicBezTo>
                <a:cubicBezTo>
                  <a:pt x="1224" y="542"/>
                  <a:pt x="1452" y="307"/>
                  <a:pt x="1680" y="71"/>
                </a:cubicBezTo>
                <a:cubicBezTo>
                  <a:pt x="1820" y="-44"/>
                  <a:pt x="1857" y="-7"/>
                  <a:pt x="1893" y="29"/>
                </a:cubicBezTo>
                <a:cubicBezTo>
                  <a:pt x="1934" y="47"/>
                  <a:pt x="1930" y="114"/>
                  <a:pt x="1925" y="180"/>
                </a:cubicBezTo>
                <a:cubicBezTo>
                  <a:pt x="1927" y="233"/>
                  <a:pt x="1918" y="291"/>
                  <a:pt x="1909" y="349"/>
                </a:cubicBezTo>
                <a:cubicBezTo>
                  <a:pt x="1895" y="390"/>
                  <a:pt x="1870" y="406"/>
                  <a:pt x="1844" y="421"/>
                </a:cubicBezTo>
                <a:cubicBezTo>
                  <a:pt x="1775" y="495"/>
                  <a:pt x="1637" y="646"/>
                  <a:pt x="1498" y="796"/>
                </a:cubicBezTo>
                <a:cubicBezTo>
                  <a:pt x="1378" y="929"/>
                  <a:pt x="1253" y="1073"/>
                  <a:pt x="1127" y="1217"/>
                </a:cubicBezTo>
                <a:cubicBezTo>
                  <a:pt x="1008" y="1348"/>
                  <a:pt x="898" y="1468"/>
                  <a:pt x="787" y="1588"/>
                </a:cubicBezTo>
                <a:cubicBezTo>
                  <a:pt x="705" y="1675"/>
                  <a:pt x="669" y="1707"/>
                  <a:pt x="632" y="1738"/>
                </a:cubicBezTo>
                <a:cubicBezTo>
                  <a:pt x="593" y="1776"/>
                  <a:pt x="573" y="1799"/>
                  <a:pt x="553" y="1822"/>
                </a:cubicBezTo>
                <a:cubicBezTo>
                  <a:pt x="526" y="1848"/>
                  <a:pt x="499" y="1870"/>
                  <a:pt x="472" y="1891"/>
                </a:cubicBezTo>
                <a:cubicBezTo>
                  <a:pt x="433" y="1902"/>
                  <a:pt x="376" y="1895"/>
                  <a:pt x="318" y="1888"/>
                </a:cubicBezTo>
                <a:cubicBezTo>
                  <a:pt x="276" y="1883"/>
                  <a:pt x="249" y="1870"/>
                  <a:pt x="222" y="1857"/>
                </a:cubicBezTo>
                <a:cubicBezTo>
                  <a:pt x="194" y="1842"/>
                  <a:pt x="171" y="1820"/>
                  <a:pt x="148" y="1797"/>
                </a:cubicBezTo>
                <a:cubicBezTo>
                  <a:pt x="126" y="1771"/>
                  <a:pt x="106" y="1739"/>
                  <a:pt x="85" y="1706"/>
                </a:cubicBezTo>
                <a:cubicBezTo>
                  <a:pt x="66" y="1655"/>
                  <a:pt x="52" y="1575"/>
                  <a:pt x="37" y="1495"/>
                </a:cubicBezTo>
                <a:cubicBezTo>
                  <a:pt x="23" y="1398"/>
                  <a:pt x="15" y="1261"/>
                  <a:pt x="6" y="1124"/>
                </a:cubicBezTo>
                <a:cubicBezTo>
                  <a:pt x="3" y="1015"/>
                  <a:pt x="13" y="931"/>
                  <a:pt x="22" y="846"/>
                </a:cubicBezTo>
                <a:cubicBezTo>
                  <a:pt x="54" y="754"/>
                  <a:pt x="133" y="666"/>
                  <a:pt x="211" y="577"/>
                </a:cubicBezTo>
              </a:path>
            </a:pathLst>
          </a:custGeom>
          <a:solidFill>
            <a:srgbClr val="B03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_x231737368"/>
          <p:cNvSpPr>
            <a:spLocks noChangeArrowheads="1"/>
          </p:cNvSpPr>
          <p:nvPr/>
        </p:nvSpPr>
        <p:spPr bwMode="auto">
          <a:xfrm>
            <a:off x="1609245" y="3861536"/>
            <a:ext cx="158595" cy="188452"/>
          </a:xfrm>
          <a:custGeom>
            <a:avLst/>
            <a:gdLst>
              <a:gd name="T0" fmla="*/ 424 w 1934"/>
              <a:gd name="T1" fmla="*/ 585 h 1902"/>
              <a:gd name="T2" fmla="*/ 480 w 1934"/>
              <a:gd name="T3" fmla="*/ 635 h 1902"/>
              <a:gd name="T4" fmla="*/ 513 w 1934"/>
              <a:gd name="T5" fmla="*/ 922 h 1902"/>
              <a:gd name="T6" fmla="*/ 535 w 1934"/>
              <a:gd name="T7" fmla="*/ 1090 h 1902"/>
              <a:gd name="T8" fmla="*/ 626 w 1934"/>
              <a:gd name="T9" fmla="*/ 1144 h 1902"/>
              <a:gd name="T10" fmla="*/ 1048 w 1934"/>
              <a:gd name="T11" fmla="*/ 720 h 1902"/>
              <a:gd name="T12" fmla="*/ 1680 w 1934"/>
              <a:gd name="T13" fmla="*/ 71 h 1902"/>
              <a:gd name="T14" fmla="*/ 1893 w 1934"/>
              <a:gd name="T15" fmla="*/ 29 h 1902"/>
              <a:gd name="T16" fmla="*/ 1925 w 1934"/>
              <a:gd name="T17" fmla="*/ 180 h 1902"/>
              <a:gd name="T18" fmla="*/ 1909 w 1934"/>
              <a:gd name="T19" fmla="*/ 349 h 1902"/>
              <a:gd name="T20" fmla="*/ 1844 w 1934"/>
              <a:gd name="T21" fmla="*/ 421 h 1902"/>
              <a:gd name="T22" fmla="*/ 1498 w 1934"/>
              <a:gd name="T23" fmla="*/ 796 h 1902"/>
              <a:gd name="T24" fmla="*/ 1127 w 1934"/>
              <a:gd name="T25" fmla="*/ 1217 h 1902"/>
              <a:gd name="T26" fmla="*/ 787 w 1934"/>
              <a:gd name="T27" fmla="*/ 1588 h 1902"/>
              <a:gd name="T28" fmla="*/ 632 w 1934"/>
              <a:gd name="T29" fmla="*/ 1738 h 1902"/>
              <a:gd name="T30" fmla="*/ 553 w 1934"/>
              <a:gd name="T31" fmla="*/ 1822 h 1902"/>
              <a:gd name="T32" fmla="*/ 472 w 1934"/>
              <a:gd name="T33" fmla="*/ 1891 h 1902"/>
              <a:gd name="T34" fmla="*/ 318 w 1934"/>
              <a:gd name="T35" fmla="*/ 1888 h 1902"/>
              <a:gd name="T36" fmla="*/ 222 w 1934"/>
              <a:gd name="T37" fmla="*/ 1857 h 1902"/>
              <a:gd name="T38" fmla="*/ 148 w 1934"/>
              <a:gd name="T39" fmla="*/ 1797 h 1902"/>
              <a:gd name="T40" fmla="*/ 85 w 1934"/>
              <a:gd name="T41" fmla="*/ 1706 h 1902"/>
              <a:gd name="T42" fmla="*/ 37 w 1934"/>
              <a:gd name="T43" fmla="*/ 1495 h 1902"/>
              <a:gd name="T44" fmla="*/ 6 w 1934"/>
              <a:gd name="T45" fmla="*/ 1124 h 1902"/>
              <a:gd name="T46" fmla="*/ 22 w 1934"/>
              <a:gd name="T47" fmla="*/ 846 h 1902"/>
              <a:gd name="T48" fmla="*/ 211 w 1934"/>
              <a:gd name="T49" fmla="*/ 577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4" h="1902">
                <a:moveTo>
                  <a:pt x="424" y="585"/>
                </a:moveTo>
                <a:cubicBezTo>
                  <a:pt x="445" y="582"/>
                  <a:pt x="466" y="579"/>
                  <a:pt x="480" y="635"/>
                </a:cubicBezTo>
                <a:cubicBezTo>
                  <a:pt x="494" y="691"/>
                  <a:pt x="504" y="807"/>
                  <a:pt x="513" y="922"/>
                </a:cubicBezTo>
                <a:cubicBezTo>
                  <a:pt x="522" y="997"/>
                  <a:pt x="529" y="1044"/>
                  <a:pt x="535" y="1090"/>
                </a:cubicBezTo>
                <a:cubicBezTo>
                  <a:pt x="553" y="1126"/>
                  <a:pt x="590" y="1135"/>
                  <a:pt x="626" y="1144"/>
                </a:cubicBezTo>
                <a:cubicBezTo>
                  <a:pt x="711" y="1082"/>
                  <a:pt x="880" y="901"/>
                  <a:pt x="1048" y="720"/>
                </a:cubicBezTo>
                <a:cubicBezTo>
                  <a:pt x="1224" y="542"/>
                  <a:pt x="1452" y="307"/>
                  <a:pt x="1680" y="71"/>
                </a:cubicBezTo>
                <a:cubicBezTo>
                  <a:pt x="1820" y="-44"/>
                  <a:pt x="1857" y="-7"/>
                  <a:pt x="1893" y="29"/>
                </a:cubicBezTo>
                <a:cubicBezTo>
                  <a:pt x="1934" y="47"/>
                  <a:pt x="1930" y="114"/>
                  <a:pt x="1925" y="180"/>
                </a:cubicBezTo>
                <a:cubicBezTo>
                  <a:pt x="1927" y="233"/>
                  <a:pt x="1918" y="291"/>
                  <a:pt x="1909" y="349"/>
                </a:cubicBezTo>
                <a:cubicBezTo>
                  <a:pt x="1895" y="390"/>
                  <a:pt x="1870" y="406"/>
                  <a:pt x="1844" y="421"/>
                </a:cubicBezTo>
                <a:cubicBezTo>
                  <a:pt x="1775" y="495"/>
                  <a:pt x="1637" y="646"/>
                  <a:pt x="1498" y="796"/>
                </a:cubicBezTo>
                <a:cubicBezTo>
                  <a:pt x="1378" y="929"/>
                  <a:pt x="1253" y="1073"/>
                  <a:pt x="1127" y="1217"/>
                </a:cubicBezTo>
                <a:cubicBezTo>
                  <a:pt x="1008" y="1348"/>
                  <a:pt x="898" y="1468"/>
                  <a:pt x="787" y="1588"/>
                </a:cubicBezTo>
                <a:cubicBezTo>
                  <a:pt x="705" y="1675"/>
                  <a:pt x="669" y="1707"/>
                  <a:pt x="632" y="1738"/>
                </a:cubicBezTo>
                <a:cubicBezTo>
                  <a:pt x="593" y="1776"/>
                  <a:pt x="573" y="1799"/>
                  <a:pt x="553" y="1822"/>
                </a:cubicBezTo>
                <a:cubicBezTo>
                  <a:pt x="526" y="1848"/>
                  <a:pt x="499" y="1870"/>
                  <a:pt x="472" y="1891"/>
                </a:cubicBezTo>
                <a:cubicBezTo>
                  <a:pt x="433" y="1902"/>
                  <a:pt x="376" y="1895"/>
                  <a:pt x="318" y="1888"/>
                </a:cubicBezTo>
                <a:cubicBezTo>
                  <a:pt x="276" y="1883"/>
                  <a:pt x="249" y="1870"/>
                  <a:pt x="222" y="1857"/>
                </a:cubicBezTo>
                <a:cubicBezTo>
                  <a:pt x="194" y="1842"/>
                  <a:pt x="171" y="1820"/>
                  <a:pt x="148" y="1797"/>
                </a:cubicBezTo>
                <a:cubicBezTo>
                  <a:pt x="126" y="1771"/>
                  <a:pt x="106" y="1739"/>
                  <a:pt x="85" y="1706"/>
                </a:cubicBezTo>
                <a:cubicBezTo>
                  <a:pt x="66" y="1655"/>
                  <a:pt x="52" y="1575"/>
                  <a:pt x="37" y="1495"/>
                </a:cubicBezTo>
                <a:cubicBezTo>
                  <a:pt x="23" y="1398"/>
                  <a:pt x="15" y="1261"/>
                  <a:pt x="6" y="1124"/>
                </a:cubicBezTo>
                <a:cubicBezTo>
                  <a:pt x="3" y="1015"/>
                  <a:pt x="13" y="931"/>
                  <a:pt x="22" y="846"/>
                </a:cubicBezTo>
                <a:cubicBezTo>
                  <a:pt x="54" y="754"/>
                  <a:pt x="133" y="666"/>
                  <a:pt x="211" y="577"/>
                </a:cubicBezTo>
              </a:path>
            </a:pathLst>
          </a:custGeom>
          <a:solidFill>
            <a:srgbClr val="B03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_x231737368"/>
          <p:cNvSpPr>
            <a:spLocks noChangeArrowheads="1"/>
          </p:cNvSpPr>
          <p:nvPr/>
        </p:nvSpPr>
        <p:spPr bwMode="auto">
          <a:xfrm>
            <a:off x="1613375" y="1793240"/>
            <a:ext cx="154464" cy="208616"/>
          </a:xfrm>
          <a:custGeom>
            <a:avLst/>
            <a:gdLst>
              <a:gd name="T0" fmla="*/ 424 w 1934"/>
              <a:gd name="T1" fmla="*/ 585 h 1902"/>
              <a:gd name="T2" fmla="*/ 480 w 1934"/>
              <a:gd name="T3" fmla="*/ 635 h 1902"/>
              <a:gd name="T4" fmla="*/ 513 w 1934"/>
              <a:gd name="T5" fmla="*/ 922 h 1902"/>
              <a:gd name="T6" fmla="*/ 535 w 1934"/>
              <a:gd name="T7" fmla="*/ 1090 h 1902"/>
              <a:gd name="T8" fmla="*/ 626 w 1934"/>
              <a:gd name="T9" fmla="*/ 1144 h 1902"/>
              <a:gd name="T10" fmla="*/ 1048 w 1934"/>
              <a:gd name="T11" fmla="*/ 720 h 1902"/>
              <a:gd name="T12" fmla="*/ 1680 w 1934"/>
              <a:gd name="T13" fmla="*/ 71 h 1902"/>
              <a:gd name="T14" fmla="*/ 1893 w 1934"/>
              <a:gd name="T15" fmla="*/ 29 h 1902"/>
              <a:gd name="T16" fmla="*/ 1925 w 1934"/>
              <a:gd name="T17" fmla="*/ 180 h 1902"/>
              <a:gd name="T18" fmla="*/ 1909 w 1934"/>
              <a:gd name="T19" fmla="*/ 349 h 1902"/>
              <a:gd name="T20" fmla="*/ 1844 w 1934"/>
              <a:gd name="T21" fmla="*/ 421 h 1902"/>
              <a:gd name="T22" fmla="*/ 1498 w 1934"/>
              <a:gd name="T23" fmla="*/ 796 h 1902"/>
              <a:gd name="T24" fmla="*/ 1127 w 1934"/>
              <a:gd name="T25" fmla="*/ 1217 h 1902"/>
              <a:gd name="T26" fmla="*/ 787 w 1934"/>
              <a:gd name="T27" fmla="*/ 1588 h 1902"/>
              <a:gd name="T28" fmla="*/ 632 w 1934"/>
              <a:gd name="T29" fmla="*/ 1738 h 1902"/>
              <a:gd name="T30" fmla="*/ 553 w 1934"/>
              <a:gd name="T31" fmla="*/ 1822 h 1902"/>
              <a:gd name="T32" fmla="*/ 472 w 1934"/>
              <a:gd name="T33" fmla="*/ 1891 h 1902"/>
              <a:gd name="T34" fmla="*/ 318 w 1934"/>
              <a:gd name="T35" fmla="*/ 1888 h 1902"/>
              <a:gd name="T36" fmla="*/ 222 w 1934"/>
              <a:gd name="T37" fmla="*/ 1857 h 1902"/>
              <a:gd name="T38" fmla="*/ 148 w 1934"/>
              <a:gd name="T39" fmla="*/ 1797 h 1902"/>
              <a:gd name="T40" fmla="*/ 85 w 1934"/>
              <a:gd name="T41" fmla="*/ 1706 h 1902"/>
              <a:gd name="T42" fmla="*/ 37 w 1934"/>
              <a:gd name="T43" fmla="*/ 1495 h 1902"/>
              <a:gd name="T44" fmla="*/ 6 w 1934"/>
              <a:gd name="T45" fmla="*/ 1124 h 1902"/>
              <a:gd name="T46" fmla="*/ 22 w 1934"/>
              <a:gd name="T47" fmla="*/ 846 h 1902"/>
              <a:gd name="T48" fmla="*/ 211 w 1934"/>
              <a:gd name="T49" fmla="*/ 577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4" h="1902">
                <a:moveTo>
                  <a:pt x="424" y="585"/>
                </a:moveTo>
                <a:cubicBezTo>
                  <a:pt x="445" y="582"/>
                  <a:pt x="466" y="579"/>
                  <a:pt x="480" y="635"/>
                </a:cubicBezTo>
                <a:cubicBezTo>
                  <a:pt x="494" y="691"/>
                  <a:pt x="504" y="807"/>
                  <a:pt x="513" y="922"/>
                </a:cubicBezTo>
                <a:cubicBezTo>
                  <a:pt x="522" y="997"/>
                  <a:pt x="529" y="1044"/>
                  <a:pt x="535" y="1090"/>
                </a:cubicBezTo>
                <a:cubicBezTo>
                  <a:pt x="553" y="1126"/>
                  <a:pt x="590" y="1135"/>
                  <a:pt x="626" y="1144"/>
                </a:cubicBezTo>
                <a:cubicBezTo>
                  <a:pt x="711" y="1082"/>
                  <a:pt x="880" y="901"/>
                  <a:pt x="1048" y="720"/>
                </a:cubicBezTo>
                <a:cubicBezTo>
                  <a:pt x="1224" y="542"/>
                  <a:pt x="1452" y="307"/>
                  <a:pt x="1680" y="71"/>
                </a:cubicBezTo>
                <a:cubicBezTo>
                  <a:pt x="1820" y="-44"/>
                  <a:pt x="1857" y="-7"/>
                  <a:pt x="1893" y="29"/>
                </a:cubicBezTo>
                <a:cubicBezTo>
                  <a:pt x="1934" y="47"/>
                  <a:pt x="1930" y="114"/>
                  <a:pt x="1925" y="180"/>
                </a:cubicBezTo>
                <a:cubicBezTo>
                  <a:pt x="1927" y="233"/>
                  <a:pt x="1918" y="291"/>
                  <a:pt x="1909" y="349"/>
                </a:cubicBezTo>
                <a:cubicBezTo>
                  <a:pt x="1895" y="390"/>
                  <a:pt x="1870" y="406"/>
                  <a:pt x="1844" y="421"/>
                </a:cubicBezTo>
                <a:cubicBezTo>
                  <a:pt x="1775" y="495"/>
                  <a:pt x="1637" y="646"/>
                  <a:pt x="1498" y="796"/>
                </a:cubicBezTo>
                <a:cubicBezTo>
                  <a:pt x="1378" y="929"/>
                  <a:pt x="1253" y="1073"/>
                  <a:pt x="1127" y="1217"/>
                </a:cubicBezTo>
                <a:cubicBezTo>
                  <a:pt x="1008" y="1348"/>
                  <a:pt x="898" y="1468"/>
                  <a:pt x="787" y="1588"/>
                </a:cubicBezTo>
                <a:cubicBezTo>
                  <a:pt x="705" y="1675"/>
                  <a:pt x="669" y="1707"/>
                  <a:pt x="632" y="1738"/>
                </a:cubicBezTo>
                <a:cubicBezTo>
                  <a:pt x="593" y="1776"/>
                  <a:pt x="573" y="1799"/>
                  <a:pt x="553" y="1822"/>
                </a:cubicBezTo>
                <a:cubicBezTo>
                  <a:pt x="526" y="1848"/>
                  <a:pt x="499" y="1870"/>
                  <a:pt x="472" y="1891"/>
                </a:cubicBezTo>
                <a:cubicBezTo>
                  <a:pt x="433" y="1902"/>
                  <a:pt x="376" y="1895"/>
                  <a:pt x="318" y="1888"/>
                </a:cubicBezTo>
                <a:cubicBezTo>
                  <a:pt x="276" y="1883"/>
                  <a:pt x="249" y="1870"/>
                  <a:pt x="222" y="1857"/>
                </a:cubicBezTo>
                <a:cubicBezTo>
                  <a:pt x="194" y="1842"/>
                  <a:pt x="171" y="1820"/>
                  <a:pt x="148" y="1797"/>
                </a:cubicBezTo>
                <a:cubicBezTo>
                  <a:pt x="126" y="1771"/>
                  <a:pt x="106" y="1739"/>
                  <a:pt x="85" y="1706"/>
                </a:cubicBezTo>
                <a:cubicBezTo>
                  <a:pt x="66" y="1655"/>
                  <a:pt x="52" y="1575"/>
                  <a:pt x="37" y="1495"/>
                </a:cubicBezTo>
                <a:cubicBezTo>
                  <a:pt x="23" y="1398"/>
                  <a:pt x="15" y="1261"/>
                  <a:pt x="6" y="1124"/>
                </a:cubicBezTo>
                <a:cubicBezTo>
                  <a:pt x="3" y="1015"/>
                  <a:pt x="13" y="931"/>
                  <a:pt x="22" y="846"/>
                </a:cubicBezTo>
                <a:cubicBezTo>
                  <a:pt x="54" y="754"/>
                  <a:pt x="133" y="666"/>
                  <a:pt x="211" y="577"/>
                </a:cubicBezTo>
              </a:path>
            </a:pathLst>
          </a:custGeom>
          <a:solidFill>
            <a:srgbClr val="B03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_x231737368"/>
          <p:cNvSpPr>
            <a:spLocks noChangeArrowheads="1"/>
          </p:cNvSpPr>
          <p:nvPr/>
        </p:nvSpPr>
        <p:spPr bwMode="auto">
          <a:xfrm>
            <a:off x="1609245" y="3436539"/>
            <a:ext cx="158595" cy="208121"/>
          </a:xfrm>
          <a:custGeom>
            <a:avLst/>
            <a:gdLst>
              <a:gd name="T0" fmla="*/ 424 w 1934"/>
              <a:gd name="T1" fmla="*/ 585 h 1902"/>
              <a:gd name="T2" fmla="*/ 480 w 1934"/>
              <a:gd name="T3" fmla="*/ 635 h 1902"/>
              <a:gd name="T4" fmla="*/ 513 w 1934"/>
              <a:gd name="T5" fmla="*/ 922 h 1902"/>
              <a:gd name="T6" fmla="*/ 535 w 1934"/>
              <a:gd name="T7" fmla="*/ 1090 h 1902"/>
              <a:gd name="T8" fmla="*/ 626 w 1934"/>
              <a:gd name="T9" fmla="*/ 1144 h 1902"/>
              <a:gd name="T10" fmla="*/ 1048 w 1934"/>
              <a:gd name="T11" fmla="*/ 720 h 1902"/>
              <a:gd name="T12" fmla="*/ 1680 w 1934"/>
              <a:gd name="T13" fmla="*/ 71 h 1902"/>
              <a:gd name="T14" fmla="*/ 1893 w 1934"/>
              <a:gd name="T15" fmla="*/ 29 h 1902"/>
              <a:gd name="T16" fmla="*/ 1925 w 1934"/>
              <a:gd name="T17" fmla="*/ 180 h 1902"/>
              <a:gd name="T18" fmla="*/ 1909 w 1934"/>
              <a:gd name="T19" fmla="*/ 349 h 1902"/>
              <a:gd name="T20" fmla="*/ 1844 w 1934"/>
              <a:gd name="T21" fmla="*/ 421 h 1902"/>
              <a:gd name="T22" fmla="*/ 1498 w 1934"/>
              <a:gd name="T23" fmla="*/ 796 h 1902"/>
              <a:gd name="T24" fmla="*/ 1127 w 1934"/>
              <a:gd name="T25" fmla="*/ 1217 h 1902"/>
              <a:gd name="T26" fmla="*/ 787 w 1934"/>
              <a:gd name="T27" fmla="*/ 1588 h 1902"/>
              <a:gd name="T28" fmla="*/ 632 w 1934"/>
              <a:gd name="T29" fmla="*/ 1738 h 1902"/>
              <a:gd name="T30" fmla="*/ 553 w 1934"/>
              <a:gd name="T31" fmla="*/ 1822 h 1902"/>
              <a:gd name="T32" fmla="*/ 472 w 1934"/>
              <a:gd name="T33" fmla="*/ 1891 h 1902"/>
              <a:gd name="T34" fmla="*/ 318 w 1934"/>
              <a:gd name="T35" fmla="*/ 1888 h 1902"/>
              <a:gd name="T36" fmla="*/ 222 w 1934"/>
              <a:gd name="T37" fmla="*/ 1857 h 1902"/>
              <a:gd name="T38" fmla="*/ 148 w 1934"/>
              <a:gd name="T39" fmla="*/ 1797 h 1902"/>
              <a:gd name="T40" fmla="*/ 85 w 1934"/>
              <a:gd name="T41" fmla="*/ 1706 h 1902"/>
              <a:gd name="T42" fmla="*/ 37 w 1934"/>
              <a:gd name="T43" fmla="*/ 1495 h 1902"/>
              <a:gd name="T44" fmla="*/ 6 w 1934"/>
              <a:gd name="T45" fmla="*/ 1124 h 1902"/>
              <a:gd name="T46" fmla="*/ 22 w 1934"/>
              <a:gd name="T47" fmla="*/ 846 h 1902"/>
              <a:gd name="T48" fmla="*/ 211 w 1934"/>
              <a:gd name="T49" fmla="*/ 577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4" h="1902">
                <a:moveTo>
                  <a:pt x="424" y="585"/>
                </a:moveTo>
                <a:cubicBezTo>
                  <a:pt x="445" y="582"/>
                  <a:pt x="466" y="579"/>
                  <a:pt x="480" y="635"/>
                </a:cubicBezTo>
                <a:cubicBezTo>
                  <a:pt x="494" y="691"/>
                  <a:pt x="504" y="807"/>
                  <a:pt x="513" y="922"/>
                </a:cubicBezTo>
                <a:cubicBezTo>
                  <a:pt x="522" y="997"/>
                  <a:pt x="529" y="1044"/>
                  <a:pt x="535" y="1090"/>
                </a:cubicBezTo>
                <a:cubicBezTo>
                  <a:pt x="553" y="1126"/>
                  <a:pt x="590" y="1135"/>
                  <a:pt x="626" y="1144"/>
                </a:cubicBezTo>
                <a:cubicBezTo>
                  <a:pt x="711" y="1082"/>
                  <a:pt x="880" y="901"/>
                  <a:pt x="1048" y="720"/>
                </a:cubicBezTo>
                <a:cubicBezTo>
                  <a:pt x="1224" y="542"/>
                  <a:pt x="1452" y="307"/>
                  <a:pt x="1680" y="71"/>
                </a:cubicBezTo>
                <a:cubicBezTo>
                  <a:pt x="1820" y="-44"/>
                  <a:pt x="1857" y="-7"/>
                  <a:pt x="1893" y="29"/>
                </a:cubicBezTo>
                <a:cubicBezTo>
                  <a:pt x="1934" y="47"/>
                  <a:pt x="1930" y="114"/>
                  <a:pt x="1925" y="180"/>
                </a:cubicBezTo>
                <a:cubicBezTo>
                  <a:pt x="1927" y="233"/>
                  <a:pt x="1918" y="291"/>
                  <a:pt x="1909" y="349"/>
                </a:cubicBezTo>
                <a:cubicBezTo>
                  <a:pt x="1895" y="390"/>
                  <a:pt x="1870" y="406"/>
                  <a:pt x="1844" y="421"/>
                </a:cubicBezTo>
                <a:cubicBezTo>
                  <a:pt x="1775" y="495"/>
                  <a:pt x="1637" y="646"/>
                  <a:pt x="1498" y="796"/>
                </a:cubicBezTo>
                <a:cubicBezTo>
                  <a:pt x="1378" y="929"/>
                  <a:pt x="1253" y="1073"/>
                  <a:pt x="1127" y="1217"/>
                </a:cubicBezTo>
                <a:cubicBezTo>
                  <a:pt x="1008" y="1348"/>
                  <a:pt x="898" y="1468"/>
                  <a:pt x="787" y="1588"/>
                </a:cubicBezTo>
                <a:cubicBezTo>
                  <a:pt x="705" y="1675"/>
                  <a:pt x="669" y="1707"/>
                  <a:pt x="632" y="1738"/>
                </a:cubicBezTo>
                <a:cubicBezTo>
                  <a:pt x="593" y="1776"/>
                  <a:pt x="573" y="1799"/>
                  <a:pt x="553" y="1822"/>
                </a:cubicBezTo>
                <a:cubicBezTo>
                  <a:pt x="526" y="1848"/>
                  <a:pt x="499" y="1870"/>
                  <a:pt x="472" y="1891"/>
                </a:cubicBezTo>
                <a:cubicBezTo>
                  <a:pt x="433" y="1902"/>
                  <a:pt x="376" y="1895"/>
                  <a:pt x="318" y="1888"/>
                </a:cubicBezTo>
                <a:cubicBezTo>
                  <a:pt x="276" y="1883"/>
                  <a:pt x="249" y="1870"/>
                  <a:pt x="222" y="1857"/>
                </a:cubicBezTo>
                <a:cubicBezTo>
                  <a:pt x="194" y="1842"/>
                  <a:pt x="171" y="1820"/>
                  <a:pt x="148" y="1797"/>
                </a:cubicBezTo>
                <a:cubicBezTo>
                  <a:pt x="126" y="1771"/>
                  <a:pt x="106" y="1739"/>
                  <a:pt x="85" y="1706"/>
                </a:cubicBezTo>
                <a:cubicBezTo>
                  <a:pt x="66" y="1655"/>
                  <a:pt x="52" y="1575"/>
                  <a:pt x="37" y="1495"/>
                </a:cubicBezTo>
                <a:cubicBezTo>
                  <a:pt x="23" y="1398"/>
                  <a:pt x="15" y="1261"/>
                  <a:pt x="6" y="1124"/>
                </a:cubicBezTo>
                <a:cubicBezTo>
                  <a:pt x="3" y="1015"/>
                  <a:pt x="13" y="931"/>
                  <a:pt x="22" y="846"/>
                </a:cubicBezTo>
                <a:cubicBezTo>
                  <a:pt x="54" y="754"/>
                  <a:pt x="133" y="666"/>
                  <a:pt x="211" y="577"/>
                </a:cubicBezTo>
              </a:path>
            </a:pathLst>
          </a:custGeom>
          <a:solidFill>
            <a:srgbClr val="B03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9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33532" y="210652"/>
            <a:ext cx="3924935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Homework of OSTEP 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1240" y="1039447"/>
            <a:ext cx="10515600" cy="515080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/>
              <a:t>Chap 7. CPU Scheduling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700" dirty="0"/>
              <a:t>             </a:t>
            </a:r>
            <a:r>
              <a:rPr lang="en-US" altLang="ko-KR" sz="1700" dirty="0"/>
              <a:t>Simulation of FIFO, SJF and RR schedulers and matrix computation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/>
              <a:t>Chap 8. Multi-level Feedback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700" dirty="0"/>
              <a:t>             </a:t>
            </a:r>
            <a:r>
              <a:rPr lang="en-US" altLang="ko-KR" sz="1700" dirty="0"/>
              <a:t>Simulation of MLFQ scheduler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/>
              <a:t>Chap 9. Lottery Scheduling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dirty="0"/>
              <a:t>             Check how a Lottery schedulers works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/>
              <a:t>Chap 10. Multi-CPU Scheduling</a:t>
            </a:r>
          </a:p>
          <a:p>
            <a:pPr marL="0" indent="0">
              <a:buNone/>
            </a:pPr>
            <a:endParaRPr lang="en-US" altLang="ko-KR" sz="100" dirty="0"/>
          </a:p>
          <a:p>
            <a:pPr marL="0" indent="0">
              <a:buNone/>
            </a:pPr>
            <a:r>
              <a:rPr lang="ko-KR" altLang="en-US" sz="1700" dirty="0"/>
              <a:t>             </a:t>
            </a:r>
            <a:r>
              <a:rPr lang="en-US" altLang="ko-KR" sz="1700" dirty="0"/>
              <a:t>Running multi-processor scheduler with various workload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_x231737368"/>
          <p:cNvSpPr>
            <a:spLocks noChangeArrowheads="1"/>
          </p:cNvSpPr>
          <p:nvPr/>
        </p:nvSpPr>
        <p:spPr bwMode="auto">
          <a:xfrm>
            <a:off x="1755614" y="1670428"/>
            <a:ext cx="154464" cy="208616"/>
          </a:xfrm>
          <a:custGeom>
            <a:avLst/>
            <a:gdLst>
              <a:gd name="T0" fmla="*/ 424 w 1934"/>
              <a:gd name="T1" fmla="*/ 585 h 1902"/>
              <a:gd name="T2" fmla="*/ 480 w 1934"/>
              <a:gd name="T3" fmla="*/ 635 h 1902"/>
              <a:gd name="T4" fmla="*/ 513 w 1934"/>
              <a:gd name="T5" fmla="*/ 922 h 1902"/>
              <a:gd name="T6" fmla="*/ 535 w 1934"/>
              <a:gd name="T7" fmla="*/ 1090 h 1902"/>
              <a:gd name="T8" fmla="*/ 626 w 1934"/>
              <a:gd name="T9" fmla="*/ 1144 h 1902"/>
              <a:gd name="T10" fmla="*/ 1048 w 1934"/>
              <a:gd name="T11" fmla="*/ 720 h 1902"/>
              <a:gd name="T12" fmla="*/ 1680 w 1934"/>
              <a:gd name="T13" fmla="*/ 71 h 1902"/>
              <a:gd name="T14" fmla="*/ 1893 w 1934"/>
              <a:gd name="T15" fmla="*/ 29 h 1902"/>
              <a:gd name="T16" fmla="*/ 1925 w 1934"/>
              <a:gd name="T17" fmla="*/ 180 h 1902"/>
              <a:gd name="T18" fmla="*/ 1909 w 1934"/>
              <a:gd name="T19" fmla="*/ 349 h 1902"/>
              <a:gd name="T20" fmla="*/ 1844 w 1934"/>
              <a:gd name="T21" fmla="*/ 421 h 1902"/>
              <a:gd name="T22" fmla="*/ 1498 w 1934"/>
              <a:gd name="T23" fmla="*/ 796 h 1902"/>
              <a:gd name="T24" fmla="*/ 1127 w 1934"/>
              <a:gd name="T25" fmla="*/ 1217 h 1902"/>
              <a:gd name="T26" fmla="*/ 787 w 1934"/>
              <a:gd name="T27" fmla="*/ 1588 h 1902"/>
              <a:gd name="T28" fmla="*/ 632 w 1934"/>
              <a:gd name="T29" fmla="*/ 1738 h 1902"/>
              <a:gd name="T30" fmla="*/ 553 w 1934"/>
              <a:gd name="T31" fmla="*/ 1822 h 1902"/>
              <a:gd name="T32" fmla="*/ 472 w 1934"/>
              <a:gd name="T33" fmla="*/ 1891 h 1902"/>
              <a:gd name="T34" fmla="*/ 318 w 1934"/>
              <a:gd name="T35" fmla="*/ 1888 h 1902"/>
              <a:gd name="T36" fmla="*/ 222 w 1934"/>
              <a:gd name="T37" fmla="*/ 1857 h 1902"/>
              <a:gd name="T38" fmla="*/ 148 w 1934"/>
              <a:gd name="T39" fmla="*/ 1797 h 1902"/>
              <a:gd name="T40" fmla="*/ 85 w 1934"/>
              <a:gd name="T41" fmla="*/ 1706 h 1902"/>
              <a:gd name="T42" fmla="*/ 37 w 1934"/>
              <a:gd name="T43" fmla="*/ 1495 h 1902"/>
              <a:gd name="T44" fmla="*/ 6 w 1934"/>
              <a:gd name="T45" fmla="*/ 1124 h 1902"/>
              <a:gd name="T46" fmla="*/ 22 w 1934"/>
              <a:gd name="T47" fmla="*/ 846 h 1902"/>
              <a:gd name="T48" fmla="*/ 211 w 1934"/>
              <a:gd name="T49" fmla="*/ 577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4" h="1902">
                <a:moveTo>
                  <a:pt x="424" y="585"/>
                </a:moveTo>
                <a:cubicBezTo>
                  <a:pt x="445" y="582"/>
                  <a:pt x="466" y="579"/>
                  <a:pt x="480" y="635"/>
                </a:cubicBezTo>
                <a:cubicBezTo>
                  <a:pt x="494" y="691"/>
                  <a:pt x="504" y="807"/>
                  <a:pt x="513" y="922"/>
                </a:cubicBezTo>
                <a:cubicBezTo>
                  <a:pt x="522" y="997"/>
                  <a:pt x="529" y="1044"/>
                  <a:pt x="535" y="1090"/>
                </a:cubicBezTo>
                <a:cubicBezTo>
                  <a:pt x="553" y="1126"/>
                  <a:pt x="590" y="1135"/>
                  <a:pt x="626" y="1144"/>
                </a:cubicBezTo>
                <a:cubicBezTo>
                  <a:pt x="711" y="1082"/>
                  <a:pt x="880" y="901"/>
                  <a:pt x="1048" y="720"/>
                </a:cubicBezTo>
                <a:cubicBezTo>
                  <a:pt x="1224" y="542"/>
                  <a:pt x="1452" y="307"/>
                  <a:pt x="1680" y="71"/>
                </a:cubicBezTo>
                <a:cubicBezTo>
                  <a:pt x="1820" y="-44"/>
                  <a:pt x="1857" y="-7"/>
                  <a:pt x="1893" y="29"/>
                </a:cubicBezTo>
                <a:cubicBezTo>
                  <a:pt x="1934" y="47"/>
                  <a:pt x="1930" y="114"/>
                  <a:pt x="1925" y="180"/>
                </a:cubicBezTo>
                <a:cubicBezTo>
                  <a:pt x="1927" y="233"/>
                  <a:pt x="1918" y="291"/>
                  <a:pt x="1909" y="349"/>
                </a:cubicBezTo>
                <a:cubicBezTo>
                  <a:pt x="1895" y="390"/>
                  <a:pt x="1870" y="406"/>
                  <a:pt x="1844" y="421"/>
                </a:cubicBezTo>
                <a:cubicBezTo>
                  <a:pt x="1775" y="495"/>
                  <a:pt x="1637" y="646"/>
                  <a:pt x="1498" y="796"/>
                </a:cubicBezTo>
                <a:cubicBezTo>
                  <a:pt x="1378" y="929"/>
                  <a:pt x="1253" y="1073"/>
                  <a:pt x="1127" y="1217"/>
                </a:cubicBezTo>
                <a:cubicBezTo>
                  <a:pt x="1008" y="1348"/>
                  <a:pt x="898" y="1468"/>
                  <a:pt x="787" y="1588"/>
                </a:cubicBezTo>
                <a:cubicBezTo>
                  <a:pt x="705" y="1675"/>
                  <a:pt x="669" y="1707"/>
                  <a:pt x="632" y="1738"/>
                </a:cubicBezTo>
                <a:cubicBezTo>
                  <a:pt x="593" y="1776"/>
                  <a:pt x="573" y="1799"/>
                  <a:pt x="553" y="1822"/>
                </a:cubicBezTo>
                <a:cubicBezTo>
                  <a:pt x="526" y="1848"/>
                  <a:pt x="499" y="1870"/>
                  <a:pt x="472" y="1891"/>
                </a:cubicBezTo>
                <a:cubicBezTo>
                  <a:pt x="433" y="1902"/>
                  <a:pt x="376" y="1895"/>
                  <a:pt x="318" y="1888"/>
                </a:cubicBezTo>
                <a:cubicBezTo>
                  <a:pt x="276" y="1883"/>
                  <a:pt x="249" y="1870"/>
                  <a:pt x="222" y="1857"/>
                </a:cubicBezTo>
                <a:cubicBezTo>
                  <a:pt x="194" y="1842"/>
                  <a:pt x="171" y="1820"/>
                  <a:pt x="148" y="1797"/>
                </a:cubicBezTo>
                <a:cubicBezTo>
                  <a:pt x="126" y="1771"/>
                  <a:pt x="106" y="1739"/>
                  <a:pt x="85" y="1706"/>
                </a:cubicBezTo>
                <a:cubicBezTo>
                  <a:pt x="66" y="1655"/>
                  <a:pt x="52" y="1575"/>
                  <a:pt x="37" y="1495"/>
                </a:cubicBezTo>
                <a:cubicBezTo>
                  <a:pt x="23" y="1398"/>
                  <a:pt x="15" y="1261"/>
                  <a:pt x="6" y="1124"/>
                </a:cubicBezTo>
                <a:cubicBezTo>
                  <a:pt x="3" y="1015"/>
                  <a:pt x="13" y="931"/>
                  <a:pt x="22" y="846"/>
                </a:cubicBezTo>
                <a:cubicBezTo>
                  <a:pt x="54" y="754"/>
                  <a:pt x="133" y="666"/>
                  <a:pt x="211" y="577"/>
                </a:cubicBezTo>
              </a:path>
            </a:pathLst>
          </a:custGeom>
          <a:solidFill>
            <a:srgbClr val="B03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_x231737368"/>
          <p:cNvSpPr>
            <a:spLocks noChangeArrowheads="1"/>
          </p:cNvSpPr>
          <p:nvPr/>
        </p:nvSpPr>
        <p:spPr bwMode="auto">
          <a:xfrm>
            <a:off x="1755614" y="3035620"/>
            <a:ext cx="154464" cy="208616"/>
          </a:xfrm>
          <a:custGeom>
            <a:avLst/>
            <a:gdLst>
              <a:gd name="T0" fmla="*/ 424 w 1934"/>
              <a:gd name="T1" fmla="*/ 585 h 1902"/>
              <a:gd name="T2" fmla="*/ 480 w 1934"/>
              <a:gd name="T3" fmla="*/ 635 h 1902"/>
              <a:gd name="T4" fmla="*/ 513 w 1934"/>
              <a:gd name="T5" fmla="*/ 922 h 1902"/>
              <a:gd name="T6" fmla="*/ 535 w 1934"/>
              <a:gd name="T7" fmla="*/ 1090 h 1902"/>
              <a:gd name="T8" fmla="*/ 626 w 1934"/>
              <a:gd name="T9" fmla="*/ 1144 h 1902"/>
              <a:gd name="T10" fmla="*/ 1048 w 1934"/>
              <a:gd name="T11" fmla="*/ 720 h 1902"/>
              <a:gd name="T12" fmla="*/ 1680 w 1934"/>
              <a:gd name="T13" fmla="*/ 71 h 1902"/>
              <a:gd name="T14" fmla="*/ 1893 w 1934"/>
              <a:gd name="T15" fmla="*/ 29 h 1902"/>
              <a:gd name="T16" fmla="*/ 1925 w 1934"/>
              <a:gd name="T17" fmla="*/ 180 h 1902"/>
              <a:gd name="T18" fmla="*/ 1909 w 1934"/>
              <a:gd name="T19" fmla="*/ 349 h 1902"/>
              <a:gd name="T20" fmla="*/ 1844 w 1934"/>
              <a:gd name="T21" fmla="*/ 421 h 1902"/>
              <a:gd name="T22" fmla="*/ 1498 w 1934"/>
              <a:gd name="T23" fmla="*/ 796 h 1902"/>
              <a:gd name="T24" fmla="*/ 1127 w 1934"/>
              <a:gd name="T25" fmla="*/ 1217 h 1902"/>
              <a:gd name="T26" fmla="*/ 787 w 1934"/>
              <a:gd name="T27" fmla="*/ 1588 h 1902"/>
              <a:gd name="T28" fmla="*/ 632 w 1934"/>
              <a:gd name="T29" fmla="*/ 1738 h 1902"/>
              <a:gd name="T30" fmla="*/ 553 w 1934"/>
              <a:gd name="T31" fmla="*/ 1822 h 1902"/>
              <a:gd name="T32" fmla="*/ 472 w 1934"/>
              <a:gd name="T33" fmla="*/ 1891 h 1902"/>
              <a:gd name="T34" fmla="*/ 318 w 1934"/>
              <a:gd name="T35" fmla="*/ 1888 h 1902"/>
              <a:gd name="T36" fmla="*/ 222 w 1934"/>
              <a:gd name="T37" fmla="*/ 1857 h 1902"/>
              <a:gd name="T38" fmla="*/ 148 w 1934"/>
              <a:gd name="T39" fmla="*/ 1797 h 1902"/>
              <a:gd name="T40" fmla="*/ 85 w 1934"/>
              <a:gd name="T41" fmla="*/ 1706 h 1902"/>
              <a:gd name="T42" fmla="*/ 37 w 1934"/>
              <a:gd name="T43" fmla="*/ 1495 h 1902"/>
              <a:gd name="T44" fmla="*/ 6 w 1934"/>
              <a:gd name="T45" fmla="*/ 1124 h 1902"/>
              <a:gd name="T46" fmla="*/ 22 w 1934"/>
              <a:gd name="T47" fmla="*/ 846 h 1902"/>
              <a:gd name="T48" fmla="*/ 211 w 1934"/>
              <a:gd name="T49" fmla="*/ 577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4" h="1902">
                <a:moveTo>
                  <a:pt x="424" y="585"/>
                </a:moveTo>
                <a:cubicBezTo>
                  <a:pt x="445" y="582"/>
                  <a:pt x="466" y="579"/>
                  <a:pt x="480" y="635"/>
                </a:cubicBezTo>
                <a:cubicBezTo>
                  <a:pt x="494" y="691"/>
                  <a:pt x="504" y="807"/>
                  <a:pt x="513" y="922"/>
                </a:cubicBezTo>
                <a:cubicBezTo>
                  <a:pt x="522" y="997"/>
                  <a:pt x="529" y="1044"/>
                  <a:pt x="535" y="1090"/>
                </a:cubicBezTo>
                <a:cubicBezTo>
                  <a:pt x="553" y="1126"/>
                  <a:pt x="590" y="1135"/>
                  <a:pt x="626" y="1144"/>
                </a:cubicBezTo>
                <a:cubicBezTo>
                  <a:pt x="711" y="1082"/>
                  <a:pt x="880" y="901"/>
                  <a:pt x="1048" y="720"/>
                </a:cubicBezTo>
                <a:cubicBezTo>
                  <a:pt x="1224" y="542"/>
                  <a:pt x="1452" y="307"/>
                  <a:pt x="1680" y="71"/>
                </a:cubicBezTo>
                <a:cubicBezTo>
                  <a:pt x="1820" y="-44"/>
                  <a:pt x="1857" y="-7"/>
                  <a:pt x="1893" y="29"/>
                </a:cubicBezTo>
                <a:cubicBezTo>
                  <a:pt x="1934" y="47"/>
                  <a:pt x="1930" y="114"/>
                  <a:pt x="1925" y="180"/>
                </a:cubicBezTo>
                <a:cubicBezTo>
                  <a:pt x="1927" y="233"/>
                  <a:pt x="1918" y="291"/>
                  <a:pt x="1909" y="349"/>
                </a:cubicBezTo>
                <a:cubicBezTo>
                  <a:pt x="1895" y="390"/>
                  <a:pt x="1870" y="406"/>
                  <a:pt x="1844" y="421"/>
                </a:cubicBezTo>
                <a:cubicBezTo>
                  <a:pt x="1775" y="495"/>
                  <a:pt x="1637" y="646"/>
                  <a:pt x="1498" y="796"/>
                </a:cubicBezTo>
                <a:cubicBezTo>
                  <a:pt x="1378" y="929"/>
                  <a:pt x="1253" y="1073"/>
                  <a:pt x="1127" y="1217"/>
                </a:cubicBezTo>
                <a:cubicBezTo>
                  <a:pt x="1008" y="1348"/>
                  <a:pt x="898" y="1468"/>
                  <a:pt x="787" y="1588"/>
                </a:cubicBezTo>
                <a:cubicBezTo>
                  <a:pt x="705" y="1675"/>
                  <a:pt x="669" y="1707"/>
                  <a:pt x="632" y="1738"/>
                </a:cubicBezTo>
                <a:cubicBezTo>
                  <a:pt x="593" y="1776"/>
                  <a:pt x="573" y="1799"/>
                  <a:pt x="553" y="1822"/>
                </a:cubicBezTo>
                <a:cubicBezTo>
                  <a:pt x="526" y="1848"/>
                  <a:pt x="499" y="1870"/>
                  <a:pt x="472" y="1891"/>
                </a:cubicBezTo>
                <a:cubicBezTo>
                  <a:pt x="433" y="1902"/>
                  <a:pt x="376" y="1895"/>
                  <a:pt x="318" y="1888"/>
                </a:cubicBezTo>
                <a:cubicBezTo>
                  <a:pt x="276" y="1883"/>
                  <a:pt x="249" y="1870"/>
                  <a:pt x="222" y="1857"/>
                </a:cubicBezTo>
                <a:cubicBezTo>
                  <a:pt x="194" y="1842"/>
                  <a:pt x="171" y="1820"/>
                  <a:pt x="148" y="1797"/>
                </a:cubicBezTo>
                <a:cubicBezTo>
                  <a:pt x="126" y="1771"/>
                  <a:pt x="106" y="1739"/>
                  <a:pt x="85" y="1706"/>
                </a:cubicBezTo>
                <a:cubicBezTo>
                  <a:pt x="66" y="1655"/>
                  <a:pt x="52" y="1575"/>
                  <a:pt x="37" y="1495"/>
                </a:cubicBezTo>
                <a:cubicBezTo>
                  <a:pt x="23" y="1398"/>
                  <a:pt x="15" y="1261"/>
                  <a:pt x="6" y="1124"/>
                </a:cubicBezTo>
                <a:cubicBezTo>
                  <a:pt x="3" y="1015"/>
                  <a:pt x="13" y="931"/>
                  <a:pt x="22" y="846"/>
                </a:cubicBezTo>
                <a:cubicBezTo>
                  <a:pt x="54" y="754"/>
                  <a:pt x="133" y="666"/>
                  <a:pt x="211" y="577"/>
                </a:cubicBezTo>
              </a:path>
            </a:pathLst>
          </a:custGeom>
          <a:solidFill>
            <a:srgbClr val="B03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_x231737368"/>
          <p:cNvSpPr>
            <a:spLocks noChangeArrowheads="1"/>
          </p:cNvSpPr>
          <p:nvPr/>
        </p:nvSpPr>
        <p:spPr bwMode="auto">
          <a:xfrm>
            <a:off x="1755614" y="4425338"/>
            <a:ext cx="154464" cy="208616"/>
          </a:xfrm>
          <a:custGeom>
            <a:avLst/>
            <a:gdLst>
              <a:gd name="T0" fmla="*/ 424 w 1934"/>
              <a:gd name="T1" fmla="*/ 585 h 1902"/>
              <a:gd name="T2" fmla="*/ 480 w 1934"/>
              <a:gd name="T3" fmla="*/ 635 h 1902"/>
              <a:gd name="T4" fmla="*/ 513 w 1934"/>
              <a:gd name="T5" fmla="*/ 922 h 1902"/>
              <a:gd name="T6" fmla="*/ 535 w 1934"/>
              <a:gd name="T7" fmla="*/ 1090 h 1902"/>
              <a:gd name="T8" fmla="*/ 626 w 1934"/>
              <a:gd name="T9" fmla="*/ 1144 h 1902"/>
              <a:gd name="T10" fmla="*/ 1048 w 1934"/>
              <a:gd name="T11" fmla="*/ 720 h 1902"/>
              <a:gd name="T12" fmla="*/ 1680 w 1934"/>
              <a:gd name="T13" fmla="*/ 71 h 1902"/>
              <a:gd name="T14" fmla="*/ 1893 w 1934"/>
              <a:gd name="T15" fmla="*/ 29 h 1902"/>
              <a:gd name="T16" fmla="*/ 1925 w 1934"/>
              <a:gd name="T17" fmla="*/ 180 h 1902"/>
              <a:gd name="T18" fmla="*/ 1909 w 1934"/>
              <a:gd name="T19" fmla="*/ 349 h 1902"/>
              <a:gd name="T20" fmla="*/ 1844 w 1934"/>
              <a:gd name="T21" fmla="*/ 421 h 1902"/>
              <a:gd name="T22" fmla="*/ 1498 w 1934"/>
              <a:gd name="T23" fmla="*/ 796 h 1902"/>
              <a:gd name="T24" fmla="*/ 1127 w 1934"/>
              <a:gd name="T25" fmla="*/ 1217 h 1902"/>
              <a:gd name="T26" fmla="*/ 787 w 1934"/>
              <a:gd name="T27" fmla="*/ 1588 h 1902"/>
              <a:gd name="T28" fmla="*/ 632 w 1934"/>
              <a:gd name="T29" fmla="*/ 1738 h 1902"/>
              <a:gd name="T30" fmla="*/ 553 w 1934"/>
              <a:gd name="T31" fmla="*/ 1822 h 1902"/>
              <a:gd name="T32" fmla="*/ 472 w 1934"/>
              <a:gd name="T33" fmla="*/ 1891 h 1902"/>
              <a:gd name="T34" fmla="*/ 318 w 1934"/>
              <a:gd name="T35" fmla="*/ 1888 h 1902"/>
              <a:gd name="T36" fmla="*/ 222 w 1934"/>
              <a:gd name="T37" fmla="*/ 1857 h 1902"/>
              <a:gd name="T38" fmla="*/ 148 w 1934"/>
              <a:gd name="T39" fmla="*/ 1797 h 1902"/>
              <a:gd name="T40" fmla="*/ 85 w 1934"/>
              <a:gd name="T41" fmla="*/ 1706 h 1902"/>
              <a:gd name="T42" fmla="*/ 37 w 1934"/>
              <a:gd name="T43" fmla="*/ 1495 h 1902"/>
              <a:gd name="T44" fmla="*/ 6 w 1934"/>
              <a:gd name="T45" fmla="*/ 1124 h 1902"/>
              <a:gd name="T46" fmla="*/ 22 w 1934"/>
              <a:gd name="T47" fmla="*/ 846 h 1902"/>
              <a:gd name="T48" fmla="*/ 211 w 1934"/>
              <a:gd name="T49" fmla="*/ 577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4" h="1902">
                <a:moveTo>
                  <a:pt x="424" y="585"/>
                </a:moveTo>
                <a:cubicBezTo>
                  <a:pt x="445" y="582"/>
                  <a:pt x="466" y="579"/>
                  <a:pt x="480" y="635"/>
                </a:cubicBezTo>
                <a:cubicBezTo>
                  <a:pt x="494" y="691"/>
                  <a:pt x="504" y="807"/>
                  <a:pt x="513" y="922"/>
                </a:cubicBezTo>
                <a:cubicBezTo>
                  <a:pt x="522" y="997"/>
                  <a:pt x="529" y="1044"/>
                  <a:pt x="535" y="1090"/>
                </a:cubicBezTo>
                <a:cubicBezTo>
                  <a:pt x="553" y="1126"/>
                  <a:pt x="590" y="1135"/>
                  <a:pt x="626" y="1144"/>
                </a:cubicBezTo>
                <a:cubicBezTo>
                  <a:pt x="711" y="1082"/>
                  <a:pt x="880" y="901"/>
                  <a:pt x="1048" y="720"/>
                </a:cubicBezTo>
                <a:cubicBezTo>
                  <a:pt x="1224" y="542"/>
                  <a:pt x="1452" y="307"/>
                  <a:pt x="1680" y="71"/>
                </a:cubicBezTo>
                <a:cubicBezTo>
                  <a:pt x="1820" y="-44"/>
                  <a:pt x="1857" y="-7"/>
                  <a:pt x="1893" y="29"/>
                </a:cubicBezTo>
                <a:cubicBezTo>
                  <a:pt x="1934" y="47"/>
                  <a:pt x="1930" y="114"/>
                  <a:pt x="1925" y="180"/>
                </a:cubicBezTo>
                <a:cubicBezTo>
                  <a:pt x="1927" y="233"/>
                  <a:pt x="1918" y="291"/>
                  <a:pt x="1909" y="349"/>
                </a:cubicBezTo>
                <a:cubicBezTo>
                  <a:pt x="1895" y="390"/>
                  <a:pt x="1870" y="406"/>
                  <a:pt x="1844" y="421"/>
                </a:cubicBezTo>
                <a:cubicBezTo>
                  <a:pt x="1775" y="495"/>
                  <a:pt x="1637" y="646"/>
                  <a:pt x="1498" y="796"/>
                </a:cubicBezTo>
                <a:cubicBezTo>
                  <a:pt x="1378" y="929"/>
                  <a:pt x="1253" y="1073"/>
                  <a:pt x="1127" y="1217"/>
                </a:cubicBezTo>
                <a:cubicBezTo>
                  <a:pt x="1008" y="1348"/>
                  <a:pt x="898" y="1468"/>
                  <a:pt x="787" y="1588"/>
                </a:cubicBezTo>
                <a:cubicBezTo>
                  <a:pt x="705" y="1675"/>
                  <a:pt x="669" y="1707"/>
                  <a:pt x="632" y="1738"/>
                </a:cubicBezTo>
                <a:cubicBezTo>
                  <a:pt x="593" y="1776"/>
                  <a:pt x="573" y="1799"/>
                  <a:pt x="553" y="1822"/>
                </a:cubicBezTo>
                <a:cubicBezTo>
                  <a:pt x="526" y="1848"/>
                  <a:pt x="499" y="1870"/>
                  <a:pt x="472" y="1891"/>
                </a:cubicBezTo>
                <a:cubicBezTo>
                  <a:pt x="433" y="1902"/>
                  <a:pt x="376" y="1895"/>
                  <a:pt x="318" y="1888"/>
                </a:cubicBezTo>
                <a:cubicBezTo>
                  <a:pt x="276" y="1883"/>
                  <a:pt x="249" y="1870"/>
                  <a:pt x="222" y="1857"/>
                </a:cubicBezTo>
                <a:cubicBezTo>
                  <a:pt x="194" y="1842"/>
                  <a:pt x="171" y="1820"/>
                  <a:pt x="148" y="1797"/>
                </a:cubicBezTo>
                <a:cubicBezTo>
                  <a:pt x="126" y="1771"/>
                  <a:pt x="106" y="1739"/>
                  <a:pt x="85" y="1706"/>
                </a:cubicBezTo>
                <a:cubicBezTo>
                  <a:pt x="66" y="1655"/>
                  <a:pt x="52" y="1575"/>
                  <a:pt x="37" y="1495"/>
                </a:cubicBezTo>
                <a:cubicBezTo>
                  <a:pt x="23" y="1398"/>
                  <a:pt x="15" y="1261"/>
                  <a:pt x="6" y="1124"/>
                </a:cubicBezTo>
                <a:cubicBezTo>
                  <a:pt x="3" y="1015"/>
                  <a:pt x="13" y="931"/>
                  <a:pt x="22" y="846"/>
                </a:cubicBezTo>
                <a:cubicBezTo>
                  <a:pt x="54" y="754"/>
                  <a:pt x="133" y="666"/>
                  <a:pt x="211" y="577"/>
                </a:cubicBezTo>
              </a:path>
            </a:pathLst>
          </a:custGeom>
          <a:solidFill>
            <a:srgbClr val="B03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_x231737368"/>
          <p:cNvSpPr>
            <a:spLocks noChangeArrowheads="1"/>
          </p:cNvSpPr>
          <p:nvPr/>
        </p:nvSpPr>
        <p:spPr bwMode="auto">
          <a:xfrm>
            <a:off x="1755614" y="5886176"/>
            <a:ext cx="154464" cy="208616"/>
          </a:xfrm>
          <a:custGeom>
            <a:avLst/>
            <a:gdLst>
              <a:gd name="T0" fmla="*/ 424 w 1934"/>
              <a:gd name="T1" fmla="*/ 585 h 1902"/>
              <a:gd name="T2" fmla="*/ 480 w 1934"/>
              <a:gd name="T3" fmla="*/ 635 h 1902"/>
              <a:gd name="T4" fmla="*/ 513 w 1934"/>
              <a:gd name="T5" fmla="*/ 922 h 1902"/>
              <a:gd name="T6" fmla="*/ 535 w 1934"/>
              <a:gd name="T7" fmla="*/ 1090 h 1902"/>
              <a:gd name="T8" fmla="*/ 626 w 1934"/>
              <a:gd name="T9" fmla="*/ 1144 h 1902"/>
              <a:gd name="T10" fmla="*/ 1048 w 1934"/>
              <a:gd name="T11" fmla="*/ 720 h 1902"/>
              <a:gd name="T12" fmla="*/ 1680 w 1934"/>
              <a:gd name="T13" fmla="*/ 71 h 1902"/>
              <a:gd name="T14" fmla="*/ 1893 w 1934"/>
              <a:gd name="T15" fmla="*/ 29 h 1902"/>
              <a:gd name="T16" fmla="*/ 1925 w 1934"/>
              <a:gd name="T17" fmla="*/ 180 h 1902"/>
              <a:gd name="T18" fmla="*/ 1909 w 1934"/>
              <a:gd name="T19" fmla="*/ 349 h 1902"/>
              <a:gd name="T20" fmla="*/ 1844 w 1934"/>
              <a:gd name="T21" fmla="*/ 421 h 1902"/>
              <a:gd name="T22" fmla="*/ 1498 w 1934"/>
              <a:gd name="T23" fmla="*/ 796 h 1902"/>
              <a:gd name="T24" fmla="*/ 1127 w 1934"/>
              <a:gd name="T25" fmla="*/ 1217 h 1902"/>
              <a:gd name="T26" fmla="*/ 787 w 1934"/>
              <a:gd name="T27" fmla="*/ 1588 h 1902"/>
              <a:gd name="T28" fmla="*/ 632 w 1934"/>
              <a:gd name="T29" fmla="*/ 1738 h 1902"/>
              <a:gd name="T30" fmla="*/ 553 w 1934"/>
              <a:gd name="T31" fmla="*/ 1822 h 1902"/>
              <a:gd name="T32" fmla="*/ 472 w 1934"/>
              <a:gd name="T33" fmla="*/ 1891 h 1902"/>
              <a:gd name="T34" fmla="*/ 318 w 1934"/>
              <a:gd name="T35" fmla="*/ 1888 h 1902"/>
              <a:gd name="T36" fmla="*/ 222 w 1934"/>
              <a:gd name="T37" fmla="*/ 1857 h 1902"/>
              <a:gd name="T38" fmla="*/ 148 w 1934"/>
              <a:gd name="T39" fmla="*/ 1797 h 1902"/>
              <a:gd name="T40" fmla="*/ 85 w 1934"/>
              <a:gd name="T41" fmla="*/ 1706 h 1902"/>
              <a:gd name="T42" fmla="*/ 37 w 1934"/>
              <a:gd name="T43" fmla="*/ 1495 h 1902"/>
              <a:gd name="T44" fmla="*/ 6 w 1934"/>
              <a:gd name="T45" fmla="*/ 1124 h 1902"/>
              <a:gd name="T46" fmla="*/ 22 w 1934"/>
              <a:gd name="T47" fmla="*/ 846 h 1902"/>
              <a:gd name="T48" fmla="*/ 211 w 1934"/>
              <a:gd name="T49" fmla="*/ 577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4" h="1902">
                <a:moveTo>
                  <a:pt x="424" y="585"/>
                </a:moveTo>
                <a:cubicBezTo>
                  <a:pt x="445" y="582"/>
                  <a:pt x="466" y="579"/>
                  <a:pt x="480" y="635"/>
                </a:cubicBezTo>
                <a:cubicBezTo>
                  <a:pt x="494" y="691"/>
                  <a:pt x="504" y="807"/>
                  <a:pt x="513" y="922"/>
                </a:cubicBezTo>
                <a:cubicBezTo>
                  <a:pt x="522" y="997"/>
                  <a:pt x="529" y="1044"/>
                  <a:pt x="535" y="1090"/>
                </a:cubicBezTo>
                <a:cubicBezTo>
                  <a:pt x="553" y="1126"/>
                  <a:pt x="590" y="1135"/>
                  <a:pt x="626" y="1144"/>
                </a:cubicBezTo>
                <a:cubicBezTo>
                  <a:pt x="711" y="1082"/>
                  <a:pt x="880" y="901"/>
                  <a:pt x="1048" y="720"/>
                </a:cubicBezTo>
                <a:cubicBezTo>
                  <a:pt x="1224" y="542"/>
                  <a:pt x="1452" y="307"/>
                  <a:pt x="1680" y="71"/>
                </a:cubicBezTo>
                <a:cubicBezTo>
                  <a:pt x="1820" y="-44"/>
                  <a:pt x="1857" y="-7"/>
                  <a:pt x="1893" y="29"/>
                </a:cubicBezTo>
                <a:cubicBezTo>
                  <a:pt x="1934" y="47"/>
                  <a:pt x="1930" y="114"/>
                  <a:pt x="1925" y="180"/>
                </a:cubicBezTo>
                <a:cubicBezTo>
                  <a:pt x="1927" y="233"/>
                  <a:pt x="1918" y="291"/>
                  <a:pt x="1909" y="349"/>
                </a:cubicBezTo>
                <a:cubicBezTo>
                  <a:pt x="1895" y="390"/>
                  <a:pt x="1870" y="406"/>
                  <a:pt x="1844" y="421"/>
                </a:cubicBezTo>
                <a:cubicBezTo>
                  <a:pt x="1775" y="495"/>
                  <a:pt x="1637" y="646"/>
                  <a:pt x="1498" y="796"/>
                </a:cubicBezTo>
                <a:cubicBezTo>
                  <a:pt x="1378" y="929"/>
                  <a:pt x="1253" y="1073"/>
                  <a:pt x="1127" y="1217"/>
                </a:cubicBezTo>
                <a:cubicBezTo>
                  <a:pt x="1008" y="1348"/>
                  <a:pt x="898" y="1468"/>
                  <a:pt x="787" y="1588"/>
                </a:cubicBezTo>
                <a:cubicBezTo>
                  <a:pt x="705" y="1675"/>
                  <a:pt x="669" y="1707"/>
                  <a:pt x="632" y="1738"/>
                </a:cubicBezTo>
                <a:cubicBezTo>
                  <a:pt x="593" y="1776"/>
                  <a:pt x="573" y="1799"/>
                  <a:pt x="553" y="1822"/>
                </a:cubicBezTo>
                <a:cubicBezTo>
                  <a:pt x="526" y="1848"/>
                  <a:pt x="499" y="1870"/>
                  <a:pt x="472" y="1891"/>
                </a:cubicBezTo>
                <a:cubicBezTo>
                  <a:pt x="433" y="1902"/>
                  <a:pt x="376" y="1895"/>
                  <a:pt x="318" y="1888"/>
                </a:cubicBezTo>
                <a:cubicBezTo>
                  <a:pt x="276" y="1883"/>
                  <a:pt x="249" y="1870"/>
                  <a:pt x="222" y="1857"/>
                </a:cubicBezTo>
                <a:cubicBezTo>
                  <a:pt x="194" y="1842"/>
                  <a:pt x="171" y="1820"/>
                  <a:pt x="148" y="1797"/>
                </a:cubicBezTo>
                <a:cubicBezTo>
                  <a:pt x="126" y="1771"/>
                  <a:pt x="106" y="1739"/>
                  <a:pt x="85" y="1706"/>
                </a:cubicBezTo>
                <a:cubicBezTo>
                  <a:pt x="66" y="1655"/>
                  <a:pt x="52" y="1575"/>
                  <a:pt x="37" y="1495"/>
                </a:cubicBezTo>
                <a:cubicBezTo>
                  <a:pt x="23" y="1398"/>
                  <a:pt x="15" y="1261"/>
                  <a:pt x="6" y="1124"/>
                </a:cubicBezTo>
                <a:cubicBezTo>
                  <a:pt x="3" y="1015"/>
                  <a:pt x="13" y="931"/>
                  <a:pt x="22" y="846"/>
                </a:cubicBezTo>
                <a:cubicBezTo>
                  <a:pt x="54" y="754"/>
                  <a:pt x="133" y="666"/>
                  <a:pt x="211" y="577"/>
                </a:cubicBezTo>
              </a:path>
            </a:pathLst>
          </a:custGeom>
          <a:solidFill>
            <a:srgbClr val="B03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9826" y="212132"/>
            <a:ext cx="2272348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Experiment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1240" y="1039447"/>
            <a:ext cx="10515600" cy="6369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600" dirty="0"/>
              <a:t>Measure the </a:t>
            </a:r>
            <a:r>
              <a:rPr lang="en-US" altLang="ko-KR" sz="2600" b="1" dirty="0"/>
              <a:t>cost of Context switch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61123" y="1526149"/>
            <a:ext cx="10073640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900" dirty="0"/>
              <a:t>Context switch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5323" y="2233634"/>
            <a:ext cx="6849208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Kernel mode</a:t>
            </a:r>
            <a:r>
              <a:rPr lang="ko-KR" altLang="en-US" sz="1500" dirty="0"/>
              <a:t>로 전환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현재 실행중인 </a:t>
            </a:r>
            <a:r>
              <a:rPr lang="en-US" altLang="ko-KR" sz="1500" dirty="0"/>
              <a:t>process</a:t>
            </a:r>
            <a:r>
              <a:rPr lang="ko-KR" altLang="en-US" sz="1500" dirty="0"/>
              <a:t>의 </a:t>
            </a:r>
            <a:r>
              <a:rPr lang="en-US" altLang="ko-KR" sz="1500" dirty="0"/>
              <a:t>PCB</a:t>
            </a:r>
            <a:r>
              <a:rPr lang="ko-KR" altLang="en-US" sz="1500" dirty="0"/>
              <a:t> 정보 저장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Scheduler</a:t>
            </a:r>
            <a:r>
              <a:rPr lang="ko-KR" altLang="en-US" sz="1500" dirty="0"/>
              <a:t>가 다음에 실행될 </a:t>
            </a:r>
            <a:r>
              <a:rPr lang="en-US" altLang="ko-KR" sz="1500" dirty="0"/>
              <a:t>process </a:t>
            </a:r>
            <a:r>
              <a:rPr lang="ko-KR" altLang="en-US" sz="1500" dirty="0"/>
              <a:t>탐색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커널이 그 </a:t>
            </a:r>
            <a:r>
              <a:rPr lang="en-US" altLang="ko-KR" sz="1500" dirty="0"/>
              <a:t>process</a:t>
            </a:r>
            <a:r>
              <a:rPr lang="ko-KR" altLang="en-US" sz="1500" dirty="0"/>
              <a:t>의 </a:t>
            </a:r>
            <a:r>
              <a:rPr lang="en-US" altLang="ko-KR" sz="1500" dirty="0"/>
              <a:t>PCB</a:t>
            </a:r>
            <a:r>
              <a:rPr lang="ko-KR" altLang="en-US" sz="1500" dirty="0"/>
              <a:t>를 읽어와 레지스터에 적재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다시 </a:t>
            </a:r>
            <a:r>
              <a:rPr lang="en-US" altLang="ko-KR" sz="1500" dirty="0"/>
              <a:t>user mode</a:t>
            </a:r>
            <a:r>
              <a:rPr lang="ko-KR" altLang="en-US" sz="1500" dirty="0"/>
              <a:t>로 전환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61123" y="4307450"/>
            <a:ext cx="10073640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How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5323" y="4586533"/>
            <a:ext cx="7121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교재 </a:t>
            </a:r>
            <a:r>
              <a:rPr lang="en-US" altLang="ko-KR" sz="1500" dirty="0"/>
              <a:t>: </a:t>
            </a:r>
            <a:r>
              <a:rPr lang="ko-KR" altLang="en-US" sz="1500" dirty="0"/>
              <a:t>하나의 </a:t>
            </a:r>
            <a:r>
              <a:rPr lang="en-US" altLang="ko-KR" sz="1500" dirty="0"/>
              <a:t>CPU</a:t>
            </a:r>
            <a:r>
              <a:rPr lang="ko-KR" altLang="en-US" sz="1500" dirty="0"/>
              <a:t>에서 </a:t>
            </a:r>
            <a:r>
              <a:rPr lang="en-US" altLang="ko-KR" sz="1500" dirty="0"/>
              <a:t>2</a:t>
            </a:r>
            <a:r>
              <a:rPr lang="ko-KR" altLang="en-US" sz="1500" dirty="0"/>
              <a:t>개의 </a:t>
            </a:r>
            <a:r>
              <a:rPr lang="en-US" altLang="ko-KR" sz="1500" dirty="0"/>
              <a:t>process </a:t>
            </a:r>
            <a:r>
              <a:rPr lang="ko-KR" altLang="en-US" sz="1500" dirty="0"/>
              <a:t>실행 </a:t>
            </a:r>
            <a:r>
              <a:rPr lang="en-US" altLang="ko-KR" sz="1500" dirty="0"/>
              <a:t>+ process</a:t>
            </a:r>
            <a:r>
              <a:rPr lang="ko-KR" altLang="en-US" sz="1500" dirty="0"/>
              <a:t>들</a:t>
            </a:r>
            <a:r>
              <a:rPr lang="en-US" altLang="ko-KR" sz="1500" dirty="0"/>
              <a:t> </a:t>
            </a:r>
            <a:r>
              <a:rPr lang="ko-KR" altLang="en-US" sz="1500" dirty="0"/>
              <a:t>사이에 </a:t>
            </a:r>
            <a:r>
              <a:rPr lang="en-US" altLang="ko-KR" sz="1500" dirty="0"/>
              <a:t>2</a:t>
            </a:r>
            <a:r>
              <a:rPr lang="ko-KR" altLang="en-US" sz="1500" dirty="0"/>
              <a:t>개의 파이프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User mode</a:t>
            </a:r>
            <a:r>
              <a:rPr lang="ko-KR" altLang="en-US" sz="1500" dirty="0"/>
              <a:t>에서 소스코드와 </a:t>
            </a:r>
            <a:r>
              <a:rPr lang="en-US" altLang="ko-KR" sz="1500" dirty="0"/>
              <a:t>API</a:t>
            </a:r>
            <a:r>
              <a:rPr lang="ko-KR" altLang="en-US" sz="1500" dirty="0"/>
              <a:t>를 통해 측정</a:t>
            </a:r>
            <a:r>
              <a:rPr lang="en-US" altLang="ko-KR" sz="15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err="1"/>
              <a:t>Lmbench</a:t>
            </a:r>
            <a:r>
              <a:rPr lang="en-US" altLang="ko-KR" sz="1500" dirty="0"/>
              <a:t> benchmark </a:t>
            </a:r>
            <a:r>
              <a:rPr lang="ko-KR" altLang="en-US" sz="1500" dirty="0"/>
              <a:t>→ </a:t>
            </a:r>
            <a:r>
              <a:rPr lang="en-US" altLang="ko-KR" sz="1500" dirty="0" err="1"/>
              <a:t>lat_ctx</a:t>
            </a:r>
            <a:r>
              <a:rPr lang="en-US" altLang="ko-KR" sz="1500" dirty="0"/>
              <a:t> </a:t>
            </a:r>
            <a:r>
              <a:rPr lang="ko-KR" altLang="en-US" sz="1500" dirty="0"/>
              <a:t>로 결과 확인 및 비교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1154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61123" y="1031378"/>
            <a:ext cx="10073640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900" dirty="0"/>
              <a:t>Idea0 (Kernel Level)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959826" y="192941"/>
            <a:ext cx="2272348" cy="430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rgbClr val="FF0000"/>
                </a:solidFill>
              </a:rPr>
              <a:t>Experiment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7738" y="1703307"/>
            <a:ext cx="7121769" cy="3586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Process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task_struct</a:t>
            </a:r>
            <a:r>
              <a:rPr lang="ko-KR" altLang="en-US" sz="1600" dirty="0"/>
              <a:t>에 </a:t>
            </a:r>
            <a:r>
              <a:rPr lang="en-US" altLang="ko-KR" sz="1600" dirty="0"/>
              <a:t>2</a:t>
            </a:r>
            <a:r>
              <a:rPr lang="ko-KR" altLang="en-US" sz="1600" dirty="0"/>
              <a:t>개의 필드 추가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switch_time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last_time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</a:t>
            </a:r>
            <a:r>
              <a:rPr lang="ko-KR" altLang="en-US" sz="1500" dirty="0"/>
              <a:t>①</a:t>
            </a:r>
            <a:r>
              <a:rPr lang="en-US" altLang="ko-KR" sz="1500" dirty="0"/>
              <a:t> </a:t>
            </a:r>
            <a:r>
              <a:rPr lang="ko-KR" altLang="en-US" sz="1500" dirty="0"/>
              <a:t>마지막으로 </a:t>
            </a:r>
            <a:r>
              <a:rPr lang="en-US" altLang="ko-KR" sz="1500" dirty="0"/>
              <a:t>switched out</a:t>
            </a:r>
            <a:r>
              <a:rPr lang="ko-KR" altLang="en-US" sz="1500" dirty="0"/>
              <a:t>한 시간</a:t>
            </a:r>
            <a:r>
              <a:rPr lang="en-US" altLang="ko-KR" sz="1500" dirty="0"/>
              <a:t>(current-&gt;</a:t>
            </a:r>
            <a:r>
              <a:rPr lang="en-US" altLang="ko-KR" sz="1500" dirty="0" err="1"/>
              <a:t>last_time</a:t>
            </a:r>
            <a:r>
              <a:rPr lang="en-US" altLang="ko-KR" sz="1500" dirty="0"/>
              <a:t> = jiffies)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</a:t>
            </a:r>
            <a:r>
              <a:rPr lang="ko-KR" altLang="en-US" sz="1500" dirty="0"/>
              <a:t>②</a:t>
            </a:r>
            <a:r>
              <a:rPr lang="en-US" altLang="ko-KR" sz="1500" dirty="0"/>
              <a:t> </a:t>
            </a:r>
            <a:r>
              <a:rPr lang="ko-KR" altLang="en-US" sz="1500" dirty="0"/>
              <a:t>지금까지 </a:t>
            </a:r>
            <a:r>
              <a:rPr lang="en-US" altLang="ko-KR" sz="1500" dirty="0"/>
              <a:t>context switch</a:t>
            </a:r>
            <a:r>
              <a:rPr lang="ko-KR" altLang="en-US" sz="1500" dirty="0"/>
              <a:t>한 시간의 합</a:t>
            </a:r>
            <a:r>
              <a:rPr lang="en-US" altLang="ko-KR" sz="1500" dirty="0"/>
              <a:t>(</a:t>
            </a:r>
            <a:r>
              <a:rPr lang="en-US" altLang="ko-KR" sz="1500" dirty="0" err="1"/>
              <a:t>current_switch_time</a:t>
            </a:r>
            <a:r>
              <a:rPr lang="en-US" altLang="ko-KR" sz="1500" dirty="0"/>
              <a:t> += (jiffies – current-&gt;</a:t>
            </a:r>
            <a:r>
              <a:rPr lang="en-US" altLang="ko-KR" sz="1500" dirty="0" err="1"/>
              <a:t>last_time</a:t>
            </a:r>
            <a:r>
              <a:rPr lang="en-US" altLang="ko-KR" sz="1500" dirty="0"/>
              <a:t>) 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Schedule() </a:t>
            </a:r>
            <a:r>
              <a:rPr lang="ko-KR" altLang="en-US" sz="1600" dirty="0"/>
              <a:t>함수 안에 실제 </a:t>
            </a:r>
            <a:r>
              <a:rPr lang="en-US" altLang="ko-KR" sz="1600" dirty="0"/>
              <a:t>context switch </a:t>
            </a:r>
            <a:r>
              <a:rPr lang="ko-KR" altLang="en-US" sz="1600" dirty="0"/>
              <a:t>발생하는 </a:t>
            </a:r>
            <a:r>
              <a:rPr lang="en-US" altLang="ko-KR" sz="1600" dirty="0" err="1"/>
              <a:t>switch_to</a:t>
            </a:r>
            <a:r>
              <a:rPr lang="en-US" altLang="ko-KR" sz="1600" dirty="0"/>
              <a:t>() </a:t>
            </a:r>
            <a:r>
              <a:rPr lang="ko-KR" altLang="en-US" sz="1600" dirty="0"/>
              <a:t>매크로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500" dirty="0"/>
              <a:t>호출 직전에 현재 시간 저장</a:t>
            </a:r>
            <a:endParaRPr lang="en-US" altLang="ko-KR" sz="1500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500" dirty="0"/>
              <a:t>호출 후의 현재 시간 측정해서 시간차이 구하기</a:t>
            </a:r>
            <a:endParaRPr lang="en-US" altLang="ko-KR" sz="1500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500" dirty="0"/>
              <a:t>2</a:t>
            </a:r>
            <a:r>
              <a:rPr lang="ko-KR" altLang="en-US" sz="1500" dirty="0"/>
              <a:t>번째 필드에 </a:t>
            </a:r>
            <a:r>
              <a:rPr lang="en-US" altLang="ko-KR" sz="1500" dirty="0"/>
              <a:t>update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</p:txBody>
      </p:sp>
    </p:spTree>
    <p:extLst>
      <p:ext uri="{BB962C8B-B14F-4D97-AF65-F5344CB8AC3E}">
        <p14:creationId xmlns:p14="http://schemas.microsoft.com/office/powerpoint/2010/main" val="311549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61123" y="1031378"/>
            <a:ext cx="10073640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900" dirty="0"/>
              <a:t>Idea1 (User Level)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959826" y="192941"/>
            <a:ext cx="2272348" cy="430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rgbClr val="FF0000"/>
                </a:solidFill>
              </a:rPr>
              <a:t>Experiment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7738" y="1703307"/>
            <a:ext cx="7219462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Lmbench</a:t>
            </a:r>
            <a:r>
              <a:rPr lang="en-US" altLang="ko-KR" sz="1600" dirty="0"/>
              <a:t> </a:t>
            </a:r>
            <a:r>
              <a:rPr lang="ko-KR" altLang="en-US" sz="1600" dirty="0"/>
              <a:t>에서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500" dirty="0"/>
              <a:t>한</a:t>
            </a:r>
            <a:r>
              <a:rPr lang="en-US" altLang="ko-KR" sz="1500" dirty="0"/>
              <a:t> </a:t>
            </a:r>
            <a:r>
              <a:rPr lang="ko-KR" altLang="en-US" sz="1500" dirty="0"/>
              <a:t>개의 </a:t>
            </a:r>
            <a:r>
              <a:rPr lang="en-US" altLang="ko-KR" sz="1500" dirty="0"/>
              <a:t>CPU</a:t>
            </a:r>
            <a:r>
              <a:rPr lang="ko-KR" altLang="en-US" sz="1500" dirty="0"/>
              <a:t>내에 오직 두 개의 </a:t>
            </a:r>
            <a:r>
              <a:rPr lang="en-US" altLang="ko-KR" sz="1500" dirty="0"/>
              <a:t>task </a:t>
            </a:r>
            <a:r>
              <a:rPr lang="ko-KR" altLang="en-US" sz="1500" dirty="0"/>
              <a:t>만 존재하게 설정</a:t>
            </a:r>
            <a:r>
              <a:rPr lang="en-US" altLang="ko-KR" sz="1500" dirty="0"/>
              <a:t>(</a:t>
            </a:r>
            <a:r>
              <a:rPr lang="en-US" altLang="ko-KR" sz="1500" dirty="0" err="1"/>
              <a:t>sched_setaffinity</a:t>
            </a:r>
            <a:r>
              <a:rPr lang="en-US" altLang="ko-KR" sz="1500" dirty="0"/>
              <a:t>())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500" dirty="0"/>
              <a:t>두 개의 </a:t>
            </a:r>
            <a:r>
              <a:rPr lang="en-US" altLang="ko-KR" sz="1500" dirty="0"/>
              <a:t>task</a:t>
            </a:r>
            <a:r>
              <a:rPr lang="ko-KR" altLang="en-US" sz="1500" dirty="0"/>
              <a:t>에서</a:t>
            </a:r>
            <a:r>
              <a:rPr lang="en-US" altLang="ko-KR" sz="1500" dirty="0"/>
              <a:t>, </a:t>
            </a:r>
            <a:r>
              <a:rPr lang="ko-KR" altLang="en-US" sz="1500" dirty="0"/>
              <a:t>두 개의 </a:t>
            </a:r>
            <a:r>
              <a:rPr lang="en-US" altLang="ko-KR" sz="1500" dirty="0"/>
              <a:t>Pipe</a:t>
            </a:r>
            <a:r>
              <a:rPr lang="ko-KR" altLang="en-US" sz="1500" dirty="0"/>
              <a:t>를 사용</a:t>
            </a:r>
            <a:r>
              <a:rPr lang="en-US" altLang="ko-KR" sz="1500" dirty="0"/>
              <a:t>, </a:t>
            </a:r>
            <a:r>
              <a:rPr lang="ko-KR" altLang="en-US" sz="1500" dirty="0"/>
              <a:t>한 파이프에 쓰고 다른 파이프의 정보를 기다림 </a:t>
            </a:r>
            <a:r>
              <a:rPr lang="en-US" altLang="ko-KR" sz="1500" dirty="0"/>
              <a:t>–&gt; </a:t>
            </a:r>
            <a:r>
              <a:rPr lang="ko-KR" altLang="en-US" sz="1500" dirty="0"/>
              <a:t>문맥 교환됨</a:t>
            </a:r>
            <a:r>
              <a:rPr lang="en-US" altLang="ko-KR" sz="1500" dirty="0"/>
              <a:t>. 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500" dirty="0"/>
              <a:t>Pipe</a:t>
            </a:r>
            <a:r>
              <a:rPr lang="ko-KR" altLang="en-US" sz="1500" dirty="0"/>
              <a:t>를 통해 서로 통신을 하게 하여 문맥 교환 비용</a:t>
            </a:r>
            <a:r>
              <a:rPr lang="en-US" altLang="ko-KR" sz="1500" dirty="0"/>
              <a:t>, </a:t>
            </a:r>
            <a:r>
              <a:rPr lang="ko-KR" altLang="en-US" sz="1500" dirty="0"/>
              <a:t>통신 비용을 측정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소켓이나 다른 </a:t>
            </a:r>
            <a:r>
              <a:rPr lang="en-US" altLang="ko-KR" sz="1600" dirty="0"/>
              <a:t>IPC</a:t>
            </a:r>
            <a:r>
              <a:rPr lang="ko-KR" altLang="en-US" sz="1600" dirty="0"/>
              <a:t>기법을 이용하여 유사한 상황을 만들 수 있음</a:t>
            </a:r>
            <a:r>
              <a:rPr lang="en-US" altLang="ko-KR" sz="1600" dirty="0"/>
              <a:t>.</a:t>
            </a:r>
            <a:endParaRPr lang="en-US" altLang="ko-KR" sz="500" dirty="0"/>
          </a:p>
        </p:txBody>
      </p:sp>
    </p:spTree>
    <p:extLst>
      <p:ext uri="{BB962C8B-B14F-4D97-AF65-F5344CB8AC3E}">
        <p14:creationId xmlns:p14="http://schemas.microsoft.com/office/powerpoint/2010/main" val="139358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61123" y="1031378"/>
            <a:ext cx="10073640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900" dirty="0"/>
              <a:t>Idea2 (User Level)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959826" y="192941"/>
            <a:ext cx="2272348" cy="430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rgbClr val="FF0000"/>
                </a:solidFill>
              </a:rPr>
              <a:t>Experiment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7738" y="1703307"/>
            <a:ext cx="7121769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Thread </a:t>
            </a:r>
            <a:r>
              <a:rPr lang="ko-KR" altLang="en-US" sz="1600" dirty="0"/>
              <a:t>에서</a:t>
            </a:r>
            <a:r>
              <a:rPr lang="en-US" altLang="ko-KR" sz="1600" dirty="0"/>
              <a:t>, </a:t>
            </a:r>
            <a:r>
              <a:rPr lang="ko-KR" altLang="en-US" sz="1600" dirty="0"/>
              <a:t>두 쓰레드 사이의 문맥 교환 </a:t>
            </a:r>
            <a:r>
              <a:rPr lang="en-US" altLang="ko-KR" sz="1600" dirty="0"/>
              <a:t>Overhead</a:t>
            </a:r>
            <a:r>
              <a:rPr lang="ko-KR" altLang="en-US" sz="1600" dirty="0"/>
              <a:t>를 측정 할 수 있음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500" dirty="0"/>
              <a:t>한</a:t>
            </a:r>
            <a:r>
              <a:rPr lang="en-US" altLang="ko-KR" sz="1500" dirty="0"/>
              <a:t> </a:t>
            </a:r>
            <a:r>
              <a:rPr lang="ko-KR" altLang="en-US" sz="1500" dirty="0"/>
              <a:t>개의 </a:t>
            </a:r>
            <a:r>
              <a:rPr lang="en-US" altLang="ko-KR" sz="1500" dirty="0"/>
              <a:t>CPU</a:t>
            </a:r>
            <a:r>
              <a:rPr lang="ko-KR" altLang="en-US" sz="1500" dirty="0"/>
              <a:t>내에 오직 두 개의 </a:t>
            </a:r>
            <a:r>
              <a:rPr lang="en-US" altLang="ko-KR" sz="1500" dirty="0"/>
              <a:t>task </a:t>
            </a:r>
            <a:r>
              <a:rPr lang="ko-KR" altLang="en-US" sz="1500" dirty="0"/>
              <a:t>만 존재하게 설정</a:t>
            </a:r>
            <a:endParaRPr lang="en-US" altLang="ko-KR" sz="1500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500" dirty="0"/>
              <a:t>두 개의 </a:t>
            </a:r>
            <a:r>
              <a:rPr lang="en-US" altLang="ko-KR" sz="1500" dirty="0"/>
              <a:t>task</a:t>
            </a:r>
            <a:r>
              <a:rPr lang="ko-KR" altLang="en-US" sz="1500" dirty="0"/>
              <a:t>에서</a:t>
            </a:r>
            <a:r>
              <a:rPr lang="en-US" altLang="ko-KR" sz="1500" dirty="0"/>
              <a:t>, </a:t>
            </a:r>
            <a:r>
              <a:rPr lang="ko-KR" altLang="en-US" sz="1500" dirty="0"/>
              <a:t>두 개의 </a:t>
            </a:r>
            <a:r>
              <a:rPr lang="en-US" altLang="ko-KR" sz="1500" dirty="0"/>
              <a:t>Pipe</a:t>
            </a:r>
            <a:r>
              <a:rPr lang="ko-KR" altLang="en-US" sz="1500" dirty="0"/>
              <a:t>를 사용</a:t>
            </a:r>
            <a:r>
              <a:rPr lang="en-US" altLang="ko-KR" sz="1500" dirty="0"/>
              <a:t>, </a:t>
            </a:r>
            <a:r>
              <a:rPr lang="ko-KR" altLang="en-US" sz="1500" dirty="0"/>
              <a:t>한 파이프에 쓰고 다른 파이프의 정보를 기다림 </a:t>
            </a:r>
            <a:r>
              <a:rPr lang="en-US" altLang="ko-KR" sz="1500" dirty="0"/>
              <a:t>–&gt; </a:t>
            </a:r>
            <a:r>
              <a:rPr lang="ko-KR" altLang="en-US" sz="1500" dirty="0"/>
              <a:t>문맥 교환됨</a:t>
            </a:r>
            <a:r>
              <a:rPr lang="en-US" altLang="ko-KR" sz="1500" dirty="0"/>
              <a:t>. 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500" dirty="0"/>
              <a:t>Pipe</a:t>
            </a:r>
            <a:r>
              <a:rPr lang="ko-KR" altLang="en-US" sz="1500" dirty="0"/>
              <a:t>를 통해 서로 통신을 하게 하여 문맥 교환 비용</a:t>
            </a:r>
            <a:r>
              <a:rPr lang="en-US" altLang="ko-KR" sz="1500" dirty="0"/>
              <a:t>, </a:t>
            </a:r>
            <a:r>
              <a:rPr lang="ko-KR" altLang="en-US" sz="1500" dirty="0"/>
              <a:t>통신 비용을 측정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소켓이나 다른 </a:t>
            </a:r>
            <a:r>
              <a:rPr lang="en-US" altLang="ko-KR" sz="1600" dirty="0"/>
              <a:t>IPC</a:t>
            </a:r>
            <a:r>
              <a:rPr lang="ko-KR" altLang="en-US" sz="1600" dirty="0"/>
              <a:t>기법을 이용하여 유사한 상황을 만들 수 있음</a:t>
            </a:r>
            <a:r>
              <a:rPr lang="en-US" altLang="ko-KR" sz="1600" dirty="0"/>
              <a:t>.</a:t>
            </a:r>
            <a:endParaRPr lang="en-US" altLang="ko-KR" sz="500" dirty="0"/>
          </a:p>
        </p:txBody>
      </p:sp>
    </p:spTree>
    <p:extLst>
      <p:ext uri="{BB962C8B-B14F-4D97-AF65-F5344CB8AC3E}">
        <p14:creationId xmlns:p14="http://schemas.microsoft.com/office/powerpoint/2010/main" val="91826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7143</TotalTime>
  <Words>629</Words>
  <Application>Microsoft Office PowerPoint</Application>
  <PresentationFormat>와이드스크린</PresentationFormat>
  <Paragraphs>107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Consolas</vt:lpstr>
      <vt:lpstr>Tahoma</vt:lpstr>
      <vt:lpstr>Wingdings</vt:lpstr>
      <vt:lpstr>Office 테마</vt:lpstr>
      <vt:lpstr>CPU Virtualization</vt:lpstr>
      <vt:lpstr>CPU Virtualization</vt:lpstr>
      <vt:lpstr>CPU Virtualization</vt:lpstr>
      <vt:lpstr>Homework of OSTEP </vt:lpstr>
      <vt:lpstr>Homework of OSTEP </vt:lpstr>
      <vt:lpstr>Experiment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가상화</dc:title>
  <dc:creator>정 성현</dc:creator>
  <cp:lastModifiedBy>송 인호</cp:lastModifiedBy>
  <cp:revision>55</cp:revision>
  <dcterms:created xsi:type="dcterms:W3CDTF">2020-07-24T03:56:30Z</dcterms:created>
  <dcterms:modified xsi:type="dcterms:W3CDTF">2020-08-03T03:54:25Z</dcterms:modified>
</cp:coreProperties>
</file>