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379" r:id="rId4"/>
    <p:sldId id="387" r:id="rId5"/>
    <p:sldId id="398" r:id="rId6"/>
    <p:sldId id="386" r:id="rId7"/>
    <p:sldId id="400" r:id="rId8"/>
    <p:sldId id="390" r:id="rId9"/>
    <p:sldId id="391" r:id="rId10"/>
    <p:sldId id="388" r:id="rId11"/>
    <p:sldId id="392" r:id="rId12"/>
    <p:sldId id="393" r:id="rId13"/>
    <p:sldId id="394" r:id="rId14"/>
    <p:sldId id="302" r:id="rId15"/>
  </p:sldIdLst>
  <p:sldSz cx="12192000" cy="6858000"/>
  <p:notesSz cx="6858000" cy="9144000"/>
  <p:embeddedFontLst>
    <p:embeddedFont>
      <p:font typeface="Arial Unicode MS" panose="020B0600000101010101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  <p:cmAuthor id="2" name="夏目 春树" initials="夏目" lastIdx="2" clrIdx="1">
    <p:extLst>
      <p:ext uri="{19B8F6BF-5375-455C-9EA6-DF929625EA0E}">
        <p15:presenceInfo xmlns:p15="http://schemas.microsoft.com/office/powerpoint/2012/main" userId="7f755809a29ec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75732" autoAdjust="0"/>
  </p:normalViewPr>
  <p:slideViewPr>
    <p:cSldViewPr snapToGrid="0">
      <p:cViewPr>
        <p:scale>
          <a:sx n="150" d="100"/>
          <a:sy n="150" d="100"/>
        </p:scale>
        <p:origin x="580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b="1" dirty="0">
                <a:latin typeface="Consolas" panose="020B0609020204030204" pitchFamily="49" charset="0"/>
                <a:cs typeface="Arial" panose="020B0604020202020204" pitchFamily="34" charset="0"/>
              </a:rPr>
              <a:t>태스크 관리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 January,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GUANGXUN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ZHAO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guangxun0621@gmail.com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Context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98" y="1185187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와 관련된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‘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모든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’ 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정보를 문맥 </a:t>
            </a:r>
            <a:endParaRPr lang="en-US" altLang="ko-KR" sz="2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System Context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정보를 유지하기 위해 커널이 할당한 자료구조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task_struct , file descriptor , segment table 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등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914400" lvl="2" indent="0"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Memory Context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Text, stack, heap, swap space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등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Hardware Context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Context switch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할 때 현재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의 정보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Thread_struct</a:t>
            </a:r>
            <a:r>
              <a:rPr lang="ko-KR" altLang="en-US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에 저장  </a:t>
            </a:r>
            <a:endParaRPr lang="en-US" altLang="ko-KR" sz="1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0C6BD3-11F7-434C-83B7-AB5CB346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014" y="2671653"/>
            <a:ext cx="4885888" cy="33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0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Context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98" y="1185187"/>
            <a:ext cx="10515600" cy="48139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Context Switch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수행중이던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동작을 멈추고 다른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전환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Event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Interrupt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slice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Context Save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Thread_struct:Context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switch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의 시점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,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정보를 저장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eip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명령어를 어디까지 수행 기억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(pc)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Esp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stack pointer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현재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stack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사용 위치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eflags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</a:t>
            </a:r>
            <a:r>
              <a:rPr lang="en-US" altLang="ko-KR" sz="16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cpu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상태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cs,ds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segment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관리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914400" lvl="2" indent="0">
              <a:buNone/>
            </a:pP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A961B0-392F-44AC-B64A-B8AB6A3B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526" y="992036"/>
            <a:ext cx="5005165" cy="1691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25338B-1990-44A4-987B-E122422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830" y="2927766"/>
            <a:ext cx="3071098" cy="37937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B7A7AB-7D01-453C-BED6-E8535611E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088" y="3696584"/>
            <a:ext cx="2728812" cy="2758744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B760413-CF18-4323-8D12-770902C19794}"/>
              </a:ext>
            </a:extLst>
          </p:cNvPr>
          <p:cNvCxnSpPr>
            <a:endCxn id="18" idx="0"/>
          </p:cNvCxnSpPr>
          <p:nvPr/>
        </p:nvCxnSpPr>
        <p:spPr>
          <a:xfrm flipV="1">
            <a:off x="7678057" y="3696584"/>
            <a:ext cx="3530437" cy="2208748"/>
          </a:xfrm>
          <a:prstGeom prst="bentConnector4">
            <a:avLst>
              <a:gd name="adj1" fmla="val 30677"/>
              <a:gd name="adj2" fmla="val 11035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3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98" y="1185187"/>
            <a:ext cx="10515600" cy="481398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</a:t>
            </a: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</a:t>
            </a:r>
            <a:r>
              <a:rPr lang="ko-KR" altLang="en-US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에게 비 동기적인 사건 발생을 알리는 메커니즘</a:t>
            </a:r>
            <a:endParaRPr lang="en-US" altLang="ko-KR" sz="17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7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시그널 처리 </a:t>
            </a: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3</a:t>
            </a:r>
            <a:r>
              <a:rPr lang="ko-KR" altLang="en-US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가지 기능</a:t>
            </a: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보내기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sys_kill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sys_tkill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받기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task_struct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Signal: PID</a:t>
            </a:r>
            <a:r>
              <a:rPr lang="ko-KR" altLang="en-US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공유하는 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</a:t>
            </a:r>
            <a:r>
              <a:rPr lang="ko-KR" altLang="en-US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간  시그널 공유  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O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Pending: PID</a:t>
            </a:r>
            <a:r>
              <a:rPr lang="ko-KR" altLang="en-US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공유하는 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</a:t>
            </a:r>
            <a:r>
              <a:rPr lang="ko-KR" altLang="en-US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간  시그널 공유 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X</a:t>
            </a:r>
          </a:p>
          <a:p>
            <a:pPr marL="1371600" lvl="3" indent="0">
              <a:buNone/>
            </a:pPr>
            <a:endParaRPr lang="en-US" altLang="ko-KR" sz="1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처리하기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sys_signal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task_struct ( </a:t>
            </a: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sighand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ko-KR" altLang="en-US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변수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</a:t>
            </a:r>
            <a:r>
              <a:rPr lang="ko-KR" altLang="en-US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종류</a:t>
            </a: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기본 지원 </a:t>
            </a:r>
            <a:r>
              <a:rPr lang="en-US" altLang="ko-KR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32</a:t>
            </a:r>
            <a:r>
              <a:rPr lang="ko-KR" altLang="en-US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가지</a:t>
            </a:r>
            <a:endParaRPr lang="en-US" altLang="ko-KR" sz="17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7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Posix</a:t>
            </a:r>
            <a:r>
              <a:rPr lang="en-US" altLang="ko-KR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ko-KR" altLang="en-US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표준 </a:t>
            </a:r>
            <a:r>
              <a:rPr lang="en-US" altLang="ko-KR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32</a:t>
            </a:r>
            <a:r>
              <a:rPr lang="ko-KR" altLang="en-US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가지 </a:t>
            </a:r>
            <a:r>
              <a:rPr lang="en-US" altLang="ko-KR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</a:t>
            </a:r>
            <a:r>
              <a:rPr lang="ko-KR" altLang="en-US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커널에서 사용</a:t>
            </a:r>
            <a:r>
              <a:rPr lang="en-US" altLang="ko-KR" sz="17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x)</a:t>
            </a:r>
          </a:p>
          <a:p>
            <a:pPr marL="457200" lvl="1" indent="0">
              <a:buNone/>
            </a:pP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914400" lvl="2" indent="0">
              <a:buNone/>
            </a:pP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A8BABA-64D4-4E76-80DF-D6F58127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70" y="1768241"/>
            <a:ext cx="4736648" cy="4097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2F0F2F-4C3E-4985-BD87-2431F815EF7D}"/>
              </a:ext>
            </a:extLst>
          </p:cNvPr>
          <p:cNvSpPr txBox="1"/>
          <p:nvPr/>
        </p:nvSpPr>
        <p:spPr>
          <a:xfrm>
            <a:off x="9318172" y="5103683"/>
            <a:ext cx="728354" cy="31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242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98" y="1185187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field &amp; Pending field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sys_kill</a:t>
            </a:r>
            <a:r>
              <a:rPr lang="en-US" altLang="ko-KR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sys_tkill</a:t>
            </a:r>
            <a:r>
              <a:rPr lang="en-US" altLang="ko-KR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marL="457200" lvl="1" indent="0">
              <a:buNone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Blocked field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특정 시그널을 받지 않도록 설정 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SIGKILL &amp; SIGSTOP </a:t>
            </a:r>
            <a:r>
              <a:rPr lang="ko-KR" altLang="en-US" sz="1800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ko-KR" altLang="en-US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무시 못한다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buNone/>
            </a:pP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914400" lvl="2" indent="0">
              <a:buNone/>
            </a:pP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97C2AA-1AC8-4A68-889D-EF39363C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07" y="2196485"/>
            <a:ext cx="8429993" cy="28639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D2E08A-28A2-4C48-9482-B58BED91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36" y="1521267"/>
            <a:ext cx="5287113" cy="276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5D1837-7867-4FF6-B356-5F610F9E9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077" y="2154704"/>
            <a:ext cx="529663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066800" y="1698198"/>
            <a:ext cx="10515600" cy="4351338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pic>
        <p:nvPicPr>
          <p:cNvPr id="3074" name="Picture 2" descr="Q&amp;amp;A of everyday life – LINE 스티커 | LINE STORE">
            <a:extLst>
              <a:ext uri="{FF2B5EF4-FFF2-40B4-BE49-F238E27FC236}">
                <a16:creationId xmlns:a16="http://schemas.microsoft.com/office/drawing/2014/main" id="{A3574EDF-9F3E-43E3-8444-C121B4DE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7394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Contents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8295" y="1070212"/>
            <a:ext cx="10515600" cy="52861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700" dirty="0">
                <a:latin typeface="Times New Roman" pitchFamily="18" charset="0"/>
                <a:cs typeface="Times New Roman" pitchFamily="18" charset="0"/>
              </a:rPr>
              <a:t>Task                                                  </a:t>
            </a:r>
            <a:endParaRPr lang="en-US" altLang="ko-KR" sz="14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i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Task_struct</a:t>
            </a:r>
          </a:p>
          <a:p>
            <a:pPr lvl="1">
              <a:lnSpc>
                <a:spcPct val="100000"/>
              </a:lnSpc>
            </a:pPr>
            <a:r>
              <a:rPr lang="en-US" altLang="ko-KR" sz="1400" i="1" dirty="0">
                <a:latin typeface="Times New Roman" pitchFamily="18" charset="0"/>
                <a:cs typeface="Times New Roman" pitchFamily="18" charset="0"/>
              </a:rPr>
              <a:t>Process and Thread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trainsition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altLang="ko-K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altLang="ko-K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1700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Context</a:t>
            </a:r>
          </a:p>
          <a:p>
            <a:pPr lvl="1"/>
            <a:r>
              <a:rPr lang="en-US" altLang="ko-KR" sz="1300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Context switch</a:t>
            </a:r>
          </a:p>
          <a:p>
            <a:pPr marL="457200" lvl="1" indent="0">
              <a:buNone/>
            </a:pPr>
            <a:endParaRPr lang="en-US" altLang="ko-KR" sz="13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218" name="Picture 2" descr="6 The Task and Process Approach to Team Communication - The Conflict Journey">
            <a:extLst>
              <a:ext uri="{FF2B5EF4-FFF2-40B4-BE49-F238E27FC236}">
                <a16:creationId xmlns:a16="http://schemas.microsoft.com/office/drawing/2014/main" id="{3D6BB0E9-9714-4B2C-B8F5-FCB27066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775" y="2303014"/>
            <a:ext cx="44196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0031" y="1017697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98" y="1234351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Task(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태스크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자원소유권의 단위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 , 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실행 및 작업의 단위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&amp; Thread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Process: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실행 중인 프로그램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Thread :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수행의 단위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457200" lvl="1" indent="0">
              <a:buNone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Virtual Memory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stack , heap , data , text </a:t>
            </a:r>
          </a:p>
          <a:p>
            <a:pPr marL="914400" lvl="2" indent="0">
              <a:buNone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F1A516F-9AC4-4001-91BA-E928D8EBF42B}"/>
              </a:ext>
            </a:extLst>
          </p:cNvPr>
          <p:cNvGrpSpPr/>
          <p:nvPr/>
        </p:nvGrpSpPr>
        <p:grpSpPr>
          <a:xfrm>
            <a:off x="8520469" y="3440014"/>
            <a:ext cx="171863" cy="940512"/>
            <a:chOff x="8887295" y="2232396"/>
            <a:chExt cx="171863" cy="940512"/>
          </a:xfrm>
        </p:grpSpPr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EDA3798A-B573-4F1E-B360-25CD0494371F}"/>
                </a:ext>
              </a:extLst>
            </p:cNvPr>
            <p:cNvSpPr/>
            <p:nvPr/>
          </p:nvSpPr>
          <p:spPr>
            <a:xfrm>
              <a:off x="8887295" y="2232396"/>
              <a:ext cx="171863" cy="29770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8D3A9BEA-0236-4BFE-AC76-78C02FB6FC16}"/>
                </a:ext>
              </a:extLst>
            </p:cNvPr>
            <p:cNvSpPr/>
            <p:nvPr/>
          </p:nvSpPr>
          <p:spPr>
            <a:xfrm rot="10800000">
              <a:off x="8887295" y="2875208"/>
              <a:ext cx="171863" cy="29770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F9E76F-2A05-406D-88F0-B3C098705BE2}"/>
              </a:ext>
            </a:extLst>
          </p:cNvPr>
          <p:cNvSpPr txBox="1"/>
          <p:nvPr/>
        </p:nvSpPr>
        <p:spPr>
          <a:xfrm>
            <a:off x="10281747" y="2244540"/>
            <a:ext cx="15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Kernel Space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3764B-58F0-4B72-81D1-C3B3C2B67BE8}"/>
              </a:ext>
            </a:extLst>
          </p:cNvPr>
          <p:cNvSpPr txBox="1"/>
          <p:nvPr/>
        </p:nvSpPr>
        <p:spPr>
          <a:xfrm>
            <a:off x="10423866" y="4231676"/>
            <a:ext cx="134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Space</a:t>
            </a:r>
          </a:p>
          <a:p>
            <a:endParaRPr lang="ko-KR" altLang="en-US" dirty="0"/>
          </a:p>
        </p:txBody>
      </p:sp>
      <p:sp>
        <p:nvSpPr>
          <p:cNvPr id="12" name="양쪽 중괄호 11">
            <a:extLst>
              <a:ext uri="{FF2B5EF4-FFF2-40B4-BE49-F238E27FC236}">
                <a16:creationId xmlns:a16="http://schemas.microsoft.com/office/drawing/2014/main" id="{03B4B8CF-B663-423B-A295-11064BB8AC34}"/>
              </a:ext>
            </a:extLst>
          </p:cNvPr>
          <p:cNvSpPr/>
          <p:nvPr/>
        </p:nvSpPr>
        <p:spPr>
          <a:xfrm>
            <a:off x="7873130" y="2992765"/>
            <a:ext cx="2616008" cy="292811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양쪽 중괄호 12">
            <a:extLst>
              <a:ext uri="{FF2B5EF4-FFF2-40B4-BE49-F238E27FC236}">
                <a16:creationId xmlns:a16="http://schemas.microsoft.com/office/drawing/2014/main" id="{F166A59F-B3FD-4E07-AB3E-EA21C6781B12}"/>
              </a:ext>
            </a:extLst>
          </p:cNvPr>
          <p:cNvSpPr/>
          <p:nvPr/>
        </p:nvSpPr>
        <p:spPr>
          <a:xfrm>
            <a:off x="8037116" y="2042907"/>
            <a:ext cx="2211281" cy="90657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0258E2BA-6877-4783-9A96-3D38E6B0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22509"/>
              </p:ext>
            </p:extLst>
          </p:nvPr>
        </p:nvGraphicFramePr>
        <p:xfrm>
          <a:off x="7698804" y="2043356"/>
          <a:ext cx="1815194" cy="39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194">
                  <a:extLst>
                    <a:ext uri="{9D8B030D-6E8A-4147-A177-3AD203B41FA5}">
                      <a16:colId xmlns:a16="http://schemas.microsoft.com/office/drawing/2014/main" val="2543684677"/>
                    </a:ext>
                  </a:extLst>
                </a:gridCol>
              </a:tblGrid>
              <a:tr h="88091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27653"/>
                  </a:ext>
                </a:extLst>
              </a:tr>
              <a:tr h="506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97827"/>
                  </a:ext>
                </a:extLst>
              </a:tr>
              <a:tr h="95845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22583"/>
                  </a:ext>
                </a:extLst>
              </a:tr>
              <a:tr h="506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heap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88930"/>
                  </a:ext>
                </a:extLst>
              </a:tr>
              <a:tr h="506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420832"/>
                  </a:ext>
                </a:extLst>
              </a:tr>
              <a:tr h="506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text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666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B2D007E-A4B7-4458-AE86-2D3C306B582B}"/>
              </a:ext>
            </a:extLst>
          </p:cNvPr>
          <p:cNvSpPr txBox="1"/>
          <p:nvPr/>
        </p:nvSpPr>
        <p:spPr>
          <a:xfrm>
            <a:off x="7118017" y="1680476"/>
            <a:ext cx="69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4GB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B282C9-3C93-4789-BD87-EF31335D9BE2}"/>
              </a:ext>
            </a:extLst>
          </p:cNvPr>
          <p:cNvSpPr txBox="1"/>
          <p:nvPr/>
        </p:nvSpPr>
        <p:spPr>
          <a:xfrm>
            <a:off x="9428819" y="1701807"/>
            <a:ext cx="69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16EX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D8DAF-0E8F-4EAD-9D56-6C2B627CD01F}"/>
              </a:ext>
            </a:extLst>
          </p:cNvPr>
          <p:cNvSpPr txBox="1"/>
          <p:nvPr/>
        </p:nvSpPr>
        <p:spPr>
          <a:xfrm>
            <a:off x="9426575" y="2605731"/>
            <a:ext cx="9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128TB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C97EF-07A2-4973-B007-552E3EB95454}"/>
              </a:ext>
            </a:extLst>
          </p:cNvPr>
          <p:cNvSpPr txBox="1"/>
          <p:nvPr/>
        </p:nvSpPr>
        <p:spPr>
          <a:xfrm>
            <a:off x="9513998" y="5629316"/>
            <a:ext cx="69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0B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6A411E-DA2A-4E1B-9D1B-CC11F9613B05}"/>
              </a:ext>
            </a:extLst>
          </p:cNvPr>
          <p:cNvSpPr txBox="1"/>
          <p:nvPr/>
        </p:nvSpPr>
        <p:spPr>
          <a:xfrm>
            <a:off x="7043461" y="1308872"/>
            <a:ext cx="75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32bit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CD130C-3763-4C74-9EBA-16BB20ED4B5F}"/>
              </a:ext>
            </a:extLst>
          </p:cNvPr>
          <p:cNvSpPr txBox="1"/>
          <p:nvPr/>
        </p:nvSpPr>
        <p:spPr>
          <a:xfrm>
            <a:off x="9396859" y="1262636"/>
            <a:ext cx="75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64bit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3EE07-136F-4498-ADE1-75E2F7A3F386}"/>
              </a:ext>
            </a:extLst>
          </p:cNvPr>
          <p:cNvSpPr txBox="1"/>
          <p:nvPr/>
        </p:nvSpPr>
        <p:spPr>
          <a:xfrm>
            <a:off x="7108736" y="2651676"/>
            <a:ext cx="69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3GB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6C18C6-183F-4E4C-9971-4F6FD9E26DD8}"/>
              </a:ext>
            </a:extLst>
          </p:cNvPr>
          <p:cNvSpPr txBox="1"/>
          <p:nvPr/>
        </p:nvSpPr>
        <p:spPr>
          <a:xfrm>
            <a:off x="7263635" y="5658232"/>
            <a:ext cx="69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0B</a:t>
            </a:r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574FEFC5-7FC6-4FF2-869B-E29ADC03E1B1}"/>
              </a:ext>
            </a:extLst>
          </p:cNvPr>
          <p:cNvSpPr/>
          <p:nvPr/>
        </p:nvSpPr>
        <p:spPr>
          <a:xfrm>
            <a:off x="8516707" y="3440871"/>
            <a:ext cx="171863" cy="2977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3110679-E7DC-4DE5-911D-96AC5D5AB7BF}"/>
              </a:ext>
            </a:extLst>
          </p:cNvPr>
          <p:cNvSpPr/>
          <p:nvPr/>
        </p:nvSpPr>
        <p:spPr>
          <a:xfrm rot="10800000">
            <a:off x="8515568" y="4102981"/>
            <a:ext cx="171863" cy="2977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994C3B-6323-49CC-BEA8-47D560B99902}"/>
              </a:ext>
            </a:extLst>
          </p:cNvPr>
          <p:cNvSpPr/>
          <p:nvPr/>
        </p:nvSpPr>
        <p:spPr>
          <a:xfrm>
            <a:off x="798627" y="4456823"/>
            <a:ext cx="5506958" cy="1899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lnclude/linux/sched.h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Struct task_struct{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struct mm_struct 		*mm;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Strict mm_struct		*active_mm;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6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Task_struct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27944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98" y="1185187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task_struct: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새로 생성된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의 정보 기록한 자료구조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957BB9-A26F-409E-BEEA-D65CD649CD34}"/>
              </a:ext>
            </a:extLst>
          </p:cNvPr>
          <p:cNvSpPr/>
          <p:nvPr/>
        </p:nvSpPr>
        <p:spPr>
          <a:xfrm>
            <a:off x="362309" y="1831797"/>
            <a:ext cx="3951514" cy="1923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include/linux/sched.h</a:t>
            </a:r>
          </a:p>
          <a:p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struct mm_struct {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 int count;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pgd_t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pgd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   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 ...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  typedef struct { unsigned long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pte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}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pte_t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  typedef struct { unsigned long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pmd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}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pmd_t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  typedef struct { unsigned long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pgd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}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pgd_t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  typedef struct { unsigned long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pgprot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 } 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pgprot_t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 ...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EB5C2-0EA6-4E08-A2DD-C49BD2307983}"/>
              </a:ext>
            </a:extLst>
          </p:cNvPr>
          <p:cNvSpPr/>
          <p:nvPr/>
        </p:nvSpPr>
        <p:spPr>
          <a:xfrm>
            <a:off x="6723052" y="1889058"/>
            <a:ext cx="4427809" cy="1808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bg1"/>
                </a:solidFill>
              </a:rPr>
              <a:t>include/linux/sched.h</a:t>
            </a:r>
            <a:endParaRPr lang="ko-KR" altLang="en-US" sz="1050" dirty="0">
              <a:solidFill>
                <a:schemeClr val="bg1"/>
              </a:solidFill>
            </a:endParaRPr>
          </a:p>
          <a:p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struct task_struct{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struct task_struct *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p_opptr</a:t>
            </a:r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struct task_struct *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p_pptr</a:t>
            </a:r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struct task_struct *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p_cptr</a:t>
            </a:r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struct task_struct *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p_ysptr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 </a:t>
            </a:r>
          </a:p>
          <a:p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struct task_struct *</a:t>
            </a:r>
            <a:r>
              <a:rPr lang="en-US" altLang="ko-KR" sz="105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p_osptr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;  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}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F4A53A-076A-4252-8F1E-A04027EBFDA4}"/>
              </a:ext>
            </a:extLst>
          </p:cNvPr>
          <p:cNvSpPr/>
          <p:nvPr/>
        </p:nvSpPr>
        <p:spPr>
          <a:xfrm>
            <a:off x="3747727" y="3533323"/>
            <a:ext cx="4032033" cy="126974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bg1"/>
                </a:solidFill>
              </a:rPr>
              <a:t>lnclude/linux/sched.h</a:t>
            </a:r>
          </a:p>
          <a:p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#define TASK_RUNNNING(  0X0000)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#define TASK_INTERRUPTIBLE( 0X0001)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#define TASK_UNINTERRUPTIBLE( 0X0002)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#define TASK_STOPPED( 0X0004)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#define TASK_TRACED( 0X0008)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D905F1-D604-4550-8208-EA3F791BB318}"/>
              </a:ext>
            </a:extLst>
          </p:cNvPr>
          <p:cNvSpPr/>
          <p:nvPr/>
        </p:nvSpPr>
        <p:spPr>
          <a:xfrm>
            <a:off x="263156" y="4711084"/>
            <a:ext cx="3951514" cy="192345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include/linux/sched.h</a:t>
            </a:r>
          </a:p>
          <a:p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en-US" altLang="ko-KR" sz="1050" dirty="0">
                <a:solidFill>
                  <a:schemeClr val="tx1"/>
                </a:solidFill>
              </a:rPr>
              <a:t>struct task_struct{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struct </a:t>
            </a:r>
            <a:r>
              <a:rPr lang="en-US" altLang="ko-KR" sz="1050" dirty="0" err="1">
                <a:solidFill>
                  <a:schemeClr val="tx1"/>
                </a:solidFill>
              </a:rPr>
              <a:t>signal_struct</a:t>
            </a:r>
            <a:r>
              <a:rPr lang="en-US" altLang="ko-KR" sz="1050" dirty="0">
                <a:solidFill>
                  <a:schemeClr val="tx1"/>
                </a:solidFill>
              </a:rPr>
              <a:t> 	*signal;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struct sighand_struct__</a:t>
            </a:r>
            <a:r>
              <a:rPr lang="en-US" altLang="ko-KR" sz="1050" dirty="0" err="1">
                <a:solidFill>
                  <a:schemeClr val="tx1"/>
                </a:solidFill>
              </a:rPr>
              <a:t>rcu</a:t>
            </a:r>
            <a:r>
              <a:rPr lang="en-US" altLang="ko-KR" sz="1050" dirty="0">
                <a:solidFill>
                  <a:schemeClr val="tx1"/>
                </a:solidFill>
              </a:rPr>
              <a:t>	*</a:t>
            </a:r>
            <a:r>
              <a:rPr lang="en-US" altLang="ko-KR" sz="1050" dirty="0" err="1">
                <a:solidFill>
                  <a:schemeClr val="tx1"/>
                </a:solidFill>
              </a:rPr>
              <a:t>sighand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err="1">
                <a:solidFill>
                  <a:schemeClr val="tx1"/>
                </a:solidFill>
              </a:rPr>
              <a:t>sigset_t</a:t>
            </a:r>
            <a:r>
              <a:rPr lang="en-US" altLang="ko-KR" sz="1050" dirty="0">
                <a:solidFill>
                  <a:schemeClr val="tx1"/>
                </a:solidFill>
              </a:rPr>
              <a:t>		blocked;</a:t>
            </a:r>
          </a:p>
          <a:p>
            <a:r>
              <a:rPr lang="en-US" altLang="ko-KR" sz="1050" dirty="0" err="1">
                <a:solidFill>
                  <a:schemeClr val="tx1"/>
                </a:solidFill>
              </a:rPr>
              <a:t>sigset_t</a:t>
            </a:r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readlblocked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err="1">
                <a:solidFill>
                  <a:schemeClr val="tx1"/>
                </a:solidFill>
              </a:rPr>
              <a:t>sigset_t</a:t>
            </a:r>
            <a:r>
              <a:rPr lang="en-US" altLang="ko-KR" sz="1050" dirty="0">
                <a:solidFill>
                  <a:schemeClr val="tx1"/>
                </a:solidFill>
              </a:rPr>
              <a:t>		</a:t>
            </a:r>
            <a:r>
              <a:rPr lang="en-US" altLang="ko-KR" sz="1050" dirty="0" err="1">
                <a:solidFill>
                  <a:schemeClr val="tx1"/>
                </a:solidFill>
              </a:rPr>
              <a:t>saved_sigmask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…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F390300-05A3-4713-9151-5B2D41EBA6DA}"/>
              </a:ext>
            </a:extLst>
          </p:cNvPr>
          <p:cNvSpPr/>
          <p:nvPr/>
        </p:nvSpPr>
        <p:spPr>
          <a:xfrm>
            <a:off x="6817889" y="4519008"/>
            <a:ext cx="4427809" cy="1808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bg1"/>
                </a:solidFill>
              </a:rPr>
              <a:t>include/linux/sched.h</a:t>
            </a:r>
            <a:endParaRPr lang="ko-KR" altLang="en-US" sz="1050" dirty="0">
              <a:solidFill>
                <a:schemeClr val="bg1"/>
              </a:solidFill>
            </a:endParaRPr>
          </a:p>
          <a:p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struct task_struct{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unsigned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long 		sp0;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unsigned long		</a:t>
            </a:r>
            <a:r>
              <a:rPr lang="en-US" altLang="ko-KR" sz="1050" dirty="0" err="1">
                <a:solidFill>
                  <a:schemeClr val="bg1"/>
                </a:solidFill>
                <a:latin typeface="Arial" panose="020B0604020202020204" pitchFamily="34" charset="0"/>
              </a:rPr>
              <a:t>sp</a:t>
            </a:r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unsigned short		es;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unsigned short		ds;</a:t>
            </a:r>
          </a:p>
          <a:p>
            <a:r>
              <a:rPr lang="en-US" altLang="ko-KR" sz="1050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r>
              <a:rPr lang="en-US" altLang="ko-KR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}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1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&amp; Thread 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0031" y="1017697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00A7A4C-6D91-49BA-89C4-0E17C93ADD76}"/>
              </a:ext>
            </a:extLst>
          </p:cNvPr>
          <p:cNvGrpSpPr/>
          <p:nvPr/>
        </p:nvGrpSpPr>
        <p:grpSpPr>
          <a:xfrm>
            <a:off x="982068" y="6140214"/>
            <a:ext cx="7976882" cy="432270"/>
            <a:chOff x="1621697" y="2980761"/>
            <a:chExt cx="7483679" cy="38105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812F990-1D8F-4C66-96D9-DC967F8B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1697" y="2980761"/>
              <a:ext cx="7483679" cy="381053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8F1ABF-206B-4BA9-BD61-95BDFDAFEFFF}"/>
                </a:ext>
              </a:extLst>
            </p:cNvPr>
            <p:cNvSpPr/>
            <p:nvPr/>
          </p:nvSpPr>
          <p:spPr>
            <a:xfrm>
              <a:off x="2516697" y="3020946"/>
              <a:ext cx="864066" cy="3121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1D2F45E-5BCF-4C26-AEB9-A736A5219638}"/>
                </a:ext>
              </a:extLst>
            </p:cNvPr>
            <p:cNvSpPr/>
            <p:nvPr/>
          </p:nvSpPr>
          <p:spPr>
            <a:xfrm>
              <a:off x="5442901" y="3015205"/>
              <a:ext cx="864066" cy="3121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FD322318-1E76-45EF-905D-18D7DF93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2450"/>
            <a:ext cx="4896533" cy="68589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380C56A-BEFF-4B13-9E77-C5BB6387E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" b="5265"/>
          <a:stretch/>
        </p:blipFill>
        <p:spPr>
          <a:xfrm>
            <a:off x="838200" y="5254289"/>
            <a:ext cx="4824540" cy="68589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1D0A476-460D-4985-9C5D-0F8BF7BA01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08" b="-1527"/>
          <a:stretch/>
        </p:blipFill>
        <p:spPr>
          <a:xfrm>
            <a:off x="6067420" y="3633089"/>
            <a:ext cx="4877481" cy="140350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FACE984-9FDE-47FD-9AC4-7607A4BBF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225711"/>
            <a:ext cx="4820323" cy="704948"/>
          </a:xfrm>
          <a:prstGeom prst="rect">
            <a:avLst/>
          </a:prstGeom>
        </p:spPr>
      </p:pic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49585FCA-443B-458D-9ADC-EEBB6749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91" y="1206813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PID:process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TGID:thread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group 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posix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표준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한 프로세스 내 쓰레드는 동일한 </a:t>
            </a:r>
            <a:r>
              <a:rPr lang="en-US" altLang="ko-KR" sz="16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pid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공유</a:t>
            </a: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E1024F-F005-4A26-92BC-00017CA65A22}"/>
              </a:ext>
            </a:extLst>
          </p:cNvPr>
          <p:cNvSpPr/>
          <p:nvPr/>
        </p:nvSpPr>
        <p:spPr>
          <a:xfrm>
            <a:off x="6986650" y="6202580"/>
            <a:ext cx="1322119" cy="33734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A703D37-AA6E-4119-B14E-607DB7EB7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099" y="2289120"/>
            <a:ext cx="3610530" cy="177567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875E08-814F-4376-A13E-4F62ED144EBD}"/>
              </a:ext>
            </a:extLst>
          </p:cNvPr>
          <p:cNvSpPr/>
          <p:nvPr/>
        </p:nvSpPr>
        <p:spPr>
          <a:xfrm>
            <a:off x="2961525" y="6187676"/>
            <a:ext cx="962454" cy="3457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B36693-2253-4A1B-AED4-AD768145BEE8}"/>
              </a:ext>
            </a:extLst>
          </p:cNvPr>
          <p:cNvGrpSpPr/>
          <p:nvPr/>
        </p:nvGrpSpPr>
        <p:grpSpPr>
          <a:xfrm>
            <a:off x="7034098" y="1087400"/>
            <a:ext cx="2668702" cy="2270525"/>
            <a:chOff x="2495550" y="1940296"/>
            <a:chExt cx="2461684" cy="210888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41621C8-13CF-4992-997B-CBD32EA8C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6695" t="197" r="37062" b="98"/>
            <a:stretch/>
          </p:blipFill>
          <p:spPr>
            <a:xfrm>
              <a:off x="2495550" y="2063749"/>
              <a:ext cx="1062567" cy="198543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A5D5BBE-6267-4884-B751-8EE5B6CD2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6695" t="197" r="37062" b="98"/>
            <a:stretch/>
          </p:blipFill>
          <p:spPr>
            <a:xfrm>
              <a:off x="3894667" y="2063749"/>
              <a:ext cx="1062567" cy="1985433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E5AB3D4-A2F7-47B5-B7E6-6001237E23B4}"/>
                </a:ext>
              </a:extLst>
            </p:cNvPr>
            <p:cNvCxnSpPr>
              <a:cxnSpLocks/>
            </p:cNvCxnSpPr>
            <p:nvPr/>
          </p:nvCxnSpPr>
          <p:spPr>
            <a:xfrm>
              <a:off x="3723217" y="2186517"/>
              <a:ext cx="0" cy="175471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E27CCE-89F8-42C7-AFA3-33D385992F54}"/>
                </a:ext>
              </a:extLst>
            </p:cNvPr>
            <p:cNvSpPr txBox="1"/>
            <p:nvPr/>
          </p:nvSpPr>
          <p:spPr>
            <a:xfrm>
              <a:off x="3505819" y="1940296"/>
              <a:ext cx="441146" cy="246221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accent5">
                      <a:lumMod val="75000"/>
                    </a:schemeClr>
                  </a:solidFill>
                </a:rPr>
                <a:t>독립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41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&amp; Thread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378F2ED-F86E-4AAF-9C6E-7019E6D5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72" y="1169834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endParaRPr lang="en-US" altLang="ko-KR" sz="11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fork():process </a:t>
            </a:r>
            <a:r>
              <a:rPr lang="ko-KR" altLang="en-US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생성 </a:t>
            </a: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vfork():process </a:t>
            </a:r>
            <a:r>
              <a:rPr lang="ko-KR" altLang="en-US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생성 </a:t>
            </a: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차이점 </a:t>
            </a:r>
            <a:r>
              <a:rPr lang="en-US" altLang="ko-KR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fork(</a:t>
            </a:r>
            <a:r>
              <a:rPr lang="ko-KR" altLang="en-US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서로 다른 주소</a:t>
            </a:r>
            <a:r>
              <a:rPr lang="en-US" altLang="ko-KR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  vfork(</a:t>
            </a:r>
            <a:r>
              <a:rPr lang="ko-KR" altLang="en-US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서로 같은 주소</a:t>
            </a:r>
            <a:r>
              <a:rPr lang="en-US" altLang="ko-KR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설명 </a:t>
            </a:r>
            <a:r>
              <a:rPr lang="en-US" altLang="ko-KR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vfork</a:t>
            </a:r>
            <a:r>
              <a:rPr lang="ko-KR" altLang="en-US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는 자식 </a:t>
            </a:r>
            <a:r>
              <a:rPr lang="en-US" altLang="ko-KR" sz="10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</a:t>
            </a:r>
            <a:r>
              <a:rPr lang="ko-KR" altLang="en-US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가  </a:t>
            </a:r>
            <a:r>
              <a:rPr lang="en-US" altLang="ko-KR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exec() or</a:t>
            </a:r>
            <a:r>
              <a:rPr lang="ko-KR" altLang="en-US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exit()</a:t>
            </a:r>
            <a:r>
              <a:rPr lang="ko-KR" altLang="en-US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호출 예정</a:t>
            </a:r>
            <a:endParaRPr lang="en-US" altLang="ko-KR" sz="1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914400" lvl="2" indent="0">
              <a:buNone/>
            </a:pPr>
            <a:r>
              <a:rPr lang="en-US" altLang="ko-KR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                     </a:t>
            </a:r>
            <a:r>
              <a:rPr lang="ko-KR" altLang="en-US" sz="1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그전까지  부모와 가상메모리 공유</a:t>
            </a:r>
            <a:endParaRPr lang="en-US" altLang="ko-KR" sz="1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Thread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Pthread_create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():thread  </a:t>
            </a:r>
            <a:r>
              <a:rPr lang="ko-KR" altLang="en-US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라이브러리 생성 </a:t>
            </a: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clone() :thread </a:t>
            </a:r>
            <a:r>
              <a:rPr lang="ko-KR" altLang="en-US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생성 </a:t>
            </a: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Task(process) 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생성 과정 </a:t>
            </a:r>
            <a:endParaRPr lang="en-US" altLang="ko-KR" sz="2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fork()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 fork()  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clone() 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sys_clone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 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do_fork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 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task_struct() 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 running </a:t>
            </a:r>
            <a:r>
              <a:rPr lang="ko-KR" altLang="en-US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상태</a:t>
            </a:r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BCF6-B4E5-4155-9E53-DC114E4A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96" y="4200041"/>
            <a:ext cx="4531351" cy="23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&amp; Thread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313010-B7AE-4A96-BD63-508ED3B45412}"/>
              </a:ext>
            </a:extLst>
          </p:cNvPr>
          <p:cNvGrpSpPr/>
          <p:nvPr/>
        </p:nvGrpSpPr>
        <p:grpSpPr>
          <a:xfrm>
            <a:off x="1157936" y="1189470"/>
            <a:ext cx="4404762" cy="2729156"/>
            <a:chOff x="458214" y="1052421"/>
            <a:chExt cx="5682864" cy="421626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AA66AF3-E4C0-4C1A-BBF5-5FBF67CE7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214" y="1052421"/>
              <a:ext cx="5682864" cy="421626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198278-18A6-4F47-B396-4B06090476BD}"/>
                </a:ext>
              </a:extLst>
            </p:cNvPr>
            <p:cNvSpPr/>
            <p:nvPr/>
          </p:nvSpPr>
          <p:spPr>
            <a:xfrm>
              <a:off x="2054321" y="1052421"/>
              <a:ext cx="783771" cy="1232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B180BC-7C6B-41BE-A576-99909A30B503}"/>
                </a:ext>
              </a:extLst>
            </p:cNvPr>
            <p:cNvSpPr/>
            <p:nvPr/>
          </p:nvSpPr>
          <p:spPr>
            <a:xfrm>
              <a:off x="474729" y="3887061"/>
              <a:ext cx="1745957" cy="1232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EABEC4-215E-4519-A71E-33F3491E558C}"/>
              </a:ext>
            </a:extLst>
          </p:cNvPr>
          <p:cNvGrpSpPr/>
          <p:nvPr/>
        </p:nvGrpSpPr>
        <p:grpSpPr>
          <a:xfrm>
            <a:off x="6629304" y="1152297"/>
            <a:ext cx="4824549" cy="2766329"/>
            <a:chOff x="6138641" y="1052421"/>
            <a:chExt cx="5783882" cy="42162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FD9B131-4D64-4E25-B4F3-7D1B8C13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1078" y="1052425"/>
              <a:ext cx="5781445" cy="421626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F72ED4-D27A-41A9-BDD3-694888E675E6}"/>
                </a:ext>
              </a:extLst>
            </p:cNvPr>
            <p:cNvSpPr/>
            <p:nvPr/>
          </p:nvSpPr>
          <p:spPr>
            <a:xfrm>
              <a:off x="7727574" y="1052421"/>
              <a:ext cx="783771" cy="1232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3DD82A-EB1B-4F56-862A-209D4B927DDC}"/>
                </a:ext>
              </a:extLst>
            </p:cNvPr>
            <p:cNvSpPr/>
            <p:nvPr/>
          </p:nvSpPr>
          <p:spPr>
            <a:xfrm>
              <a:off x="6138641" y="3821089"/>
              <a:ext cx="5426342" cy="12323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1419B8B-426F-48CC-A87B-8C056220B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7" y="4043448"/>
            <a:ext cx="4356901" cy="281455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9ACCC6-BC31-49AE-8C17-E8D636B5FD25}"/>
              </a:ext>
            </a:extLst>
          </p:cNvPr>
          <p:cNvSpPr/>
          <p:nvPr/>
        </p:nvSpPr>
        <p:spPr>
          <a:xfrm>
            <a:off x="2395070" y="4043448"/>
            <a:ext cx="492909" cy="8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1E7E37-7017-4401-AC39-432A61DBEDE6}"/>
              </a:ext>
            </a:extLst>
          </p:cNvPr>
          <p:cNvSpPr/>
          <p:nvPr/>
        </p:nvSpPr>
        <p:spPr>
          <a:xfrm>
            <a:off x="1205797" y="6410732"/>
            <a:ext cx="4356901" cy="155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84E8B-109E-4C18-94AC-45A107BA8B8F}"/>
              </a:ext>
            </a:extLst>
          </p:cNvPr>
          <p:cNvSpPr txBox="1"/>
          <p:nvPr/>
        </p:nvSpPr>
        <p:spPr>
          <a:xfrm>
            <a:off x="610762" y="108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B8F6CD-2B51-4C65-B149-A55480DDB3F2}"/>
              </a:ext>
            </a:extLst>
          </p:cNvPr>
          <p:cNvSpPr txBox="1"/>
          <p:nvPr/>
        </p:nvSpPr>
        <p:spPr>
          <a:xfrm>
            <a:off x="6029575" y="100480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vfork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90B53-9DBD-4793-ABBA-59ECC753963E}"/>
              </a:ext>
            </a:extLst>
          </p:cNvPr>
          <p:cNvSpPr txBox="1"/>
          <p:nvPr/>
        </p:nvSpPr>
        <p:spPr>
          <a:xfrm>
            <a:off x="536222" y="402352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0FE3834-6429-4DB7-A516-19AB2B2332F1}"/>
              </a:ext>
            </a:extLst>
          </p:cNvPr>
          <p:cNvCxnSpPr/>
          <p:nvPr/>
        </p:nvCxnSpPr>
        <p:spPr>
          <a:xfrm>
            <a:off x="-22286" y="3998798"/>
            <a:ext cx="12268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736E419B-B466-40E3-87E4-733CECA37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226" y="3874501"/>
            <a:ext cx="5043999" cy="279246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A0474A-F7F9-4788-912C-3F4B0E950876}"/>
              </a:ext>
            </a:extLst>
          </p:cNvPr>
          <p:cNvSpPr/>
          <p:nvPr/>
        </p:nvSpPr>
        <p:spPr>
          <a:xfrm>
            <a:off x="6581226" y="6124361"/>
            <a:ext cx="4054475" cy="92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907A23-4399-4430-B428-81B8EF7DDFC2}"/>
              </a:ext>
            </a:extLst>
          </p:cNvPr>
          <p:cNvSpPr/>
          <p:nvPr/>
        </p:nvSpPr>
        <p:spPr>
          <a:xfrm>
            <a:off x="7221145" y="4065535"/>
            <a:ext cx="492909" cy="8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B2020-DBF4-4C33-9520-2CF019EF704C}"/>
              </a:ext>
            </a:extLst>
          </p:cNvPr>
          <p:cNvSpPr txBox="1"/>
          <p:nvPr/>
        </p:nvSpPr>
        <p:spPr>
          <a:xfrm>
            <a:off x="5739496" y="4043448"/>
            <a:ext cx="9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28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State</a:t>
            </a:r>
            <a:r>
              <a:rPr lang="ko-KR" altLang="en-US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transition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2E00B9-C53A-4E39-BE1A-D189A28D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66" y="1267198"/>
            <a:ext cx="10515600" cy="481398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Task_Running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(ready)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여러 태스크 중에서 실행시킬 태스크 선택</a:t>
            </a:r>
            <a:r>
              <a:rPr lang="en-US" altLang="ko-KR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Task_Running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ruuning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실제 </a:t>
            </a:r>
            <a:r>
              <a:rPr lang="en-US" altLang="ko-KR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CPU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에서  실행 중인 태스크 </a:t>
            </a:r>
            <a:endParaRPr lang="en-US" altLang="ko-KR" sz="19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Task_interruptible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&amp;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Task_uninterruptible</a:t>
            </a:r>
            <a:endParaRPr lang="en-US" altLang="ko-KR" sz="2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9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Task_uninterruptible</a:t>
            </a:r>
            <a:r>
              <a:rPr lang="en-US" altLang="ko-KR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시그널에 반응 안함 </a:t>
            </a:r>
            <a:endParaRPr lang="en-US" altLang="ko-KR" sz="19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9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Task_Killable</a:t>
            </a:r>
            <a:r>
              <a:rPr lang="en-US" altLang="ko-KR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중요한 시그널에 반응</a:t>
            </a:r>
            <a:endParaRPr lang="en-US" altLang="ko-KR" sz="19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Task_stopped</a:t>
            </a:r>
            <a:endParaRPr lang="en-US" altLang="ko-KR" sz="2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SIGSTOP,SIGTSTP,SIGTTIN 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등등 </a:t>
            </a:r>
            <a:r>
              <a:rPr lang="en-US" altLang="ko-KR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인터럽트의 일종</a:t>
            </a:r>
            <a:r>
              <a:rPr lang="en-US" altLang="ko-KR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endParaRPr lang="en-US" altLang="ko-KR" sz="19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Task_Traced</a:t>
            </a:r>
            <a:endParaRPr lang="en-US" altLang="ko-KR" sz="2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9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디버거의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19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ptrace</a:t>
            </a:r>
            <a:r>
              <a:rPr lang="en-US" altLang="ko-KR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호출로  디버깅 되고 있는 태스크</a:t>
            </a:r>
            <a:endParaRPr lang="en-US" altLang="ko-KR" sz="19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Task_Zombie</a:t>
            </a:r>
            <a:endParaRPr lang="en-US" altLang="ko-KR" sz="2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태스크 </a:t>
            </a:r>
            <a:r>
              <a:rPr lang="ko-KR" altLang="en-US" sz="19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죽어있는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상태</a:t>
            </a:r>
            <a:r>
              <a:rPr lang="en-US" altLang="ko-KR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,</a:t>
            </a:r>
            <a:r>
              <a:rPr lang="ko-KR" altLang="en-US" sz="1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할당 된 지원 대부분 반납</a:t>
            </a:r>
            <a:endParaRPr lang="en-US" altLang="ko-KR" sz="19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5D959B-091D-4358-9077-89A3A7EC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849" y="1153461"/>
            <a:ext cx="4594933" cy="50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Task_Running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378F2ED-F86E-4AAF-9C6E-7019E6D5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91" y="1206813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Task_Running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(running)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User level running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 level running</a:t>
            </a:r>
          </a:p>
          <a:p>
            <a:pPr marL="0" indent="0">
              <a:buNone/>
            </a:pPr>
            <a:endParaRPr lang="en-US" altLang="ko-KR" sz="2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 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생성</a:t>
            </a:r>
            <a:endParaRPr lang="en-US" altLang="ko-KR" sz="2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thread_union:Stack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8-16kb 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할당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</a:t>
            </a:r>
            <a:r>
              <a:rPr lang="ko-KR" altLang="en-US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설정가능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thread_info(process descriptor)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Flag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Task format(</a:t>
            </a:r>
            <a:r>
              <a:rPr lang="en-US" altLang="ko-KR" sz="12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exec_domain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등등</a:t>
            </a:r>
            <a:endParaRPr lang="en-US" altLang="ko-KR" sz="1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sz="22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76F5A9-4C1C-44C2-8E48-FF60052F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62" y="1146428"/>
            <a:ext cx="3991532" cy="207674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6EE0C0-FD48-49FB-8030-09497A85C680}"/>
              </a:ext>
            </a:extLst>
          </p:cNvPr>
          <p:cNvGrpSpPr/>
          <p:nvPr/>
        </p:nvGrpSpPr>
        <p:grpSpPr>
          <a:xfrm>
            <a:off x="6937616" y="3613807"/>
            <a:ext cx="4919645" cy="2310309"/>
            <a:chOff x="1317070" y="1367406"/>
            <a:chExt cx="7108001" cy="384654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53AA08-577B-4425-A7C6-A34CD67EB869}"/>
                </a:ext>
              </a:extLst>
            </p:cNvPr>
            <p:cNvSpPr/>
            <p:nvPr/>
          </p:nvSpPr>
          <p:spPr>
            <a:xfrm>
              <a:off x="1317071" y="1367406"/>
              <a:ext cx="2927757" cy="7298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Stack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40BDF78-2D3B-4E36-9FAA-94B0A5C57658}"/>
                </a:ext>
              </a:extLst>
            </p:cNvPr>
            <p:cNvSpPr/>
            <p:nvPr/>
          </p:nvSpPr>
          <p:spPr>
            <a:xfrm>
              <a:off x="1317071" y="2097247"/>
              <a:ext cx="2927758" cy="1702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4ACD0B01-0F78-4A68-91EE-97969A00D305}"/>
                </a:ext>
              </a:extLst>
            </p:cNvPr>
            <p:cNvSpPr/>
            <p:nvPr/>
          </p:nvSpPr>
          <p:spPr>
            <a:xfrm>
              <a:off x="2621558" y="2111509"/>
              <a:ext cx="318781" cy="729842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3C4482-38D3-4D84-AC7B-B99E56CE6DE7}"/>
                </a:ext>
              </a:extLst>
            </p:cNvPr>
            <p:cNvSpPr/>
            <p:nvPr/>
          </p:nvSpPr>
          <p:spPr>
            <a:xfrm>
              <a:off x="1317070" y="3818969"/>
              <a:ext cx="2940877" cy="13106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Struct thread_info{</a:t>
              </a:r>
            </a:p>
            <a:p>
              <a:r>
                <a:rPr lang="en-US" altLang="ko-KR" sz="800" dirty="0"/>
                <a:t>                …</a:t>
              </a:r>
            </a:p>
            <a:p>
              <a:r>
                <a:rPr lang="en-US" altLang="ko-KR" sz="800" dirty="0"/>
                <a:t>                struct task_struct *task;</a:t>
              </a:r>
            </a:p>
            <a:p>
              <a:r>
                <a:rPr lang="en-US" altLang="ko-KR" sz="800" dirty="0"/>
                <a:t>                …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8D4D9946-3B64-40EE-BAD7-DE26862962AA}"/>
                </a:ext>
              </a:extLst>
            </p:cNvPr>
            <p:cNvSpPr/>
            <p:nvPr/>
          </p:nvSpPr>
          <p:spPr>
            <a:xfrm rot="10800000">
              <a:off x="4260718" y="2070193"/>
              <a:ext cx="26005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12E1D0-1F8F-4D7F-A53F-1C581C199276}"/>
                </a:ext>
              </a:extLst>
            </p:cNvPr>
            <p:cNvSpPr txBox="1"/>
            <p:nvPr/>
          </p:nvSpPr>
          <p:spPr>
            <a:xfrm>
              <a:off x="4516826" y="1816691"/>
              <a:ext cx="1303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SP register</a:t>
              </a:r>
              <a:endParaRPr lang="ko-KR" altLang="en-US" dirty="0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492112DF-2184-496A-BFE4-800F23FF3D14}"/>
                </a:ext>
              </a:extLst>
            </p:cNvPr>
            <p:cNvSpPr/>
            <p:nvPr/>
          </p:nvSpPr>
          <p:spPr>
            <a:xfrm rot="10800000" flipV="1">
              <a:off x="4296322" y="5093658"/>
              <a:ext cx="260058" cy="566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9C759E-8312-4134-BF33-3BC1BF2905E8}"/>
                </a:ext>
              </a:extLst>
            </p:cNvPr>
            <p:cNvSpPr txBox="1"/>
            <p:nvPr/>
          </p:nvSpPr>
          <p:spPr>
            <a:xfrm>
              <a:off x="4516826" y="4844621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current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C55718-8F8D-4C68-9C31-41683CE1F544}"/>
                </a:ext>
              </a:extLst>
            </p:cNvPr>
            <p:cNvSpPr/>
            <p:nvPr/>
          </p:nvSpPr>
          <p:spPr>
            <a:xfrm>
              <a:off x="6031412" y="3660792"/>
              <a:ext cx="2393659" cy="1274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Strcut task_struct{</a:t>
              </a:r>
            </a:p>
            <a:p>
              <a:r>
                <a:rPr lang="en-US" altLang="ko-KR" sz="800" dirty="0"/>
                <a:t>	…</a:t>
              </a:r>
            </a:p>
            <a:p>
              <a:r>
                <a:rPr lang="en-US" altLang="ko-KR" sz="800" dirty="0"/>
                <a:t>	void *stack</a:t>
              </a:r>
            </a:p>
            <a:p>
              <a:r>
                <a:rPr lang="en-US" altLang="ko-KR" sz="800" dirty="0"/>
                <a:t>	…</a:t>
              </a:r>
            </a:p>
            <a:p>
              <a:r>
                <a:rPr lang="en-US" altLang="ko-KR" sz="1000" dirty="0"/>
                <a:t>}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E183CD4-B6CA-4E04-9F0C-993769004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378" y="3837631"/>
              <a:ext cx="2127034" cy="65309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06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10819</TotalTime>
  <Words>938</Words>
  <Application>Microsoft Office PowerPoint</Application>
  <PresentationFormat>와이드스크린</PresentationFormat>
  <Paragraphs>244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</vt:lpstr>
      <vt:lpstr>Wingdings</vt:lpstr>
      <vt:lpstr>Arial Unicode MS</vt:lpstr>
      <vt:lpstr>Times New Roman</vt:lpstr>
      <vt:lpstr>Tahoma</vt:lpstr>
      <vt:lpstr>맑은 고딕</vt:lpstr>
      <vt:lpstr>Consolas</vt:lpstr>
      <vt:lpstr>Office 테마</vt:lpstr>
      <vt:lpstr>Chapter 4  태스크 관리</vt:lpstr>
      <vt:lpstr>Contents</vt:lpstr>
      <vt:lpstr>Task </vt:lpstr>
      <vt:lpstr>Task_struct</vt:lpstr>
      <vt:lpstr>Process &amp; Thread  </vt:lpstr>
      <vt:lpstr>Process &amp; Thread </vt:lpstr>
      <vt:lpstr>Process &amp; Thread </vt:lpstr>
      <vt:lpstr>State transition</vt:lpstr>
      <vt:lpstr>Task_Running</vt:lpstr>
      <vt:lpstr>Context </vt:lpstr>
      <vt:lpstr>Context</vt:lpstr>
      <vt:lpstr>Signal</vt:lpstr>
      <vt:lpstr>Signal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夏目 春树</cp:lastModifiedBy>
  <cp:revision>480</cp:revision>
  <dcterms:created xsi:type="dcterms:W3CDTF">2020-01-01T12:09:55Z</dcterms:created>
  <dcterms:modified xsi:type="dcterms:W3CDTF">2022-01-10T04:47:57Z</dcterms:modified>
</cp:coreProperties>
</file>