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406" r:id="rId5"/>
    <p:sldId id="356" r:id="rId6"/>
    <p:sldId id="360" r:id="rId7"/>
    <p:sldId id="392" r:id="rId8"/>
    <p:sldId id="393" r:id="rId9"/>
    <p:sldId id="397" r:id="rId10"/>
    <p:sldId id="394" r:id="rId11"/>
    <p:sldId id="395" r:id="rId12"/>
    <p:sldId id="398" r:id="rId13"/>
    <p:sldId id="408" r:id="rId14"/>
    <p:sldId id="410" r:id="rId15"/>
    <p:sldId id="399" r:id="rId16"/>
    <p:sldId id="400" r:id="rId17"/>
    <p:sldId id="401" r:id="rId18"/>
    <p:sldId id="402" r:id="rId19"/>
    <p:sldId id="411" r:id="rId20"/>
    <p:sldId id="379" r:id="rId21"/>
    <p:sldId id="302" r:id="rId22"/>
  </p:sldIdLst>
  <p:sldSz cx="12192000" cy="6858000"/>
  <p:notesSz cx="6797675" cy="9928225"/>
  <p:embeddedFontLst>
    <p:embeddedFont>
      <p:font typeface="Arial Unicode MS" panose="020B0600000101010101" charset="-127"/>
      <p:regular r:id="rId25"/>
    </p:embeddedFont>
    <p:embeddedFont>
      <p:font typeface="Cambria Math" panose="02040503050406030204" pitchFamily="18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85B"/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93714" autoAdjust="0"/>
  </p:normalViewPr>
  <p:slideViewPr>
    <p:cSldViewPr snapToGrid="0">
      <p:cViewPr>
        <p:scale>
          <a:sx n="100" d="100"/>
          <a:sy n="100" d="100"/>
        </p:scale>
        <p:origin x="43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커널은 각 장치들을 관리하고 제어하기 위한 소프트웨어로</a:t>
            </a:r>
            <a:r>
              <a:rPr lang="en-US" altLang="ko-KR"/>
              <a:t>, </a:t>
            </a:r>
            <a:r>
              <a:rPr lang="ko-KR" altLang="en-US"/>
              <a:t>컴퓨터가 부팅되면서 </a:t>
            </a:r>
            <a:r>
              <a:rPr lang="en-US" altLang="ko-KR"/>
              <a:t>GRUB</a:t>
            </a:r>
            <a:r>
              <a:rPr lang="ko-KR" altLang="en-US"/>
              <a:t>과 같은 부트로더에 의해 메모리에 로드되어 컴퓨터가 꺼질 때까지 항상 메모리에 상주하면서 각 장치들을 관리하고 제어하면서 사용자들과 의사소통을 지속적으로 함</a:t>
            </a:r>
            <a:r>
              <a:rPr lang="en-US" altLang="ko-KR"/>
              <a:t>.</a:t>
            </a:r>
            <a:r>
              <a:rPr lang="ko-KR" altLang="en-US"/>
              <a:t>ㅠㅐ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커널은 각 장치들을 관리하고 제어하기 위한 소프트웨어로</a:t>
            </a:r>
            <a:r>
              <a:rPr lang="en-US" altLang="ko-KR"/>
              <a:t>, </a:t>
            </a:r>
            <a:r>
              <a:rPr lang="ko-KR" altLang="en-US"/>
              <a:t>컴퓨터가 부팅되면서 </a:t>
            </a:r>
            <a:r>
              <a:rPr lang="en-US" altLang="ko-KR"/>
              <a:t>GRUB</a:t>
            </a:r>
            <a:r>
              <a:rPr lang="ko-KR" altLang="en-US"/>
              <a:t>과 같은 부트로더에 의해 메모리에 로드되어 컴퓨터가 꺼질 때까지 항상 메모리에 상주하면서 각 장치들을 관리하고 제어하면서 사용자들과 의사소통을 지속적으로 함</a:t>
            </a:r>
            <a:r>
              <a:rPr lang="en-US" altLang="ko-KR"/>
              <a:t>.</a:t>
            </a:r>
            <a:r>
              <a:rPr lang="ko-KR" altLang="en-US"/>
              <a:t>ㅠㅐ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2</a:t>
            </a:r>
            <a:b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b="1">
                <a:latin typeface="Tahoma" panose="020B0604030504040204" pitchFamily="34" charset="0"/>
                <a:cs typeface="Tahoma" panose="020B0604030504040204" pitchFamily="34" charset="0"/>
              </a:rPr>
              <a:t>리눅스 커널 전체 구조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January, 2021</a:t>
            </a: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 JIN HAN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hbb97225@naver.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Page tables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Page tables recode where each page is placed in physical 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Multilevel paging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is used to reduce the size of page tables and to allow unneeded areas to be ignored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TLB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is the way to speed up the translation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B48B5-8258-4C5E-863A-591DAF04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09" y="3706712"/>
            <a:ext cx="5767181" cy="24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93F3C2B-1302-4997-8B36-B28CCD248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9718"/>
                <a:ext cx="10870720" cy="4813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Allocation of Physical Memory: </a:t>
                </a:r>
                <a:r>
                  <a:rPr lang="en-US" altLang="ko-KR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1) </a:t>
                </a:r>
                <a:r>
                  <a:rPr lang="en-US" altLang="ko-KR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Buddy System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Quickly detects where continuous memory ranges are available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Allocate a free memory with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; grouped as two buddies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 buddies can be allocated independently; if both remain unused, the kernel merges them into a larger pair on the next level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i="1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Problem?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i="1"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fragmentation </a:t>
                </a:r>
                <a:r>
                  <a:rPr lang="en-US" altLang="ko-KR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issue can occur when the requested memory is slightly larger than a small block</a:t>
                </a:r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93F3C2B-1302-4997-8B36-B28CCD24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9718"/>
                <a:ext cx="10870720" cy="4813989"/>
              </a:xfrm>
              <a:prstGeom prst="rect">
                <a:avLst/>
              </a:prstGeom>
              <a:blipFill>
                <a:blip r:embed="rId2"/>
                <a:stretch>
                  <a:fillRect l="-1010" t="-1392" r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DD2501-036F-4EBD-AA2F-5F5BCDE4307F}"/>
              </a:ext>
            </a:extLst>
          </p:cNvPr>
          <p:cNvGrpSpPr/>
          <p:nvPr/>
        </p:nvGrpSpPr>
        <p:grpSpPr>
          <a:xfrm>
            <a:off x="225723" y="4675070"/>
            <a:ext cx="11772182" cy="1286237"/>
            <a:chOff x="209909" y="4979870"/>
            <a:chExt cx="11772182" cy="12862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434574-DC73-4276-A1C7-E44118201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800" b="68860"/>
            <a:stretch/>
          </p:blipFill>
          <p:spPr>
            <a:xfrm>
              <a:off x="209909" y="4998791"/>
              <a:ext cx="3398818" cy="9672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D761E9-6930-434E-A1AE-7F1972DCE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969" r="5240" b="36579"/>
            <a:stretch/>
          </p:blipFill>
          <p:spPr>
            <a:xfrm>
              <a:off x="3909212" y="5028325"/>
              <a:ext cx="3624466" cy="8668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8A0F03-497B-4AF2-A06D-504C00D2D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81" r="3632" b="3478"/>
            <a:stretch/>
          </p:blipFill>
          <p:spPr>
            <a:xfrm>
              <a:off x="7860668" y="4979870"/>
              <a:ext cx="4121423" cy="1005071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B09E40C-45B4-4E4C-AB56-CD14F245C371}"/>
                </a:ext>
              </a:extLst>
            </p:cNvPr>
            <p:cNvSpPr/>
            <p:nvPr/>
          </p:nvSpPr>
          <p:spPr>
            <a:xfrm>
              <a:off x="3608727" y="5378903"/>
              <a:ext cx="300485" cy="2794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1F2EB90-88EF-4595-9DA1-913214C6AEAF}"/>
                </a:ext>
              </a:extLst>
            </p:cNvPr>
            <p:cNvSpPr/>
            <p:nvPr/>
          </p:nvSpPr>
          <p:spPr>
            <a:xfrm>
              <a:off x="7564500" y="5378903"/>
              <a:ext cx="300485" cy="2794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D653C5-CA8F-4573-847F-0DF39D2EEBBA}"/>
                </a:ext>
              </a:extLst>
            </p:cNvPr>
            <p:cNvCxnSpPr/>
            <p:nvPr/>
          </p:nvCxnSpPr>
          <p:spPr>
            <a:xfrm>
              <a:off x="3719213" y="4979870"/>
              <a:ext cx="0" cy="11036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57A2ACB-0989-48EC-8D73-A55982F930F1}"/>
                </a:ext>
              </a:extLst>
            </p:cNvPr>
            <p:cNvCxnSpPr/>
            <p:nvPr/>
          </p:nvCxnSpPr>
          <p:spPr>
            <a:xfrm>
              <a:off x="7665048" y="4979870"/>
              <a:ext cx="0" cy="11036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02636AA-0D8F-4804-AC8E-9837CB94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605" y="6059273"/>
              <a:ext cx="2307488" cy="206834"/>
            </a:xfrm>
            <a:prstGeom prst="rect">
              <a:avLst/>
            </a:prstGeom>
          </p:spPr>
        </p:pic>
      </p:grp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05465BB-3678-4BDD-BCEB-5F031D2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11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8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8707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Allocation of Physical Memory:</a:t>
            </a: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2) The Slab Cache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To provide the memory blocks smaller than a whole page 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divides the memory blocks into smaller portions in advance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For frequently used objects, the kernel defines its own slab cache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6EA67-CE45-43AF-BEF2-BA1DA8CD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04" y="3268549"/>
            <a:ext cx="4352983" cy="29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599" y="1299718"/>
            <a:ext cx="10870721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Allocation of Physical Memory: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3) Swapping and Page Reclaim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By </a:t>
            </a:r>
            <a:r>
              <a:rPr lang="en-US" altLang="ko-KR" i="1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Swapping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, infrequently used pages are written to disk when available memory space is insufficient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Once data are actually needed, the kernel swaps them back into memory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</a:t>
            </a:r>
            <a:r>
              <a:rPr lang="en-US" altLang="ko-KR" i="1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Page reclaim</a:t>
            </a:r>
            <a:r>
              <a:rPr lang="en-US" altLang="ko-KR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is used to synchronize modified mapping with block devices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220" name="Picture 4" descr="RHEL 7] Swap 파티션">
            <a:extLst>
              <a:ext uri="{FF2B5EF4-FFF2-40B4-BE49-F238E27FC236}">
                <a16:creationId xmlns:a16="http://schemas.microsoft.com/office/drawing/2014/main" id="{EAED4D11-34BF-48F1-9F99-8A53B967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3906946"/>
            <a:ext cx="3629026" cy="27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ge cache - horoyoiiv/linux Wiki">
            <a:extLst>
              <a:ext uri="{FF2B5EF4-FFF2-40B4-BE49-F238E27FC236}">
                <a16:creationId xmlns:a16="http://schemas.microsoft.com/office/drawing/2014/main" id="{808B07D1-54D7-4540-84CB-6AA5187A3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9"/>
          <a:stretch/>
        </p:blipFill>
        <p:spPr bwMode="auto">
          <a:xfrm>
            <a:off x="6111813" y="4114802"/>
            <a:ext cx="5975221" cy="1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6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System Calls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Process Management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Signals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Files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Directories and Filesystem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Protection Mechanisms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Timer Functions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3234264-0205-486E-97DF-60A7C8C7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3" y="2139272"/>
            <a:ext cx="5909374" cy="44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717696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Drivers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Drivers: support application communication with I/O devices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enable data to be read from and written to a device in a suitable way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Peripheral devices </a:t>
            </a:r>
            <a:endParaRPr lang="en-US" altLang="ko-KR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Device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can be randomly accessed and to freely select the position to read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 allow data to be r/w in multiples of block units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Device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Deliver a continuous stream of data that applications read sequentially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Devices allow data to be r/w byte-by-byte or charter-by-character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9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Networks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network communication, data are packed into protocol layers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data received, the Kernel disassemble and analyze the layer before the data are passed to application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data are sent, the kernel must first pack the data into the various protocol layers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support work with network connections via the file interface, Linux uses </a:t>
            </a:r>
            <a:r>
              <a:rPr lang="en-US" altLang="ko-KR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sockets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BSD world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Filesystems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When storing files on block devices, hierarchical filesystems are used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allow stored data to be organized into directory structures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have the job of linking other meta-information with the actual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VFS(Virtual filesystem) is needed to abstract the various filesystems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792B-E715-4C0C-A2CB-F05909269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3856221" y="3761466"/>
            <a:ext cx="4479558" cy="29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4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Modules and Hotplugging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Modules are an efficient way of adding functionality (device drivers, filesystem, and other components…)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Can compensate for the disadvantages of monolithic kernels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C16FA-799F-4BC8-AC96-63039642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95" y="3111396"/>
            <a:ext cx="4463551" cy="32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2117403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Debugging the kernel is usually harder than userland programs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Kernel errors will take the shole system down; or even worse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code must work both on machines with little/big endian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Issues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itchFamily="18" charset="0"/>
              </a:rPr>
              <a:t>Kernel: Concepts</a:t>
            </a:r>
            <a:endParaRPr lang="en-US" altLang="ko-KR" sz="3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itchFamily="18" charset="0"/>
              </a:rPr>
              <a:t>Linux Kernel Architecture</a:t>
            </a:r>
            <a:endParaRPr lang="en-US" altLang="ko-KR" sz="3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altLang="ko-KR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Linux Kernel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Q &amp; A</a:t>
            </a:r>
            <a:endParaRPr lang="en-US" altLang="ko-KR" sz="36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724922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The Linux kernel is one of the most interesting and fascinating pieces of software.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Kernel is a central part of OS and it has various components</a:t>
            </a:r>
            <a:endParaRPr lang="en-US" altLang="ko-KR" sz="240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We will take a closer look at the source code from now on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2" name="Picture 6" descr="FrailSafe - Q&amp;amp;A">
            <a:extLst>
              <a:ext uri="{FF2B5EF4-FFF2-40B4-BE49-F238E27FC236}">
                <a16:creationId xmlns:a16="http://schemas.microsoft.com/office/drawing/2014/main" id="{2B2A0E3E-D740-4D37-BDB8-62D54819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Concepts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1023120" cy="48139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What is Kernel?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central part of OS that always lives in memory. </a:t>
            </a:r>
            <a:r>
              <a:rPr lang="en-US" altLang="ko-KR" sz="200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(OS=Kernel + Other system programs)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What tasks does Kernel do?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resource manager: shares available resources (CPU time, memory, disk space …)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   between the various system processes</a:t>
            </a:r>
            <a:endParaRPr lang="en-US" altLang="ko-KR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Two implementation strategies of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Microkernels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 Monolithic Kernels (with module) : </a:t>
            </a:r>
            <a:r>
              <a:rPr lang="en-US" altLang="ko-KR" b="1" i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Linux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AF4F265F-417A-4289-A38B-012A12C2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20" y="5302888"/>
            <a:ext cx="3060700" cy="12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Concepts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871200" cy="5050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Why do we study Kernel?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Linux Kernel is now installed on millions of systems; countless ways from miniature embedded systems to massively parallel mainframes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Linux Kernel is sound, well-established software and still evolving today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Kernel developers have the highest annual salary in Silicon Valley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5F8FFF-D05C-411C-8672-A5F1CE36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6" t="2372"/>
          <a:stretch/>
        </p:blipFill>
        <p:spPr>
          <a:xfrm>
            <a:off x="1794432" y="2804278"/>
            <a:ext cx="2496620" cy="177946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F3209B-52AB-4FE7-959C-84FD5481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75" y="2728655"/>
            <a:ext cx="1619678" cy="19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DB765964-D61F-40C9-AC20-3F63787A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50"/>
          <a:stretch/>
        </p:blipFill>
        <p:spPr bwMode="auto">
          <a:xfrm>
            <a:off x="2123297" y="3121265"/>
            <a:ext cx="532403" cy="5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ux Powers ALL TOP500 Supercomputers In The World | US Beats China For #1">
            <a:extLst>
              <a:ext uri="{FF2B5EF4-FFF2-40B4-BE49-F238E27FC236}">
                <a16:creationId xmlns:a16="http://schemas.microsoft.com/office/drawing/2014/main" id="{ECCDD6AE-B199-4B4A-A018-F089A46F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76" y="28939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8DC93A-01C4-423D-A2E4-E6604E252FD4}"/>
              </a:ext>
            </a:extLst>
          </p:cNvPr>
          <p:cNvSpPr txBox="1"/>
          <p:nvPr/>
        </p:nvSpPr>
        <p:spPr>
          <a:xfrm>
            <a:off x="10845838" y="3454904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…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125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Linux kernel architecture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8BDD316-E052-4099-A339-687B46C14E2A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722864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OS is resource manager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abstract physical HW resources into logical ones for providing services to users</a:t>
            </a: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17276F-36D2-473C-A413-BED493D0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47" y="2474601"/>
            <a:ext cx="6721169" cy="395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62532C-6DD6-4F1C-BE19-6298B83E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86" y="2254971"/>
            <a:ext cx="7083330" cy="4394160"/>
          </a:xfrm>
          <a:prstGeom prst="rect">
            <a:avLst/>
          </a:prstGeom>
        </p:spPr>
      </p:pic>
      <p:pic>
        <p:nvPicPr>
          <p:cNvPr id="18" name="Picture 4" descr="YouTube 크리에이터 - YouTube">
            <a:extLst>
              <a:ext uri="{FF2B5EF4-FFF2-40B4-BE49-F238E27FC236}">
                <a16:creationId xmlns:a16="http://schemas.microsoft.com/office/drawing/2014/main" id="{6F0F9A2F-6336-44A1-8930-BEFB383CB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25067" r="15289" b="25467"/>
          <a:stretch/>
        </p:blipFill>
        <p:spPr bwMode="auto">
          <a:xfrm>
            <a:off x="3775127" y="2231959"/>
            <a:ext cx="320040" cy="2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hrome.storage 정리">
            <a:extLst>
              <a:ext uri="{FF2B5EF4-FFF2-40B4-BE49-F238E27FC236}">
                <a16:creationId xmlns:a16="http://schemas.microsoft.com/office/drawing/2014/main" id="{CFA95FC5-D2DD-45AB-B736-2CBBBA40D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000" b="75500" l="33750" r="66167">
                        <a14:foregroundMark x1="38500" y1="47250" x2="38500" y2="47250"/>
                        <a14:foregroundMark x1="49250" y1="26000" x2="49250" y2="26000"/>
                        <a14:foregroundMark x1="49250" y1="26000" x2="46417" y2="28750"/>
                        <a14:foregroundMark x1="36667" y1="48625" x2="38500" y2="52875"/>
                        <a14:foregroundMark x1="37583" y1="42000" x2="35417" y2="54250"/>
                        <a14:foregroundMark x1="38500" y1="50000" x2="49250" y2="67000"/>
                        <a14:foregroundMark x1="51417" y1="44875" x2="56750" y2="63750"/>
                        <a14:foregroundMark x1="49833" y1="39625" x2="47667" y2="63250"/>
                        <a14:foregroundMark x1="49250" y1="41000" x2="49250" y2="60375"/>
                        <a14:foregroundMark x1="46750" y1="49500" x2="49250" y2="67500"/>
                        <a14:foregroundMark x1="38500" y1="47250" x2="39500" y2="59875"/>
                        <a14:foregroundMark x1="38250" y1="57125" x2="38250" y2="57125"/>
                        <a14:foregroundMark x1="39167" y1="63750" x2="39167" y2="63750"/>
                        <a14:foregroundMark x1="43917" y1="67500" x2="43917" y2="67500"/>
                        <a14:foregroundMark x1="45750" y1="68375" x2="49833" y2="69875"/>
                        <a14:foregroundMark x1="52667" y1="61375" x2="52333" y2="63750"/>
                        <a14:foregroundMark x1="50833" y1="68000" x2="50833" y2="68000"/>
                        <a14:foregroundMark x1="33833" y1="42000" x2="51750" y2="61375"/>
                        <a14:foregroundMark x1="42583" y1="71250" x2="52667" y2="69875"/>
                        <a14:foregroundMark x1="49833" y1="73125" x2="49833" y2="73125"/>
                        <a14:foregroundMark x1="66167" y1="49125" x2="66167" y2="49125"/>
                        <a14:foregroundMark x1="49833" y1="75500" x2="49833" y2="7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74" t="22933" r="31659" b="22933"/>
          <a:stretch/>
        </p:blipFill>
        <p:spPr bwMode="auto">
          <a:xfrm rot="14400000">
            <a:off x="5861347" y="2214622"/>
            <a:ext cx="234653" cy="2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hat is Gmail (Google Mail)?">
            <a:extLst>
              <a:ext uri="{FF2B5EF4-FFF2-40B4-BE49-F238E27FC236}">
                <a16:creationId xmlns:a16="http://schemas.microsoft.com/office/drawing/2014/main" id="{40A448CE-6E46-4942-A804-51BC84AD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57" y="2222299"/>
            <a:ext cx="431449" cy="2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 kernel source-level architecture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00076-9F31-4F8A-8E21-C13BA2E919E8}"/>
              </a:ext>
            </a:extLst>
          </p:cNvPr>
          <p:cNvSpPr txBox="1"/>
          <p:nvPr/>
        </p:nvSpPr>
        <p:spPr>
          <a:xfrm>
            <a:off x="5375411" y="1882309"/>
            <a:ext cx="45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… </a:t>
            </a:r>
            <a:endParaRPr lang="ko-KR" altLang="en-US" sz="20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A290E-7095-4511-A969-A9A29429DC93}"/>
              </a:ext>
            </a:extLst>
          </p:cNvPr>
          <p:cNvSpPr txBox="1"/>
          <p:nvPr/>
        </p:nvSpPr>
        <p:spPr>
          <a:xfrm>
            <a:off x="7745066" y="6327059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00B050"/>
                </a:solidFill>
              </a:rPr>
              <a:t>(</a:t>
            </a:r>
            <a:r>
              <a:rPr lang="ko-KR" altLang="en-US" sz="1400" b="1">
                <a:solidFill>
                  <a:srgbClr val="00B050"/>
                </a:solidFill>
              </a:rPr>
              <a:t>https://elixir.bootlin.com/linux/v5.15.12/source</a:t>
            </a:r>
            <a:r>
              <a:rPr lang="en-US" altLang="ko-KR" sz="1400" b="1">
                <a:solidFill>
                  <a:srgbClr val="00B050"/>
                </a:solidFill>
              </a:rPr>
              <a:t>)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AF93AF-6315-4E17-98EC-0C674865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1" y="1239333"/>
            <a:ext cx="10302647" cy="11248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2CA19EA-F118-4D08-85D2-445B2A208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3"/>
          <a:stretch/>
        </p:blipFill>
        <p:spPr>
          <a:xfrm>
            <a:off x="2489485" y="2622505"/>
            <a:ext cx="6686251" cy="370022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A07AD5-DA95-44F0-BC85-8F7D519D25CD}"/>
              </a:ext>
            </a:extLst>
          </p:cNvPr>
          <p:cNvSpPr/>
          <p:nvPr/>
        </p:nvSpPr>
        <p:spPr>
          <a:xfrm>
            <a:off x="4311925" y="3178719"/>
            <a:ext cx="2126972" cy="347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/usr/src/linux-5.15.12</a:t>
            </a:r>
            <a:endParaRPr lang="ko-KR" altLang="en-US" sz="1400" b="1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8693C5-9587-4051-AA1D-C3A1631E673F}"/>
              </a:ext>
            </a:extLst>
          </p:cNvPr>
          <p:cNvSpPr/>
          <p:nvPr/>
        </p:nvSpPr>
        <p:spPr>
          <a:xfrm>
            <a:off x="4311925" y="3178719"/>
            <a:ext cx="2126972" cy="347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8707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Processes, task switching, scheduling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Running programs are referred to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processes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switch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es the process by saving all state of the process and later saved state is restored, giving the illusion that CPU is always available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Kernel decide which process runs for how long by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scheduling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 and Threads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Process: executing program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Thread: a program function or routine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   running parallel to the program</a:t>
            </a: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415A9-DA4E-48EA-837E-A64BCB5F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61" y="4665957"/>
            <a:ext cx="4093759" cy="1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50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Address space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The word length of the CPU determines the maximum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   size of the address space (32-bit system → 4GiB)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Every user process has its own virtual address space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Linux divides virtual address space into two parts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 kernel space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userspace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Privilege levels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protect the individual system processes from each other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The switch from user to kernel mode is mad by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system calls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5B3EF-8F68-4A3D-B19B-6B16E9A02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4"/>
          <a:stretch/>
        </p:blipFill>
        <p:spPr>
          <a:xfrm>
            <a:off x="9334323" y="1805611"/>
            <a:ext cx="252699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Virtual and Physical Address Spaces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Kernel consider how the physical memory can be mapped onto VAs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The Virtual address spaces are divided into equal size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 Physical memory is also divided into the same size as </a:t>
            </a:r>
            <a:r>
              <a:rPr lang="en-US" altLang="ko-KR" i="1">
                <a:latin typeface="Tahoma" panose="020B0604030504040204" pitchFamily="34" charset="0"/>
                <a:cs typeface="Tahoma" panose="020B0604030504040204" pitchFamily="34" charset="0"/>
              </a:rPr>
              <a:t>page frame 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Components of Linux Kernel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01FA3-00B4-459D-85D6-6C68E4CE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30" y="3429000"/>
            <a:ext cx="7176052" cy="28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11845</TotalTime>
  <Words>1109</Words>
  <Application>Microsoft Office PowerPoint</Application>
  <PresentationFormat>와이드스크린</PresentationFormat>
  <Paragraphs>191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 Unicode MS</vt:lpstr>
      <vt:lpstr>굴림체</vt:lpstr>
      <vt:lpstr>맑은 고딕</vt:lpstr>
      <vt:lpstr>Wingdings</vt:lpstr>
      <vt:lpstr>Tahoma</vt:lpstr>
      <vt:lpstr>Cambria Math</vt:lpstr>
      <vt:lpstr>Arial</vt:lpstr>
      <vt:lpstr>Consolas</vt:lpstr>
      <vt:lpstr>Times New Roman</vt:lpstr>
      <vt:lpstr>Office 테마</vt:lpstr>
      <vt:lpstr>Chapter 2  리눅스 커널 전체 구조</vt:lpstr>
      <vt:lpstr>Contents</vt:lpstr>
      <vt:lpstr>Kernel : Concepts</vt:lpstr>
      <vt:lpstr>Kernel : Concepts</vt:lpstr>
      <vt:lpstr>Linux kernel architecture</vt:lpstr>
      <vt:lpstr>Linux kernel source-level architecture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Components of Linux Kernel</vt:lpstr>
      <vt:lpstr>Issues of Linux Kernel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한예진</cp:lastModifiedBy>
  <cp:revision>474</cp:revision>
  <cp:lastPrinted>2022-01-04T00:56:06Z</cp:lastPrinted>
  <dcterms:created xsi:type="dcterms:W3CDTF">2020-01-01T12:09:55Z</dcterms:created>
  <dcterms:modified xsi:type="dcterms:W3CDTF">2022-01-04T02:34:55Z</dcterms:modified>
</cp:coreProperties>
</file>