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63" r:id="rId4"/>
    <p:sldId id="267" r:id="rId5"/>
    <p:sldId id="272" r:id="rId6"/>
    <p:sldId id="269" r:id="rId7"/>
    <p:sldId id="266" r:id="rId8"/>
    <p:sldId id="274" r:id="rId9"/>
    <p:sldId id="276" r:id="rId10"/>
    <p:sldId id="275" r:id="rId11"/>
    <p:sldId id="273" r:id="rId12"/>
    <p:sldId id="268" r:id="rId13"/>
    <p:sldId id="278" r:id="rId14"/>
    <p:sldId id="280" r:id="rId15"/>
    <p:sldId id="279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Abadi" panose="020B0604020104020204" pitchFamily="34" charset="0"/>
      <p:regular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인호" initials="송인" lastIdx="1" clrIdx="0">
    <p:extLst>
      <p:ext uri="{19B8F6BF-5375-455C-9EA6-DF929625EA0E}">
        <p15:presenceInfo xmlns:p15="http://schemas.microsoft.com/office/powerpoint/2012/main" userId="555572ad51608a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DAB0D"/>
    <a:srgbClr val="97FD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74" autoAdjust="0"/>
    <p:restoredTop sz="75732" autoAdjust="0"/>
  </p:normalViewPr>
  <p:slideViewPr>
    <p:cSldViewPr snapToGrid="0">
      <p:cViewPr>
        <p:scale>
          <a:sx n="100" d="100"/>
          <a:sy n="100" d="100"/>
        </p:scale>
        <p:origin x="606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-380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83DE-AF99-494F-AAE3-907AA03ADC39}" type="datetimeFigureOut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7F2F2-BAF2-4FD2-8F78-825F5609F8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EF7C4-A33B-414D-829E-A61F96A6D703}" type="datetimeFigureOut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8D51-EB5C-49C7-BC7D-E98C06841E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7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A04C-A64A-4323-9CC5-0E9C6E58A8BB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981950" y="6356348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20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36-4F9B-4DD7-8287-92845118F792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0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347D-D6DB-4AB5-9F25-7D929946A1B6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0759-0479-4E27-B846-1B7C6E1FE6CB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610600" y="6356351"/>
            <a:ext cx="2743200" cy="36512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44A62AC-C567-453B-AC01-1C6586F50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Chapter Objectives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E6136B8-EDCA-4DBD-B971-644830315527}"/>
              </a:ext>
            </a:extLst>
          </p:cNvPr>
          <p:cNvCxnSpPr/>
          <p:nvPr userDrawn="1"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73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AEFE-2CD9-495C-850B-614E6B7CE2E4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1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18A3-8C65-478F-B95E-464E9A48C77F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5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A61-C994-415E-A510-5B968A042DBA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4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B3A9-199C-4C16-B82B-89BEAFBFC022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CD51-74E8-4509-8D57-6F78E95ED37B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9355-F6EB-4A58-9ABD-7558D5471129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D34A-D13F-45B3-B551-21085435E0DC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0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58D9-A5E4-48A0-A7C7-B27EC5C360A2}" type="datetime1">
              <a:rPr lang="ko-KR" altLang="en-US" smtClean="0"/>
              <a:pPr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0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ux-kernel-labs/linux" TargetMode="External"/><Relationship Id="rId2" Type="http://schemas.openxmlformats.org/officeDocument/2006/relationships/hyperlink" Target="https://linux-kernel-labs.github.io/refs/heads/master/labs/filesystems_part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lixir.bootlin.com/linux/v5.10.7/source/fs/super.c#L1113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4901" y="1158481"/>
            <a:ext cx="10181408" cy="3223018"/>
          </a:xfrm>
        </p:spPr>
        <p:txBody>
          <a:bodyPr>
            <a:normAutofit fontScale="90000"/>
          </a:bodyPr>
          <a:lstStyle/>
          <a:p>
            <a:b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4400" b="1" i="0" dirty="0">
                <a:effectLst/>
                <a:latin typeface="Abadi" panose="020B0604020104020204" pitchFamily="34" charset="0"/>
              </a:rPr>
              <a:t>리눅스 커널 파일 시스템 실습 </a:t>
            </a:r>
            <a:r>
              <a:rPr lang="en-US" altLang="ko-KR" sz="4400" b="1" i="0" dirty="0">
                <a:effectLst/>
                <a:latin typeface="Abadi" panose="020B0604020104020204" pitchFamily="34" charset="0"/>
              </a:rPr>
              <a:t>2</a:t>
            </a:r>
            <a:br>
              <a:rPr lang="en-US" altLang="ko-KR" sz="3600" b="1" i="0" dirty="0">
                <a:effectLst/>
                <a:latin typeface="Abadi" panose="020B0604020104020204" pitchFamily="34" charset="0"/>
              </a:rPr>
            </a:br>
            <a:br>
              <a:rPr lang="en-US" altLang="ko-KR" sz="3600" b="1" i="0" dirty="0">
                <a:effectLst/>
                <a:latin typeface="Abadi" panose="020B0604020104020204" pitchFamily="34" charset="0"/>
              </a:rPr>
            </a:br>
            <a:br>
              <a:rPr lang="en-US" altLang="ko-KR" sz="3600" b="1" i="0" dirty="0">
                <a:effectLst/>
                <a:latin typeface="Abadi" panose="020B0604020104020204" pitchFamily="34" charset="0"/>
              </a:rPr>
            </a:br>
            <a:r>
              <a:rPr lang="en-US" altLang="ko-KR" sz="3600" b="1" i="0" dirty="0" err="1">
                <a:effectLst/>
                <a:latin typeface="Abadi" panose="020B0604020104020204" pitchFamily="34" charset="0"/>
              </a:rPr>
              <a:t>myfs</a:t>
            </a:r>
            <a:r>
              <a:rPr lang="en-US" altLang="ko-KR" sz="3600" b="1" i="0" dirty="0">
                <a:effectLst/>
                <a:latin typeface="Abadi" panose="020B0604020104020204" pitchFamily="34" charset="0"/>
              </a:rPr>
              <a:t>, </a:t>
            </a:r>
            <a:r>
              <a:rPr lang="en-US" altLang="ko-KR" sz="3600" b="1" i="0" dirty="0" err="1">
                <a:effectLst/>
                <a:latin typeface="Abadi" panose="020B0604020104020204" pitchFamily="34" charset="0"/>
              </a:rPr>
              <a:t>minfs</a:t>
            </a:r>
            <a:br>
              <a:rPr lang="en-US" altLang="ko-KR" sz="3600" b="1" i="0" dirty="0">
                <a:effectLst/>
                <a:latin typeface="Abadi" panose="020B0604020104020204" pitchFamily="34" charset="0"/>
              </a:rPr>
            </a:br>
            <a:endParaRPr lang="ko-KR" altLang="en-US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3605" y="4381499"/>
            <a:ext cx="9144000" cy="1781176"/>
          </a:xfrm>
        </p:spPr>
        <p:txBody>
          <a:bodyPr>
            <a:normAutofit lnSpcReduction="10000"/>
          </a:bodyPr>
          <a:lstStyle/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15 Feb 2022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 HO SONG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mearrong123@gmail.com</a:t>
            </a:r>
          </a:p>
        </p:txBody>
      </p:sp>
    </p:spTree>
    <p:extLst>
      <p:ext uri="{BB962C8B-B14F-4D97-AF65-F5344CB8AC3E}">
        <p14:creationId xmlns:p14="http://schemas.microsoft.com/office/powerpoint/2010/main" val="356215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그림 81">
            <a:extLst>
              <a:ext uri="{FF2B5EF4-FFF2-40B4-BE49-F238E27FC236}">
                <a16:creationId xmlns:a16="http://schemas.microsoft.com/office/drawing/2014/main" id="{349B2810-18AE-4C13-85B1-2F07AB858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482" y="1091661"/>
            <a:ext cx="2200470" cy="1240996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85EB751-4D31-4829-8C46-D4C355B7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6C5FB7C-F1B1-42A0-8631-2B052C6D2296}"/>
              </a:ext>
            </a:extLst>
          </p:cNvPr>
          <p:cNvSpPr txBox="1">
            <a:spLocks/>
          </p:cNvSpPr>
          <p:nvPr/>
        </p:nvSpPr>
        <p:spPr>
          <a:xfrm>
            <a:off x="990600" y="214341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 Linux Kernel Labs : Filesystem “</a:t>
            </a:r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myfs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”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56BA0-8841-4FCB-AC22-1E689A6B1E84}"/>
              </a:ext>
            </a:extLst>
          </p:cNvPr>
          <p:cNvSpPr txBox="1"/>
          <p:nvPr/>
        </p:nvSpPr>
        <p:spPr>
          <a:xfrm>
            <a:off x="362309" y="1126846"/>
            <a:ext cx="9851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TODO 3 : Initialize </a:t>
            </a:r>
            <a:r>
              <a:rPr lang="en-US" altLang="ko-KR" dirty="0" err="1">
                <a:latin typeface="Consolas" panose="020B0609020204030204" pitchFamily="49" charset="0"/>
              </a:rPr>
              <a:t>myfs</a:t>
            </a:r>
            <a:r>
              <a:rPr lang="en-US" altLang="ko-KR" dirty="0"/>
              <a:t> root </a:t>
            </a:r>
            <a:r>
              <a:rPr lang="en-US" altLang="ko-KR" dirty="0" err="1">
                <a:latin typeface="Consolas" panose="020B0609020204030204" pitchFamily="49" charset="0"/>
              </a:rPr>
              <a:t>inode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fill </a:t>
            </a:r>
            <a:r>
              <a:rPr lang="en-US" altLang="ko-KR" dirty="0" err="1">
                <a:latin typeface="+mn-ea"/>
              </a:rPr>
              <a:t>inode</a:t>
            </a:r>
            <a:r>
              <a:rPr lang="en-US" altLang="ko-KR" dirty="0">
                <a:latin typeface="+mn-ea"/>
              </a:rPr>
              <a:t> structure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set </a:t>
            </a:r>
            <a:r>
              <a:rPr lang="en-US" altLang="ko-KR" dirty="0" err="1">
                <a:latin typeface="+mn-ea"/>
              </a:rPr>
              <a:t>inode</a:t>
            </a:r>
            <a:r>
              <a:rPr lang="en-US" altLang="ko-KR" dirty="0">
                <a:latin typeface="+mn-ea"/>
              </a:rPr>
              <a:t> operations for </a:t>
            </a:r>
            <a:r>
              <a:rPr lang="en-US" altLang="ko-KR" dirty="0" err="1">
                <a:latin typeface="+mn-ea"/>
              </a:rPr>
              <a:t>dir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inodes</a:t>
            </a:r>
            <a:endParaRPr lang="en-US" altLang="ko-KR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directory </a:t>
            </a:r>
            <a:r>
              <a:rPr lang="en-US" altLang="ko-KR" dirty="0" err="1">
                <a:latin typeface="+mn-ea"/>
              </a:rPr>
              <a:t>inodes</a:t>
            </a:r>
            <a:r>
              <a:rPr lang="en-US" altLang="ko-KR" dirty="0">
                <a:latin typeface="+mn-ea"/>
              </a:rPr>
              <a:t> start off with </a:t>
            </a:r>
            <a:r>
              <a:rPr lang="en-US" altLang="ko-KR" i="1" dirty="0" err="1">
                <a:latin typeface="Consolas" panose="020B0609020204030204" pitchFamily="49" charset="0"/>
              </a:rPr>
              <a:t>i_nlink</a:t>
            </a:r>
            <a:r>
              <a:rPr lang="en-US" altLang="ko-KR" i="1" dirty="0">
                <a:latin typeface="Consolas" panose="020B0609020204030204" pitchFamily="49" charset="0"/>
              </a:rPr>
              <a:t> == 2 </a:t>
            </a:r>
            <a:r>
              <a:rPr lang="en-US" altLang="ko-KR" dirty="0">
                <a:latin typeface="+mn-ea"/>
              </a:rPr>
              <a:t>(for "." entry).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+mn-ea"/>
              </a:rPr>
              <a:t>* Directory link count should be incremented (use </a:t>
            </a:r>
            <a:r>
              <a:rPr lang="en-US" altLang="ko-KR" i="1" dirty="0" err="1">
                <a:latin typeface="Consolas" panose="020B0609020204030204" pitchFamily="49" charset="0"/>
              </a:rPr>
              <a:t>inc_nlink</a:t>
            </a:r>
            <a:r>
              <a:rPr lang="en-US" altLang="ko-KR" i="1" dirty="0">
                <a:latin typeface="Consolas" panose="020B0609020204030204" pitchFamily="49" charset="0"/>
              </a:rPr>
              <a:t>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67883E-51CA-4070-A0A9-33C9E69FB857}"/>
              </a:ext>
            </a:extLst>
          </p:cNvPr>
          <p:cNvSpPr txBox="1"/>
          <p:nvPr/>
        </p:nvSpPr>
        <p:spPr>
          <a:xfrm>
            <a:off x="330237" y="5808452"/>
            <a:ext cx="53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/</a:t>
            </a:r>
            <a:r>
              <a:rPr lang="en-US" altLang="ko-KR" sz="1400" dirty="0" err="1"/>
              <a:t>linux</a:t>
            </a:r>
            <a:r>
              <a:rPr lang="en-US" altLang="ko-KR" sz="1400" dirty="0"/>
              <a:t>-kernel-labs/</a:t>
            </a:r>
            <a:r>
              <a:rPr lang="en-US" altLang="ko-KR" sz="1400" dirty="0" err="1"/>
              <a:t>linux</a:t>
            </a:r>
            <a:r>
              <a:rPr lang="en-US" altLang="ko-KR" sz="1400" dirty="0"/>
              <a:t>/tools/labs/</a:t>
            </a:r>
            <a:r>
              <a:rPr lang="en-US" altLang="ko-KR" sz="1400" dirty="0" err="1"/>
              <a:t>skel</a:t>
            </a:r>
            <a:r>
              <a:rPr lang="en-US" altLang="ko-KR" sz="1400" dirty="0"/>
              <a:t>/filesystem/</a:t>
            </a:r>
            <a:r>
              <a:rPr lang="en-US" altLang="ko-KR" sz="1400" dirty="0" err="1"/>
              <a:t>myfs</a:t>
            </a:r>
            <a:r>
              <a:rPr lang="en-US" altLang="ko-KR" sz="1400" dirty="0"/>
              <a:t>/</a:t>
            </a:r>
            <a:r>
              <a:rPr lang="en-US" altLang="ko-KR" sz="1400" dirty="0" err="1">
                <a:latin typeface="Consolas" panose="020B0609020204030204" pitchFamily="49" charset="0"/>
              </a:rPr>
              <a:t>myfs.c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:</a:t>
            </a:r>
            <a:r>
              <a:rPr lang="en-US" altLang="ko-KR" sz="1400" dirty="0" err="1">
                <a:latin typeface="Consolas" panose="020B0609020204030204" pitchFamily="49" charset="0"/>
              </a:rPr>
              <a:t>myfs_get_inode</a:t>
            </a:r>
            <a:r>
              <a:rPr lang="en-US" altLang="ko-KR" sz="1400" dirty="0">
                <a:latin typeface="Consolas" panose="020B0609020204030204" pitchFamily="49" charset="0"/>
              </a:rPr>
              <a:t> (67~85)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E68C3B7-8B7F-46C2-BF0E-09E5E994B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09" y="2721384"/>
            <a:ext cx="5365434" cy="296985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CC487EB-478C-4BF8-9D75-B476BF0A3FDB}"/>
              </a:ext>
            </a:extLst>
          </p:cNvPr>
          <p:cNvSpPr/>
          <p:nvPr/>
        </p:nvSpPr>
        <p:spPr>
          <a:xfrm>
            <a:off x="362309" y="2628851"/>
            <a:ext cx="5333363" cy="37028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3678D8-A4C1-44CE-844F-5709262D59B1}"/>
              </a:ext>
            </a:extLst>
          </p:cNvPr>
          <p:cNvSpPr/>
          <p:nvPr/>
        </p:nvSpPr>
        <p:spPr>
          <a:xfrm>
            <a:off x="990600" y="4997905"/>
            <a:ext cx="4619625" cy="585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3F285C-97EB-4F21-8EBC-D05A0F9C3580}"/>
              </a:ext>
            </a:extLst>
          </p:cNvPr>
          <p:cNvCxnSpPr>
            <a:cxnSpLocks/>
          </p:cNvCxnSpPr>
          <p:nvPr/>
        </p:nvCxnSpPr>
        <p:spPr>
          <a:xfrm flipH="1">
            <a:off x="3300412" y="2696707"/>
            <a:ext cx="2936567" cy="2432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F91BBC62-04BB-4DC5-BE0B-54EE820B7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908" y="5607964"/>
            <a:ext cx="5884752" cy="7924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02BC971-7824-4335-971A-DD412586CBCD}"/>
              </a:ext>
            </a:extLst>
          </p:cNvPr>
          <p:cNvSpPr txBox="1"/>
          <p:nvPr/>
        </p:nvSpPr>
        <p:spPr>
          <a:xfrm>
            <a:off x="6411419" y="6396259"/>
            <a:ext cx="5365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/include/</a:t>
            </a:r>
            <a:r>
              <a:rPr lang="en-US" altLang="ko-KR" sz="1400" dirty="0" err="1"/>
              <a:t>linux</a:t>
            </a:r>
            <a:r>
              <a:rPr lang="en-US" altLang="ko-KR" sz="1400" dirty="0"/>
              <a:t>/</a:t>
            </a:r>
            <a:r>
              <a:rPr lang="en-US" altLang="ko-KR" sz="1400" dirty="0" err="1">
                <a:latin typeface="Consolas" panose="020B0609020204030204" pitchFamily="49" charset="0"/>
              </a:rPr>
              <a:t>fs.h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6BFAFC-23FC-4D0B-8A74-E58F6D7B6D71}"/>
              </a:ext>
            </a:extLst>
          </p:cNvPr>
          <p:cNvSpPr txBox="1"/>
          <p:nvPr/>
        </p:nvSpPr>
        <p:spPr>
          <a:xfrm>
            <a:off x="6172837" y="5397564"/>
            <a:ext cx="5365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/fs/</a:t>
            </a:r>
            <a:r>
              <a:rPr lang="en-US" altLang="ko-KR" sz="1400" dirty="0" err="1">
                <a:latin typeface="Consolas" panose="020B0609020204030204" pitchFamily="49" charset="0"/>
              </a:rPr>
              <a:t>inode.c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8BB49D4-116A-40A7-A79F-4E5417FF4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908" y="2641214"/>
            <a:ext cx="5610937" cy="2719452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4D883FA6-5182-42F5-B1CD-91DA9A96BAA1}"/>
              </a:ext>
            </a:extLst>
          </p:cNvPr>
          <p:cNvSpPr/>
          <p:nvPr/>
        </p:nvSpPr>
        <p:spPr>
          <a:xfrm>
            <a:off x="6204908" y="2651849"/>
            <a:ext cx="5778458" cy="405635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A87D240-523F-4E77-8388-C565D13A7886}"/>
              </a:ext>
            </a:extLst>
          </p:cNvPr>
          <p:cNvCxnSpPr>
            <a:cxnSpLocks/>
          </p:cNvCxnSpPr>
          <p:nvPr/>
        </p:nvCxnSpPr>
        <p:spPr>
          <a:xfrm>
            <a:off x="9596438" y="2453640"/>
            <a:ext cx="210502" cy="1613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0C38BA8-127C-4D87-93B3-4169E18040F2}"/>
              </a:ext>
            </a:extLst>
          </p:cNvPr>
          <p:cNvCxnSpPr>
            <a:cxnSpLocks/>
          </p:cNvCxnSpPr>
          <p:nvPr/>
        </p:nvCxnSpPr>
        <p:spPr>
          <a:xfrm>
            <a:off x="10498319" y="2453640"/>
            <a:ext cx="192367" cy="1907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F78F4B8-E5F7-47C6-91BA-76E434270157}"/>
              </a:ext>
            </a:extLst>
          </p:cNvPr>
          <p:cNvGrpSpPr/>
          <p:nvPr/>
        </p:nvGrpSpPr>
        <p:grpSpPr>
          <a:xfrm>
            <a:off x="891603" y="1645524"/>
            <a:ext cx="7800640" cy="4056353"/>
            <a:chOff x="891603" y="1645524"/>
            <a:chExt cx="7800640" cy="4056353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8C2FEA37-DD53-4FEF-BC41-08374E97AF76}"/>
                </a:ext>
              </a:extLst>
            </p:cNvPr>
            <p:cNvGrpSpPr/>
            <p:nvPr/>
          </p:nvGrpSpPr>
          <p:grpSpPr>
            <a:xfrm>
              <a:off x="891603" y="1645524"/>
              <a:ext cx="5778458" cy="4056353"/>
              <a:chOff x="891603" y="1645524"/>
              <a:chExt cx="5778458" cy="4056353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60F11158-A2E0-4FBB-9301-8C73FD4A6C3E}"/>
                  </a:ext>
                </a:extLst>
              </p:cNvPr>
              <p:cNvSpPr/>
              <p:nvPr/>
            </p:nvSpPr>
            <p:spPr>
              <a:xfrm>
                <a:off x="891603" y="1645524"/>
                <a:ext cx="5778458" cy="405635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9620D771-9BE2-40A6-9111-8EF99A2552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3237" y="1654582"/>
                <a:ext cx="5766824" cy="3713598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B68CA95-5103-48B1-A916-00860656BADD}"/>
                  </a:ext>
                </a:extLst>
              </p:cNvPr>
              <p:cNvSpPr txBox="1"/>
              <p:nvPr/>
            </p:nvSpPr>
            <p:spPr>
              <a:xfrm>
                <a:off x="1112639" y="5382169"/>
                <a:ext cx="53654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/include/</a:t>
                </a:r>
                <a:r>
                  <a:rPr lang="en-US" altLang="ko-KR" sz="1400" dirty="0" err="1"/>
                  <a:t>linux</a:t>
                </a:r>
                <a:r>
                  <a:rPr lang="en-US" altLang="ko-KR" sz="1400" dirty="0"/>
                  <a:t>/</a:t>
                </a:r>
                <a:r>
                  <a:rPr lang="en-US" altLang="ko-KR" sz="1400" dirty="0" err="1"/>
                  <a:t>cr</a:t>
                </a:r>
                <a:r>
                  <a:rPr lang="en-US" altLang="ko-KR" sz="1400" dirty="0" err="1">
                    <a:latin typeface="Consolas" panose="020B0609020204030204" pitchFamily="49" charset="0"/>
                  </a:rPr>
                  <a:t>ed.h</a:t>
                </a:r>
                <a:endParaRPr lang="en-US" altLang="ko-KR" sz="1400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7D334694-3FFE-48EE-8664-65BAF6C41EB6}"/>
                </a:ext>
              </a:extLst>
            </p:cNvPr>
            <p:cNvCxnSpPr>
              <a:cxnSpLocks/>
            </p:cNvCxnSpPr>
            <p:nvPr/>
          </p:nvCxnSpPr>
          <p:spPr>
            <a:xfrm>
              <a:off x="3611880" y="4336298"/>
              <a:ext cx="5080363" cy="4225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4CCC9C3F-3B07-4E8D-B8C5-E5021A2E5DD9}"/>
              </a:ext>
            </a:extLst>
          </p:cNvPr>
          <p:cNvSpPr txBox="1"/>
          <p:nvPr/>
        </p:nvSpPr>
        <p:spPr>
          <a:xfrm>
            <a:off x="9094136" y="2307032"/>
            <a:ext cx="292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/include/</a:t>
            </a:r>
            <a:r>
              <a:rPr lang="en-US" altLang="ko-KR" sz="1400" dirty="0" err="1"/>
              <a:t>uapi</a:t>
            </a:r>
            <a:r>
              <a:rPr lang="en-US" altLang="ko-KR" sz="1400" dirty="0"/>
              <a:t>/</a:t>
            </a:r>
            <a:r>
              <a:rPr lang="en-US" altLang="ko-KR" sz="1400" dirty="0" err="1"/>
              <a:t>lunux</a:t>
            </a:r>
            <a:r>
              <a:rPr lang="en-US" altLang="ko-KR" sz="1400" dirty="0"/>
              <a:t>/</a:t>
            </a:r>
            <a:r>
              <a:rPr lang="en-US" altLang="ko-KR" sz="1400" dirty="0" err="1"/>
              <a:t>stat.h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CDE3795-D295-48E1-BA14-B7449D606B57}"/>
              </a:ext>
            </a:extLst>
          </p:cNvPr>
          <p:cNvSpPr/>
          <p:nvPr/>
        </p:nvSpPr>
        <p:spPr>
          <a:xfrm>
            <a:off x="9459482" y="1092102"/>
            <a:ext cx="2182449" cy="151207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048629C-6251-465B-96E8-A842B4E4B0F4}"/>
              </a:ext>
            </a:extLst>
          </p:cNvPr>
          <p:cNvCxnSpPr>
            <a:cxnSpLocks/>
          </p:cNvCxnSpPr>
          <p:nvPr/>
        </p:nvCxnSpPr>
        <p:spPr>
          <a:xfrm flipH="1">
            <a:off x="9010376" y="2255302"/>
            <a:ext cx="568041" cy="1657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AD00533-B3A6-40E2-BEAE-F10394BF31FA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7681162" y="1480227"/>
            <a:ext cx="716078" cy="2337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>
            <a:extLst>
              <a:ext uri="{FF2B5EF4-FFF2-40B4-BE49-F238E27FC236}">
                <a16:creationId xmlns:a16="http://schemas.microsoft.com/office/drawing/2014/main" id="{A9DE2ABB-E164-4F29-83DF-699D7E2C8C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6293" y="1098188"/>
            <a:ext cx="3447061" cy="160477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018D71A5-C6AF-4A8D-9C26-607759FC8184}"/>
              </a:ext>
            </a:extLst>
          </p:cNvPr>
          <p:cNvSpPr txBox="1"/>
          <p:nvPr/>
        </p:nvSpPr>
        <p:spPr>
          <a:xfrm>
            <a:off x="6383313" y="1235599"/>
            <a:ext cx="292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/include/</a:t>
            </a:r>
            <a:r>
              <a:rPr lang="en-US" altLang="ko-KR" sz="1400" dirty="0" err="1"/>
              <a:t>uapi</a:t>
            </a:r>
            <a:r>
              <a:rPr lang="en-US" altLang="ko-KR" sz="1400" dirty="0"/>
              <a:t>/</a:t>
            </a:r>
            <a:r>
              <a:rPr lang="en-US" altLang="ko-KR" sz="1400" dirty="0" err="1"/>
              <a:t>lunux</a:t>
            </a:r>
            <a:r>
              <a:rPr lang="en-US" altLang="ko-KR" sz="1400" dirty="0"/>
              <a:t>/</a:t>
            </a:r>
            <a:r>
              <a:rPr lang="en-US" altLang="ko-KR" sz="1400" dirty="0" err="1"/>
              <a:t>stat.h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1FCF7C9-0C98-4DCE-9657-90115BF20265}"/>
              </a:ext>
            </a:extLst>
          </p:cNvPr>
          <p:cNvSpPr/>
          <p:nvPr/>
        </p:nvSpPr>
        <p:spPr>
          <a:xfrm>
            <a:off x="5948969" y="1086232"/>
            <a:ext cx="3464385" cy="39399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4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BF51D47-ACEB-475A-A57D-59D0237FB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4" y="1506828"/>
            <a:ext cx="5885550" cy="396271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85EB751-4D31-4829-8C46-D4C355B7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6C5FB7C-F1B1-42A0-8631-2B052C6D2296}"/>
              </a:ext>
            </a:extLst>
          </p:cNvPr>
          <p:cNvSpPr txBox="1">
            <a:spLocks/>
          </p:cNvSpPr>
          <p:nvPr/>
        </p:nvSpPr>
        <p:spPr>
          <a:xfrm>
            <a:off x="990600" y="214341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 Linux Kernel Labs : Filesystem “</a:t>
            </a:r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myfs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”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56BA0-8841-4FCB-AC22-1E689A6B1E84}"/>
              </a:ext>
            </a:extLst>
          </p:cNvPr>
          <p:cNvSpPr txBox="1"/>
          <p:nvPr/>
        </p:nvSpPr>
        <p:spPr>
          <a:xfrm>
            <a:off x="362309" y="1126846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TODO 3 : Initialize </a:t>
            </a:r>
            <a:r>
              <a:rPr lang="en-US" altLang="ko-KR" dirty="0" err="1">
                <a:latin typeface="Consolas" panose="020B0609020204030204" pitchFamily="49" charset="0"/>
              </a:rPr>
              <a:t>myfs</a:t>
            </a:r>
            <a:r>
              <a:rPr lang="en-US" altLang="ko-KR" dirty="0"/>
              <a:t> root </a:t>
            </a:r>
            <a:r>
              <a:rPr lang="en-US" altLang="ko-KR" dirty="0" err="1">
                <a:latin typeface="Consolas" panose="020B0609020204030204" pitchFamily="49" charset="0"/>
              </a:rPr>
              <a:t>inode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67883E-51CA-4070-A0A9-33C9E69FB857}"/>
              </a:ext>
            </a:extLst>
          </p:cNvPr>
          <p:cNvSpPr txBox="1"/>
          <p:nvPr/>
        </p:nvSpPr>
        <p:spPr>
          <a:xfrm>
            <a:off x="362309" y="5389726"/>
            <a:ext cx="53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/</a:t>
            </a:r>
            <a:r>
              <a:rPr lang="en-US" altLang="ko-KR" sz="1400" dirty="0" err="1"/>
              <a:t>linux</a:t>
            </a:r>
            <a:r>
              <a:rPr lang="en-US" altLang="ko-KR" sz="1400" dirty="0"/>
              <a:t>-kernel-labs/</a:t>
            </a:r>
            <a:r>
              <a:rPr lang="en-US" altLang="ko-KR" sz="1400" dirty="0" err="1"/>
              <a:t>linux</a:t>
            </a:r>
            <a:r>
              <a:rPr lang="en-US" altLang="ko-KR" sz="1400" dirty="0"/>
              <a:t>/tools/labs/</a:t>
            </a:r>
            <a:r>
              <a:rPr lang="en-US" altLang="ko-KR" sz="1400" dirty="0" err="1"/>
              <a:t>skel</a:t>
            </a:r>
            <a:r>
              <a:rPr lang="en-US" altLang="ko-KR" sz="1400" dirty="0"/>
              <a:t>/filesystem/</a:t>
            </a:r>
            <a:r>
              <a:rPr lang="en-US" altLang="ko-KR" sz="1400" dirty="0" err="1"/>
              <a:t>myfs</a:t>
            </a:r>
            <a:r>
              <a:rPr lang="en-US" altLang="ko-KR" sz="1400" dirty="0"/>
              <a:t>/</a:t>
            </a:r>
            <a:r>
              <a:rPr lang="en-US" altLang="ko-KR" sz="1400" dirty="0" err="1">
                <a:latin typeface="Consolas" panose="020B0609020204030204" pitchFamily="49" charset="0"/>
              </a:rPr>
              <a:t>myfs.c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: line 67~85 </a:t>
            </a:r>
            <a:r>
              <a:rPr lang="en-US" altLang="ko-KR" sz="1400" dirty="0" err="1">
                <a:latin typeface="Consolas" panose="020B0609020204030204" pitchFamily="49" charset="0"/>
              </a:rPr>
              <a:t>myfs_get_inode</a:t>
            </a:r>
            <a:r>
              <a:rPr lang="en-US" altLang="ko-KR" sz="14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C487EB-478C-4BF8-9D75-B476BF0A3FDB}"/>
              </a:ext>
            </a:extLst>
          </p:cNvPr>
          <p:cNvSpPr/>
          <p:nvPr/>
        </p:nvSpPr>
        <p:spPr>
          <a:xfrm>
            <a:off x="125474" y="1496178"/>
            <a:ext cx="5970526" cy="449658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CA01E78-85C0-40DB-B9B1-CB31AA478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996" y="1327919"/>
            <a:ext cx="5173693" cy="171447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F2CA08F-F0F7-4461-AF19-E2F0AAE58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996" y="3081421"/>
            <a:ext cx="5153744" cy="80973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9CB4944-E2AD-4AAE-A28B-3AB071900B7A}"/>
              </a:ext>
            </a:extLst>
          </p:cNvPr>
          <p:cNvCxnSpPr>
            <a:cxnSpLocks/>
          </p:cNvCxnSpPr>
          <p:nvPr/>
        </p:nvCxnSpPr>
        <p:spPr>
          <a:xfrm flipH="1">
            <a:off x="3870960" y="1496178"/>
            <a:ext cx="2639036" cy="1932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87D2D45-0989-4034-B939-D78FF944C5CD}"/>
              </a:ext>
            </a:extLst>
          </p:cNvPr>
          <p:cNvCxnSpPr>
            <a:cxnSpLocks/>
          </p:cNvCxnSpPr>
          <p:nvPr/>
        </p:nvCxnSpPr>
        <p:spPr>
          <a:xfrm flipH="1">
            <a:off x="3543300" y="3210657"/>
            <a:ext cx="2966696" cy="443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B7EA8D6-8692-4085-B5AE-43C69914A614}"/>
              </a:ext>
            </a:extLst>
          </p:cNvPr>
          <p:cNvSpPr txBox="1"/>
          <p:nvPr/>
        </p:nvSpPr>
        <p:spPr>
          <a:xfrm>
            <a:off x="6414124" y="3903727"/>
            <a:ext cx="5365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/fs/</a:t>
            </a:r>
            <a:r>
              <a:rPr lang="en-US" altLang="ko-KR" sz="1400" dirty="0" err="1"/>
              <a:t>libfs.c</a:t>
            </a:r>
            <a:r>
              <a:rPr lang="en-US" altLang="ko-KR" sz="1400" dirty="0"/>
              <a:t> : line 230~243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E6154F8-4803-4114-8AAF-B08AC81BA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967" y="4282996"/>
            <a:ext cx="5055344" cy="1629949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5924C8F-301C-47CA-9EDD-46BBDFFBA2C4}"/>
              </a:ext>
            </a:extLst>
          </p:cNvPr>
          <p:cNvCxnSpPr>
            <a:cxnSpLocks/>
          </p:cNvCxnSpPr>
          <p:nvPr/>
        </p:nvCxnSpPr>
        <p:spPr>
          <a:xfrm flipH="1">
            <a:off x="2247900" y="4300191"/>
            <a:ext cx="4262096" cy="807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E9AC738-DCD4-40C7-A6FC-1F5A9EF5EDFB}"/>
              </a:ext>
            </a:extLst>
          </p:cNvPr>
          <p:cNvSpPr txBox="1"/>
          <p:nvPr/>
        </p:nvSpPr>
        <p:spPr>
          <a:xfrm>
            <a:off x="6492553" y="5897301"/>
            <a:ext cx="5365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/fs/</a:t>
            </a:r>
            <a:r>
              <a:rPr lang="en-US" altLang="ko-KR" sz="1400" dirty="0" err="1"/>
              <a:t>inode.c</a:t>
            </a:r>
            <a:r>
              <a:rPr lang="en-US" altLang="ko-KR" sz="1400" dirty="0"/>
              <a:t> : line 359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3760255-BCC7-43AD-B117-3A86B35CC30D}"/>
              </a:ext>
            </a:extLst>
          </p:cNvPr>
          <p:cNvSpPr/>
          <p:nvPr/>
        </p:nvSpPr>
        <p:spPr>
          <a:xfrm>
            <a:off x="6487967" y="1335463"/>
            <a:ext cx="5195722" cy="28760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5D958E3-AF53-4CFC-B3F7-7D4145162455}"/>
              </a:ext>
            </a:extLst>
          </p:cNvPr>
          <p:cNvSpPr/>
          <p:nvPr/>
        </p:nvSpPr>
        <p:spPr>
          <a:xfrm>
            <a:off x="6487968" y="4300191"/>
            <a:ext cx="5195722" cy="18743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01A70CD-F189-4B4B-AA7D-8F3F434C701B}"/>
              </a:ext>
            </a:extLst>
          </p:cNvPr>
          <p:cNvGrpSpPr/>
          <p:nvPr/>
        </p:nvGrpSpPr>
        <p:grpSpPr>
          <a:xfrm>
            <a:off x="6943250" y="4478392"/>
            <a:ext cx="5141705" cy="2243082"/>
            <a:chOff x="10456901" y="4111697"/>
            <a:chExt cx="5141705" cy="224308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78B47AD-C6CB-4BA3-BE7C-9FBD199C12F7}"/>
                </a:ext>
              </a:extLst>
            </p:cNvPr>
            <p:cNvSpPr/>
            <p:nvPr/>
          </p:nvSpPr>
          <p:spPr>
            <a:xfrm>
              <a:off x="10456901" y="4111697"/>
              <a:ext cx="5129187" cy="224308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0E77860-D453-4795-B1FC-577BDEFD5AFC}"/>
                </a:ext>
              </a:extLst>
            </p:cNvPr>
            <p:cNvSpPr txBox="1"/>
            <p:nvPr/>
          </p:nvSpPr>
          <p:spPr>
            <a:xfrm>
              <a:off x="10535330" y="6047002"/>
              <a:ext cx="5063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/fs/</a:t>
              </a:r>
              <a:r>
                <a:rPr lang="en-US" altLang="ko-KR" sz="1400" dirty="0" err="1"/>
                <a:t>inode.c</a:t>
              </a:r>
              <a:r>
                <a:rPr lang="en-US" altLang="ko-KR" sz="1400" dirty="0"/>
                <a:t> : line 337</a:t>
              </a: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CC7FDA27-58F3-4DC2-BF23-ED18AFC99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69418" y="4134821"/>
              <a:ext cx="5063277" cy="1870636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7FF8522-2791-4E3C-9B43-2664F9B851FB}"/>
              </a:ext>
            </a:extLst>
          </p:cNvPr>
          <p:cNvSpPr txBox="1"/>
          <p:nvPr/>
        </p:nvSpPr>
        <p:spPr>
          <a:xfrm>
            <a:off x="107045" y="6045187"/>
            <a:ext cx="66990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>
                <a:solidFill>
                  <a:srgbClr val="202124"/>
                </a:solidFill>
                <a:effectLst/>
                <a:latin typeface="Abadi" panose="020B0604020104020204" pitchFamily="34" charset="0"/>
              </a:rPr>
              <a:t>* </a:t>
            </a:r>
            <a:r>
              <a:rPr lang="en-US" altLang="ko-KR" sz="1600" b="0" i="0" dirty="0" err="1">
                <a:solidFill>
                  <a:srgbClr val="202124"/>
                </a:solidFill>
                <a:effectLst/>
                <a:latin typeface="Abadi" panose="020B0604020104020204" pitchFamily="34" charset="0"/>
              </a:rPr>
              <a:t>i_nlink</a:t>
            </a:r>
            <a:r>
              <a:rPr lang="en-US" altLang="ko-KR" sz="1600" b="0" i="0" dirty="0">
                <a:solidFill>
                  <a:srgbClr val="202124"/>
                </a:solidFill>
                <a:effectLst/>
                <a:latin typeface="Abadi" panose="020B0604020104020204" pitchFamily="34" charset="0"/>
              </a:rPr>
              <a:t> : </a:t>
            </a:r>
            <a:r>
              <a:rPr lang="en-US" altLang="ko-KR" sz="1600" b="1" i="0" dirty="0">
                <a:solidFill>
                  <a:srgbClr val="202124"/>
                </a:solidFill>
                <a:effectLst/>
                <a:latin typeface="Abadi" panose="020B0604020104020204" pitchFamily="34" charset="0"/>
              </a:rPr>
              <a:t>the number of names entries (</a:t>
            </a:r>
            <a:r>
              <a:rPr lang="en-US" altLang="ko-KR" sz="1600" b="1" i="0" dirty="0" err="1">
                <a:solidFill>
                  <a:srgbClr val="202124"/>
                </a:solidFill>
                <a:effectLst/>
                <a:latin typeface="Abadi" panose="020B0604020104020204" pitchFamily="34" charset="0"/>
              </a:rPr>
              <a:t>dentries</a:t>
            </a:r>
            <a:r>
              <a:rPr lang="en-US" altLang="ko-KR" sz="1600" b="1" i="0" dirty="0">
                <a:solidFill>
                  <a:srgbClr val="202124"/>
                </a:solidFill>
                <a:effectLst/>
                <a:latin typeface="Abadi" panose="020B0604020104020204" pitchFamily="34" charset="0"/>
              </a:rPr>
              <a:t>) that use</a:t>
            </a:r>
            <a:r>
              <a:rPr lang="en-US" altLang="ko-KR" sz="1600" b="0" i="0" dirty="0">
                <a:solidFill>
                  <a:srgbClr val="202124"/>
                </a:solidFill>
                <a:effectLst/>
                <a:latin typeface="Abadi" panose="020B0604020104020204" pitchFamily="34" charset="0"/>
              </a:rPr>
              <a:t> this </a:t>
            </a:r>
            <a:r>
              <a:rPr lang="en-US" altLang="ko-KR" sz="1600" b="0" i="0" dirty="0" err="1">
                <a:solidFill>
                  <a:srgbClr val="202124"/>
                </a:solidFill>
                <a:effectLst/>
                <a:latin typeface="Abadi" panose="020B0604020104020204" pitchFamily="34" charset="0"/>
              </a:rPr>
              <a:t>inode</a:t>
            </a:r>
            <a:r>
              <a:rPr lang="en-US" altLang="ko-KR" sz="1600" b="0" i="0" dirty="0">
                <a:solidFill>
                  <a:srgbClr val="202124"/>
                </a:solidFill>
                <a:effectLst/>
                <a:latin typeface="Abadi" panose="020B0604020104020204" pitchFamily="34" charset="0"/>
              </a:rPr>
              <a:t>;</a:t>
            </a:r>
            <a:endParaRPr lang="ko-KR" altLang="en-US" sz="16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93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85EB751-4D31-4829-8C46-D4C355B7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6C5FB7C-F1B1-42A0-8631-2B052C6D2296}"/>
              </a:ext>
            </a:extLst>
          </p:cNvPr>
          <p:cNvSpPr txBox="1">
            <a:spLocks/>
          </p:cNvSpPr>
          <p:nvPr/>
        </p:nvSpPr>
        <p:spPr>
          <a:xfrm>
            <a:off x="990600" y="214341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 Linux Kernel Labs : Filesystem “</a:t>
            </a:r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myfs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”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56BA0-8841-4FCB-AC22-1E689A6B1E84}"/>
              </a:ext>
            </a:extLst>
          </p:cNvPr>
          <p:cNvSpPr txBox="1"/>
          <p:nvPr/>
        </p:nvSpPr>
        <p:spPr>
          <a:xfrm>
            <a:off x="362309" y="1126846"/>
            <a:ext cx="6192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TODO 2 : completing </a:t>
            </a:r>
            <a:r>
              <a:rPr lang="en-US" altLang="ko-KR" dirty="0" err="1">
                <a:latin typeface="Consolas" panose="020B0609020204030204" pitchFamily="49" charset="0"/>
              </a:rPr>
              <a:t>myfs</a:t>
            </a:r>
            <a:r>
              <a:rPr lang="en-US" altLang="ko-KR" dirty="0"/>
              <a:t> superblock </a:t>
            </a:r>
            <a:r>
              <a:rPr lang="en-US" altLang="ko-KR" b="1" dirty="0" err="1">
                <a:latin typeface="Consolas" panose="020B0609020204030204" pitchFamily="49" charset="0"/>
              </a:rPr>
              <a:t>fill_super</a:t>
            </a:r>
            <a:r>
              <a:rPr lang="en-US" altLang="ko-KR" b="1" dirty="0">
                <a:latin typeface="Consolas" panose="020B0609020204030204" pitchFamily="49" charset="0"/>
              </a:rPr>
              <a:t>()</a:t>
            </a:r>
            <a:r>
              <a:rPr lang="en-US" altLang="ko-KR" b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TODO 3 : Initialize </a:t>
            </a:r>
            <a:r>
              <a:rPr lang="en-US" altLang="ko-KR" dirty="0" err="1">
                <a:latin typeface="Consolas" panose="020B0609020204030204" pitchFamily="49" charset="0"/>
              </a:rPr>
              <a:t>myfs</a:t>
            </a:r>
            <a:r>
              <a:rPr lang="en-US" altLang="ko-KR" dirty="0"/>
              <a:t> root </a:t>
            </a:r>
            <a:r>
              <a:rPr lang="en-US" altLang="ko-KR" dirty="0" err="1"/>
              <a:t>inode</a:t>
            </a:r>
            <a:r>
              <a:rPr lang="en-US" altLang="ko-K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TODO 4 : test </a:t>
            </a:r>
            <a:r>
              <a:rPr lang="en-US" altLang="ko-KR" dirty="0" err="1">
                <a:latin typeface="Consolas" panose="020B0609020204030204" pitchFamily="49" charset="0"/>
              </a:rPr>
              <a:t>myfs</a:t>
            </a:r>
            <a:r>
              <a:rPr lang="en-US" altLang="ko-KR" dirty="0"/>
              <a:t> mount/unmount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5FF3BFA-3227-4FAF-8779-4C112CD37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03" y="2134979"/>
            <a:ext cx="7335274" cy="1667108"/>
          </a:xfrm>
          <a:prstGeom prst="rect">
            <a:avLst/>
          </a:prstGeom>
          <a:ln>
            <a:solidFill>
              <a:srgbClr val="0000FF"/>
            </a:solidFill>
          </a:ln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61438DD-8DF1-4247-B2B7-DDAC3DDBDEC3}"/>
              </a:ext>
            </a:extLst>
          </p:cNvPr>
          <p:cNvCxnSpPr>
            <a:cxnSpLocks/>
          </p:cNvCxnSpPr>
          <p:nvPr/>
        </p:nvCxnSpPr>
        <p:spPr>
          <a:xfrm>
            <a:off x="4206240" y="2682240"/>
            <a:ext cx="16154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96FB9E-2CDD-456F-A9EF-B115B7AE779A}"/>
              </a:ext>
            </a:extLst>
          </p:cNvPr>
          <p:cNvCxnSpPr>
            <a:cxnSpLocks/>
          </p:cNvCxnSpPr>
          <p:nvPr/>
        </p:nvCxnSpPr>
        <p:spPr>
          <a:xfrm>
            <a:off x="4259580" y="2346960"/>
            <a:ext cx="16154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57AAAAE2-F365-4EC8-9700-DBE57585C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03" y="4137366"/>
            <a:ext cx="6801799" cy="1714739"/>
          </a:xfrm>
          <a:prstGeom prst="rect">
            <a:avLst/>
          </a:prstGeom>
          <a:ln>
            <a:solidFill>
              <a:srgbClr val="0000FF"/>
            </a:solidFill>
          </a:ln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29946C6-4ECB-4538-A43A-67CF9E9F292A}"/>
              </a:ext>
            </a:extLst>
          </p:cNvPr>
          <p:cNvCxnSpPr>
            <a:cxnSpLocks/>
          </p:cNvCxnSpPr>
          <p:nvPr/>
        </p:nvCxnSpPr>
        <p:spPr>
          <a:xfrm>
            <a:off x="4206240" y="4853940"/>
            <a:ext cx="161544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648633D-7556-4ACF-BAB0-2BBBEAD28293}"/>
              </a:ext>
            </a:extLst>
          </p:cNvPr>
          <p:cNvCxnSpPr>
            <a:cxnSpLocks/>
          </p:cNvCxnSpPr>
          <p:nvPr/>
        </p:nvCxnSpPr>
        <p:spPr>
          <a:xfrm>
            <a:off x="4259580" y="4343400"/>
            <a:ext cx="272034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8788450-7E62-41C5-94EC-BAA90C9A805C}"/>
              </a:ext>
            </a:extLst>
          </p:cNvPr>
          <p:cNvCxnSpPr>
            <a:cxnSpLocks/>
          </p:cNvCxnSpPr>
          <p:nvPr/>
        </p:nvCxnSpPr>
        <p:spPr>
          <a:xfrm>
            <a:off x="6164580" y="2616319"/>
            <a:ext cx="2225040" cy="32286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AFE1FD9-01F8-4B6A-9B6A-7BD870A94BFA}"/>
              </a:ext>
            </a:extLst>
          </p:cNvPr>
          <p:cNvCxnSpPr>
            <a:cxnSpLocks/>
          </p:cNvCxnSpPr>
          <p:nvPr/>
        </p:nvCxnSpPr>
        <p:spPr>
          <a:xfrm flipH="1">
            <a:off x="7105650" y="4137366"/>
            <a:ext cx="1283970" cy="20603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D4C359-1B78-4ECF-BCB1-6558AC39DF41}"/>
              </a:ext>
            </a:extLst>
          </p:cNvPr>
          <p:cNvSpPr/>
          <p:nvPr/>
        </p:nvSpPr>
        <p:spPr>
          <a:xfrm>
            <a:off x="8520109" y="2923666"/>
            <a:ext cx="2522220" cy="11811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$ vim </a:t>
            </a:r>
            <a:r>
              <a:rPr lang="en-US" altLang="ko-KR" dirty="0" err="1">
                <a:solidFill>
                  <a:schemeClr val="tx1"/>
                </a:solidFill>
              </a:rPr>
              <a:t>myfs.c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$ make build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$ make copy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$ make boot</a:t>
            </a:r>
          </a:p>
        </p:txBody>
      </p:sp>
    </p:spTree>
    <p:extLst>
      <p:ext uri="{BB962C8B-B14F-4D97-AF65-F5344CB8AC3E}">
        <p14:creationId xmlns:p14="http://schemas.microsoft.com/office/powerpoint/2010/main" val="4185095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85EB751-4D31-4829-8C46-D4C355B7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6C5FB7C-F1B1-42A0-8631-2B052C6D2296}"/>
              </a:ext>
            </a:extLst>
          </p:cNvPr>
          <p:cNvSpPr txBox="1">
            <a:spLocks/>
          </p:cNvSpPr>
          <p:nvPr/>
        </p:nvSpPr>
        <p:spPr>
          <a:xfrm>
            <a:off x="990600" y="214341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 Linux Kernel Labs : Filesystem “</a:t>
            </a:r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myfs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”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E5DF3F-C065-4B31-AB3A-D175C8BB6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711" y="1355300"/>
            <a:ext cx="3348432" cy="669686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B25B71E7-869D-4874-9E83-47A690F89731}"/>
              </a:ext>
            </a:extLst>
          </p:cNvPr>
          <p:cNvSpPr/>
          <p:nvPr/>
        </p:nvSpPr>
        <p:spPr>
          <a:xfrm>
            <a:off x="3694790" y="1355300"/>
            <a:ext cx="552450" cy="500170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12942B82-F63E-4BE8-A209-C007F0441C7A}"/>
              </a:ext>
            </a:extLst>
          </p:cNvPr>
          <p:cNvSpPr/>
          <p:nvPr/>
        </p:nvSpPr>
        <p:spPr>
          <a:xfrm>
            <a:off x="2386514" y="2024985"/>
            <a:ext cx="7242175" cy="4262783"/>
          </a:xfrm>
          <a:custGeom>
            <a:avLst/>
            <a:gdLst>
              <a:gd name="connsiteX0" fmla="*/ 0 w 7242175"/>
              <a:gd name="connsiteY0" fmla="*/ 0 h 3168651"/>
              <a:gd name="connsiteX1" fmla="*/ 1207029 w 7242175"/>
              <a:gd name="connsiteY1" fmla="*/ 0 h 3168651"/>
              <a:gd name="connsiteX2" fmla="*/ 1634197 w 7242175"/>
              <a:gd name="connsiteY2" fmla="*/ -322569 h 3168651"/>
              <a:gd name="connsiteX3" fmla="*/ 3017573 w 7242175"/>
              <a:gd name="connsiteY3" fmla="*/ 0 h 3168651"/>
              <a:gd name="connsiteX4" fmla="*/ 7242175 w 7242175"/>
              <a:gd name="connsiteY4" fmla="*/ 0 h 3168651"/>
              <a:gd name="connsiteX5" fmla="*/ 7242175 w 7242175"/>
              <a:gd name="connsiteY5" fmla="*/ 528109 h 3168651"/>
              <a:gd name="connsiteX6" fmla="*/ 7242175 w 7242175"/>
              <a:gd name="connsiteY6" fmla="*/ 528109 h 3168651"/>
              <a:gd name="connsiteX7" fmla="*/ 7242175 w 7242175"/>
              <a:gd name="connsiteY7" fmla="*/ 1320271 h 3168651"/>
              <a:gd name="connsiteX8" fmla="*/ 7242175 w 7242175"/>
              <a:gd name="connsiteY8" fmla="*/ 3168651 h 3168651"/>
              <a:gd name="connsiteX9" fmla="*/ 3017573 w 7242175"/>
              <a:gd name="connsiteY9" fmla="*/ 3168651 h 3168651"/>
              <a:gd name="connsiteX10" fmla="*/ 1207029 w 7242175"/>
              <a:gd name="connsiteY10" fmla="*/ 3168651 h 3168651"/>
              <a:gd name="connsiteX11" fmla="*/ 1207029 w 7242175"/>
              <a:gd name="connsiteY11" fmla="*/ 3168651 h 3168651"/>
              <a:gd name="connsiteX12" fmla="*/ 0 w 7242175"/>
              <a:gd name="connsiteY12" fmla="*/ 3168651 h 3168651"/>
              <a:gd name="connsiteX13" fmla="*/ 0 w 7242175"/>
              <a:gd name="connsiteY13" fmla="*/ 1320271 h 3168651"/>
              <a:gd name="connsiteX14" fmla="*/ 0 w 7242175"/>
              <a:gd name="connsiteY14" fmla="*/ 528109 h 3168651"/>
              <a:gd name="connsiteX15" fmla="*/ 0 w 7242175"/>
              <a:gd name="connsiteY15" fmla="*/ 528109 h 3168651"/>
              <a:gd name="connsiteX16" fmla="*/ 0 w 7242175"/>
              <a:gd name="connsiteY16" fmla="*/ 0 h 3168651"/>
              <a:gd name="connsiteX0" fmla="*/ 0 w 7242175"/>
              <a:gd name="connsiteY0" fmla="*/ 322569 h 3491220"/>
              <a:gd name="connsiteX1" fmla="*/ 1388004 w 7242175"/>
              <a:gd name="connsiteY1" fmla="*/ 305900 h 3491220"/>
              <a:gd name="connsiteX2" fmla="*/ 1634197 w 7242175"/>
              <a:gd name="connsiteY2" fmla="*/ 0 h 3491220"/>
              <a:gd name="connsiteX3" fmla="*/ 3017573 w 7242175"/>
              <a:gd name="connsiteY3" fmla="*/ 322569 h 3491220"/>
              <a:gd name="connsiteX4" fmla="*/ 7242175 w 7242175"/>
              <a:gd name="connsiteY4" fmla="*/ 322569 h 3491220"/>
              <a:gd name="connsiteX5" fmla="*/ 7242175 w 7242175"/>
              <a:gd name="connsiteY5" fmla="*/ 850678 h 3491220"/>
              <a:gd name="connsiteX6" fmla="*/ 7242175 w 7242175"/>
              <a:gd name="connsiteY6" fmla="*/ 850678 h 3491220"/>
              <a:gd name="connsiteX7" fmla="*/ 7242175 w 7242175"/>
              <a:gd name="connsiteY7" fmla="*/ 1642840 h 3491220"/>
              <a:gd name="connsiteX8" fmla="*/ 7242175 w 7242175"/>
              <a:gd name="connsiteY8" fmla="*/ 3491220 h 3491220"/>
              <a:gd name="connsiteX9" fmla="*/ 3017573 w 7242175"/>
              <a:gd name="connsiteY9" fmla="*/ 3491220 h 3491220"/>
              <a:gd name="connsiteX10" fmla="*/ 1207029 w 7242175"/>
              <a:gd name="connsiteY10" fmla="*/ 3491220 h 3491220"/>
              <a:gd name="connsiteX11" fmla="*/ 1207029 w 7242175"/>
              <a:gd name="connsiteY11" fmla="*/ 3491220 h 3491220"/>
              <a:gd name="connsiteX12" fmla="*/ 0 w 7242175"/>
              <a:gd name="connsiteY12" fmla="*/ 3491220 h 3491220"/>
              <a:gd name="connsiteX13" fmla="*/ 0 w 7242175"/>
              <a:gd name="connsiteY13" fmla="*/ 1642840 h 3491220"/>
              <a:gd name="connsiteX14" fmla="*/ 0 w 7242175"/>
              <a:gd name="connsiteY14" fmla="*/ 850678 h 3491220"/>
              <a:gd name="connsiteX15" fmla="*/ 0 w 7242175"/>
              <a:gd name="connsiteY15" fmla="*/ 850678 h 3491220"/>
              <a:gd name="connsiteX16" fmla="*/ 0 w 7242175"/>
              <a:gd name="connsiteY16" fmla="*/ 322569 h 3491220"/>
              <a:gd name="connsiteX0" fmla="*/ 0 w 7242175"/>
              <a:gd name="connsiteY0" fmla="*/ 322569 h 3491220"/>
              <a:gd name="connsiteX1" fmla="*/ 1388004 w 7242175"/>
              <a:gd name="connsiteY1" fmla="*/ 305900 h 3491220"/>
              <a:gd name="connsiteX2" fmla="*/ 1634197 w 7242175"/>
              <a:gd name="connsiteY2" fmla="*/ 0 h 3491220"/>
              <a:gd name="connsiteX3" fmla="*/ 2034117 w 7242175"/>
              <a:gd name="connsiteY3" fmla="*/ 315425 h 3491220"/>
              <a:gd name="connsiteX4" fmla="*/ 7242175 w 7242175"/>
              <a:gd name="connsiteY4" fmla="*/ 322569 h 3491220"/>
              <a:gd name="connsiteX5" fmla="*/ 7242175 w 7242175"/>
              <a:gd name="connsiteY5" fmla="*/ 850678 h 3491220"/>
              <a:gd name="connsiteX6" fmla="*/ 7242175 w 7242175"/>
              <a:gd name="connsiteY6" fmla="*/ 850678 h 3491220"/>
              <a:gd name="connsiteX7" fmla="*/ 7242175 w 7242175"/>
              <a:gd name="connsiteY7" fmla="*/ 1642840 h 3491220"/>
              <a:gd name="connsiteX8" fmla="*/ 7242175 w 7242175"/>
              <a:gd name="connsiteY8" fmla="*/ 3491220 h 3491220"/>
              <a:gd name="connsiteX9" fmla="*/ 3017573 w 7242175"/>
              <a:gd name="connsiteY9" fmla="*/ 3491220 h 3491220"/>
              <a:gd name="connsiteX10" fmla="*/ 1207029 w 7242175"/>
              <a:gd name="connsiteY10" fmla="*/ 3491220 h 3491220"/>
              <a:gd name="connsiteX11" fmla="*/ 1207029 w 7242175"/>
              <a:gd name="connsiteY11" fmla="*/ 3491220 h 3491220"/>
              <a:gd name="connsiteX12" fmla="*/ 0 w 7242175"/>
              <a:gd name="connsiteY12" fmla="*/ 3491220 h 3491220"/>
              <a:gd name="connsiteX13" fmla="*/ 0 w 7242175"/>
              <a:gd name="connsiteY13" fmla="*/ 1642840 h 3491220"/>
              <a:gd name="connsiteX14" fmla="*/ 0 w 7242175"/>
              <a:gd name="connsiteY14" fmla="*/ 850678 h 3491220"/>
              <a:gd name="connsiteX15" fmla="*/ 0 w 7242175"/>
              <a:gd name="connsiteY15" fmla="*/ 850678 h 3491220"/>
              <a:gd name="connsiteX16" fmla="*/ 0 w 7242175"/>
              <a:gd name="connsiteY16" fmla="*/ 322569 h 3491220"/>
              <a:gd name="connsiteX0" fmla="*/ 0 w 7242175"/>
              <a:gd name="connsiteY0" fmla="*/ 322569 h 3491220"/>
              <a:gd name="connsiteX1" fmla="*/ 1390385 w 7242175"/>
              <a:gd name="connsiteY1" fmla="*/ 322568 h 3491220"/>
              <a:gd name="connsiteX2" fmla="*/ 1634197 w 7242175"/>
              <a:gd name="connsiteY2" fmla="*/ 0 h 3491220"/>
              <a:gd name="connsiteX3" fmla="*/ 2034117 w 7242175"/>
              <a:gd name="connsiteY3" fmla="*/ 315425 h 3491220"/>
              <a:gd name="connsiteX4" fmla="*/ 7242175 w 7242175"/>
              <a:gd name="connsiteY4" fmla="*/ 322569 h 3491220"/>
              <a:gd name="connsiteX5" fmla="*/ 7242175 w 7242175"/>
              <a:gd name="connsiteY5" fmla="*/ 850678 h 3491220"/>
              <a:gd name="connsiteX6" fmla="*/ 7242175 w 7242175"/>
              <a:gd name="connsiteY6" fmla="*/ 850678 h 3491220"/>
              <a:gd name="connsiteX7" fmla="*/ 7242175 w 7242175"/>
              <a:gd name="connsiteY7" fmla="*/ 1642840 h 3491220"/>
              <a:gd name="connsiteX8" fmla="*/ 7242175 w 7242175"/>
              <a:gd name="connsiteY8" fmla="*/ 3491220 h 3491220"/>
              <a:gd name="connsiteX9" fmla="*/ 3017573 w 7242175"/>
              <a:gd name="connsiteY9" fmla="*/ 3491220 h 3491220"/>
              <a:gd name="connsiteX10" fmla="*/ 1207029 w 7242175"/>
              <a:gd name="connsiteY10" fmla="*/ 3491220 h 3491220"/>
              <a:gd name="connsiteX11" fmla="*/ 1207029 w 7242175"/>
              <a:gd name="connsiteY11" fmla="*/ 3491220 h 3491220"/>
              <a:gd name="connsiteX12" fmla="*/ 0 w 7242175"/>
              <a:gd name="connsiteY12" fmla="*/ 3491220 h 3491220"/>
              <a:gd name="connsiteX13" fmla="*/ 0 w 7242175"/>
              <a:gd name="connsiteY13" fmla="*/ 1642840 h 3491220"/>
              <a:gd name="connsiteX14" fmla="*/ 0 w 7242175"/>
              <a:gd name="connsiteY14" fmla="*/ 850678 h 3491220"/>
              <a:gd name="connsiteX15" fmla="*/ 0 w 7242175"/>
              <a:gd name="connsiteY15" fmla="*/ 850678 h 3491220"/>
              <a:gd name="connsiteX16" fmla="*/ 0 w 7242175"/>
              <a:gd name="connsiteY16" fmla="*/ 322569 h 3491220"/>
              <a:gd name="connsiteX0" fmla="*/ 0 w 7242175"/>
              <a:gd name="connsiteY0" fmla="*/ 322569 h 3491220"/>
              <a:gd name="connsiteX1" fmla="*/ 1395148 w 7242175"/>
              <a:gd name="connsiteY1" fmla="*/ 313043 h 3491220"/>
              <a:gd name="connsiteX2" fmla="*/ 1634197 w 7242175"/>
              <a:gd name="connsiteY2" fmla="*/ 0 h 3491220"/>
              <a:gd name="connsiteX3" fmla="*/ 2034117 w 7242175"/>
              <a:gd name="connsiteY3" fmla="*/ 315425 h 3491220"/>
              <a:gd name="connsiteX4" fmla="*/ 7242175 w 7242175"/>
              <a:gd name="connsiteY4" fmla="*/ 322569 h 3491220"/>
              <a:gd name="connsiteX5" fmla="*/ 7242175 w 7242175"/>
              <a:gd name="connsiteY5" fmla="*/ 850678 h 3491220"/>
              <a:gd name="connsiteX6" fmla="*/ 7242175 w 7242175"/>
              <a:gd name="connsiteY6" fmla="*/ 850678 h 3491220"/>
              <a:gd name="connsiteX7" fmla="*/ 7242175 w 7242175"/>
              <a:gd name="connsiteY7" fmla="*/ 1642840 h 3491220"/>
              <a:gd name="connsiteX8" fmla="*/ 7242175 w 7242175"/>
              <a:gd name="connsiteY8" fmla="*/ 3491220 h 3491220"/>
              <a:gd name="connsiteX9" fmla="*/ 3017573 w 7242175"/>
              <a:gd name="connsiteY9" fmla="*/ 3491220 h 3491220"/>
              <a:gd name="connsiteX10" fmla="*/ 1207029 w 7242175"/>
              <a:gd name="connsiteY10" fmla="*/ 3491220 h 3491220"/>
              <a:gd name="connsiteX11" fmla="*/ 1207029 w 7242175"/>
              <a:gd name="connsiteY11" fmla="*/ 3491220 h 3491220"/>
              <a:gd name="connsiteX12" fmla="*/ 0 w 7242175"/>
              <a:gd name="connsiteY12" fmla="*/ 3491220 h 3491220"/>
              <a:gd name="connsiteX13" fmla="*/ 0 w 7242175"/>
              <a:gd name="connsiteY13" fmla="*/ 1642840 h 3491220"/>
              <a:gd name="connsiteX14" fmla="*/ 0 w 7242175"/>
              <a:gd name="connsiteY14" fmla="*/ 850678 h 3491220"/>
              <a:gd name="connsiteX15" fmla="*/ 0 w 7242175"/>
              <a:gd name="connsiteY15" fmla="*/ 850678 h 3491220"/>
              <a:gd name="connsiteX16" fmla="*/ 0 w 7242175"/>
              <a:gd name="connsiteY16" fmla="*/ 322569 h 3491220"/>
              <a:gd name="connsiteX0" fmla="*/ 0 w 7242175"/>
              <a:gd name="connsiteY0" fmla="*/ 322569 h 3491220"/>
              <a:gd name="connsiteX1" fmla="*/ 1395148 w 7242175"/>
              <a:gd name="connsiteY1" fmla="*/ 313043 h 3491220"/>
              <a:gd name="connsiteX2" fmla="*/ 1634197 w 7242175"/>
              <a:gd name="connsiteY2" fmla="*/ 0 h 3491220"/>
              <a:gd name="connsiteX3" fmla="*/ 2017448 w 7242175"/>
              <a:gd name="connsiteY3" fmla="*/ 313044 h 3491220"/>
              <a:gd name="connsiteX4" fmla="*/ 7242175 w 7242175"/>
              <a:gd name="connsiteY4" fmla="*/ 322569 h 3491220"/>
              <a:gd name="connsiteX5" fmla="*/ 7242175 w 7242175"/>
              <a:gd name="connsiteY5" fmla="*/ 850678 h 3491220"/>
              <a:gd name="connsiteX6" fmla="*/ 7242175 w 7242175"/>
              <a:gd name="connsiteY6" fmla="*/ 850678 h 3491220"/>
              <a:gd name="connsiteX7" fmla="*/ 7242175 w 7242175"/>
              <a:gd name="connsiteY7" fmla="*/ 1642840 h 3491220"/>
              <a:gd name="connsiteX8" fmla="*/ 7242175 w 7242175"/>
              <a:gd name="connsiteY8" fmla="*/ 3491220 h 3491220"/>
              <a:gd name="connsiteX9" fmla="*/ 3017573 w 7242175"/>
              <a:gd name="connsiteY9" fmla="*/ 3491220 h 3491220"/>
              <a:gd name="connsiteX10" fmla="*/ 1207029 w 7242175"/>
              <a:gd name="connsiteY10" fmla="*/ 3491220 h 3491220"/>
              <a:gd name="connsiteX11" fmla="*/ 1207029 w 7242175"/>
              <a:gd name="connsiteY11" fmla="*/ 3491220 h 3491220"/>
              <a:gd name="connsiteX12" fmla="*/ 0 w 7242175"/>
              <a:gd name="connsiteY12" fmla="*/ 3491220 h 3491220"/>
              <a:gd name="connsiteX13" fmla="*/ 0 w 7242175"/>
              <a:gd name="connsiteY13" fmla="*/ 1642840 h 3491220"/>
              <a:gd name="connsiteX14" fmla="*/ 0 w 7242175"/>
              <a:gd name="connsiteY14" fmla="*/ 850678 h 3491220"/>
              <a:gd name="connsiteX15" fmla="*/ 0 w 7242175"/>
              <a:gd name="connsiteY15" fmla="*/ 850678 h 3491220"/>
              <a:gd name="connsiteX16" fmla="*/ 0 w 7242175"/>
              <a:gd name="connsiteY16" fmla="*/ 322569 h 349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42175" h="3491220">
                <a:moveTo>
                  <a:pt x="0" y="322569"/>
                </a:moveTo>
                <a:lnTo>
                  <a:pt x="1395148" y="313043"/>
                </a:lnTo>
                <a:lnTo>
                  <a:pt x="1634197" y="0"/>
                </a:lnTo>
                <a:lnTo>
                  <a:pt x="2017448" y="313044"/>
                </a:lnTo>
                <a:lnTo>
                  <a:pt x="7242175" y="322569"/>
                </a:lnTo>
                <a:lnTo>
                  <a:pt x="7242175" y="850678"/>
                </a:lnTo>
                <a:lnTo>
                  <a:pt x="7242175" y="850678"/>
                </a:lnTo>
                <a:lnTo>
                  <a:pt x="7242175" y="1642840"/>
                </a:lnTo>
                <a:lnTo>
                  <a:pt x="7242175" y="3491220"/>
                </a:lnTo>
                <a:lnTo>
                  <a:pt x="3017573" y="3491220"/>
                </a:lnTo>
                <a:lnTo>
                  <a:pt x="1207029" y="3491220"/>
                </a:lnTo>
                <a:lnTo>
                  <a:pt x="1207029" y="3491220"/>
                </a:lnTo>
                <a:lnTo>
                  <a:pt x="0" y="3491220"/>
                </a:lnTo>
                <a:lnTo>
                  <a:pt x="0" y="1642840"/>
                </a:lnTo>
                <a:lnTo>
                  <a:pt x="0" y="850678"/>
                </a:lnTo>
                <a:lnTo>
                  <a:pt x="0" y="850678"/>
                </a:lnTo>
                <a:lnTo>
                  <a:pt x="0" y="322569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TODO 3 : Init 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myfs</a:t>
            </a:r>
            <a:r>
              <a:rPr lang="en-US" altLang="ko-KR" dirty="0">
                <a:solidFill>
                  <a:schemeClr val="tx1"/>
                </a:solidFill>
              </a:rPr>
              <a:t> root </a:t>
            </a:r>
            <a:r>
              <a:rPr lang="en-US" altLang="ko-KR" dirty="0" err="1">
                <a:solidFill>
                  <a:schemeClr val="tx1"/>
                </a:solidFill>
              </a:rPr>
              <a:t>inode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inc_nlink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inode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BB3534B-DFDE-483B-8293-D86E6ECF04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17" b="6645"/>
          <a:stretch/>
        </p:blipFill>
        <p:spPr>
          <a:xfrm>
            <a:off x="3573731" y="3101165"/>
            <a:ext cx="5044537" cy="218880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CDA10AA-AFB3-40A0-85B0-6EDF6C013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546" y="2833379"/>
            <a:ext cx="6600909" cy="835692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EFEA7E4-7FDD-45A8-9B8D-9D5FCEDFE378}"/>
              </a:ext>
            </a:extLst>
          </p:cNvPr>
          <p:cNvCxnSpPr/>
          <p:nvPr/>
        </p:nvCxnSpPr>
        <p:spPr>
          <a:xfrm flipH="1">
            <a:off x="4247240" y="3669071"/>
            <a:ext cx="302895" cy="1062949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47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85EB751-4D31-4829-8C46-D4C355B7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6C5FB7C-F1B1-42A0-8631-2B052C6D2296}"/>
              </a:ext>
            </a:extLst>
          </p:cNvPr>
          <p:cNvSpPr txBox="1">
            <a:spLocks/>
          </p:cNvSpPr>
          <p:nvPr/>
        </p:nvSpPr>
        <p:spPr>
          <a:xfrm>
            <a:off x="990600" y="214341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 Linux Kernel Labs : Filesystem “</a:t>
            </a:r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myfs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”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D6017A-2F75-4873-A0C5-EF1768F71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695145"/>
            <a:ext cx="3000794" cy="4363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857046-B7C7-4029-B42F-8BD379080BD7}"/>
              </a:ext>
            </a:extLst>
          </p:cNvPr>
          <p:cNvSpPr txBox="1"/>
          <p:nvPr/>
        </p:nvSpPr>
        <p:spPr>
          <a:xfrm>
            <a:off x="3936011" y="1325813"/>
            <a:ext cx="157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myfs</a:t>
            </a:r>
            <a:r>
              <a:rPr lang="en-US" altLang="ko-KR" dirty="0"/>
              <a:t>$ vi a.txt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6D4428-BA25-4C6A-B0E7-AC986C508023}"/>
              </a:ext>
            </a:extLst>
          </p:cNvPr>
          <p:cNvSpPr txBox="1"/>
          <p:nvPr/>
        </p:nvSpPr>
        <p:spPr>
          <a:xfrm>
            <a:off x="3936011" y="5987017"/>
            <a:ext cx="498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파일 관련 </a:t>
            </a:r>
            <a:r>
              <a:rPr lang="en-US" altLang="ko-KR" dirty="0"/>
              <a:t>operation</a:t>
            </a:r>
            <a:r>
              <a:rPr lang="ko-KR" altLang="en-US" dirty="0"/>
              <a:t>은 구현이 안된 상태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065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85EB751-4D31-4829-8C46-D4C355B7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6C5FB7C-F1B1-42A0-8631-2B052C6D2296}"/>
              </a:ext>
            </a:extLst>
          </p:cNvPr>
          <p:cNvSpPr txBox="1">
            <a:spLocks/>
          </p:cNvSpPr>
          <p:nvPr/>
        </p:nvSpPr>
        <p:spPr>
          <a:xfrm>
            <a:off x="990600" y="214341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 Linux Kernel Labs : Filesystem “</a:t>
            </a:r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myfs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”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40C560-F65E-4B94-8F09-0ADCB28CC3D7}"/>
              </a:ext>
            </a:extLst>
          </p:cNvPr>
          <p:cNvSpPr txBox="1"/>
          <p:nvPr/>
        </p:nvSpPr>
        <p:spPr>
          <a:xfrm>
            <a:off x="481404" y="2374621"/>
            <a:ext cx="115339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남은 일들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TODO 5 : </a:t>
            </a:r>
            <a:r>
              <a:rPr lang="en-US" altLang="ko-KR" dirty="0" err="1">
                <a:latin typeface="Consolas" panose="020B0609020204030204" pitchFamily="49" charset="0"/>
              </a:rPr>
              <a:t>inode</a:t>
            </a:r>
            <a:r>
              <a:rPr lang="en-US" altLang="ko-KR" dirty="0"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latin typeface="Consolas" panose="020B0609020204030204" pitchFamily="49" charset="0"/>
              </a:rPr>
              <a:t>ino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get_next_ino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myfs_dir_inode_operations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mknod</a:t>
            </a:r>
            <a:r>
              <a:rPr lang="en-US" altLang="ko-KR" dirty="0">
                <a:latin typeface="Consolas" panose="020B0609020204030204" pitchFamily="49" charset="0"/>
              </a:rPr>
              <a:t>(), </a:t>
            </a:r>
            <a:r>
              <a:rPr lang="en-US" altLang="ko-KR" dirty="0" err="1">
                <a:latin typeface="Consolas" panose="020B0609020204030204" pitchFamily="49" charset="0"/>
              </a:rPr>
              <a:t>creat</a:t>
            </a:r>
            <a:r>
              <a:rPr lang="en-US" altLang="ko-KR" dirty="0">
                <a:latin typeface="Consolas" panose="020B0609020204030204" pitchFamily="49" charset="0"/>
              </a:rPr>
              <a:t>(), </a:t>
            </a:r>
            <a:r>
              <a:rPr lang="en-US" altLang="ko-KR" dirty="0" err="1">
                <a:latin typeface="Consolas" panose="020B0609020204030204" pitchFamily="49" charset="0"/>
              </a:rPr>
              <a:t>mkdir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TODO 6 :</a:t>
            </a:r>
            <a:r>
              <a:rPr lang="en-US" altLang="ko-KR" dirty="0">
                <a:latin typeface="Consolas" panose="020B0609020204030204" pitchFamily="49" charset="0"/>
              </a:rPr>
              <a:t> struct </a:t>
            </a:r>
            <a:r>
              <a:rPr lang="en-US" altLang="ko-KR" dirty="0" err="1">
                <a:latin typeface="Consolas" panose="020B0609020204030204" pitchFamily="49" charset="0"/>
              </a:rPr>
              <a:t>file_operation</a:t>
            </a:r>
            <a:r>
              <a:rPr lang="en-US" altLang="ko-KR" dirty="0">
                <a:latin typeface="Consolas" panose="020B0609020204030204" pitchFamily="49" charset="0"/>
              </a:rPr>
              <a:t>, struct address space operation, </a:t>
            </a:r>
          </a:p>
          <a:p>
            <a:pPr lvl="2"/>
            <a:r>
              <a:rPr lang="en-US" altLang="ko-KR" dirty="0">
                <a:latin typeface="Consolas" panose="020B0609020204030204" pitchFamily="49" charset="0"/>
              </a:rPr>
              <a:t>    file </a:t>
            </a:r>
            <a:r>
              <a:rPr lang="en-US" altLang="ko-KR" dirty="0" err="1">
                <a:latin typeface="Consolas" panose="020B0609020204030204" pitchFamily="49" charset="0"/>
              </a:rPr>
              <a:t>inode</a:t>
            </a:r>
            <a:r>
              <a:rPr lang="en-US" altLang="ko-KR" dirty="0">
                <a:latin typeface="Consolas" panose="020B0609020204030204" pitchFamily="49" charset="0"/>
              </a:rPr>
              <a:t>, file operations for regular file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Consolas" panose="020B0609020204030204" pitchFamily="49" charset="0"/>
              </a:rPr>
              <a:t>and so on..</a:t>
            </a:r>
          </a:p>
        </p:txBody>
      </p:sp>
    </p:spTree>
    <p:extLst>
      <p:ext uri="{BB962C8B-B14F-4D97-AF65-F5344CB8AC3E}">
        <p14:creationId xmlns:p14="http://schemas.microsoft.com/office/powerpoint/2010/main" val="246696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Chapter Objectives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4000" dirty="0" err="1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-kernel-labs filesystem [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  <a:hlinkClick r:id="rId2"/>
              </a:rPr>
              <a:t>gitblog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  <a:hlinkClick r:id="rId3"/>
              </a:rPr>
              <a:t>github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>
                <a:solidFill>
                  <a:schemeClr val="bg2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Exercise(</a:t>
            </a:r>
            <a:r>
              <a:rPr lang="en-US" altLang="ko-KR" sz="3600" dirty="0" err="1">
                <a:solidFill>
                  <a:schemeClr val="bg2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linux</a:t>
            </a:r>
            <a:r>
              <a:rPr lang="en-US" altLang="ko-KR" sz="3600" dirty="0">
                <a:solidFill>
                  <a:schemeClr val="bg2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/tools/labs)</a:t>
            </a:r>
            <a:endParaRPr lang="en-US" altLang="ko-KR" sz="3200" dirty="0">
              <a:solidFill>
                <a:schemeClr val="bg2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>
                <a:solidFill>
                  <a:schemeClr val="bg2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VM setup (QEMU)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 err="1">
                <a:latin typeface="Abadi" panose="020B0604020104020204" pitchFamily="34" charset="0"/>
                <a:cs typeface="Times New Roman" pitchFamily="18" charset="0"/>
              </a:rPr>
              <a:t>myfs</a:t>
            </a:r>
            <a:r>
              <a:rPr lang="en-US" altLang="ko-KR" sz="3600" dirty="0">
                <a:latin typeface="Abadi" panose="020B0604020104020204" pitchFamily="34" charset="0"/>
                <a:cs typeface="Times New Roman" pitchFamily="18" charset="0"/>
              </a:rPr>
              <a:t> 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400" dirty="0">
                <a:latin typeface="Abadi" panose="020B0604020104020204" pitchFamily="34" charset="0"/>
                <a:cs typeface="Times New Roman" pitchFamily="18" charset="0"/>
              </a:rPr>
              <a:t>register/unregister </a:t>
            </a:r>
            <a:r>
              <a:rPr lang="en-US" altLang="ko-KR" sz="2400" dirty="0" err="1">
                <a:latin typeface="Abadi" panose="020B0604020104020204" pitchFamily="34" charset="0"/>
                <a:cs typeface="Times New Roman" pitchFamily="18" charset="0"/>
              </a:rPr>
              <a:t>myfs</a:t>
            </a:r>
            <a:r>
              <a:rPr lang="en-US" altLang="ko-KR" sz="2400" dirty="0">
                <a:latin typeface="Abadi" panose="020B0604020104020204" pitchFamily="34" charset="0"/>
                <a:cs typeface="Times New Roman" pitchFamily="18" charset="0"/>
              </a:rPr>
              <a:t> 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400" dirty="0">
                <a:latin typeface="Abadi" panose="020B0604020104020204" pitchFamily="34" charset="0"/>
                <a:cs typeface="Times New Roman" pitchFamily="18" charset="0"/>
              </a:rPr>
              <a:t>completing </a:t>
            </a:r>
            <a:r>
              <a:rPr lang="en-US" altLang="ko-KR" sz="2400" dirty="0" err="1">
                <a:latin typeface="Abadi" panose="020B0604020104020204" pitchFamily="34" charset="0"/>
                <a:cs typeface="Times New Roman" pitchFamily="18" charset="0"/>
              </a:rPr>
              <a:t>myfs</a:t>
            </a:r>
            <a:r>
              <a:rPr lang="en-US" altLang="ko-KR" sz="2400" dirty="0">
                <a:latin typeface="Abadi" panose="020B0604020104020204" pitchFamily="34" charset="0"/>
                <a:cs typeface="Times New Roman" pitchFamily="18" charset="0"/>
              </a:rPr>
              <a:t> superblock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400" dirty="0">
                <a:latin typeface="Abadi" panose="020B0604020104020204" pitchFamily="34" charset="0"/>
                <a:cs typeface="Times New Roman" pitchFamily="18" charset="0"/>
              </a:rPr>
              <a:t>Initialize </a:t>
            </a:r>
            <a:r>
              <a:rPr lang="en-US" altLang="ko-KR" sz="2400" dirty="0" err="1">
                <a:latin typeface="Abadi" panose="020B0604020104020204" pitchFamily="34" charset="0"/>
                <a:cs typeface="Times New Roman" pitchFamily="18" charset="0"/>
              </a:rPr>
              <a:t>myfs</a:t>
            </a:r>
            <a:r>
              <a:rPr lang="en-US" altLang="ko-KR" sz="2400" dirty="0">
                <a:latin typeface="Abadi" panose="020B0604020104020204" pitchFamily="34" charset="0"/>
                <a:cs typeface="Times New Roman" pitchFamily="18" charset="0"/>
              </a:rPr>
              <a:t> root </a:t>
            </a:r>
            <a:r>
              <a:rPr lang="en-US" altLang="ko-KR" sz="2400" dirty="0" err="1">
                <a:latin typeface="Abadi" panose="020B0604020104020204" pitchFamily="34" charset="0"/>
                <a:cs typeface="Times New Roman" pitchFamily="18" charset="0"/>
              </a:rPr>
              <a:t>inode</a:t>
            </a:r>
            <a:endParaRPr lang="en-US" altLang="ko-KR" sz="2400" dirty="0">
              <a:latin typeface="Abadi" panose="020B0604020104020204" pitchFamily="34" charset="0"/>
              <a:cs typeface="Times New Roman" pitchFamily="18" charset="0"/>
            </a:endParaRP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400" dirty="0" err="1">
                <a:latin typeface="Abadi" panose="020B0604020104020204" pitchFamily="34" charset="0"/>
                <a:cs typeface="Times New Roman" pitchFamily="18" charset="0"/>
              </a:rPr>
              <a:t>myfs</a:t>
            </a:r>
            <a:r>
              <a:rPr lang="en-US" altLang="ko-KR" sz="2400" dirty="0">
                <a:latin typeface="Abadi" panose="020B0604020104020204" pitchFamily="34" charset="0"/>
                <a:cs typeface="Times New Roman" pitchFamily="18" charset="0"/>
              </a:rPr>
              <a:t> mount/unmount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6B3825A2-D23B-49F0-9C76-06C627BC9836}"/>
              </a:ext>
            </a:extLst>
          </p:cNvPr>
          <p:cNvGrpSpPr/>
          <p:nvPr/>
        </p:nvGrpSpPr>
        <p:grpSpPr>
          <a:xfrm>
            <a:off x="6269884" y="4381523"/>
            <a:ext cx="4201111" cy="1344052"/>
            <a:chOff x="4572000" y="566186"/>
            <a:chExt cx="4201111" cy="1344052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18A4D0D-8F22-47F1-9072-0B54345CF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0" y="566186"/>
              <a:ext cx="4201111" cy="98121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8B8EFE-FE0C-4AE0-8BAA-A39798476CF4}"/>
                </a:ext>
              </a:extLst>
            </p:cNvPr>
            <p:cNvSpPr txBox="1"/>
            <p:nvPr/>
          </p:nvSpPr>
          <p:spPr>
            <a:xfrm>
              <a:off x="5436319" y="1602461"/>
              <a:ext cx="24724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myfs.c</a:t>
              </a:r>
              <a:r>
                <a:rPr lang="en-US" altLang="ko-KR" sz="1400" dirty="0"/>
                <a:t> 200 :  </a:t>
              </a:r>
              <a:r>
                <a:rPr lang="en-US" altLang="ko-KR" sz="1400" dirty="0" err="1">
                  <a:latin typeface="Consolas" panose="020B0609020204030204" pitchFamily="49" charset="0"/>
                </a:rPr>
                <a:t>myfs_fs_type</a:t>
              </a:r>
              <a:endParaRPr lang="ko-KR" altLang="en-US" sz="1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F0B3B0-4F4A-487A-BE82-7C43BCB4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7C69839-1A23-4BF5-B09F-636C896486D5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 Linux Kernel Labs : Filesystem “</a:t>
            </a:r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myfs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”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086C6CD-24E8-4EAD-AFF3-E78D4C1F4A64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F7F4B70-7F13-448F-A936-0DBBDC39B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64" y="3090239"/>
            <a:ext cx="4228080" cy="15337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BECA4F-D60E-4272-917F-05B958349F57}"/>
              </a:ext>
            </a:extLst>
          </p:cNvPr>
          <p:cNvSpPr txBox="1"/>
          <p:nvPr/>
        </p:nvSpPr>
        <p:spPr>
          <a:xfrm>
            <a:off x="942064" y="4590288"/>
            <a:ext cx="4658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myfs.c</a:t>
            </a:r>
            <a:r>
              <a:rPr lang="en-US" altLang="ko-KR" sz="1400" dirty="0"/>
              <a:t> 208 :  </a:t>
            </a:r>
            <a:r>
              <a:rPr lang="en-US" altLang="ko-KR" sz="1400" dirty="0" err="1">
                <a:latin typeface="Consolas" panose="020B0609020204030204" pitchFamily="49" charset="0"/>
              </a:rPr>
              <a:t>register_filesystem</a:t>
            </a:r>
            <a:r>
              <a:rPr lang="en-US" altLang="ko-KR" sz="1400" dirty="0">
                <a:latin typeface="Consolas" panose="020B0609020204030204" pitchFamily="49" charset="0"/>
              </a:rPr>
              <a:t>(&amp;</a:t>
            </a:r>
            <a:r>
              <a:rPr lang="en-US" altLang="ko-KR" sz="1400" dirty="0" err="1">
                <a:latin typeface="Consolas" panose="020B0609020204030204" pitchFamily="49" charset="0"/>
              </a:rPr>
              <a:t>myfs_fs_type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C61E62D-B214-424B-A671-ACF8A509D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150" y="1243632"/>
            <a:ext cx="4650389" cy="2573337"/>
          </a:xfrm>
          <a:prstGeom prst="rect">
            <a:avLst/>
          </a:prstGeom>
          <a:ln w="19050">
            <a:solidFill>
              <a:srgbClr val="0DAB0D"/>
            </a:solidFill>
            <a:prstDash val="dash"/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4151F94-C435-4AB1-AD1C-AAD9FA03EA09}"/>
              </a:ext>
            </a:extLst>
          </p:cNvPr>
          <p:cNvSpPr txBox="1"/>
          <p:nvPr/>
        </p:nvSpPr>
        <p:spPr>
          <a:xfrm>
            <a:off x="12224764" y="7458269"/>
            <a:ext cx="2543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static struct </a:t>
            </a:r>
            <a:r>
              <a:rPr lang="en-US" altLang="ko-KR" sz="1400" dirty="0" err="1"/>
              <a:t>file_system_type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E92C4A3-FBB6-4E13-AB21-E5FBE542603A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5963405" y="5050821"/>
            <a:ext cx="952510" cy="737225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E7717FC-D1DD-4675-8B59-06059CEAC730}"/>
              </a:ext>
            </a:extLst>
          </p:cNvPr>
          <p:cNvSpPr txBox="1"/>
          <p:nvPr/>
        </p:nvSpPr>
        <p:spPr>
          <a:xfrm>
            <a:off x="4591805" y="5788046"/>
            <a:ext cx="2743200" cy="43088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.mount : read super from disk in mem</a:t>
            </a:r>
          </a:p>
          <a:p>
            <a:r>
              <a:rPr lang="en-US" altLang="ko-KR" sz="1100" dirty="0"/>
              <a:t>.</a:t>
            </a:r>
            <a:r>
              <a:rPr lang="en-US" altLang="ko-KR" sz="1100" dirty="0" err="1"/>
              <a:t>kill_sb</a:t>
            </a:r>
            <a:r>
              <a:rPr lang="en-US" altLang="ko-KR" sz="1100" dirty="0"/>
              <a:t> : release super from mem</a:t>
            </a:r>
            <a:endParaRPr lang="ko-KR" altLang="en-US" sz="1100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1168D55-A20D-4702-9419-03A997F60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6457" y="4697871"/>
            <a:ext cx="4632295" cy="702108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7A66EEC-609A-428A-8CE5-21F68F81D396}"/>
              </a:ext>
            </a:extLst>
          </p:cNvPr>
          <p:cNvCxnSpPr>
            <a:cxnSpLocks/>
          </p:cNvCxnSpPr>
          <p:nvPr/>
        </p:nvCxnSpPr>
        <p:spPr>
          <a:xfrm>
            <a:off x="15474352" y="3833905"/>
            <a:ext cx="1690264" cy="86396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15D2706-DE78-4F5C-A4FA-A204C26D0577}"/>
              </a:ext>
            </a:extLst>
          </p:cNvPr>
          <p:cNvCxnSpPr>
            <a:cxnSpLocks/>
          </p:cNvCxnSpPr>
          <p:nvPr/>
        </p:nvCxnSpPr>
        <p:spPr>
          <a:xfrm flipH="1">
            <a:off x="16319484" y="5313310"/>
            <a:ext cx="696599" cy="43903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BADBE14-9612-4278-82BD-92AC6A6655A5}"/>
              </a:ext>
            </a:extLst>
          </p:cNvPr>
          <p:cNvSpPr txBox="1"/>
          <p:nvPr/>
        </p:nvSpPr>
        <p:spPr>
          <a:xfrm>
            <a:off x="362309" y="1126846"/>
            <a:ext cx="455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TODO 1 : register/unregister filesystem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782BE252-F7F7-4F92-A4E8-BB8B13DD8D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04" t="2091" r="-1"/>
          <a:stretch/>
        </p:blipFill>
        <p:spPr>
          <a:xfrm>
            <a:off x="18746763" y="2121913"/>
            <a:ext cx="3208565" cy="2406407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B74C65AB-604A-42C7-A8C9-594ADF5D4904}"/>
              </a:ext>
            </a:extLst>
          </p:cNvPr>
          <p:cNvSpPr txBox="1"/>
          <p:nvPr/>
        </p:nvSpPr>
        <p:spPr>
          <a:xfrm>
            <a:off x="930624" y="2696597"/>
            <a:ext cx="3995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Consolas" panose="020B0609020204030204" pitchFamily="49" charset="0"/>
              </a:rPr>
              <a:t>[</a:t>
            </a:r>
            <a:r>
              <a:rPr lang="en-US" altLang="ko-KR" sz="1400" dirty="0" err="1"/>
              <a:t>myfs_init</a:t>
            </a:r>
            <a:r>
              <a:rPr lang="en-US" altLang="ko-KR" sz="1400" dirty="0">
                <a:latin typeface="Consolas" panose="020B0609020204030204" pitchFamily="49" charset="0"/>
              </a:rPr>
              <a:t>] </a:t>
            </a:r>
            <a:r>
              <a:rPr lang="en-US" altLang="ko-KR" sz="1400" dirty="0" err="1">
                <a:latin typeface="Consolas" panose="020B0609020204030204" pitchFamily="49" charset="0"/>
              </a:rPr>
              <a:t>register_filesystem</a:t>
            </a:r>
            <a:endParaRPr lang="ko-KR" altLang="en-US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71F252A-3AB1-4F01-9D52-7006E880FE16}"/>
              </a:ext>
            </a:extLst>
          </p:cNvPr>
          <p:cNvSpPr txBox="1"/>
          <p:nvPr/>
        </p:nvSpPr>
        <p:spPr>
          <a:xfrm>
            <a:off x="6231474" y="3939835"/>
            <a:ext cx="4167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ko-KR" sz="1400" dirty="0">
                <a:latin typeface="Consolas" panose="020B0609020204030204" pitchFamily="49" charset="0"/>
              </a:rPr>
              <a:t>[</a:t>
            </a:r>
            <a:r>
              <a:rPr lang="en-US" altLang="ko-KR" sz="1400" dirty="0" err="1"/>
              <a:t>file_system_type</a:t>
            </a:r>
            <a:r>
              <a:rPr lang="en-US" altLang="ko-KR" sz="1400" dirty="0">
                <a:latin typeface="Consolas" panose="020B0609020204030204" pitchFamily="49" charset="0"/>
              </a:rPr>
              <a:t>] </a:t>
            </a:r>
            <a:r>
              <a:rPr lang="en-US" altLang="ko-KR" sz="1400" dirty="0" err="1">
                <a:latin typeface="Consolas" panose="020B0609020204030204" pitchFamily="49" charset="0"/>
              </a:rPr>
              <a:t>myfs_fs_type</a:t>
            </a:r>
            <a:endParaRPr lang="ko-KR" altLang="en-US" sz="14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E0759DF-7C44-4CE1-B7FD-28427D1338E0}"/>
              </a:ext>
            </a:extLst>
          </p:cNvPr>
          <p:cNvSpPr/>
          <p:nvPr/>
        </p:nvSpPr>
        <p:spPr>
          <a:xfrm>
            <a:off x="942064" y="3654765"/>
            <a:ext cx="4098612" cy="158649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396EAC8-2F78-4178-9B34-358971AE0FBF}"/>
              </a:ext>
            </a:extLst>
          </p:cNvPr>
          <p:cNvCxnSpPr>
            <a:cxnSpLocks/>
            <a:stCxn id="99" idx="1"/>
            <a:endCxn id="93" idx="3"/>
          </p:cNvCxnSpPr>
          <p:nvPr/>
        </p:nvCxnSpPr>
        <p:spPr>
          <a:xfrm flipH="1" flipV="1">
            <a:off x="5040676" y="3734090"/>
            <a:ext cx="1187920" cy="1110986"/>
          </a:xfrm>
          <a:prstGeom prst="straightConnector1">
            <a:avLst/>
          </a:prstGeom>
          <a:ln w="95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C744E6D-CFEB-4671-8984-D7ADB7B5BE92}"/>
              </a:ext>
            </a:extLst>
          </p:cNvPr>
          <p:cNvSpPr/>
          <p:nvPr/>
        </p:nvSpPr>
        <p:spPr>
          <a:xfrm>
            <a:off x="6228596" y="4290115"/>
            <a:ext cx="4167359" cy="1109922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057BA05A-A56F-4CE6-9FD2-441F77636D8C}"/>
              </a:ext>
            </a:extLst>
          </p:cNvPr>
          <p:cNvCxnSpPr>
            <a:cxnSpLocks/>
          </p:cNvCxnSpPr>
          <p:nvPr/>
        </p:nvCxnSpPr>
        <p:spPr>
          <a:xfrm flipH="1">
            <a:off x="7342011" y="3679038"/>
            <a:ext cx="56503" cy="271842"/>
          </a:xfrm>
          <a:prstGeom prst="straightConnector1">
            <a:avLst/>
          </a:prstGeom>
          <a:ln w="19050">
            <a:solidFill>
              <a:srgbClr val="0DAB0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D868797-4741-409C-928C-CA6C8A78D051}"/>
              </a:ext>
            </a:extLst>
          </p:cNvPr>
          <p:cNvSpPr txBox="1"/>
          <p:nvPr/>
        </p:nvSpPr>
        <p:spPr>
          <a:xfrm>
            <a:off x="7621703" y="3510429"/>
            <a:ext cx="3639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/include/</a:t>
            </a:r>
            <a:r>
              <a:rPr lang="en-US" altLang="ko-KR" sz="1400" dirty="0" err="1"/>
              <a:t>linux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fs.h</a:t>
            </a:r>
            <a:r>
              <a:rPr lang="en-US" altLang="ko-KR" sz="1400" dirty="0"/>
              <a:t> : struct </a:t>
            </a:r>
            <a:r>
              <a:rPr lang="en-US" altLang="ko-KR" sz="1400" dirty="0" err="1"/>
              <a:t>file_system_type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D28C564-436A-4528-86D2-2BA0B99D0708}"/>
              </a:ext>
            </a:extLst>
          </p:cNvPr>
          <p:cNvSpPr txBox="1"/>
          <p:nvPr/>
        </p:nvSpPr>
        <p:spPr>
          <a:xfrm>
            <a:off x="347016" y="1821511"/>
            <a:ext cx="584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tools/labs$ 	make clean</a:t>
            </a:r>
          </a:p>
          <a:p>
            <a:r>
              <a:rPr lang="en-US" altLang="ko-KR" sz="1600" dirty="0"/>
              <a:t>tools/labs$ 	LABS=filesystems make </a:t>
            </a:r>
            <a:r>
              <a:rPr lang="en-US" altLang="ko-KR" sz="1600" dirty="0" err="1"/>
              <a:t>skels</a:t>
            </a:r>
            <a:endParaRPr lang="en-US" altLang="ko-KR" sz="1600" dirty="0"/>
          </a:p>
          <a:p>
            <a:r>
              <a:rPr lang="en-US" altLang="ko-KR" sz="1600" dirty="0"/>
              <a:t>tools/labs/</a:t>
            </a:r>
            <a:r>
              <a:rPr lang="en-US" altLang="ko-KR" sz="1600" dirty="0" err="1"/>
              <a:t>skel</a:t>
            </a:r>
            <a:r>
              <a:rPr lang="en-US" altLang="ko-KR" sz="1600" dirty="0"/>
              <a:t>/filesystem/</a:t>
            </a:r>
            <a:r>
              <a:rPr lang="en-US" altLang="ko-KR" sz="1600" dirty="0" err="1"/>
              <a:t>myfs</a:t>
            </a:r>
            <a:r>
              <a:rPr lang="en-US" altLang="ko-KR" sz="1600" dirty="0"/>
              <a:t>$ 	vim </a:t>
            </a:r>
            <a:r>
              <a:rPr lang="en-US" altLang="ko-KR" sz="1600" dirty="0" err="1"/>
              <a:t>myfs.c</a:t>
            </a:r>
            <a:endParaRPr lang="ko-KR" altLang="en-US" sz="16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64D2917-CEE5-4BBE-8387-6A109ECA8B74}"/>
              </a:ext>
            </a:extLst>
          </p:cNvPr>
          <p:cNvSpPr txBox="1"/>
          <p:nvPr/>
        </p:nvSpPr>
        <p:spPr>
          <a:xfrm>
            <a:off x="417512" y="5004190"/>
            <a:ext cx="38012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tools/labs$ 	make build</a:t>
            </a:r>
          </a:p>
          <a:p>
            <a:r>
              <a:rPr lang="en-US" altLang="ko-KR" sz="1600" dirty="0"/>
              <a:t>tools/labs$ 	make copy</a:t>
            </a:r>
          </a:p>
          <a:p>
            <a:r>
              <a:rPr lang="en-US" altLang="ko-KR" sz="1600" dirty="0"/>
              <a:t>tools/labs$ 	make boot</a:t>
            </a:r>
            <a:endParaRPr lang="ko-KR" altLang="en-US" sz="1600" dirty="0"/>
          </a:p>
        </p:txBody>
      </p:sp>
      <p:pic>
        <p:nvPicPr>
          <p:cNvPr id="147" name="그림 146">
            <a:extLst>
              <a:ext uri="{FF2B5EF4-FFF2-40B4-BE49-F238E27FC236}">
                <a16:creationId xmlns:a16="http://schemas.microsoft.com/office/drawing/2014/main" id="{303B482A-E47F-489C-9B8E-0CC8251F63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8692" y="5763757"/>
            <a:ext cx="3033861" cy="784263"/>
          </a:xfrm>
          <a:prstGeom prst="rect">
            <a:avLst/>
          </a:prstGeom>
          <a:ln>
            <a:solidFill>
              <a:srgbClr val="0000FF"/>
            </a:solidFill>
          </a:ln>
        </p:spPr>
      </p:pic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0921B824-0F78-460A-B546-1834EBCFDF48}"/>
              </a:ext>
            </a:extLst>
          </p:cNvPr>
          <p:cNvCxnSpPr>
            <a:cxnSpLocks/>
            <a:endCxn id="147" idx="0"/>
          </p:cNvCxnSpPr>
          <p:nvPr/>
        </p:nvCxnSpPr>
        <p:spPr>
          <a:xfrm>
            <a:off x="8576356" y="5213350"/>
            <a:ext cx="1559267" cy="550407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BEBEEC9E-BEAC-4254-B2F1-FA803449F70C}"/>
              </a:ext>
            </a:extLst>
          </p:cNvPr>
          <p:cNvSpPr txBox="1"/>
          <p:nvPr/>
        </p:nvSpPr>
        <p:spPr>
          <a:xfrm>
            <a:off x="8155104" y="6510718"/>
            <a:ext cx="403689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rgbClr val="0563C1"/>
                </a:solidFill>
              </a:rPr>
              <a:t>void </a:t>
            </a:r>
            <a:r>
              <a:rPr lang="en-US" altLang="ko-KR" sz="1000" dirty="0" err="1"/>
              <a:t>kill_litter_super</a:t>
            </a:r>
            <a:endParaRPr lang="en-US" altLang="ko-KR" sz="1000" dirty="0"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ko-KR" altLang="en-US" sz="1000" dirty="0">
                <a:solidFill>
                  <a:srgbClr val="0563C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https://elixir.bootlin.com/linux/v5.10.7/source/fs/super.c#L1113</a:t>
            </a:r>
            <a:r>
              <a:rPr lang="ko-KR" alt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407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83CBD3-66D0-4E02-9AA2-C93BED9664FD}"/>
              </a:ext>
            </a:extLst>
          </p:cNvPr>
          <p:cNvSpPr/>
          <p:nvPr/>
        </p:nvSpPr>
        <p:spPr>
          <a:xfrm>
            <a:off x="2965673" y="1070026"/>
            <a:ext cx="5906932" cy="5717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F0B3B0-4F4A-487A-BE82-7C43BCB4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7C69839-1A23-4BF5-B09F-636C896486D5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 Linux Kernel Labs : Filesystem “</a:t>
            </a:r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myfs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”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086C6CD-24E8-4EAD-AFF3-E78D4C1F4A64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4151F94-C435-4AB1-AD1C-AAD9FA03EA09}"/>
              </a:ext>
            </a:extLst>
          </p:cNvPr>
          <p:cNvSpPr txBox="1"/>
          <p:nvPr/>
        </p:nvSpPr>
        <p:spPr>
          <a:xfrm>
            <a:off x="12224764" y="7458269"/>
            <a:ext cx="2543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static struct </a:t>
            </a:r>
            <a:r>
              <a:rPr lang="en-US" altLang="ko-KR" sz="1400" dirty="0" err="1"/>
              <a:t>file_system_type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D28C564-436A-4528-86D2-2BA0B99D0708}"/>
              </a:ext>
            </a:extLst>
          </p:cNvPr>
          <p:cNvSpPr txBox="1"/>
          <p:nvPr/>
        </p:nvSpPr>
        <p:spPr>
          <a:xfrm>
            <a:off x="3023541" y="1052421"/>
            <a:ext cx="5849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(another terminal)</a:t>
            </a:r>
          </a:p>
          <a:p>
            <a:r>
              <a:rPr lang="en-US" altLang="ko-KR" sz="1400" dirty="0"/>
              <a:t>tools/labs$ ls –la </a:t>
            </a:r>
          </a:p>
          <a:p>
            <a:r>
              <a:rPr lang="en-US" altLang="ko-KR" sz="1400" dirty="0"/>
              <a:t>    …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tools/labs$ minicom –D </a:t>
            </a:r>
            <a:r>
              <a:rPr lang="en-US" altLang="ko-KR" sz="1400" dirty="0" err="1"/>
              <a:t>serial.pts</a:t>
            </a:r>
            <a:endParaRPr lang="en-US" altLang="ko-KR" sz="1400" dirty="0"/>
          </a:p>
          <a:p>
            <a:r>
              <a:rPr lang="en-US" altLang="ko-KR" sz="1400" dirty="0"/>
              <a:t>(…)</a:t>
            </a:r>
          </a:p>
          <a:p>
            <a:r>
              <a:rPr lang="en-US" altLang="ko-KR" sz="1400" dirty="0"/>
              <a:t># </a:t>
            </a:r>
            <a:r>
              <a:rPr lang="en-US" altLang="ko-KR" sz="1400" dirty="0" err="1"/>
              <a:t>qemu</a:t>
            </a:r>
            <a:r>
              <a:rPr lang="en-US" altLang="ko-KR" sz="1400" dirty="0"/>
              <a:t> login : root</a:t>
            </a:r>
          </a:p>
          <a:p>
            <a:r>
              <a:rPr lang="en-US" altLang="ko-KR" sz="1400" dirty="0"/>
              <a:t># cd /</a:t>
            </a:r>
            <a:r>
              <a:rPr lang="en-US" altLang="ko-KR" sz="1400" dirty="0" err="1"/>
              <a:t>skels</a:t>
            </a:r>
            <a:r>
              <a:rPr lang="en-US" altLang="ko-KR" sz="1400" dirty="0"/>
              <a:t>/filesystems/</a:t>
            </a:r>
            <a:r>
              <a:rPr lang="en-US" altLang="ko-KR" sz="1400" dirty="0" err="1"/>
              <a:t>myfs</a:t>
            </a:r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~/</a:t>
            </a:r>
            <a:r>
              <a:rPr lang="en-US" altLang="ko-KR" sz="1400" dirty="0" err="1"/>
              <a:t>skels</a:t>
            </a:r>
            <a:r>
              <a:rPr lang="en-US" altLang="ko-KR" sz="1400" dirty="0"/>
              <a:t>/filesystems/</a:t>
            </a:r>
            <a:r>
              <a:rPr lang="en-US" altLang="ko-KR" sz="1400" dirty="0" err="1"/>
              <a:t>myfs</a:t>
            </a:r>
            <a:r>
              <a:rPr lang="en-US" altLang="ko-KR" sz="1400" dirty="0"/>
              <a:t>#  </a:t>
            </a:r>
            <a:r>
              <a:rPr lang="en-US" altLang="ko-KR" sz="1400" dirty="0" err="1"/>
              <a:t>insmod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myfs.ko</a:t>
            </a:r>
            <a:endParaRPr lang="en-US" altLang="ko-KR" sz="1400" dirty="0"/>
          </a:p>
          <a:p>
            <a:r>
              <a:rPr lang="en-US" altLang="ko-KR" sz="1400" dirty="0"/>
              <a:t># cat /proc/filesystems</a:t>
            </a:r>
          </a:p>
          <a:p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6FBD32-5AD8-45F2-991C-6646B92F2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499" r="6769"/>
          <a:stretch/>
        </p:blipFill>
        <p:spPr>
          <a:xfrm>
            <a:off x="3377263" y="1738995"/>
            <a:ext cx="5453130" cy="6114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482EBAE-A0B4-4761-AA47-34F346A6CE8F}"/>
              </a:ext>
            </a:extLst>
          </p:cNvPr>
          <p:cNvSpPr/>
          <p:nvPr/>
        </p:nvSpPr>
        <p:spPr>
          <a:xfrm>
            <a:off x="3260485" y="1856394"/>
            <a:ext cx="5512040" cy="136056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8F611FB-CC53-4468-BA01-D3A739F171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1"/>
          <a:stretch/>
        </p:blipFill>
        <p:spPr>
          <a:xfrm>
            <a:off x="3285719" y="4321240"/>
            <a:ext cx="2656835" cy="24002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F906618-6BDF-4722-B752-86C8DD8580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35"/>
          <a:stretch/>
        </p:blipFill>
        <p:spPr>
          <a:xfrm>
            <a:off x="3285719" y="3465512"/>
            <a:ext cx="4362091" cy="39036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25913B3-6A58-427F-BFF6-890DC0B7F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2944" y="4114964"/>
            <a:ext cx="4667901" cy="2610214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7594A373-6B89-445C-8FD8-1395FBEC0A33}"/>
              </a:ext>
            </a:extLst>
          </p:cNvPr>
          <p:cNvSpPr/>
          <p:nvPr/>
        </p:nvSpPr>
        <p:spPr>
          <a:xfrm rot="5400000">
            <a:off x="8495889" y="6042294"/>
            <a:ext cx="258454" cy="677432"/>
          </a:xfrm>
          <a:prstGeom prst="downArrow">
            <a:avLst>
              <a:gd name="adj1" fmla="val 27551"/>
              <a:gd name="adj2" fmla="val 7099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BC1494-3BA3-4AA3-BCE0-AD8BD8FAA0BD}"/>
              </a:ext>
            </a:extLst>
          </p:cNvPr>
          <p:cNvSpPr txBox="1"/>
          <p:nvPr/>
        </p:nvSpPr>
        <p:spPr>
          <a:xfrm>
            <a:off x="8976690" y="6202460"/>
            <a:ext cx="740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myfs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B6D85C-C7F8-4D15-B279-50FCF2D90D9F}"/>
              </a:ext>
            </a:extLst>
          </p:cNvPr>
          <p:cNvSpPr/>
          <p:nvPr/>
        </p:nvSpPr>
        <p:spPr>
          <a:xfrm>
            <a:off x="7128892" y="4048925"/>
            <a:ext cx="4787347" cy="2672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55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6C5FB7C-F1B1-42A0-8631-2B052C6D2296}"/>
              </a:ext>
            </a:extLst>
          </p:cNvPr>
          <p:cNvSpPr txBox="1">
            <a:spLocks/>
          </p:cNvSpPr>
          <p:nvPr/>
        </p:nvSpPr>
        <p:spPr>
          <a:xfrm>
            <a:off x="990600" y="214341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 Linux Kernel Labs : Filesystem “</a:t>
            </a:r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myfs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”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56BA0-8841-4FCB-AC22-1E689A6B1E84}"/>
              </a:ext>
            </a:extLst>
          </p:cNvPr>
          <p:cNvSpPr txBox="1"/>
          <p:nvPr/>
        </p:nvSpPr>
        <p:spPr>
          <a:xfrm>
            <a:off x="362309" y="1126846"/>
            <a:ext cx="619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TODO 2 : completing </a:t>
            </a:r>
            <a:r>
              <a:rPr lang="en-US" altLang="ko-KR" dirty="0" err="1">
                <a:latin typeface="Consolas" panose="020B0609020204030204" pitchFamily="49" charset="0"/>
              </a:rPr>
              <a:t>myfs</a:t>
            </a:r>
            <a:r>
              <a:rPr lang="en-US" altLang="ko-KR" dirty="0"/>
              <a:t> superblock </a:t>
            </a:r>
            <a:r>
              <a:rPr lang="en-US" altLang="ko-KR" b="1" dirty="0" err="1">
                <a:latin typeface="Consolas" panose="020B0609020204030204" pitchFamily="49" charset="0"/>
              </a:rPr>
              <a:t>fill_super</a:t>
            </a:r>
            <a:r>
              <a:rPr lang="en-US" altLang="ko-KR" b="1" dirty="0">
                <a:latin typeface="Consolas" panose="020B0609020204030204" pitchFamily="49" charset="0"/>
              </a:rPr>
              <a:t>()</a:t>
            </a:r>
            <a:r>
              <a:rPr lang="en-US" altLang="ko-KR" b="1" dirty="0"/>
              <a:t> 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703B7CFD-6E86-4867-A718-EB414F2DD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93" y="1738997"/>
            <a:ext cx="5834279" cy="3028946"/>
          </a:xfrm>
          <a:prstGeom prst="rect">
            <a:avLst/>
          </a:prstGeom>
          <a:ln w="28575">
            <a:solidFill>
              <a:srgbClr val="0DAB0D"/>
            </a:solidFill>
            <a:prstDash val="dash"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479E72-F304-4A6C-BD1F-10EE3926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280" y="1738997"/>
            <a:ext cx="5620797" cy="2163532"/>
          </a:xfrm>
          <a:prstGeom prst="rect">
            <a:avLst/>
          </a:prstGeom>
          <a:ln w="28575">
            <a:solidFill>
              <a:srgbClr val="0DAB0D"/>
            </a:solidFill>
            <a:prstDash val="dash"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F8A356B-016A-4A11-980F-593591AFC1F2}"/>
              </a:ext>
            </a:extLst>
          </p:cNvPr>
          <p:cNvSpPr txBox="1"/>
          <p:nvPr/>
        </p:nvSpPr>
        <p:spPr>
          <a:xfrm>
            <a:off x="990600" y="4841485"/>
            <a:ext cx="486528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/include/</a:t>
            </a:r>
            <a:r>
              <a:rPr lang="en-US" altLang="ko-KR" sz="1600" dirty="0" err="1"/>
              <a:t>linux</a:t>
            </a:r>
            <a:r>
              <a:rPr lang="en-US" altLang="ko-KR" sz="1600" dirty="0"/>
              <a:t>/fs.h:1416 </a:t>
            </a:r>
            <a:r>
              <a:rPr lang="en-US" altLang="ko-KR" sz="1600" dirty="0">
                <a:latin typeface="Consolas" panose="020B0609020204030204" pitchFamily="49" charset="0"/>
              </a:rPr>
              <a:t>struct </a:t>
            </a:r>
            <a:r>
              <a:rPr lang="en-US" altLang="ko-KR" sz="1600" dirty="0" err="1">
                <a:latin typeface="Consolas" panose="020B0609020204030204" pitchFamily="49" charset="0"/>
              </a:rPr>
              <a:t>super_block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6DCBA5-CA83-42B8-9C92-D00224630287}"/>
              </a:ext>
            </a:extLst>
          </p:cNvPr>
          <p:cNvSpPr txBox="1"/>
          <p:nvPr/>
        </p:nvSpPr>
        <p:spPr>
          <a:xfrm>
            <a:off x="6740176" y="3976071"/>
            <a:ext cx="503673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/include/</a:t>
            </a:r>
            <a:r>
              <a:rPr lang="en-US" altLang="ko-KR" sz="1600" dirty="0" err="1"/>
              <a:t>linux</a:t>
            </a:r>
            <a:r>
              <a:rPr lang="en-US" altLang="ko-KR" sz="1600" dirty="0"/>
              <a:t>/fs.h:1935 </a:t>
            </a:r>
            <a:r>
              <a:rPr lang="en-US" altLang="ko-KR" sz="1600" dirty="0">
                <a:latin typeface="Consolas" panose="020B0609020204030204" pitchFamily="49" charset="0"/>
              </a:rPr>
              <a:t>struct </a:t>
            </a:r>
            <a:r>
              <a:rPr lang="en-US" altLang="ko-KR" sz="1600" dirty="0" err="1">
                <a:latin typeface="Consolas" panose="020B0609020204030204" pitchFamily="49" charset="0"/>
              </a:rPr>
              <a:t>super_operations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31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86898343-97FF-488D-98BD-8D45D286A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4" y="1861183"/>
            <a:ext cx="5620006" cy="429134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85EB751-4D31-4829-8C46-D4C355B7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6C5FB7C-F1B1-42A0-8631-2B052C6D2296}"/>
              </a:ext>
            </a:extLst>
          </p:cNvPr>
          <p:cNvSpPr txBox="1">
            <a:spLocks/>
          </p:cNvSpPr>
          <p:nvPr/>
        </p:nvSpPr>
        <p:spPr>
          <a:xfrm>
            <a:off x="990600" y="214341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 Linux Kernel Labs : Filesystem “</a:t>
            </a:r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myfs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”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56BA0-8841-4FCB-AC22-1E689A6B1E84}"/>
              </a:ext>
            </a:extLst>
          </p:cNvPr>
          <p:cNvSpPr txBox="1"/>
          <p:nvPr/>
        </p:nvSpPr>
        <p:spPr>
          <a:xfrm>
            <a:off x="362309" y="1126846"/>
            <a:ext cx="619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TODO 2 : completing </a:t>
            </a:r>
            <a:r>
              <a:rPr lang="en-US" altLang="ko-KR" dirty="0" err="1">
                <a:latin typeface="Consolas" panose="020B0609020204030204" pitchFamily="49" charset="0"/>
              </a:rPr>
              <a:t>myfs</a:t>
            </a:r>
            <a:r>
              <a:rPr lang="en-US" altLang="ko-KR" dirty="0"/>
              <a:t> superblock </a:t>
            </a:r>
            <a:r>
              <a:rPr lang="en-US" altLang="ko-KR" b="1" dirty="0" err="1">
                <a:latin typeface="Consolas" panose="020B0609020204030204" pitchFamily="49" charset="0"/>
              </a:rPr>
              <a:t>fill_super</a:t>
            </a:r>
            <a:r>
              <a:rPr lang="en-US" altLang="ko-KR" b="1" dirty="0">
                <a:latin typeface="Consolas" panose="020B0609020204030204" pitchFamily="49" charset="0"/>
              </a:rPr>
              <a:t>()</a:t>
            </a:r>
            <a:r>
              <a:rPr lang="en-US" altLang="ko-KR" b="1" dirty="0"/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455FB6E-45E9-40AA-B466-60C0A8DE2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810" y="1861183"/>
            <a:ext cx="4131580" cy="14747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DFBD1B-4284-4B47-8C50-2BF89E9CAD23}"/>
              </a:ext>
            </a:extLst>
          </p:cNvPr>
          <p:cNvSpPr txBox="1"/>
          <p:nvPr/>
        </p:nvSpPr>
        <p:spPr>
          <a:xfrm>
            <a:off x="5401809" y="3327737"/>
            <a:ext cx="3920740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/include/</a:t>
            </a:r>
            <a:r>
              <a:rPr lang="en-US" altLang="ko-KR" sz="1100" dirty="0" err="1"/>
              <a:t>linux</a:t>
            </a:r>
            <a:r>
              <a:rPr lang="en-US" altLang="ko-KR" sz="1100" dirty="0"/>
              <a:t>/fs.h:980 MAX_LFS_FILESIZE</a:t>
            </a:r>
          </a:p>
          <a:p>
            <a:pPr algn="ctr"/>
            <a:r>
              <a:rPr lang="en-US" altLang="ko-KR" sz="1050" i="1" dirty="0">
                <a:latin typeface="Consolas" panose="020B0609020204030204" pitchFamily="49" charset="0"/>
              </a:rPr>
              <a:t>/*Page cache limit. The filesystem should put that into their </a:t>
            </a:r>
            <a:r>
              <a:rPr lang="en-US" altLang="ko-KR" sz="1050" i="1" dirty="0" err="1">
                <a:latin typeface="Consolas" panose="020B0609020204030204" pitchFamily="49" charset="0"/>
              </a:rPr>
              <a:t>s_maxbytes</a:t>
            </a:r>
            <a:r>
              <a:rPr lang="en-US" altLang="ko-KR" sz="1050" i="1" dirty="0">
                <a:latin typeface="Consolas" panose="020B0609020204030204" pitchFamily="49" charset="0"/>
              </a:rPr>
              <a:t> limit. Otherwise bad things can happen in VM*/</a:t>
            </a:r>
            <a:endParaRPr lang="ko-KR" altLang="en-US" sz="1050" i="1" dirty="0">
              <a:latin typeface="Consolas" panose="020B0609020204030204" pitchFamily="49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614EC21-31E0-4D98-AC21-40822D144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798" y="1385554"/>
            <a:ext cx="2556790" cy="2426045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7AE31A2-0EC6-4904-AD08-898CED7F1678}"/>
              </a:ext>
            </a:extLst>
          </p:cNvPr>
          <p:cNvCxnSpPr>
            <a:cxnSpLocks/>
          </p:cNvCxnSpPr>
          <p:nvPr/>
        </p:nvCxnSpPr>
        <p:spPr>
          <a:xfrm flipH="1">
            <a:off x="2987040" y="2858135"/>
            <a:ext cx="2414770" cy="738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910F2B3-447F-4B71-8A11-AE0AF2811DFC}"/>
              </a:ext>
            </a:extLst>
          </p:cNvPr>
          <p:cNvCxnSpPr>
            <a:cxnSpLocks/>
          </p:cNvCxnSpPr>
          <p:nvPr/>
        </p:nvCxnSpPr>
        <p:spPr>
          <a:xfrm flipH="1">
            <a:off x="2987040" y="3097054"/>
            <a:ext cx="2414769" cy="5462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EB40E73-6872-4D85-8957-7DBF71345FE7}"/>
              </a:ext>
            </a:extLst>
          </p:cNvPr>
          <p:cNvSpPr txBox="1"/>
          <p:nvPr/>
        </p:nvSpPr>
        <p:spPr>
          <a:xfrm>
            <a:off x="9467329" y="3806635"/>
            <a:ext cx="29241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/include/</a:t>
            </a:r>
            <a:r>
              <a:rPr lang="en-US" altLang="ko-KR" sz="1100" dirty="0" err="1"/>
              <a:t>vdso</a:t>
            </a:r>
            <a:r>
              <a:rPr lang="en-US" altLang="ko-KR" sz="1100" dirty="0"/>
              <a:t>/limits.h:14 LLONG_MAX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777D811-5D09-4FF9-B356-E3242B7194A8}"/>
              </a:ext>
            </a:extLst>
          </p:cNvPr>
          <p:cNvSpPr/>
          <p:nvPr/>
        </p:nvSpPr>
        <p:spPr>
          <a:xfrm>
            <a:off x="681468" y="3586287"/>
            <a:ext cx="3573780" cy="881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DD601C-DEC1-4DE2-9895-8911B6555140}"/>
              </a:ext>
            </a:extLst>
          </p:cNvPr>
          <p:cNvSpPr txBox="1"/>
          <p:nvPr/>
        </p:nvSpPr>
        <p:spPr>
          <a:xfrm>
            <a:off x="125474" y="1548385"/>
            <a:ext cx="5849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tools/labs/</a:t>
            </a:r>
            <a:r>
              <a:rPr lang="en-US" altLang="ko-KR" sz="1200" dirty="0" err="1"/>
              <a:t>skel</a:t>
            </a:r>
            <a:r>
              <a:rPr lang="en-US" altLang="ko-KR" sz="1200" dirty="0"/>
              <a:t>/filesystem/</a:t>
            </a:r>
            <a:r>
              <a:rPr lang="en-US" altLang="ko-KR" sz="1200" dirty="0" err="1"/>
              <a:t>myfs</a:t>
            </a:r>
            <a:r>
              <a:rPr lang="en-US" altLang="ko-KR" sz="1200" dirty="0"/>
              <a:t>$ 	vim </a:t>
            </a:r>
            <a:r>
              <a:rPr lang="en-US" altLang="ko-KR" sz="1200" dirty="0" err="1"/>
              <a:t>myfs.c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F05DE8A-831E-4B17-87BA-6EF246464CF8}"/>
              </a:ext>
            </a:extLst>
          </p:cNvPr>
          <p:cNvSpPr/>
          <p:nvPr/>
        </p:nvSpPr>
        <p:spPr>
          <a:xfrm>
            <a:off x="5401809" y="1860888"/>
            <a:ext cx="4129775" cy="220551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D6B65FE-FCD4-4E71-8819-EA4C68C3035A}"/>
              </a:ext>
            </a:extLst>
          </p:cNvPr>
          <p:cNvSpPr/>
          <p:nvPr/>
        </p:nvSpPr>
        <p:spPr>
          <a:xfrm>
            <a:off x="9623992" y="1380774"/>
            <a:ext cx="2544581" cy="268562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95DB09B-D0AD-4423-817C-7E0F62E9642D}"/>
              </a:ext>
            </a:extLst>
          </p:cNvPr>
          <p:cNvCxnSpPr>
            <a:cxnSpLocks/>
          </p:cNvCxnSpPr>
          <p:nvPr/>
        </p:nvCxnSpPr>
        <p:spPr>
          <a:xfrm flipH="1">
            <a:off x="8518638" y="3097054"/>
            <a:ext cx="1107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CC63FE4-868D-4017-A6E3-D63CF4A84986}"/>
              </a:ext>
            </a:extLst>
          </p:cNvPr>
          <p:cNvCxnSpPr>
            <a:cxnSpLocks/>
          </p:cNvCxnSpPr>
          <p:nvPr/>
        </p:nvCxnSpPr>
        <p:spPr>
          <a:xfrm flipH="1" flipV="1">
            <a:off x="9147288" y="2858135"/>
            <a:ext cx="478510" cy="16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4671027-C1DB-499B-B93A-27F059612BE9}"/>
              </a:ext>
            </a:extLst>
          </p:cNvPr>
          <p:cNvSpPr/>
          <p:nvPr/>
        </p:nvSpPr>
        <p:spPr>
          <a:xfrm>
            <a:off x="125474" y="1860887"/>
            <a:ext cx="5131555" cy="449546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E4DCAFE-12DC-4FAF-82D5-C59A84032F4A}"/>
              </a:ext>
            </a:extLst>
          </p:cNvPr>
          <p:cNvSpPr/>
          <p:nvPr/>
        </p:nvSpPr>
        <p:spPr>
          <a:xfrm>
            <a:off x="5273040" y="4173286"/>
            <a:ext cx="3978955" cy="82405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B443EFB9-95CD-48E6-BD64-E79C49836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524" y="4240650"/>
            <a:ext cx="3905471" cy="740637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38E9118-1B1A-4243-9C99-0C3A0DABAE00}"/>
              </a:ext>
            </a:extLst>
          </p:cNvPr>
          <p:cNvCxnSpPr>
            <a:cxnSpLocks/>
          </p:cNvCxnSpPr>
          <p:nvPr/>
        </p:nvCxnSpPr>
        <p:spPr>
          <a:xfrm flipH="1" flipV="1">
            <a:off x="2232660" y="4332924"/>
            <a:ext cx="3368040" cy="133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A8C993F-8B11-4D0F-A7D6-2162DAA8F26F}"/>
              </a:ext>
            </a:extLst>
          </p:cNvPr>
          <p:cNvCxnSpPr>
            <a:cxnSpLocks/>
          </p:cNvCxnSpPr>
          <p:nvPr/>
        </p:nvCxnSpPr>
        <p:spPr>
          <a:xfrm flipH="1">
            <a:off x="7594600" y="4268221"/>
            <a:ext cx="796270" cy="352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12C947CA-A659-4918-B713-644EFCF72F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999" r="7138" b="33190"/>
          <a:stretch/>
        </p:blipFill>
        <p:spPr>
          <a:xfrm>
            <a:off x="8390871" y="5499925"/>
            <a:ext cx="3777701" cy="12587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9F37BDC-F629-4DE7-813A-E7E9FC3BBB0F}"/>
              </a:ext>
            </a:extLst>
          </p:cNvPr>
          <p:cNvSpPr txBox="1"/>
          <p:nvPr/>
        </p:nvSpPr>
        <p:spPr>
          <a:xfrm>
            <a:off x="8581924" y="5625800"/>
            <a:ext cx="317972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/include/</a:t>
            </a:r>
            <a:r>
              <a:rPr lang="en-US" altLang="ko-KR" sz="1050" dirty="0" err="1"/>
              <a:t>linux</a:t>
            </a:r>
            <a:r>
              <a:rPr lang="en-US" altLang="ko-KR" sz="1050" dirty="0"/>
              <a:t>/fs.h:3150 </a:t>
            </a:r>
            <a:r>
              <a:rPr lang="en-US" altLang="ko-KR" sz="1050" dirty="0" err="1">
                <a:latin typeface="Consolas" panose="020B0609020204030204" pitchFamily="49" charset="0"/>
              </a:rPr>
              <a:t>simple_statfs</a:t>
            </a:r>
            <a:endParaRPr lang="en-US" altLang="ko-KR" sz="1050" dirty="0">
              <a:latin typeface="Consolas" panose="020B0609020204030204" pitchFamily="49" charset="0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1ACE6BE0-16C2-4B60-BA52-203ED55056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0871" y="4209242"/>
            <a:ext cx="3777701" cy="97172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6F69E60-EF9C-465D-AF19-61AC7EAB8AF4}"/>
              </a:ext>
            </a:extLst>
          </p:cNvPr>
          <p:cNvSpPr txBox="1"/>
          <p:nvPr/>
        </p:nvSpPr>
        <p:spPr>
          <a:xfrm>
            <a:off x="8279434" y="5171035"/>
            <a:ext cx="4000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/fs/libfs.c:40 </a:t>
            </a:r>
            <a:r>
              <a:rPr lang="en-US" altLang="ko-KR" sz="1100" dirty="0">
                <a:latin typeface="Consolas" panose="020B0609020204030204" pitchFamily="49" charset="0"/>
              </a:rPr>
              <a:t>int </a:t>
            </a:r>
            <a:r>
              <a:rPr lang="en-US" altLang="ko-KR" sz="1100" dirty="0" err="1">
                <a:latin typeface="Consolas" panose="020B0609020204030204" pitchFamily="49" charset="0"/>
              </a:rPr>
              <a:t>simple_statfs</a:t>
            </a:r>
            <a:r>
              <a:rPr lang="en-US" altLang="ko-KR" sz="1100" dirty="0"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latin typeface="Consolas" panose="020B0609020204030204" pitchFamily="49" charset="0"/>
              </a:rPr>
              <a:t>dentry</a:t>
            </a:r>
            <a:r>
              <a:rPr lang="en-US" altLang="ko-KR" sz="1100" dirty="0">
                <a:latin typeface="Consolas" panose="020B0609020204030204" pitchFamily="49" charset="0"/>
              </a:rPr>
              <a:t>, </a:t>
            </a:r>
            <a:r>
              <a:rPr lang="en-US" altLang="ko-KR" sz="1100" dirty="0" err="1">
                <a:latin typeface="Consolas" panose="020B0609020204030204" pitchFamily="49" charset="0"/>
              </a:rPr>
              <a:t>kstatfs</a:t>
            </a:r>
            <a:r>
              <a:rPr lang="en-US" altLang="ko-KR" sz="11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7ECDED0-A3EB-4785-9890-E2EE737FF0A3}"/>
              </a:ext>
            </a:extLst>
          </p:cNvPr>
          <p:cNvSpPr/>
          <p:nvPr/>
        </p:nvSpPr>
        <p:spPr>
          <a:xfrm>
            <a:off x="8390872" y="4202427"/>
            <a:ext cx="3777701" cy="12302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69DB8E4-757F-4425-8F3E-9444C7B22C29}"/>
              </a:ext>
            </a:extLst>
          </p:cNvPr>
          <p:cNvSpPr/>
          <p:nvPr/>
        </p:nvSpPr>
        <p:spPr>
          <a:xfrm>
            <a:off x="8390871" y="5499925"/>
            <a:ext cx="3777701" cy="36575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CE0ED9C-B73A-40D8-A30D-A45746472A33}"/>
              </a:ext>
            </a:extLst>
          </p:cNvPr>
          <p:cNvSpPr txBox="1"/>
          <p:nvPr/>
        </p:nvSpPr>
        <p:spPr>
          <a:xfrm>
            <a:off x="109463" y="6128254"/>
            <a:ext cx="5066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/</a:t>
            </a:r>
            <a:r>
              <a:rPr lang="en-US" altLang="ko-KR" sz="1200" dirty="0" err="1"/>
              <a:t>linux</a:t>
            </a:r>
            <a:r>
              <a:rPr lang="en-US" altLang="ko-KR" sz="1200" dirty="0"/>
              <a:t>-kernel-labs/</a:t>
            </a:r>
            <a:r>
              <a:rPr lang="en-US" altLang="ko-KR" sz="1200" dirty="0" err="1"/>
              <a:t>linux</a:t>
            </a:r>
            <a:r>
              <a:rPr lang="en-US" altLang="ko-KR" sz="1200" dirty="0"/>
              <a:t>/tools/labs/</a:t>
            </a:r>
            <a:r>
              <a:rPr lang="en-US" altLang="ko-KR" sz="1200" dirty="0" err="1"/>
              <a:t>skel</a:t>
            </a:r>
            <a:r>
              <a:rPr lang="en-US" altLang="ko-KR" sz="1200" dirty="0"/>
              <a:t>/filesystem/</a:t>
            </a:r>
            <a:r>
              <a:rPr lang="en-US" altLang="ko-KR" sz="1200" dirty="0" err="1"/>
              <a:t>myfs</a:t>
            </a:r>
            <a:r>
              <a:rPr lang="en-US" altLang="ko-KR" sz="1200" dirty="0"/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myfs.c</a:t>
            </a:r>
            <a:endParaRPr lang="en-US" altLang="ko-KR" sz="1200" dirty="0">
              <a:latin typeface="Consolas" panose="020B0609020204030204" pitchFamily="49" charset="0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52BD1332-259B-4CE2-871A-E94D7A74B2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4774" y="5920792"/>
            <a:ext cx="5112480" cy="857676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EB4CC3A-2F89-4EAC-A207-AFF17A92DF4E}"/>
              </a:ext>
            </a:extLst>
          </p:cNvPr>
          <p:cNvSpPr txBox="1"/>
          <p:nvPr/>
        </p:nvSpPr>
        <p:spPr>
          <a:xfrm>
            <a:off x="6413482" y="6580545"/>
            <a:ext cx="3179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/include/</a:t>
            </a:r>
            <a:r>
              <a:rPr lang="en-US" altLang="ko-KR" sz="1100" dirty="0" err="1"/>
              <a:t>linux</a:t>
            </a:r>
            <a:r>
              <a:rPr lang="en-US" altLang="ko-KR" sz="1100" dirty="0"/>
              <a:t>/fs.h:2879 </a:t>
            </a:r>
            <a:r>
              <a:rPr lang="en-US" altLang="ko-KR" sz="1100" dirty="0" err="1">
                <a:latin typeface="Consolas" panose="020B0609020204030204" pitchFamily="49" charset="0"/>
              </a:rPr>
              <a:t>generic_drop_inode</a:t>
            </a:r>
            <a:r>
              <a:rPr lang="en-US" altLang="ko-KR" sz="11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2CA84B4-028C-42E5-934F-8CCFF45C8536}"/>
              </a:ext>
            </a:extLst>
          </p:cNvPr>
          <p:cNvSpPr/>
          <p:nvPr/>
        </p:nvSpPr>
        <p:spPr>
          <a:xfrm>
            <a:off x="5314774" y="5920792"/>
            <a:ext cx="5131555" cy="87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2AFF251-A834-4B8D-BB91-F3C8A32F1FAB}"/>
              </a:ext>
            </a:extLst>
          </p:cNvPr>
          <p:cNvCxnSpPr>
            <a:cxnSpLocks/>
            <a:stCxn id="80" idx="0"/>
          </p:cNvCxnSpPr>
          <p:nvPr/>
        </p:nvCxnSpPr>
        <p:spPr>
          <a:xfrm flipH="1" flipV="1">
            <a:off x="7347885" y="4844677"/>
            <a:ext cx="532667" cy="1076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말풍선: 사각형 86">
            <a:extLst>
              <a:ext uri="{FF2B5EF4-FFF2-40B4-BE49-F238E27FC236}">
                <a16:creationId xmlns:a16="http://schemas.microsoft.com/office/drawing/2014/main" id="{4F093AEE-2EFC-424B-8BD0-2642038367BD}"/>
              </a:ext>
            </a:extLst>
          </p:cNvPr>
          <p:cNvSpPr/>
          <p:nvPr/>
        </p:nvSpPr>
        <p:spPr>
          <a:xfrm>
            <a:off x="6423684" y="5391413"/>
            <a:ext cx="552450" cy="342900"/>
          </a:xfrm>
          <a:prstGeom prst="wedgeRectCallout">
            <a:avLst>
              <a:gd name="adj1" fmla="val 17098"/>
              <a:gd name="adj2" fmla="val 9027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말풍선: 사각형 87">
            <a:extLst>
              <a:ext uri="{FF2B5EF4-FFF2-40B4-BE49-F238E27FC236}">
                <a16:creationId xmlns:a16="http://schemas.microsoft.com/office/drawing/2014/main" id="{BC966B2E-DE56-4BA4-9488-769253A5DB65}"/>
              </a:ext>
            </a:extLst>
          </p:cNvPr>
          <p:cNvSpPr/>
          <p:nvPr/>
        </p:nvSpPr>
        <p:spPr>
          <a:xfrm>
            <a:off x="11485424" y="6060223"/>
            <a:ext cx="552450" cy="342900"/>
          </a:xfrm>
          <a:prstGeom prst="wedgeRectCallout">
            <a:avLst>
              <a:gd name="adj1" fmla="val -32902"/>
              <a:gd name="adj2" fmla="val -10138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1?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03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  <p:bldP spid="35" grpId="0" animBg="1"/>
      <p:bldP spid="70" grpId="0" animBg="1"/>
      <p:bldP spid="71" grpId="0" animBg="1"/>
      <p:bldP spid="72" grpId="0" animBg="1"/>
      <p:bldP spid="59" grpId="0" animBg="1"/>
      <p:bldP spid="63" grpId="0" animBg="1"/>
      <p:bldP spid="64" grpId="0" animBg="1"/>
      <p:bldP spid="65" grpId="0" animBg="1"/>
      <p:bldP spid="79" grpId="0"/>
      <p:bldP spid="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그림 90">
            <a:extLst>
              <a:ext uri="{FF2B5EF4-FFF2-40B4-BE49-F238E27FC236}">
                <a16:creationId xmlns:a16="http://schemas.microsoft.com/office/drawing/2014/main" id="{06B7D17B-5522-4E2C-9238-BAC3E5569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98" y="2648923"/>
            <a:ext cx="5328892" cy="2839364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349B2810-18AE-4C13-85B1-2F07AB858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482" y="1091661"/>
            <a:ext cx="2200470" cy="1240996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85EB751-4D31-4829-8C46-D4C355B7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6C5FB7C-F1B1-42A0-8631-2B052C6D2296}"/>
              </a:ext>
            </a:extLst>
          </p:cNvPr>
          <p:cNvSpPr txBox="1">
            <a:spLocks/>
          </p:cNvSpPr>
          <p:nvPr/>
        </p:nvSpPr>
        <p:spPr>
          <a:xfrm>
            <a:off x="990600" y="214341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 Linux Kernel Labs : Filesystem “</a:t>
            </a:r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myfs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”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56BA0-8841-4FCB-AC22-1E689A6B1E84}"/>
              </a:ext>
            </a:extLst>
          </p:cNvPr>
          <p:cNvSpPr txBox="1"/>
          <p:nvPr/>
        </p:nvSpPr>
        <p:spPr>
          <a:xfrm>
            <a:off x="362309" y="1126846"/>
            <a:ext cx="9851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TODO 3 : Initialize </a:t>
            </a:r>
            <a:r>
              <a:rPr lang="en-US" altLang="ko-KR" dirty="0" err="1">
                <a:latin typeface="Consolas" panose="020B0609020204030204" pitchFamily="49" charset="0"/>
              </a:rPr>
              <a:t>myfs</a:t>
            </a:r>
            <a:r>
              <a:rPr lang="en-US" altLang="ko-KR" dirty="0"/>
              <a:t> root </a:t>
            </a:r>
            <a:r>
              <a:rPr lang="en-US" altLang="ko-KR" dirty="0" err="1">
                <a:latin typeface="Consolas" panose="020B0609020204030204" pitchFamily="49" charset="0"/>
              </a:rPr>
              <a:t>inode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fill </a:t>
            </a:r>
            <a:r>
              <a:rPr lang="en-US" altLang="ko-KR" dirty="0" err="1">
                <a:latin typeface="+mn-ea"/>
              </a:rPr>
              <a:t>inode</a:t>
            </a:r>
            <a:r>
              <a:rPr lang="en-US" altLang="ko-KR" dirty="0">
                <a:latin typeface="+mn-ea"/>
              </a:rPr>
              <a:t> structure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set </a:t>
            </a:r>
            <a:r>
              <a:rPr lang="en-US" altLang="ko-KR" dirty="0" err="1">
                <a:latin typeface="+mn-ea"/>
              </a:rPr>
              <a:t>inode</a:t>
            </a:r>
            <a:r>
              <a:rPr lang="en-US" altLang="ko-KR" dirty="0">
                <a:latin typeface="+mn-ea"/>
              </a:rPr>
              <a:t> operations for </a:t>
            </a:r>
            <a:r>
              <a:rPr lang="en-US" altLang="ko-KR" dirty="0" err="1">
                <a:latin typeface="+mn-ea"/>
              </a:rPr>
              <a:t>dir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inodes</a:t>
            </a:r>
            <a:endParaRPr lang="en-US" altLang="ko-KR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latin typeface="+mn-ea"/>
              </a:rPr>
              <a:t>directory </a:t>
            </a:r>
            <a:r>
              <a:rPr lang="en-US" altLang="ko-KR" dirty="0" err="1">
                <a:latin typeface="+mn-ea"/>
              </a:rPr>
              <a:t>inodes</a:t>
            </a:r>
            <a:r>
              <a:rPr lang="en-US" altLang="ko-KR" dirty="0">
                <a:latin typeface="+mn-ea"/>
              </a:rPr>
              <a:t> start off with </a:t>
            </a:r>
            <a:r>
              <a:rPr lang="en-US" altLang="ko-KR" i="1" dirty="0" err="1">
                <a:latin typeface="Consolas" panose="020B0609020204030204" pitchFamily="49" charset="0"/>
              </a:rPr>
              <a:t>i_nlink</a:t>
            </a:r>
            <a:r>
              <a:rPr lang="en-US" altLang="ko-KR" i="1" dirty="0">
                <a:latin typeface="Consolas" panose="020B0609020204030204" pitchFamily="49" charset="0"/>
              </a:rPr>
              <a:t> == 2 </a:t>
            </a:r>
            <a:r>
              <a:rPr lang="en-US" altLang="ko-KR" dirty="0">
                <a:latin typeface="+mn-ea"/>
              </a:rPr>
              <a:t>(for "." entry).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+mn-ea"/>
              </a:rPr>
              <a:t>* Directory link count should be incremented (use </a:t>
            </a:r>
            <a:r>
              <a:rPr lang="en-US" altLang="ko-KR" i="1" dirty="0" err="1">
                <a:latin typeface="Consolas" panose="020B0609020204030204" pitchFamily="49" charset="0"/>
              </a:rPr>
              <a:t>inc_nlink</a:t>
            </a:r>
            <a:r>
              <a:rPr lang="en-US" altLang="ko-KR" i="1" dirty="0">
                <a:latin typeface="Consolas" panose="020B0609020204030204" pitchFamily="49" charset="0"/>
              </a:rPr>
              <a:t>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67883E-51CA-4070-A0A9-33C9E69FB857}"/>
              </a:ext>
            </a:extLst>
          </p:cNvPr>
          <p:cNvSpPr txBox="1"/>
          <p:nvPr/>
        </p:nvSpPr>
        <p:spPr>
          <a:xfrm>
            <a:off x="362309" y="5625726"/>
            <a:ext cx="5365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/</a:t>
            </a:r>
            <a:r>
              <a:rPr lang="en-US" altLang="ko-KR" sz="1400" dirty="0" err="1"/>
              <a:t>linux</a:t>
            </a:r>
            <a:r>
              <a:rPr lang="en-US" altLang="ko-KR" sz="1400" dirty="0"/>
              <a:t>-kernel-labs/</a:t>
            </a:r>
            <a:r>
              <a:rPr lang="en-US" altLang="ko-KR" sz="1400" dirty="0" err="1"/>
              <a:t>linux</a:t>
            </a:r>
            <a:r>
              <a:rPr lang="en-US" altLang="ko-KR" sz="1400" dirty="0"/>
              <a:t>/tools/labs/</a:t>
            </a:r>
            <a:r>
              <a:rPr lang="en-US" altLang="ko-KR" sz="1400" dirty="0" err="1"/>
              <a:t>skel</a:t>
            </a:r>
            <a:r>
              <a:rPr lang="en-US" altLang="ko-KR" sz="1400" dirty="0"/>
              <a:t>/filesystem/</a:t>
            </a:r>
            <a:r>
              <a:rPr lang="en-US" altLang="ko-KR" sz="1400" dirty="0" err="1"/>
              <a:t>myfs</a:t>
            </a:r>
            <a:r>
              <a:rPr lang="en-US" altLang="ko-KR" sz="1400" dirty="0"/>
              <a:t>/</a:t>
            </a:r>
            <a:r>
              <a:rPr lang="en-US" altLang="ko-KR" sz="1400" dirty="0" err="1">
                <a:latin typeface="Consolas" panose="020B0609020204030204" pitchFamily="49" charset="0"/>
              </a:rPr>
              <a:t>myfs.c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algn="ctr"/>
            <a:r>
              <a:rPr lang="en-US" altLang="ko-KR" sz="1400" dirty="0">
                <a:latin typeface="Consolas" panose="020B0609020204030204" pitchFamily="49" charset="0"/>
              </a:rPr>
              <a:t>:</a:t>
            </a:r>
            <a:r>
              <a:rPr lang="en-US" altLang="ko-KR" sz="1400" dirty="0" err="1">
                <a:latin typeface="Consolas" panose="020B0609020204030204" pitchFamily="49" charset="0"/>
              </a:rPr>
              <a:t>myfs_get_inode</a:t>
            </a:r>
            <a:r>
              <a:rPr lang="en-US" altLang="ko-KR" sz="1400" dirty="0">
                <a:latin typeface="Consolas" panose="020B0609020204030204" pitchFamily="49" charset="0"/>
              </a:rPr>
              <a:t> (67~85)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C487EB-478C-4BF8-9D75-B476BF0A3FDB}"/>
              </a:ext>
            </a:extLst>
          </p:cNvPr>
          <p:cNvSpPr/>
          <p:nvPr/>
        </p:nvSpPr>
        <p:spPr>
          <a:xfrm>
            <a:off x="362309" y="2628851"/>
            <a:ext cx="5333363" cy="37028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3678D8-A4C1-44CE-844F-5709262D59B1}"/>
              </a:ext>
            </a:extLst>
          </p:cNvPr>
          <p:cNvSpPr/>
          <p:nvPr/>
        </p:nvSpPr>
        <p:spPr>
          <a:xfrm>
            <a:off x="896905" y="4898473"/>
            <a:ext cx="4619625" cy="585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3F285C-97EB-4F21-8EBC-D05A0F9C3580}"/>
              </a:ext>
            </a:extLst>
          </p:cNvPr>
          <p:cNvCxnSpPr>
            <a:cxnSpLocks/>
          </p:cNvCxnSpPr>
          <p:nvPr/>
        </p:nvCxnSpPr>
        <p:spPr>
          <a:xfrm flipH="1">
            <a:off x="3300412" y="2696707"/>
            <a:ext cx="2936567" cy="2432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F91BBC62-04BB-4DC5-BE0B-54EE820B7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908" y="5607964"/>
            <a:ext cx="5884752" cy="7924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02BC971-7824-4335-971A-DD412586CBCD}"/>
              </a:ext>
            </a:extLst>
          </p:cNvPr>
          <p:cNvSpPr txBox="1"/>
          <p:nvPr/>
        </p:nvSpPr>
        <p:spPr>
          <a:xfrm>
            <a:off x="6411419" y="6396259"/>
            <a:ext cx="5365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/include/</a:t>
            </a:r>
            <a:r>
              <a:rPr lang="en-US" altLang="ko-KR" sz="1400" dirty="0" err="1"/>
              <a:t>linux</a:t>
            </a:r>
            <a:r>
              <a:rPr lang="en-US" altLang="ko-KR" sz="1400" dirty="0"/>
              <a:t>/</a:t>
            </a:r>
            <a:r>
              <a:rPr lang="en-US" altLang="ko-KR" sz="1400" dirty="0" err="1">
                <a:latin typeface="Consolas" panose="020B0609020204030204" pitchFamily="49" charset="0"/>
              </a:rPr>
              <a:t>fs.h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6BFAFC-23FC-4D0B-8A74-E58F6D7B6D71}"/>
              </a:ext>
            </a:extLst>
          </p:cNvPr>
          <p:cNvSpPr txBox="1"/>
          <p:nvPr/>
        </p:nvSpPr>
        <p:spPr>
          <a:xfrm>
            <a:off x="6172837" y="5397564"/>
            <a:ext cx="5365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/fs/</a:t>
            </a:r>
            <a:r>
              <a:rPr lang="en-US" altLang="ko-KR" sz="1400" dirty="0" err="1">
                <a:latin typeface="Consolas" panose="020B0609020204030204" pitchFamily="49" charset="0"/>
              </a:rPr>
              <a:t>inode.c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8BB49D4-116A-40A7-A79F-4E5417FF4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908" y="2641214"/>
            <a:ext cx="5610937" cy="2719452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4D883FA6-5182-42F5-B1CD-91DA9A96BAA1}"/>
              </a:ext>
            </a:extLst>
          </p:cNvPr>
          <p:cNvSpPr/>
          <p:nvPr/>
        </p:nvSpPr>
        <p:spPr>
          <a:xfrm>
            <a:off x="6204908" y="2651849"/>
            <a:ext cx="5778458" cy="405635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A87D240-523F-4E77-8388-C565D13A7886}"/>
              </a:ext>
            </a:extLst>
          </p:cNvPr>
          <p:cNvCxnSpPr>
            <a:cxnSpLocks/>
          </p:cNvCxnSpPr>
          <p:nvPr/>
        </p:nvCxnSpPr>
        <p:spPr>
          <a:xfrm>
            <a:off x="9596438" y="2453640"/>
            <a:ext cx="210502" cy="1613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0C38BA8-127C-4D87-93B3-4169E18040F2}"/>
              </a:ext>
            </a:extLst>
          </p:cNvPr>
          <p:cNvCxnSpPr>
            <a:cxnSpLocks/>
          </p:cNvCxnSpPr>
          <p:nvPr/>
        </p:nvCxnSpPr>
        <p:spPr>
          <a:xfrm>
            <a:off x="10498319" y="2453640"/>
            <a:ext cx="192367" cy="1907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CCC9C3F-3B07-4E8D-B8C5-E5021A2E5DD9}"/>
              </a:ext>
            </a:extLst>
          </p:cNvPr>
          <p:cNvSpPr txBox="1"/>
          <p:nvPr/>
        </p:nvSpPr>
        <p:spPr>
          <a:xfrm>
            <a:off x="9094136" y="2307032"/>
            <a:ext cx="292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/include/</a:t>
            </a:r>
            <a:r>
              <a:rPr lang="en-US" altLang="ko-KR" sz="1400" dirty="0" err="1"/>
              <a:t>uapi</a:t>
            </a:r>
            <a:r>
              <a:rPr lang="en-US" altLang="ko-KR" sz="1400" dirty="0"/>
              <a:t>/</a:t>
            </a:r>
            <a:r>
              <a:rPr lang="en-US" altLang="ko-KR" sz="1400" dirty="0" err="1"/>
              <a:t>lunux</a:t>
            </a:r>
            <a:r>
              <a:rPr lang="en-US" altLang="ko-KR" sz="1400" dirty="0"/>
              <a:t>/</a:t>
            </a:r>
            <a:r>
              <a:rPr lang="en-US" altLang="ko-KR" sz="1400" dirty="0" err="1"/>
              <a:t>stat.h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CDE3795-D295-48E1-BA14-B7449D606B57}"/>
              </a:ext>
            </a:extLst>
          </p:cNvPr>
          <p:cNvSpPr/>
          <p:nvPr/>
        </p:nvSpPr>
        <p:spPr>
          <a:xfrm>
            <a:off x="9459482" y="1092102"/>
            <a:ext cx="2182449" cy="151207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048629C-6251-465B-96E8-A842B4E4B0F4}"/>
              </a:ext>
            </a:extLst>
          </p:cNvPr>
          <p:cNvCxnSpPr>
            <a:cxnSpLocks/>
          </p:cNvCxnSpPr>
          <p:nvPr/>
        </p:nvCxnSpPr>
        <p:spPr>
          <a:xfrm flipH="1">
            <a:off x="9010376" y="2255302"/>
            <a:ext cx="568041" cy="1657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AD00533-B3A6-40E2-BEAE-F10394BF31FA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7681162" y="1480227"/>
            <a:ext cx="716078" cy="2337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>
            <a:extLst>
              <a:ext uri="{FF2B5EF4-FFF2-40B4-BE49-F238E27FC236}">
                <a16:creationId xmlns:a16="http://schemas.microsoft.com/office/drawing/2014/main" id="{A9DE2ABB-E164-4F29-83DF-699D7E2C8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6293" y="1098188"/>
            <a:ext cx="3447061" cy="160477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018D71A5-C6AF-4A8D-9C26-607759FC8184}"/>
              </a:ext>
            </a:extLst>
          </p:cNvPr>
          <p:cNvSpPr txBox="1"/>
          <p:nvPr/>
        </p:nvSpPr>
        <p:spPr>
          <a:xfrm>
            <a:off x="6383313" y="1235599"/>
            <a:ext cx="292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/include/</a:t>
            </a:r>
            <a:r>
              <a:rPr lang="en-US" altLang="ko-KR" sz="1400" dirty="0" err="1"/>
              <a:t>uapi</a:t>
            </a:r>
            <a:r>
              <a:rPr lang="en-US" altLang="ko-KR" sz="1400" dirty="0"/>
              <a:t>/</a:t>
            </a:r>
            <a:r>
              <a:rPr lang="en-US" altLang="ko-KR" sz="1400" dirty="0" err="1"/>
              <a:t>lunux</a:t>
            </a:r>
            <a:r>
              <a:rPr lang="en-US" altLang="ko-KR" sz="1400" dirty="0"/>
              <a:t>/</a:t>
            </a:r>
            <a:r>
              <a:rPr lang="en-US" altLang="ko-KR" sz="1400" dirty="0" err="1"/>
              <a:t>stat.h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1FCF7C9-0C98-4DCE-9657-90115BF20265}"/>
              </a:ext>
            </a:extLst>
          </p:cNvPr>
          <p:cNvSpPr/>
          <p:nvPr/>
        </p:nvSpPr>
        <p:spPr>
          <a:xfrm>
            <a:off x="5948969" y="1086232"/>
            <a:ext cx="3464385" cy="39399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756BA0-8841-4FCB-AC22-1E689A6B1E84}"/>
              </a:ext>
            </a:extLst>
          </p:cNvPr>
          <p:cNvSpPr txBox="1"/>
          <p:nvPr/>
        </p:nvSpPr>
        <p:spPr>
          <a:xfrm>
            <a:off x="362309" y="1126846"/>
            <a:ext cx="9851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TODO 3 : Initialize </a:t>
            </a:r>
            <a:r>
              <a:rPr lang="en-US" altLang="ko-KR" dirty="0" err="1">
                <a:latin typeface="Consolas" panose="020B0609020204030204" pitchFamily="49" charset="0"/>
              </a:rPr>
              <a:t>myfs</a:t>
            </a:r>
            <a:r>
              <a:rPr lang="en-US" altLang="ko-KR" dirty="0"/>
              <a:t> root </a:t>
            </a:r>
            <a:r>
              <a:rPr lang="en-US" altLang="ko-KR" dirty="0" err="1">
                <a:latin typeface="Consolas" panose="020B0609020204030204" pitchFamily="49" charset="0"/>
              </a:rPr>
              <a:t>inode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en-US" altLang="ko-KR" dirty="0">
                <a:latin typeface="+mn-ea"/>
              </a:rPr>
              <a:t>set </a:t>
            </a:r>
            <a:r>
              <a:rPr lang="en-US" altLang="ko-KR" dirty="0" err="1">
                <a:latin typeface="+mn-ea"/>
              </a:rPr>
              <a:t>inode</a:t>
            </a:r>
            <a:r>
              <a:rPr lang="en-US" altLang="ko-KR" dirty="0">
                <a:latin typeface="+mn-ea"/>
              </a:rPr>
              <a:t> operations for </a:t>
            </a:r>
            <a:r>
              <a:rPr lang="en-US" altLang="ko-KR" dirty="0" err="1">
                <a:latin typeface="+mn-ea"/>
              </a:rPr>
              <a:t>dir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inodes</a:t>
            </a:r>
            <a:endParaRPr lang="en-US" altLang="ko-KR" dirty="0">
              <a:latin typeface="+mn-ea"/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349B2810-18AE-4C13-85B1-2F07AB858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109" y="2671362"/>
            <a:ext cx="2893255" cy="1631705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85EB751-4D31-4829-8C46-D4C355B7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6C5FB7C-F1B1-42A0-8631-2B052C6D2296}"/>
              </a:ext>
            </a:extLst>
          </p:cNvPr>
          <p:cNvSpPr txBox="1">
            <a:spLocks/>
          </p:cNvSpPr>
          <p:nvPr/>
        </p:nvSpPr>
        <p:spPr>
          <a:xfrm>
            <a:off x="990600" y="214341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 Linux Kernel Labs : Filesystem “</a:t>
            </a:r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myfs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”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91BBC62-04BB-4DC5-BE0B-54EE820B7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09" y="5125364"/>
            <a:ext cx="5884752" cy="7924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02BC971-7824-4335-971A-DD412586CBCD}"/>
              </a:ext>
            </a:extLst>
          </p:cNvPr>
          <p:cNvSpPr txBox="1"/>
          <p:nvPr/>
        </p:nvSpPr>
        <p:spPr>
          <a:xfrm>
            <a:off x="568820" y="5913659"/>
            <a:ext cx="5365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/include/</a:t>
            </a:r>
            <a:r>
              <a:rPr lang="en-US" altLang="ko-KR" sz="1400" dirty="0" err="1"/>
              <a:t>linux</a:t>
            </a:r>
            <a:r>
              <a:rPr lang="en-US" altLang="ko-KR" sz="1400" dirty="0"/>
              <a:t>/</a:t>
            </a:r>
            <a:r>
              <a:rPr lang="en-US" altLang="ko-KR" sz="1400" dirty="0" err="1">
                <a:latin typeface="Consolas" panose="020B0609020204030204" pitchFamily="49" charset="0"/>
              </a:rPr>
              <a:t>fs.h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6BFAFC-23FC-4D0B-8A74-E58F6D7B6D71}"/>
              </a:ext>
            </a:extLst>
          </p:cNvPr>
          <p:cNvSpPr txBox="1"/>
          <p:nvPr/>
        </p:nvSpPr>
        <p:spPr>
          <a:xfrm>
            <a:off x="330238" y="4914964"/>
            <a:ext cx="5365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/fs/</a:t>
            </a:r>
            <a:r>
              <a:rPr lang="en-US" altLang="ko-KR" sz="1400" dirty="0" err="1">
                <a:latin typeface="Consolas" panose="020B0609020204030204" pitchFamily="49" charset="0"/>
              </a:rPr>
              <a:t>inode.c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8BB49D4-116A-40A7-A79F-4E5417FF4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09" y="2158614"/>
            <a:ext cx="5610937" cy="2719452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4D883FA6-5182-42F5-B1CD-91DA9A96BAA1}"/>
              </a:ext>
            </a:extLst>
          </p:cNvPr>
          <p:cNvSpPr/>
          <p:nvPr/>
        </p:nvSpPr>
        <p:spPr>
          <a:xfrm>
            <a:off x="362309" y="2169249"/>
            <a:ext cx="5778458" cy="405635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0C38BA8-127C-4D87-93B3-4169E18040F2}"/>
              </a:ext>
            </a:extLst>
          </p:cNvPr>
          <p:cNvCxnSpPr>
            <a:cxnSpLocks/>
          </p:cNvCxnSpPr>
          <p:nvPr/>
        </p:nvCxnSpPr>
        <p:spPr>
          <a:xfrm flipH="1" flipV="1">
            <a:off x="3558410" y="4103323"/>
            <a:ext cx="5661473" cy="996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CCC9C3F-3B07-4E8D-B8C5-E5021A2E5DD9}"/>
              </a:ext>
            </a:extLst>
          </p:cNvPr>
          <p:cNvSpPr txBox="1"/>
          <p:nvPr/>
        </p:nvSpPr>
        <p:spPr>
          <a:xfrm>
            <a:off x="9195742" y="4303067"/>
            <a:ext cx="292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/include/</a:t>
            </a:r>
            <a:r>
              <a:rPr lang="en-US" altLang="ko-KR" sz="1400" dirty="0" err="1"/>
              <a:t>uapi</a:t>
            </a:r>
            <a:r>
              <a:rPr lang="en-US" altLang="ko-KR" sz="1400" dirty="0"/>
              <a:t>/</a:t>
            </a:r>
            <a:r>
              <a:rPr lang="en-US" altLang="ko-KR" sz="1400" dirty="0" err="1"/>
              <a:t>lunux</a:t>
            </a:r>
            <a:r>
              <a:rPr lang="en-US" altLang="ko-KR" sz="1400" dirty="0"/>
              <a:t>/</a:t>
            </a:r>
            <a:r>
              <a:rPr lang="en-US" altLang="ko-KR" sz="1400" dirty="0" err="1"/>
              <a:t>stat.h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CDE3795-D295-48E1-BA14-B7449D606B57}"/>
              </a:ext>
            </a:extLst>
          </p:cNvPr>
          <p:cNvSpPr/>
          <p:nvPr/>
        </p:nvSpPr>
        <p:spPr>
          <a:xfrm>
            <a:off x="9171110" y="2671804"/>
            <a:ext cx="2925331" cy="1939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048629C-6251-465B-96E8-A842B4E4B0F4}"/>
              </a:ext>
            </a:extLst>
          </p:cNvPr>
          <p:cNvCxnSpPr>
            <a:cxnSpLocks/>
          </p:cNvCxnSpPr>
          <p:nvPr/>
        </p:nvCxnSpPr>
        <p:spPr>
          <a:xfrm flipH="1">
            <a:off x="3705225" y="1717902"/>
            <a:ext cx="4403021" cy="109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AD00533-B3A6-40E2-BEAE-F10394BF31FA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3069771" y="2099482"/>
            <a:ext cx="5038475" cy="1289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>
            <a:extLst>
              <a:ext uri="{FF2B5EF4-FFF2-40B4-BE49-F238E27FC236}">
                <a16:creationId xmlns:a16="http://schemas.microsoft.com/office/drawing/2014/main" id="{A9DE2ABB-E164-4F29-83DF-699D7E2C8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8246" y="2007394"/>
            <a:ext cx="3956118" cy="18417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018D71A5-C6AF-4A8D-9C26-607759FC8184}"/>
              </a:ext>
            </a:extLst>
          </p:cNvPr>
          <p:cNvSpPr txBox="1"/>
          <p:nvPr/>
        </p:nvSpPr>
        <p:spPr>
          <a:xfrm>
            <a:off x="8617826" y="2136613"/>
            <a:ext cx="292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/include/</a:t>
            </a:r>
            <a:r>
              <a:rPr lang="en-US" altLang="ko-KR" sz="1400" dirty="0" err="1"/>
              <a:t>uapi</a:t>
            </a:r>
            <a:r>
              <a:rPr lang="en-US" altLang="ko-KR" sz="1400" dirty="0"/>
              <a:t>/</a:t>
            </a:r>
            <a:r>
              <a:rPr lang="en-US" altLang="ko-KR" sz="1400" dirty="0" err="1"/>
              <a:t>lunux</a:t>
            </a:r>
            <a:r>
              <a:rPr lang="en-US" altLang="ko-KR" sz="1400" dirty="0"/>
              <a:t>/</a:t>
            </a:r>
            <a:r>
              <a:rPr lang="en-US" altLang="ko-KR" sz="1400" dirty="0" err="1"/>
              <a:t>stat.h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1FCF7C9-0C98-4DCE-9657-90115BF20265}"/>
              </a:ext>
            </a:extLst>
          </p:cNvPr>
          <p:cNvSpPr/>
          <p:nvPr/>
        </p:nvSpPr>
        <p:spPr>
          <a:xfrm>
            <a:off x="8108246" y="1995438"/>
            <a:ext cx="3956118" cy="42870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04E7A47-B60E-44F5-BAAC-809CF5661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5742" y="4701168"/>
            <a:ext cx="2543530" cy="838317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01EA9B0-3092-4AAA-89BD-805BD646B88D}"/>
              </a:ext>
            </a:extLst>
          </p:cNvPr>
          <p:cNvCxnSpPr>
            <a:cxnSpLocks/>
          </p:cNvCxnSpPr>
          <p:nvPr/>
        </p:nvCxnSpPr>
        <p:spPr>
          <a:xfrm flipV="1">
            <a:off x="9336159" y="2182591"/>
            <a:ext cx="2206999" cy="1406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AFB9571-EFD9-4341-955F-32F87F7B339F}"/>
              </a:ext>
            </a:extLst>
          </p:cNvPr>
          <p:cNvSpPr txBox="1"/>
          <p:nvPr/>
        </p:nvSpPr>
        <p:spPr>
          <a:xfrm>
            <a:off x="9031782" y="5463934"/>
            <a:ext cx="292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/include/</a:t>
            </a:r>
            <a:r>
              <a:rPr lang="en-US" altLang="ko-KR" sz="1400" dirty="0" err="1"/>
              <a:t>uapi</a:t>
            </a:r>
            <a:r>
              <a:rPr lang="en-US" altLang="ko-KR" sz="1400" dirty="0"/>
              <a:t>/</a:t>
            </a:r>
            <a:r>
              <a:rPr lang="en-US" altLang="ko-KR" sz="1400" dirty="0" err="1"/>
              <a:t>lunux</a:t>
            </a:r>
            <a:r>
              <a:rPr lang="en-US" altLang="ko-KR" sz="1400" dirty="0"/>
              <a:t>/</a:t>
            </a:r>
            <a:r>
              <a:rPr lang="en-US" altLang="ko-KR" sz="1400" dirty="0" err="1"/>
              <a:t>stat.h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E11D933-DD99-4A74-BF71-E76CD9ED105E}"/>
              </a:ext>
            </a:extLst>
          </p:cNvPr>
          <p:cNvSpPr/>
          <p:nvPr/>
        </p:nvSpPr>
        <p:spPr>
          <a:xfrm>
            <a:off x="9193502" y="4679602"/>
            <a:ext cx="2556442" cy="109210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3727973-9A4C-465E-835B-2247CFDBB8A8}"/>
              </a:ext>
            </a:extLst>
          </p:cNvPr>
          <p:cNvCxnSpPr>
            <a:cxnSpLocks/>
          </p:cNvCxnSpPr>
          <p:nvPr/>
        </p:nvCxnSpPr>
        <p:spPr>
          <a:xfrm flipH="1" flipV="1">
            <a:off x="5961523" y="3675434"/>
            <a:ext cx="3231979" cy="1446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1C16554-6F99-4EBD-825D-C2355DB73815}"/>
              </a:ext>
            </a:extLst>
          </p:cNvPr>
          <p:cNvSpPr txBox="1"/>
          <p:nvPr/>
        </p:nvSpPr>
        <p:spPr>
          <a:xfrm>
            <a:off x="6247061" y="1354466"/>
            <a:ext cx="565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 </a:t>
            </a:r>
            <a:r>
              <a:rPr lang="en-US" altLang="ko-KR" dirty="0" err="1"/>
              <a:t>inode</a:t>
            </a:r>
            <a:r>
              <a:rPr lang="en-US" altLang="ko-KR" dirty="0"/>
              <a:t> &amp;&amp; </a:t>
            </a:r>
            <a:r>
              <a:rPr lang="en-US" altLang="ko-KR" dirty="0" err="1"/>
              <a:t>inode</a:t>
            </a:r>
            <a:r>
              <a:rPr lang="en-US" altLang="ko-KR" dirty="0"/>
              <a:t>-&gt;</a:t>
            </a:r>
            <a:r>
              <a:rPr lang="en-US" altLang="ko-KR" dirty="0" err="1"/>
              <a:t>i_mode</a:t>
            </a:r>
            <a:r>
              <a:rPr lang="en-US" altLang="ko-KR" dirty="0"/>
              <a:t> has group id (S_ISGID) 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BDA7528-1E89-4FA1-959F-E3C77B97C5C8}"/>
              </a:ext>
            </a:extLst>
          </p:cNvPr>
          <p:cNvSpPr/>
          <p:nvPr/>
        </p:nvSpPr>
        <p:spPr>
          <a:xfrm>
            <a:off x="6247060" y="1311917"/>
            <a:ext cx="5492211" cy="41188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D6A9B5F-8453-42E1-9DE8-39F6A78E5516}"/>
              </a:ext>
            </a:extLst>
          </p:cNvPr>
          <p:cNvCxnSpPr>
            <a:cxnSpLocks/>
          </p:cNvCxnSpPr>
          <p:nvPr/>
        </p:nvCxnSpPr>
        <p:spPr>
          <a:xfrm flipH="1" flipV="1">
            <a:off x="3526333" y="3544687"/>
            <a:ext cx="5628247" cy="696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말풍선: 사각형 74">
            <a:extLst>
              <a:ext uri="{FF2B5EF4-FFF2-40B4-BE49-F238E27FC236}">
                <a16:creationId xmlns:a16="http://schemas.microsoft.com/office/drawing/2014/main" id="{6BAAC6D0-99BD-4332-913F-1BD56B317B5C}"/>
              </a:ext>
            </a:extLst>
          </p:cNvPr>
          <p:cNvSpPr/>
          <p:nvPr/>
        </p:nvSpPr>
        <p:spPr>
          <a:xfrm>
            <a:off x="4589668" y="1714708"/>
            <a:ext cx="831418" cy="342900"/>
          </a:xfrm>
          <a:prstGeom prst="wedgeRectCallout">
            <a:avLst>
              <a:gd name="adj1" fmla="val -10488"/>
              <a:gd name="adj2" fmla="val 8611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8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756BA0-8841-4FCB-AC22-1E689A6B1E84}"/>
              </a:ext>
            </a:extLst>
          </p:cNvPr>
          <p:cNvSpPr txBox="1"/>
          <p:nvPr/>
        </p:nvSpPr>
        <p:spPr>
          <a:xfrm>
            <a:off x="362309" y="1126846"/>
            <a:ext cx="9851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TODO 3 : Initialize </a:t>
            </a:r>
            <a:r>
              <a:rPr lang="en-US" altLang="ko-KR" dirty="0" err="1">
                <a:latin typeface="Consolas" panose="020B0609020204030204" pitchFamily="49" charset="0"/>
              </a:rPr>
              <a:t>myfs</a:t>
            </a:r>
            <a:r>
              <a:rPr lang="en-US" altLang="ko-KR" dirty="0"/>
              <a:t> root </a:t>
            </a:r>
            <a:r>
              <a:rPr lang="en-US" altLang="ko-KR" dirty="0" err="1">
                <a:latin typeface="Consolas" panose="020B0609020204030204" pitchFamily="49" charset="0"/>
              </a:rPr>
              <a:t>inode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en-US" altLang="ko-KR" dirty="0">
                <a:latin typeface="+mn-ea"/>
              </a:rPr>
              <a:t>set </a:t>
            </a:r>
            <a:r>
              <a:rPr lang="en-US" altLang="ko-KR" dirty="0" err="1">
                <a:latin typeface="+mn-ea"/>
              </a:rPr>
              <a:t>inode</a:t>
            </a:r>
            <a:r>
              <a:rPr lang="en-US" altLang="ko-KR" dirty="0">
                <a:latin typeface="+mn-ea"/>
              </a:rPr>
              <a:t> operations for </a:t>
            </a:r>
            <a:r>
              <a:rPr lang="en-US" altLang="ko-KR" dirty="0" err="1">
                <a:latin typeface="+mn-ea"/>
              </a:rPr>
              <a:t>dir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inodes</a:t>
            </a:r>
            <a:endParaRPr lang="en-US" altLang="ko-KR" dirty="0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85EB751-4D31-4829-8C46-D4C355B7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6C5FB7C-F1B1-42A0-8631-2B052C6D2296}"/>
              </a:ext>
            </a:extLst>
          </p:cNvPr>
          <p:cNvSpPr txBox="1">
            <a:spLocks/>
          </p:cNvSpPr>
          <p:nvPr/>
        </p:nvSpPr>
        <p:spPr>
          <a:xfrm>
            <a:off x="990600" y="214341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 Linux Kernel Labs : Filesystem “</a:t>
            </a:r>
            <a:r>
              <a:rPr lang="en-US" altLang="ko-KR" sz="3200" dirty="0" err="1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myfs</a:t>
            </a:r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”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91BBC62-04BB-4DC5-BE0B-54EE820B7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09" y="5114573"/>
            <a:ext cx="5884752" cy="7924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02BC971-7824-4335-971A-DD412586CBCD}"/>
              </a:ext>
            </a:extLst>
          </p:cNvPr>
          <p:cNvSpPr txBox="1"/>
          <p:nvPr/>
        </p:nvSpPr>
        <p:spPr>
          <a:xfrm>
            <a:off x="568820" y="5913659"/>
            <a:ext cx="5365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/include/</a:t>
            </a:r>
            <a:r>
              <a:rPr lang="en-US" altLang="ko-KR" sz="1400" dirty="0" err="1"/>
              <a:t>linux</a:t>
            </a:r>
            <a:r>
              <a:rPr lang="en-US" altLang="ko-KR" sz="1400" dirty="0"/>
              <a:t>/</a:t>
            </a:r>
            <a:r>
              <a:rPr lang="en-US" altLang="ko-KR" sz="1400" dirty="0" err="1">
                <a:latin typeface="Consolas" panose="020B0609020204030204" pitchFamily="49" charset="0"/>
              </a:rPr>
              <a:t>fs.h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6BFAFC-23FC-4D0B-8A74-E58F6D7B6D71}"/>
              </a:ext>
            </a:extLst>
          </p:cNvPr>
          <p:cNvSpPr txBox="1"/>
          <p:nvPr/>
        </p:nvSpPr>
        <p:spPr>
          <a:xfrm>
            <a:off x="330238" y="4914964"/>
            <a:ext cx="5365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/fs/</a:t>
            </a:r>
            <a:r>
              <a:rPr lang="en-US" altLang="ko-KR" sz="1400" dirty="0" err="1">
                <a:latin typeface="Consolas" panose="020B0609020204030204" pitchFamily="49" charset="0"/>
              </a:rPr>
              <a:t>inode.c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8BB49D4-116A-40A7-A79F-4E5417FF4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09" y="2158614"/>
            <a:ext cx="5610937" cy="2719452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4D883FA6-5182-42F5-B1CD-91DA9A96BAA1}"/>
              </a:ext>
            </a:extLst>
          </p:cNvPr>
          <p:cNvSpPr/>
          <p:nvPr/>
        </p:nvSpPr>
        <p:spPr>
          <a:xfrm>
            <a:off x="362309" y="2169249"/>
            <a:ext cx="5778458" cy="405635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말풍선: 사각형 74">
            <a:extLst>
              <a:ext uri="{FF2B5EF4-FFF2-40B4-BE49-F238E27FC236}">
                <a16:creationId xmlns:a16="http://schemas.microsoft.com/office/drawing/2014/main" id="{6BAAC6D0-99BD-4332-913F-1BD56B317B5C}"/>
              </a:ext>
            </a:extLst>
          </p:cNvPr>
          <p:cNvSpPr/>
          <p:nvPr/>
        </p:nvSpPr>
        <p:spPr>
          <a:xfrm>
            <a:off x="4589668" y="1714708"/>
            <a:ext cx="831418" cy="342900"/>
          </a:xfrm>
          <a:prstGeom prst="wedgeRectCallout">
            <a:avLst>
              <a:gd name="adj1" fmla="val -10488"/>
              <a:gd name="adj2" fmla="val 8611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4286565-63CA-4D3D-8C62-8659F98030A6}"/>
              </a:ext>
            </a:extLst>
          </p:cNvPr>
          <p:cNvGrpSpPr/>
          <p:nvPr/>
        </p:nvGrpSpPr>
        <p:grpSpPr>
          <a:xfrm>
            <a:off x="3944416" y="1738177"/>
            <a:ext cx="8208969" cy="4597918"/>
            <a:chOff x="-1538908" y="1080491"/>
            <a:chExt cx="8208969" cy="4621387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AC8092C6-7654-42B2-91C6-B29B505D92C6}"/>
                </a:ext>
              </a:extLst>
            </p:cNvPr>
            <p:cNvGrpSpPr/>
            <p:nvPr/>
          </p:nvGrpSpPr>
          <p:grpSpPr>
            <a:xfrm>
              <a:off x="891603" y="1080491"/>
              <a:ext cx="5778458" cy="4621387"/>
              <a:chOff x="891603" y="1080491"/>
              <a:chExt cx="5778458" cy="4621387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7EE58EE-D48E-4B10-A9E7-7EEABD628AD0}"/>
                  </a:ext>
                </a:extLst>
              </p:cNvPr>
              <p:cNvSpPr/>
              <p:nvPr/>
            </p:nvSpPr>
            <p:spPr>
              <a:xfrm>
                <a:off x="891603" y="1080491"/>
                <a:ext cx="5778458" cy="462138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81502492-3497-4AAC-935C-FA2857BD39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3237" y="1654582"/>
                <a:ext cx="5766824" cy="3713598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6949654-D704-4D53-9650-B65A936AB13F}"/>
                  </a:ext>
                </a:extLst>
              </p:cNvPr>
              <p:cNvSpPr txBox="1"/>
              <p:nvPr/>
            </p:nvSpPr>
            <p:spPr>
              <a:xfrm>
                <a:off x="1112639" y="5382169"/>
                <a:ext cx="53654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/include/</a:t>
                </a:r>
                <a:r>
                  <a:rPr lang="en-US" altLang="ko-KR" sz="1400" dirty="0" err="1"/>
                  <a:t>linux</a:t>
                </a:r>
                <a:r>
                  <a:rPr lang="en-US" altLang="ko-KR" sz="1400" dirty="0"/>
                  <a:t>/</a:t>
                </a:r>
                <a:r>
                  <a:rPr lang="en-US" altLang="ko-KR" sz="1400" dirty="0" err="1"/>
                  <a:t>cr</a:t>
                </a:r>
                <a:r>
                  <a:rPr lang="en-US" altLang="ko-KR" sz="1400" dirty="0" err="1">
                    <a:latin typeface="Consolas" panose="020B0609020204030204" pitchFamily="49" charset="0"/>
                  </a:rPr>
                  <a:t>ed.h</a:t>
                </a:r>
                <a:endParaRPr lang="en-US" altLang="ko-KR" sz="1400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8E5CEE6-9C6F-40ED-93EF-FB410965744E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-1538908" y="1202378"/>
              <a:ext cx="2430511" cy="25200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3AD796B3-A6EB-4466-99CE-2AACF22D8D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622"/>
          <a:stretch/>
        </p:blipFill>
        <p:spPr>
          <a:xfrm>
            <a:off x="6374927" y="1738177"/>
            <a:ext cx="5766824" cy="19683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91AAA34-77F4-4A44-A622-DC01CF939DE6}"/>
              </a:ext>
            </a:extLst>
          </p:cNvPr>
          <p:cNvSpPr txBox="1"/>
          <p:nvPr/>
        </p:nvSpPr>
        <p:spPr>
          <a:xfrm>
            <a:off x="6581438" y="1892269"/>
            <a:ext cx="5365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/include/</a:t>
            </a:r>
            <a:r>
              <a:rPr lang="en-US" altLang="ko-KR" sz="1400" dirty="0" err="1"/>
              <a:t>linux</a:t>
            </a:r>
            <a:r>
              <a:rPr lang="en-US" altLang="ko-KR" sz="1400" dirty="0"/>
              <a:t>/</a:t>
            </a:r>
            <a:r>
              <a:rPr lang="en-US" altLang="ko-KR" sz="1400" dirty="0" err="1"/>
              <a:t>cr</a:t>
            </a:r>
            <a:r>
              <a:rPr lang="en-US" altLang="ko-KR" sz="1400" dirty="0" err="1">
                <a:latin typeface="Consolas" panose="020B0609020204030204" pitchFamily="49" charset="0"/>
              </a:rPr>
              <a:t>ed.h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5FE4D79-37A8-47CF-A049-84F29AB3F6CE}"/>
              </a:ext>
            </a:extLst>
          </p:cNvPr>
          <p:cNvCxnSpPr>
            <a:cxnSpLocks/>
          </p:cNvCxnSpPr>
          <p:nvPr/>
        </p:nvCxnSpPr>
        <p:spPr>
          <a:xfrm flipH="1">
            <a:off x="9019903" y="1892269"/>
            <a:ext cx="2620736" cy="3060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97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5422</TotalTime>
  <Words>1156</Words>
  <Application>Microsoft Office PowerPoint</Application>
  <PresentationFormat>와이드스크린</PresentationFormat>
  <Paragraphs>163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Abadi</vt:lpstr>
      <vt:lpstr>Arial</vt:lpstr>
      <vt:lpstr>Consolas</vt:lpstr>
      <vt:lpstr>맑은 고딕</vt:lpstr>
      <vt:lpstr>Times New Roman</vt:lpstr>
      <vt:lpstr>Wingdings</vt:lpstr>
      <vt:lpstr>Office 테마</vt:lpstr>
      <vt:lpstr>      리눅스 커널 파일 시스템 실습 2   myfs, minfs </vt:lpstr>
      <vt:lpstr>Chapter Objectives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 I/O Buffering</dc:title>
  <dc:creator>송인호</dc:creator>
  <cp:keywords>linux</cp:keywords>
  <cp:lastModifiedBy>송 인호</cp:lastModifiedBy>
  <cp:revision>612</cp:revision>
  <dcterms:created xsi:type="dcterms:W3CDTF">2020-01-01T12:09:55Z</dcterms:created>
  <dcterms:modified xsi:type="dcterms:W3CDTF">2022-02-22T03:37:50Z</dcterms:modified>
</cp:coreProperties>
</file>