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363" r:id="rId4"/>
    <p:sldId id="369" r:id="rId5"/>
    <p:sldId id="370" r:id="rId6"/>
    <p:sldId id="366" r:id="rId7"/>
    <p:sldId id="367" r:id="rId8"/>
    <p:sldId id="377" r:id="rId9"/>
    <p:sldId id="371" r:id="rId10"/>
    <p:sldId id="374" r:id="rId11"/>
    <p:sldId id="381" r:id="rId12"/>
    <p:sldId id="373" r:id="rId13"/>
    <p:sldId id="368" r:id="rId14"/>
    <p:sldId id="382" r:id="rId15"/>
    <p:sldId id="383" r:id="rId16"/>
    <p:sldId id="376" r:id="rId17"/>
    <p:sldId id="359" r:id="rId18"/>
    <p:sldId id="361" r:id="rId19"/>
    <p:sldId id="384" r:id="rId20"/>
    <p:sldId id="385" r:id="rId21"/>
    <p:sldId id="386" r:id="rId22"/>
    <p:sldId id="387" r:id="rId23"/>
    <p:sldId id="362" r:id="rId24"/>
    <p:sldId id="379" r:id="rId25"/>
    <p:sldId id="378" r:id="rId26"/>
    <p:sldId id="261" r:id="rId27"/>
  </p:sldIdLst>
  <p:sldSz cx="12192000" cy="6858000"/>
  <p:notesSz cx="6858000" cy="9144000"/>
  <p:embeddedFontLst>
    <p:embeddedFont>
      <p:font typeface="Abadi" panose="020B0604020104020204" pitchFamily="34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DAB0D"/>
    <a:srgbClr val="BFBFBF"/>
    <a:srgbClr val="85FFDF"/>
    <a:srgbClr val="00CC99"/>
    <a:srgbClr val="D5FFF4"/>
    <a:srgbClr val="EBFFFA"/>
    <a:srgbClr val="FFFFFF"/>
    <a:srgbClr val="00CC66"/>
    <a:srgbClr val="BED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22" autoAdjust="0"/>
    <p:restoredTop sz="75732" autoAdjust="0"/>
  </p:normalViewPr>
  <p:slideViewPr>
    <p:cSldViewPr snapToGrid="0">
      <p:cViewPr varScale="1">
        <p:scale>
          <a:sx n="104" d="100"/>
          <a:sy n="104" d="100"/>
        </p:scale>
        <p:origin x="132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lki.tistory.com/3" TargetMode="External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lfish-developer.com/entry/virtio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qemu-project.gitlab.io/qemu/system/devices/nvme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atthis.com/news-mcdonalds-2-for-6-mix-n-match-deal-back/" TargetMode="External"/><Relationship Id="rId3" Type="http://schemas.openxmlformats.org/officeDocument/2006/relationships/image" Target="../media/image14.jpeg"/><Relationship Id="rId7" Type="http://schemas.openxmlformats.org/officeDocument/2006/relationships/hyperlink" Target="http://itempage3.auction.co.kr/DetailView.aspx?itemno=B220836491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rillist.com/eat/nation/five-guys-burgers-review-menu" TargetMode="Externa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ish-developer.com/entry/virtio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lki.tistory.com/3" TargetMode="External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lfish-developer.com/entry/virtio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qemu-project.gitlab.io/qemu/system/devices/nvme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ites/default/files/conference/protected-files/fast18_slides_li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row.kr/&#49549;&#45812;/&#50500;&#45716;&#44163;&#51060;&#48337;%5b&#53448;%5d-&#51221;&#54869;&#54616;&#51648;&#47803;&#54616;&#44144;&#45208;&#48516;&#47749;&#54616;&#51648;&#50506;&#51008;&#51648;&#49885;&#51008;&#50724;&#55176;&#47140;&#44145;&#51221;&#44144;&#47532;&#44032;&#46112;&#49688;&#51080;&#51020;&#51012;&#51060;&#47476;&#45716;&#47568;.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sup2.github.io/theory_analysis/QEMU_KVM/" TargetMode="External"/><Relationship Id="rId2" Type="http://schemas.openxmlformats.org/officeDocument/2006/relationships/hyperlink" Target="https://github.com/ucare-uchicago/FEM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lki.tistory.com/3" TargetMode="External"/><Relationship Id="rId5" Type="http://schemas.openxmlformats.org/officeDocument/2006/relationships/hyperlink" Target="https://qemu-project.gitlab.io/qemu/system/devices/nvme.html" TargetMode="External"/><Relationship Id="rId4" Type="http://schemas.openxmlformats.org/officeDocument/2006/relationships/hyperlink" Target="https://ssup2.github.io/theory_analysis/IO_Virtualization_Software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ish-developer.com/entry/virtio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sup2.github.io/theory_analysis/QEMU_KVM/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KVM-hypervisor-architecture-based-on-69_fig3_33331221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lki.tistory.com/3" TargetMode="External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emu-project.gitlab.io/qemu/system/devices/nvm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lki.tistory.com/3" TargetMode="External"/><Relationship Id="rId2" Type="http://schemas.openxmlformats.org/officeDocument/2006/relationships/hyperlink" Target="https://www.usenix.org/sites/default/files/conference/protected-files/fast18_slides_l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qemu-project.gitlab.io/qemu/system/devices/nv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1" y="1158481"/>
            <a:ext cx="10181408" cy="3223018"/>
          </a:xfrm>
        </p:spPr>
        <p:txBody>
          <a:bodyPr>
            <a:normAutofit fontScale="90000"/>
          </a:bodyPr>
          <a:lstStyle/>
          <a:p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5300" b="1" dirty="0"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r>
              <a:rPr lang="en-US" altLang="ko-KR" sz="31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Cheap, Accurate, Scalable and Extensible </a:t>
            </a:r>
            <a:br>
              <a:rPr lang="en-US" altLang="ko-KR" sz="105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3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Flash </a:t>
            </a:r>
            <a:r>
              <a:rPr lang="en-US" altLang="ko-KR" sz="36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EMUlator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endParaRPr lang="ko-KR" alt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3605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15 Feb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mearrong123@gmail.com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 bottleneck (1)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660504" y="7927443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QEMU bottleneck(1) </a:t>
            </a:r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VM_exit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‘trap-and-emulate‘ method to emulate IOs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98AAD8-B6BD-4D0F-A135-A5B2128DD28F}"/>
              </a:ext>
            </a:extLst>
          </p:cNvPr>
          <p:cNvSpPr txBox="1"/>
          <p:nvPr/>
        </p:nvSpPr>
        <p:spPr>
          <a:xfrm>
            <a:off x="1590056" y="6419033"/>
            <a:ext cx="100164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: Jeremy </a:t>
            </a:r>
            <a:r>
              <a:rPr lang="en-US" altLang="ko-KR" sz="1100" b="1" dirty="0" err="1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Sugerman</a:t>
            </a:r>
            <a:r>
              <a:rPr lang="en-US" altLang="ko-KR" sz="1100" b="1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et al., Virtualizing I/O Devices on </a:t>
            </a:r>
            <a:r>
              <a:rPr lang="en-US" altLang="ko-KR" sz="1100" b="1" dirty="0" err="1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Vmware</a:t>
            </a:r>
            <a:r>
              <a:rPr lang="en-US" altLang="ko-KR" sz="1100" b="1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Workstation’s Hosted Virtual Machine Monitor. ATC’2001</a:t>
            </a:r>
          </a:p>
          <a:p>
            <a:endParaRPr lang="ko-KR" altLang="en-US" sz="1000" b="1" dirty="0">
              <a:solidFill>
                <a:srgbClr val="0DAB0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448CFC-5B34-4E4A-9A5A-EF3E6F5F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112" y="3096638"/>
            <a:ext cx="8363828" cy="329871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60BFC3-A10D-42BB-9D0B-BBBD49777FA3}"/>
              </a:ext>
            </a:extLst>
          </p:cNvPr>
          <p:cNvCxnSpPr>
            <a:cxnSpLocks/>
          </p:cNvCxnSpPr>
          <p:nvPr/>
        </p:nvCxnSpPr>
        <p:spPr>
          <a:xfrm flipV="1">
            <a:off x="3396622" y="3707626"/>
            <a:ext cx="517793" cy="859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CBDF9AE-7E4D-430D-A633-12AF33F64F8D}"/>
              </a:ext>
            </a:extLst>
          </p:cNvPr>
          <p:cNvCxnSpPr>
            <a:cxnSpLocks/>
          </p:cNvCxnSpPr>
          <p:nvPr/>
        </p:nvCxnSpPr>
        <p:spPr>
          <a:xfrm flipV="1">
            <a:off x="7746448" y="3648394"/>
            <a:ext cx="517793" cy="859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8ADAD02C-533C-42E2-BCEB-90274E4E2159}"/>
              </a:ext>
            </a:extLst>
          </p:cNvPr>
          <p:cNvSpPr/>
          <p:nvPr/>
        </p:nvSpPr>
        <p:spPr>
          <a:xfrm>
            <a:off x="3852538" y="3353192"/>
            <a:ext cx="286656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6711BBD-788B-457C-A2C9-EF44734B3AB2}"/>
              </a:ext>
            </a:extLst>
          </p:cNvPr>
          <p:cNvSpPr/>
          <p:nvPr/>
        </p:nvSpPr>
        <p:spPr>
          <a:xfrm>
            <a:off x="8120241" y="3284098"/>
            <a:ext cx="288000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3711CB-2BC6-4C30-B119-A9A2860C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30" y="1458874"/>
            <a:ext cx="4271781" cy="157614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AA898B-8412-485E-8842-2068C59A73C3}"/>
              </a:ext>
            </a:extLst>
          </p:cNvPr>
          <p:cNvSpPr/>
          <p:nvPr/>
        </p:nvSpPr>
        <p:spPr>
          <a:xfrm>
            <a:off x="7401943" y="1112580"/>
            <a:ext cx="4501220" cy="203293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1F38D-60A2-49F4-928C-A5F143BA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C9A087-DC93-4C26-B1A0-A56DCED04B23}"/>
              </a:ext>
            </a:extLst>
          </p:cNvPr>
          <p:cNvSpPr/>
          <p:nvPr/>
        </p:nvSpPr>
        <p:spPr>
          <a:xfrm>
            <a:off x="1480777" y="1178835"/>
            <a:ext cx="3632200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16F195-9924-4C69-9E8F-EA098C6A9E4F}"/>
              </a:ext>
            </a:extLst>
          </p:cNvPr>
          <p:cNvSpPr/>
          <p:nvPr/>
        </p:nvSpPr>
        <p:spPr>
          <a:xfrm>
            <a:off x="1480776" y="1687090"/>
            <a:ext cx="3632200" cy="946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70B532-0786-409C-87F9-521AC8B34AD2}"/>
              </a:ext>
            </a:extLst>
          </p:cNvPr>
          <p:cNvSpPr/>
          <p:nvPr/>
        </p:nvSpPr>
        <p:spPr>
          <a:xfrm>
            <a:off x="2205140" y="2448801"/>
            <a:ext cx="2183473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61440C-7117-434E-A64E-F2F02ACFB2D2}"/>
              </a:ext>
            </a:extLst>
          </p:cNvPr>
          <p:cNvSpPr/>
          <p:nvPr/>
        </p:nvSpPr>
        <p:spPr>
          <a:xfrm>
            <a:off x="1397488" y="4876788"/>
            <a:ext cx="3809566" cy="946149"/>
          </a:xfrm>
          <a:prstGeom prst="rect">
            <a:avLst/>
          </a:prstGeom>
          <a:solidFill>
            <a:srgbClr val="85F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61E96B-A07F-4DD6-B042-679A51DB91FA}"/>
              </a:ext>
            </a:extLst>
          </p:cNvPr>
          <p:cNvSpPr/>
          <p:nvPr/>
        </p:nvSpPr>
        <p:spPr>
          <a:xfrm>
            <a:off x="1372335" y="4692350"/>
            <a:ext cx="1742177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 </a:t>
            </a:r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0F80AD-AF30-4C3A-B600-262909BCD788}"/>
              </a:ext>
            </a:extLst>
          </p:cNvPr>
          <p:cNvSpPr/>
          <p:nvPr/>
        </p:nvSpPr>
        <p:spPr>
          <a:xfrm>
            <a:off x="3355157" y="4692349"/>
            <a:ext cx="1861145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 </a:t>
            </a:r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2AD395-3D0F-4CC0-AD5F-C340B3A95D52}"/>
              </a:ext>
            </a:extLst>
          </p:cNvPr>
          <p:cNvGrpSpPr/>
          <p:nvPr/>
        </p:nvGrpSpPr>
        <p:grpSpPr>
          <a:xfrm>
            <a:off x="1816520" y="3057439"/>
            <a:ext cx="1364800" cy="702716"/>
            <a:chOff x="1517344" y="-627541"/>
            <a:chExt cx="881349" cy="5728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9DD406-B48A-402F-8466-241E8E4FA567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C2E82D-8415-4EC9-A501-56AAB044DBCC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B0AD2A9-0FDD-4CFE-8168-C10D44BC3794}"/>
                </a:ext>
              </a:extLst>
            </p:cNvPr>
            <p:cNvCxnSpPr>
              <a:cxnSpLocks/>
              <a:stCxn id="25" idx="0"/>
              <a:endCxn id="26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4EB42C0-F3D6-497A-AD0F-EA4EF145C21F}"/>
                </a:ext>
              </a:extLst>
            </p:cNvPr>
            <p:cNvCxnSpPr>
              <a:cxnSpLocks/>
              <a:stCxn id="25" idx="7"/>
              <a:endCxn id="26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F964CF7-69B1-4B9D-AB46-959017C16EEC}"/>
                </a:ext>
              </a:extLst>
            </p:cNvPr>
            <p:cNvCxnSpPr>
              <a:cxnSpLocks/>
              <a:stCxn id="25" idx="6"/>
              <a:endCxn id="26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9A161FC-68E0-40D1-B50D-071DCE108A40}"/>
                </a:ext>
              </a:extLst>
            </p:cNvPr>
            <p:cNvCxnSpPr>
              <a:cxnSpLocks/>
              <a:stCxn id="25" idx="5"/>
              <a:endCxn id="26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F010077-E298-4AF9-9ECB-9863989E793C}"/>
                </a:ext>
              </a:extLst>
            </p:cNvPr>
            <p:cNvCxnSpPr>
              <a:cxnSpLocks/>
              <a:stCxn id="25" idx="4"/>
              <a:endCxn id="26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DE69EB-DE33-4D8E-A75C-B50CFEB32DDB}"/>
                </a:ext>
              </a:extLst>
            </p:cNvPr>
            <p:cNvCxnSpPr>
              <a:cxnSpLocks/>
              <a:stCxn id="25" idx="3"/>
              <a:endCxn id="26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B7A1AE3-6F19-49FE-B133-38F14031335A}"/>
                </a:ext>
              </a:extLst>
            </p:cNvPr>
            <p:cNvCxnSpPr>
              <a:cxnSpLocks/>
              <a:stCxn id="25" idx="2"/>
              <a:endCxn id="26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2A17EA3-0781-4E5F-A52F-EF44F7E4E525}"/>
                </a:ext>
              </a:extLst>
            </p:cNvPr>
            <p:cNvCxnSpPr>
              <a:cxnSpLocks/>
              <a:stCxn id="26" idx="1"/>
              <a:endCxn id="25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060141-E88A-49B0-BBFE-13C1571E14FA}"/>
              </a:ext>
            </a:extLst>
          </p:cNvPr>
          <p:cNvGrpSpPr/>
          <p:nvPr/>
        </p:nvGrpSpPr>
        <p:grpSpPr>
          <a:xfrm>
            <a:off x="3302271" y="3059471"/>
            <a:ext cx="1364800" cy="702716"/>
            <a:chOff x="1517344" y="-627541"/>
            <a:chExt cx="881349" cy="57287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0B4647D-7F6E-469A-B6D9-D30D241F9BD9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C0CBAA-1BD9-4995-A217-4311CF3481D8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29FF995-53BE-4DDA-A99C-5635FC9FD14E}"/>
                </a:ext>
              </a:extLst>
            </p:cNvPr>
            <p:cNvCxnSpPr>
              <a:cxnSpLocks/>
              <a:stCxn id="36" idx="0"/>
              <a:endCxn id="37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5AA8731-7F1E-414A-827E-E163E90CF940}"/>
                </a:ext>
              </a:extLst>
            </p:cNvPr>
            <p:cNvCxnSpPr>
              <a:cxnSpLocks/>
              <a:stCxn id="36" idx="7"/>
              <a:endCxn id="37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AD50C1A-0742-4771-9F73-94C4DF758903}"/>
                </a:ext>
              </a:extLst>
            </p:cNvPr>
            <p:cNvCxnSpPr>
              <a:cxnSpLocks/>
              <a:stCxn id="36" idx="6"/>
              <a:endCxn id="37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3C13ED7-17CB-439E-A123-56624B15A96A}"/>
                </a:ext>
              </a:extLst>
            </p:cNvPr>
            <p:cNvCxnSpPr>
              <a:cxnSpLocks/>
              <a:stCxn id="36" idx="5"/>
              <a:endCxn id="37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B600474-7BB9-4453-AB20-F67B6B767A38}"/>
                </a:ext>
              </a:extLst>
            </p:cNvPr>
            <p:cNvCxnSpPr>
              <a:cxnSpLocks/>
              <a:stCxn id="36" idx="4"/>
              <a:endCxn id="37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3FC48E6-7415-448F-A4A7-91D64673E419}"/>
                </a:ext>
              </a:extLst>
            </p:cNvPr>
            <p:cNvCxnSpPr>
              <a:cxnSpLocks/>
              <a:stCxn id="36" idx="3"/>
              <a:endCxn id="37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A061600-C6E6-426C-BC80-F9CD5916317C}"/>
                </a:ext>
              </a:extLst>
            </p:cNvPr>
            <p:cNvCxnSpPr>
              <a:cxnSpLocks/>
              <a:stCxn id="36" idx="2"/>
              <a:endCxn id="37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BB0DAD-FE6E-4F29-BCA2-D1DB109F191A}"/>
                </a:ext>
              </a:extLst>
            </p:cNvPr>
            <p:cNvCxnSpPr>
              <a:cxnSpLocks/>
              <a:stCxn id="37" idx="1"/>
              <a:endCxn id="36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59E433F-28C4-4362-94C3-0FB9CEEC4520}"/>
              </a:ext>
            </a:extLst>
          </p:cNvPr>
          <p:cNvSpPr txBox="1"/>
          <p:nvPr/>
        </p:nvSpPr>
        <p:spPr>
          <a:xfrm>
            <a:off x="1775003" y="3832375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Submission </a:t>
            </a:r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AD382A-70AC-478B-83A8-0A84E237A083}"/>
              </a:ext>
            </a:extLst>
          </p:cNvPr>
          <p:cNvSpPr txBox="1"/>
          <p:nvPr/>
        </p:nvSpPr>
        <p:spPr>
          <a:xfrm>
            <a:off x="3286402" y="382064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Completion</a:t>
            </a:r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7390029-CFA2-4164-A6E2-E8CE6D45AEE6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V="1">
            <a:off x="1372336" y="2633239"/>
            <a:ext cx="832805" cy="2243549"/>
          </a:xfrm>
          <a:prstGeom prst="curvedConnector3">
            <a:avLst>
              <a:gd name="adj1" fmla="val 12744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E231DE76-3B3F-4C9F-A3BB-19E93E126C2E}"/>
              </a:ext>
            </a:extLst>
          </p:cNvPr>
          <p:cNvCxnSpPr>
            <a:cxnSpLocks/>
            <a:stCxn id="20" idx="3"/>
            <a:endCxn id="23" idx="3"/>
          </p:cNvCxnSpPr>
          <p:nvPr/>
        </p:nvCxnSpPr>
        <p:spPr>
          <a:xfrm>
            <a:off x="4388613" y="2633240"/>
            <a:ext cx="827689" cy="2243548"/>
          </a:xfrm>
          <a:prstGeom prst="curvedConnector3">
            <a:avLst>
              <a:gd name="adj1" fmla="val 1276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번개 57">
            <a:extLst>
              <a:ext uri="{FF2B5EF4-FFF2-40B4-BE49-F238E27FC236}">
                <a16:creationId xmlns:a16="http://schemas.microsoft.com/office/drawing/2014/main" id="{C0525D2A-0CD2-4E58-9CFF-6B87D46CB835}"/>
              </a:ext>
            </a:extLst>
          </p:cNvPr>
          <p:cNvSpPr/>
          <p:nvPr/>
        </p:nvSpPr>
        <p:spPr>
          <a:xfrm>
            <a:off x="576794" y="4478706"/>
            <a:ext cx="647104" cy="1013885"/>
          </a:xfrm>
          <a:prstGeom prst="lightningBol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CFB934-CCE4-483B-A1DB-8B4E55F69D5F}"/>
              </a:ext>
            </a:extLst>
          </p:cNvPr>
          <p:cNvSpPr txBox="1"/>
          <p:nvPr/>
        </p:nvSpPr>
        <p:spPr>
          <a:xfrm>
            <a:off x="-36640" y="5323277"/>
            <a:ext cx="126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VM-exit</a:t>
            </a:r>
            <a:endParaRPr lang="ko-KR" altLang="en-US" sz="2400" dirty="0">
              <a:solidFill>
                <a:srgbClr val="FF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B4A0FD5-25AD-48D5-B972-184EF5253E17}"/>
              </a:ext>
            </a:extLst>
          </p:cNvPr>
          <p:cNvSpPr/>
          <p:nvPr/>
        </p:nvSpPr>
        <p:spPr>
          <a:xfrm>
            <a:off x="2015103" y="5879754"/>
            <a:ext cx="2613229" cy="71628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thousands of cycles interrupt </a:t>
            </a:r>
            <a:r>
              <a:rPr lang="en-US" altLang="ko-KR" sz="2000" b="1" dirty="0"/>
              <a:t>overhead</a:t>
            </a:r>
            <a:endParaRPr lang="ko-KR" altLang="en-US" sz="20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0D1867-F0BE-419B-9B61-FC226FDFF363}"/>
              </a:ext>
            </a:extLst>
          </p:cNvPr>
          <p:cNvSpPr/>
          <p:nvPr/>
        </p:nvSpPr>
        <p:spPr>
          <a:xfrm>
            <a:off x="7124806" y="1178835"/>
            <a:ext cx="3632200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42DEDDA-3FF8-40F9-A515-B859B1AD9639}"/>
              </a:ext>
            </a:extLst>
          </p:cNvPr>
          <p:cNvSpPr/>
          <p:nvPr/>
        </p:nvSpPr>
        <p:spPr>
          <a:xfrm>
            <a:off x="7124805" y="1687090"/>
            <a:ext cx="3632200" cy="946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5D5A4C-45FE-4237-9934-CE7ED98D225C}"/>
              </a:ext>
            </a:extLst>
          </p:cNvPr>
          <p:cNvSpPr/>
          <p:nvPr/>
        </p:nvSpPr>
        <p:spPr>
          <a:xfrm>
            <a:off x="7849169" y="2448801"/>
            <a:ext cx="2183473" cy="368877"/>
          </a:xfrm>
          <a:prstGeom prst="rect">
            <a:avLst/>
          </a:prstGeom>
          <a:solidFill>
            <a:srgbClr val="85F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47C6CBC-F05E-4780-A1FB-8FBF3CC85CE5}"/>
              </a:ext>
            </a:extLst>
          </p:cNvPr>
          <p:cNvSpPr/>
          <p:nvPr/>
        </p:nvSpPr>
        <p:spPr>
          <a:xfrm>
            <a:off x="7041517" y="4876788"/>
            <a:ext cx="3809566" cy="946149"/>
          </a:xfrm>
          <a:prstGeom prst="rect">
            <a:avLst/>
          </a:prstGeom>
          <a:solidFill>
            <a:srgbClr val="85FF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8D8D25-E11E-4C56-9960-F706D7D3E7AF}"/>
              </a:ext>
            </a:extLst>
          </p:cNvPr>
          <p:cNvSpPr/>
          <p:nvPr/>
        </p:nvSpPr>
        <p:spPr>
          <a:xfrm>
            <a:off x="7016364" y="4692350"/>
            <a:ext cx="1742177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 </a:t>
            </a:r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49E649-5454-4FBF-B1F0-5AF3B29FE9C1}"/>
              </a:ext>
            </a:extLst>
          </p:cNvPr>
          <p:cNvSpPr/>
          <p:nvPr/>
        </p:nvSpPr>
        <p:spPr>
          <a:xfrm>
            <a:off x="8999186" y="4692349"/>
            <a:ext cx="1861145" cy="36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 </a:t>
            </a:r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508445D-AF8E-4BB5-8A14-7909A16010A9}"/>
              </a:ext>
            </a:extLst>
          </p:cNvPr>
          <p:cNvGrpSpPr/>
          <p:nvPr/>
        </p:nvGrpSpPr>
        <p:grpSpPr>
          <a:xfrm>
            <a:off x="7460549" y="3057439"/>
            <a:ext cx="1364800" cy="702716"/>
            <a:chOff x="1517344" y="-627541"/>
            <a:chExt cx="881349" cy="572877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47DE914-74B6-4337-994D-F7768B482D22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919D2FE-0286-4758-918D-9C75F2D43089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D9FA9F8-A086-43F0-943B-C76EAB842FF5}"/>
                </a:ext>
              </a:extLst>
            </p:cNvPr>
            <p:cNvCxnSpPr>
              <a:stCxn id="68" idx="0"/>
              <a:endCxn id="69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6D98B56-E85D-4F2B-8A89-EC714F9013F3}"/>
                </a:ext>
              </a:extLst>
            </p:cNvPr>
            <p:cNvCxnSpPr>
              <a:cxnSpLocks/>
              <a:stCxn id="68" idx="7"/>
              <a:endCxn id="69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B820C9A-51CE-44CB-B22A-1A0E6427FF0F}"/>
                </a:ext>
              </a:extLst>
            </p:cNvPr>
            <p:cNvCxnSpPr>
              <a:cxnSpLocks/>
              <a:stCxn id="68" idx="6"/>
              <a:endCxn id="69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11651C3-40F0-46D7-BE3C-33B5F3A97039}"/>
                </a:ext>
              </a:extLst>
            </p:cNvPr>
            <p:cNvCxnSpPr>
              <a:cxnSpLocks/>
              <a:stCxn id="68" idx="5"/>
              <a:endCxn id="69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77966A9-1569-4209-A4E3-422AD1B46018}"/>
                </a:ext>
              </a:extLst>
            </p:cNvPr>
            <p:cNvCxnSpPr>
              <a:cxnSpLocks/>
              <a:stCxn id="68" idx="4"/>
              <a:endCxn id="69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C1DB593-2E81-4AA6-B3F7-7422408C64F0}"/>
                </a:ext>
              </a:extLst>
            </p:cNvPr>
            <p:cNvCxnSpPr>
              <a:cxnSpLocks/>
              <a:stCxn id="68" idx="3"/>
              <a:endCxn id="69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0D97BCC-6628-4704-AA70-881609086C2A}"/>
                </a:ext>
              </a:extLst>
            </p:cNvPr>
            <p:cNvCxnSpPr>
              <a:cxnSpLocks/>
              <a:stCxn id="68" idx="2"/>
              <a:endCxn id="69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DDFBB5F-221A-4178-92EE-B60FA6AFBA63}"/>
                </a:ext>
              </a:extLst>
            </p:cNvPr>
            <p:cNvCxnSpPr>
              <a:cxnSpLocks/>
              <a:stCxn id="69" idx="1"/>
              <a:endCxn id="68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6EAFAEE-A989-4644-A66A-0C9989F6B98D}"/>
              </a:ext>
            </a:extLst>
          </p:cNvPr>
          <p:cNvGrpSpPr/>
          <p:nvPr/>
        </p:nvGrpSpPr>
        <p:grpSpPr>
          <a:xfrm>
            <a:off x="8946300" y="3059471"/>
            <a:ext cx="1364800" cy="702716"/>
            <a:chOff x="1517344" y="-627541"/>
            <a:chExt cx="881349" cy="572877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DF0AD86-1500-41AF-A41C-4AD16A684939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44B407A-EC64-4689-AC0E-542AA1EAE387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B9FB3EC-463C-4E8E-85AB-8B3538E723D3}"/>
                </a:ext>
              </a:extLst>
            </p:cNvPr>
            <p:cNvCxnSpPr>
              <a:stCxn id="79" idx="0"/>
              <a:endCxn id="80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8C16BCA-883B-4E74-B1E9-68987E4EF779}"/>
                </a:ext>
              </a:extLst>
            </p:cNvPr>
            <p:cNvCxnSpPr>
              <a:cxnSpLocks/>
              <a:stCxn id="79" idx="7"/>
              <a:endCxn id="80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19F56A7-3542-4A6D-97CC-42ADDFF10F04}"/>
                </a:ext>
              </a:extLst>
            </p:cNvPr>
            <p:cNvCxnSpPr>
              <a:cxnSpLocks/>
              <a:stCxn id="79" idx="6"/>
              <a:endCxn id="80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93D7AEA-3D46-43EA-9CD3-3FB6ABF240CD}"/>
                </a:ext>
              </a:extLst>
            </p:cNvPr>
            <p:cNvCxnSpPr>
              <a:cxnSpLocks/>
              <a:stCxn id="79" idx="5"/>
              <a:endCxn id="80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10968BB-4E30-4B48-8A78-EA01A6F73870}"/>
                </a:ext>
              </a:extLst>
            </p:cNvPr>
            <p:cNvCxnSpPr>
              <a:cxnSpLocks/>
              <a:stCxn id="79" idx="4"/>
              <a:endCxn id="80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DDFDE88-6685-4779-BED8-2AC642CC546B}"/>
                </a:ext>
              </a:extLst>
            </p:cNvPr>
            <p:cNvCxnSpPr>
              <a:cxnSpLocks/>
              <a:stCxn id="79" idx="3"/>
              <a:endCxn id="80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7A9F48C-6EFD-4D28-BF71-1026FF8A9889}"/>
                </a:ext>
              </a:extLst>
            </p:cNvPr>
            <p:cNvCxnSpPr>
              <a:cxnSpLocks/>
              <a:stCxn id="79" idx="2"/>
              <a:endCxn id="80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05EF4C4-BF9F-4BE7-B902-8D29587DD146}"/>
                </a:ext>
              </a:extLst>
            </p:cNvPr>
            <p:cNvCxnSpPr>
              <a:cxnSpLocks/>
              <a:stCxn id="80" idx="1"/>
              <a:endCxn id="79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E17D0D2F-8253-4C4A-8048-AD482A16DAA3}"/>
              </a:ext>
            </a:extLst>
          </p:cNvPr>
          <p:cNvSpPr txBox="1"/>
          <p:nvPr/>
        </p:nvSpPr>
        <p:spPr>
          <a:xfrm>
            <a:off x="7419032" y="3832375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Submission </a:t>
            </a:r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6D0E28-3EC9-4BA6-9768-8F19315B99F9}"/>
              </a:ext>
            </a:extLst>
          </p:cNvPr>
          <p:cNvSpPr txBox="1"/>
          <p:nvPr/>
        </p:nvSpPr>
        <p:spPr>
          <a:xfrm>
            <a:off x="8930431" y="382064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Completion</a:t>
            </a:r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C00293F-F853-4275-91A1-A677A28F7151}"/>
              </a:ext>
            </a:extLst>
          </p:cNvPr>
          <p:cNvSpPr/>
          <p:nvPr/>
        </p:nvSpPr>
        <p:spPr>
          <a:xfrm>
            <a:off x="7659132" y="5879754"/>
            <a:ext cx="2613229" cy="716280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ZERO VM-exit</a:t>
            </a:r>
            <a:endParaRPr lang="ko-KR" altLang="en-US" sz="24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C27A90-1123-4107-AB61-A5C7F783248C}"/>
              </a:ext>
            </a:extLst>
          </p:cNvPr>
          <p:cNvSpPr/>
          <p:nvPr/>
        </p:nvSpPr>
        <p:spPr>
          <a:xfrm>
            <a:off x="10513394" y="3180906"/>
            <a:ext cx="1330263" cy="57924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Shadow </a:t>
            </a:r>
            <a:r>
              <a:rPr lang="en-US" altLang="ko-KR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C92D98-16A2-4FB1-8132-0BC1B267A7F8}"/>
              </a:ext>
            </a:extLst>
          </p:cNvPr>
          <p:cNvSpPr/>
          <p:nvPr/>
        </p:nvSpPr>
        <p:spPr>
          <a:xfrm>
            <a:off x="5927992" y="3180906"/>
            <a:ext cx="1330263" cy="57924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Shadow </a:t>
            </a:r>
            <a:r>
              <a:rPr lang="en-US" altLang="ko-KR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DoorBell</a:t>
            </a:r>
            <a:endParaRPr lang="ko-KR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54A845B-ED32-4EAD-87A4-FF71726AA1F9}"/>
              </a:ext>
            </a:extLst>
          </p:cNvPr>
          <p:cNvCxnSpPr>
            <a:cxnSpLocks/>
            <a:stCxn id="63" idx="3"/>
            <a:endCxn id="92" idx="0"/>
          </p:cNvCxnSpPr>
          <p:nvPr/>
        </p:nvCxnSpPr>
        <p:spPr>
          <a:xfrm>
            <a:off x="10032642" y="2633240"/>
            <a:ext cx="1145884" cy="54766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CE440F0-B695-4522-8E07-449B1273A813}"/>
              </a:ext>
            </a:extLst>
          </p:cNvPr>
          <p:cNvCxnSpPr>
            <a:cxnSpLocks/>
            <a:stCxn id="63" idx="1"/>
            <a:endCxn id="93" idx="0"/>
          </p:cNvCxnSpPr>
          <p:nvPr/>
        </p:nvCxnSpPr>
        <p:spPr>
          <a:xfrm flipH="1">
            <a:off x="6593124" y="2633240"/>
            <a:ext cx="1256045" cy="54766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68406FE-31F3-4F5E-8D30-E78A11FCAA46}"/>
              </a:ext>
            </a:extLst>
          </p:cNvPr>
          <p:cNvCxnSpPr>
            <a:cxnSpLocks/>
            <a:stCxn id="93" idx="2"/>
            <a:endCxn id="97" idx="1"/>
          </p:cNvCxnSpPr>
          <p:nvPr/>
        </p:nvCxnSpPr>
        <p:spPr>
          <a:xfrm>
            <a:off x="6593124" y="3760155"/>
            <a:ext cx="2011802" cy="9042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7FE201A-5529-4E2A-9583-B70958D8EAED}"/>
              </a:ext>
            </a:extLst>
          </p:cNvPr>
          <p:cNvSpPr/>
          <p:nvPr/>
        </p:nvSpPr>
        <p:spPr>
          <a:xfrm>
            <a:off x="8604926" y="4365555"/>
            <a:ext cx="619717" cy="5976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41E0CA25-B3DC-4164-80BB-09E901B02C01}"/>
              </a:ext>
            </a:extLst>
          </p:cNvPr>
          <p:cNvSpPr/>
          <p:nvPr/>
        </p:nvSpPr>
        <p:spPr>
          <a:xfrm rot="4426430">
            <a:off x="8690150" y="4462199"/>
            <a:ext cx="393252" cy="377440"/>
          </a:xfrm>
          <a:custGeom>
            <a:avLst/>
            <a:gdLst>
              <a:gd name="connsiteX0" fmla="*/ 623440 w 623440"/>
              <a:gd name="connsiteY0" fmla="*/ 38321 h 506771"/>
              <a:gd name="connsiteX1" fmla="*/ 394840 w 623440"/>
              <a:gd name="connsiteY1" fmla="*/ 484635 h 506771"/>
              <a:gd name="connsiteX2" fmla="*/ 79154 w 623440"/>
              <a:gd name="connsiteY2" fmla="*/ 397549 h 506771"/>
              <a:gd name="connsiteX3" fmla="*/ 24725 w 623440"/>
              <a:gd name="connsiteY3" fmla="*/ 38321 h 506771"/>
              <a:gd name="connsiteX4" fmla="*/ 416611 w 623440"/>
              <a:gd name="connsiteY4" fmla="*/ 27435 h 506771"/>
              <a:gd name="connsiteX0" fmla="*/ 530571 w 530571"/>
              <a:gd name="connsiteY0" fmla="*/ 247871 h 492310"/>
              <a:gd name="connsiteX1" fmla="*/ 394840 w 530571"/>
              <a:gd name="connsiteY1" fmla="*/ 484635 h 492310"/>
              <a:gd name="connsiteX2" fmla="*/ 79154 w 530571"/>
              <a:gd name="connsiteY2" fmla="*/ 397549 h 492310"/>
              <a:gd name="connsiteX3" fmla="*/ 24725 w 530571"/>
              <a:gd name="connsiteY3" fmla="*/ 38321 h 492310"/>
              <a:gd name="connsiteX4" fmla="*/ 416611 w 530571"/>
              <a:gd name="connsiteY4" fmla="*/ 27435 h 492310"/>
              <a:gd name="connsiteX0" fmla="*/ 530571 w 530571"/>
              <a:gd name="connsiteY0" fmla="*/ 247871 h 492310"/>
              <a:gd name="connsiteX1" fmla="*/ 394840 w 530571"/>
              <a:gd name="connsiteY1" fmla="*/ 484635 h 492310"/>
              <a:gd name="connsiteX2" fmla="*/ 79154 w 530571"/>
              <a:gd name="connsiteY2" fmla="*/ 397549 h 492310"/>
              <a:gd name="connsiteX3" fmla="*/ 24725 w 530571"/>
              <a:gd name="connsiteY3" fmla="*/ 38321 h 492310"/>
              <a:gd name="connsiteX4" fmla="*/ 416611 w 530571"/>
              <a:gd name="connsiteY4" fmla="*/ 27435 h 492310"/>
              <a:gd name="connsiteX0" fmla="*/ 539682 w 539682"/>
              <a:gd name="connsiteY0" fmla="*/ 247871 h 494710"/>
              <a:gd name="connsiteX1" fmla="*/ 403951 w 539682"/>
              <a:gd name="connsiteY1" fmla="*/ 484635 h 494710"/>
              <a:gd name="connsiteX2" fmla="*/ 57309 w 539682"/>
              <a:gd name="connsiteY2" fmla="*/ 409456 h 494710"/>
              <a:gd name="connsiteX3" fmla="*/ 33836 w 539682"/>
              <a:gd name="connsiteY3" fmla="*/ 38321 h 494710"/>
              <a:gd name="connsiteX4" fmla="*/ 425722 w 539682"/>
              <a:gd name="connsiteY4" fmla="*/ 27435 h 494710"/>
              <a:gd name="connsiteX0" fmla="*/ 517571 w 517571"/>
              <a:gd name="connsiteY0" fmla="*/ 233351 h 479395"/>
              <a:gd name="connsiteX1" fmla="*/ 381840 w 517571"/>
              <a:gd name="connsiteY1" fmla="*/ 470115 h 479395"/>
              <a:gd name="connsiteX2" fmla="*/ 35198 w 517571"/>
              <a:gd name="connsiteY2" fmla="*/ 394936 h 479395"/>
              <a:gd name="connsiteX3" fmla="*/ 49825 w 517571"/>
              <a:gd name="connsiteY3" fmla="*/ 59519 h 479395"/>
              <a:gd name="connsiteX4" fmla="*/ 403611 w 517571"/>
              <a:gd name="connsiteY4" fmla="*/ 12915 h 479395"/>
              <a:gd name="connsiteX0" fmla="*/ 517571 w 517571"/>
              <a:gd name="connsiteY0" fmla="*/ 233351 h 479395"/>
              <a:gd name="connsiteX1" fmla="*/ 381840 w 517571"/>
              <a:gd name="connsiteY1" fmla="*/ 470115 h 479395"/>
              <a:gd name="connsiteX2" fmla="*/ 35198 w 517571"/>
              <a:gd name="connsiteY2" fmla="*/ 394936 h 479395"/>
              <a:gd name="connsiteX3" fmla="*/ 49825 w 517571"/>
              <a:gd name="connsiteY3" fmla="*/ 59519 h 479395"/>
              <a:gd name="connsiteX4" fmla="*/ 382180 w 517571"/>
              <a:gd name="connsiteY4" fmla="*/ 12915 h 479395"/>
              <a:gd name="connsiteX0" fmla="*/ 516256 w 516256"/>
              <a:gd name="connsiteY0" fmla="*/ 233351 h 463151"/>
              <a:gd name="connsiteX1" fmla="*/ 361475 w 516256"/>
              <a:gd name="connsiteY1" fmla="*/ 451065 h 463151"/>
              <a:gd name="connsiteX2" fmla="*/ 33883 w 516256"/>
              <a:gd name="connsiteY2" fmla="*/ 394936 h 463151"/>
              <a:gd name="connsiteX3" fmla="*/ 48510 w 516256"/>
              <a:gd name="connsiteY3" fmla="*/ 59519 h 463151"/>
              <a:gd name="connsiteX4" fmla="*/ 380865 w 516256"/>
              <a:gd name="connsiteY4" fmla="*/ 12915 h 463151"/>
              <a:gd name="connsiteX0" fmla="*/ 482918 w 482918"/>
              <a:gd name="connsiteY0" fmla="*/ 228588 h 463501"/>
              <a:gd name="connsiteX1" fmla="*/ 361475 w 482918"/>
              <a:gd name="connsiteY1" fmla="*/ 451065 h 463501"/>
              <a:gd name="connsiteX2" fmla="*/ 33883 w 482918"/>
              <a:gd name="connsiteY2" fmla="*/ 394936 h 463501"/>
              <a:gd name="connsiteX3" fmla="*/ 48510 w 482918"/>
              <a:gd name="connsiteY3" fmla="*/ 59519 h 463501"/>
              <a:gd name="connsiteX4" fmla="*/ 380865 w 482918"/>
              <a:gd name="connsiteY4" fmla="*/ 12915 h 4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918" h="463501">
                <a:moveTo>
                  <a:pt x="482918" y="228588"/>
                </a:moveTo>
                <a:cubicBezTo>
                  <a:pt x="463981" y="431334"/>
                  <a:pt x="436314" y="423340"/>
                  <a:pt x="361475" y="451065"/>
                </a:cubicBezTo>
                <a:cubicBezTo>
                  <a:pt x="286636" y="478790"/>
                  <a:pt x="86044" y="460193"/>
                  <a:pt x="33883" y="394936"/>
                </a:cubicBezTo>
                <a:cubicBezTo>
                  <a:pt x="-18278" y="329679"/>
                  <a:pt x="-7733" y="121205"/>
                  <a:pt x="48510" y="59519"/>
                </a:cubicBezTo>
                <a:cubicBezTo>
                  <a:pt x="104753" y="-2167"/>
                  <a:pt x="213043" y="-12485"/>
                  <a:pt x="380865" y="12915"/>
                </a:cubicBezTo>
              </a:path>
            </a:pathLst>
          </a:custGeom>
          <a:noFill/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9" name="제목 1">
            <a:extLst>
              <a:ext uri="{FF2B5EF4-FFF2-40B4-BE49-F238E27FC236}">
                <a16:creationId xmlns:a16="http://schemas.microsoft.com/office/drawing/2014/main" id="{5586B8A8-345F-4FED-BECB-C66808085D4F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approach (1)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AA0E2D3-9D2E-41CD-94AE-DA81903A4D4F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E931B81-1DA8-4F43-96F5-CCF9656BD802}"/>
              </a:ext>
            </a:extLst>
          </p:cNvPr>
          <p:cNvSpPr txBox="1"/>
          <p:nvPr/>
        </p:nvSpPr>
        <p:spPr>
          <a:xfrm>
            <a:off x="9270841" y="4343024"/>
            <a:ext cx="276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dedicated thread</a:t>
            </a:r>
            <a:endParaRPr lang="ko-KR" altLang="en-US" dirty="0">
              <a:solidFill>
                <a:srgbClr val="0000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8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approach (1)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86215" y="7858542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EDA82-A263-4635-9A37-F620972CC56B}"/>
              </a:ext>
            </a:extLst>
          </p:cNvPr>
          <p:cNvSpPr txBox="1"/>
          <p:nvPr/>
        </p:nvSpPr>
        <p:spPr>
          <a:xfrm>
            <a:off x="438192" y="243840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trike="sngStrike" dirty="0" err="1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strike="sngStrike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</a:t>
            </a:r>
          </a:p>
          <a:p>
            <a:r>
              <a:rPr lang="en-US" altLang="ko-KR" sz="1600" strike="sngStrike" dirty="0">
                <a:solidFill>
                  <a:srgbClr val="0000FF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“rings the doorbell”</a:t>
            </a:r>
            <a:endParaRPr lang="ko-KR" altLang="en-US" sz="1600" strike="sngStrike" dirty="0">
              <a:solidFill>
                <a:srgbClr val="0000FF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FEMU approach(1)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dedicated thread keep poll the status of queue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7857D6-95CA-4AB7-9FEB-8C7B84DD694E}"/>
              </a:ext>
            </a:extLst>
          </p:cNvPr>
          <p:cNvSpPr txBox="1"/>
          <p:nvPr/>
        </p:nvSpPr>
        <p:spPr>
          <a:xfrm>
            <a:off x="7828289" y="5762143"/>
            <a:ext cx="408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[1] </a:t>
            </a:r>
            <a:r>
              <a:rPr lang="en-US" altLang="ko-KR" sz="10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https://lolki.tistory.com/3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[2] </a:t>
            </a:r>
            <a:r>
              <a:rPr lang="en-US" altLang="ko-KR" sz="1000" dirty="0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https://qemu-project.gitlab.io/qemu/system/devices/nvme.html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https://www.usenix.org/sites/default/files/conference/protected-files/fast18_slides_li.pdf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endParaRPr lang="ko-KR" altLang="en-US" sz="1000" dirty="0">
              <a:solidFill>
                <a:srgbClr val="0DAB0D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6D377F-9A2B-435E-AAF0-E10EB49A6C4B}"/>
              </a:ext>
            </a:extLst>
          </p:cNvPr>
          <p:cNvGrpSpPr/>
          <p:nvPr/>
        </p:nvGrpSpPr>
        <p:grpSpPr>
          <a:xfrm>
            <a:off x="883721" y="2160000"/>
            <a:ext cx="6761271" cy="4475100"/>
            <a:chOff x="1196754" y="2144601"/>
            <a:chExt cx="6672992" cy="4475100"/>
          </a:xfrm>
        </p:grpSpPr>
        <p:sp>
          <p:nvSpPr>
            <p:cNvPr id="14" name="슬라이드 번호 개체 틀 3">
              <a:extLst>
                <a:ext uri="{FF2B5EF4-FFF2-40B4-BE49-F238E27FC236}">
                  <a16:creationId xmlns:a16="http://schemas.microsoft.com/office/drawing/2014/main" id="{FAED41C4-98F8-4061-89DA-3BAAB3D314D8}"/>
                </a:ext>
              </a:extLst>
            </p:cNvPr>
            <p:cNvSpPr txBox="1">
              <a:spLocks/>
            </p:cNvSpPr>
            <p:nvPr/>
          </p:nvSpPr>
          <p:spPr>
            <a:xfrm>
              <a:off x="3670087" y="6254576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8B9FC14-406C-4F77-A652-54400BDED16B}" type="slidenum">
                <a:rPr lang="ko-KR" altLang="en-US" smtClean="0"/>
                <a:pPr/>
                <a:t>12</a:t>
              </a:fld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3CDDA1-8EC3-410E-844B-8BFBC23AB818}"/>
                </a:ext>
              </a:extLst>
            </p:cNvPr>
            <p:cNvSpPr/>
            <p:nvPr/>
          </p:nvSpPr>
          <p:spPr>
            <a:xfrm>
              <a:off x="1196754" y="3626610"/>
              <a:ext cx="6672991" cy="1124607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QEMU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4899BDF-CB06-4549-B3DD-73FCA8F9BDAC}"/>
                </a:ext>
              </a:extLst>
            </p:cNvPr>
            <p:cNvSpPr/>
            <p:nvPr/>
          </p:nvSpPr>
          <p:spPr>
            <a:xfrm>
              <a:off x="3062955" y="2144601"/>
              <a:ext cx="2946786" cy="99605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Kernel (Guest)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949E10B-762A-4F58-B31E-6DBBF68B11C3}"/>
                </a:ext>
              </a:extLst>
            </p:cNvPr>
            <p:cNvSpPr/>
            <p:nvPr/>
          </p:nvSpPr>
          <p:spPr>
            <a:xfrm>
              <a:off x="3515939" y="2724947"/>
              <a:ext cx="2198378" cy="35375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Device Driver</a:t>
              </a:r>
              <a:endParaRPr lang="ko-KR" altLang="en-US" sz="16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0007B48-8D4F-453C-B978-A596C2E36429}"/>
                </a:ext>
              </a:extLst>
            </p:cNvPr>
            <p:cNvSpPr/>
            <p:nvPr/>
          </p:nvSpPr>
          <p:spPr>
            <a:xfrm>
              <a:off x="1511397" y="3760474"/>
              <a:ext cx="3055508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QEMU </a:t>
              </a:r>
              <a:r>
                <a:rPr lang="en-US" altLang="ko-KR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C1E148B-D9F6-4694-A28B-7357D2C118B7}"/>
                </a:ext>
              </a:extLst>
            </p:cNvPr>
            <p:cNvSpPr/>
            <p:nvPr/>
          </p:nvSpPr>
          <p:spPr>
            <a:xfrm>
              <a:off x="2675097" y="3047276"/>
              <a:ext cx="286656" cy="28665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7F1F6AA-CDE8-4AA8-BA22-75C800D01272}"/>
                </a:ext>
              </a:extLst>
            </p:cNvPr>
            <p:cNvSpPr/>
            <p:nvPr/>
          </p:nvSpPr>
          <p:spPr>
            <a:xfrm>
              <a:off x="1196754" y="6102481"/>
              <a:ext cx="6672992" cy="490384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Hardware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E8CDBA8-865F-41C4-8FC6-3E49E427EC68}"/>
                </a:ext>
              </a:extLst>
            </p:cNvPr>
            <p:cNvSpPr/>
            <p:nvPr/>
          </p:nvSpPr>
          <p:spPr>
            <a:xfrm>
              <a:off x="1196755" y="4872016"/>
              <a:ext cx="6672991" cy="1124607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Linux Kernel(Host)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998E540-1E92-4BEE-AEEA-3ACAA6C91831}"/>
                </a:ext>
              </a:extLst>
            </p:cNvPr>
            <p:cNvSpPr/>
            <p:nvPr/>
          </p:nvSpPr>
          <p:spPr>
            <a:xfrm>
              <a:off x="5649224" y="4934759"/>
              <a:ext cx="1769275" cy="6313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Device Driver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3C4FA688-F57C-426F-849F-F86852B00DD4}"/>
                </a:ext>
              </a:extLst>
            </p:cNvPr>
            <p:cNvSpPr/>
            <p:nvPr/>
          </p:nvSpPr>
          <p:spPr>
            <a:xfrm>
              <a:off x="1563604" y="4950723"/>
              <a:ext cx="1938544" cy="6313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KVM module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04DC432-26D8-4350-8770-9FDAC1364193}"/>
                </a:ext>
              </a:extLst>
            </p:cNvPr>
            <p:cNvSpPr/>
            <p:nvPr/>
          </p:nvSpPr>
          <p:spPr>
            <a:xfrm>
              <a:off x="2800684" y="6165110"/>
              <a:ext cx="904818" cy="365126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x86 </a:t>
              </a:r>
              <a:endParaRPr lang="ko-KR" altLang="en-US" sz="2000" b="1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8DA82FD-3BF9-4762-8C16-0B58451448D8}"/>
                </a:ext>
              </a:extLst>
            </p:cNvPr>
            <p:cNvSpPr/>
            <p:nvPr/>
          </p:nvSpPr>
          <p:spPr>
            <a:xfrm>
              <a:off x="5841711" y="6188790"/>
              <a:ext cx="904818" cy="365126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SSD </a:t>
              </a:r>
              <a:endParaRPr lang="ko-KR" altLang="en-US" sz="2000" b="1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368835-A5B2-4B2E-A1C6-0190D5380C1D}"/>
                </a:ext>
              </a:extLst>
            </p:cNvPr>
            <p:cNvSpPr/>
            <p:nvPr/>
          </p:nvSpPr>
          <p:spPr>
            <a:xfrm>
              <a:off x="5138556" y="3760474"/>
              <a:ext cx="2635994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QEMU DMA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6ABA8932-F30D-44DC-BB75-3B1F1C49722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V="1">
              <a:off x="2852429" y="2901824"/>
              <a:ext cx="663511" cy="810997"/>
            </a:xfrm>
            <a:prstGeom prst="curvedConnector2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1083199-4A98-4980-A986-4D0976C82CEB}"/>
                </a:ext>
              </a:extLst>
            </p:cNvPr>
            <p:cNvGrpSpPr/>
            <p:nvPr/>
          </p:nvGrpSpPr>
          <p:grpSpPr>
            <a:xfrm>
              <a:off x="4207221" y="3211537"/>
              <a:ext cx="496524" cy="322741"/>
              <a:chOff x="1517344" y="-627541"/>
              <a:chExt cx="881349" cy="57287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983DF6F-3C42-4187-93B8-EC2D7B967547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753C044-9D81-4360-9EEA-B4926F7E99D4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61F1B10-2E91-42E6-A853-E3861C8A4A70}"/>
                  </a:ext>
                </a:extLst>
              </p:cNvPr>
              <p:cNvCxnSpPr>
                <a:stCxn id="46" idx="0"/>
                <a:endCxn id="47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CABCB29-CE1C-484B-88E0-1370C79F3640}"/>
                  </a:ext>
                </a:extLst>
              </p:cNvPr>
              <p:cNvCxnSpPr>
                <a:cxnSpLocks/>
                <a:stCxn id="46" idx="7"/>
                <a:endCxn id="47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5C228D9-285B-435C-8844-2633C6101106}"/>
                  </a:ext>
                </a:extLst>
              </p:cNvPr>
              <p:cNvCxnSpPr>
                <a:cxnSpLocks/>
                <a:stCxn id="46" idx="6"/>
                <a:endCxn id="47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73FCC8E-EF92-4C45-BE39-AAB5BB2D12AE}"/>
                  </a:ext>
                </a:extLst>
              </p:cNvPr>
              <p:cNvCxnSpPr>
                <a:cxnSpLocks/>
                <a:stCxn id="46" idx="5"/>
                <a:endCxn id="47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634CFE-E951-489F-91CF-068B94913AE7}"/>
                  </a:ext>
                </a:extLst>
              </p:cNvPr>
              <p:cNvCxnSpPr>
                <a:cxnSpLocks/>
                <a:stCxn id="46" idx="4"/>
                <a:endCxn id="47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58D91DB-3B05-43CB-95DD-C58B5944A750}"/>
                  </a:ext>
                </a:extLst>
              </p:cNvPr>
              <p:cNvCxnSpPr>
                <a:cxnSpLocks/>
                <a:stCxn id="46" idx="3"/>
                <a:endCxn id="47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AD0EFC36-3E0C-4987-8620-8200B884AA4E}"/>
                  </a:ext>
                </a:extLst>
              </p:cNvPr>
              <p:cNvCxnSpPr>
                <a:cxnSpLocks/>
                <a:stCxn id="46" idx="2"/>
                <a:endCxn id="47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C5564DB-3D33-44A7-A131-1C9F973F8BE7}"/>
                  </a:ext>
                </a:extLst>
              </p:cNvPr>
              <p:cNvCxnSpPr>
                <a:cxnSpLocks/>
                <a:stCxn id="47" idx="1"/>
                <a:endCxn id="46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3B72EE6-F4C9-45D8-BBDA-501AC43492DB}"/>
                </a:ext>
              </a:extLst>
            </p:cNvPr>
            <p:cNvGrpSpPr/>
            <p:nvPr/>
          </p:nvGrpSpPr>
          <p:grpSpPr>
            <a:xfrm>
              <a:off x="5015801" y="3214080"/>
              <a:ext cx="496524" cy="322741"/>
              <a:chOff x="1517344" y="-627541"/>
              <a:chExt cx="881349" cy="57287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532DD6D-9590-4559-9BB8-162BAA037DC2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0F5AB4F-CA31-43E9-B86B-9144982D14C8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408BFA8-0762-4C2A-BA84-59D21F9383D8}"/>
                  </a:ext>
                </a:extLst>
              </p:cNvPr>
              <p:cNvCxnSpPr>
                <a:stCxn id="57" idx="0"/>
                <a:endCxn id="58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CBB4389-B743-46A8-897A-7A69FBD92BD6}"/>
                  </a:ext>
                </a:extLst>
              </p:cNvPr>
              <p:cNvCxnSpPr>
                <a:cxnSpLocks/>
                <a:stCxn id="57" idx="7"/>
                <a:endCxn id="58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5D9BB67-A161-406A-9CC1-0E6549A792E5}"/>
                  </a:ext>
                </a:extLst>
              </p:cNvPr>
              <p:cNvCxnSpPr>
                <a:cxnSpLocks/>
                <a:stCxn id="57" idx="6"/>
                <a:endCxn id="58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4603409E-BE4B-4E76-A153-E5747C7E9DEA}"/>
                  </a:ext>
                </a:extLst>
              </p:cNvPr>
              <p:cNvCxnSpPr>
                <a:cxnSpLocks/>
                <a:stCxn id="57" idx="5"/>
                <a:endCxn id="58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44B64BD-B2C0-4143-9DA4-4F9700B1CAAF}"/>
                  </a:ext>
                </a:extLst>
              </p:cNvPr>
              <p:cNvCxnSpPr>
                <a:cxnSpLocks/>
                <a:stCxn id="57" idx="4"/>
                <a:endCxn id="58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58932D2-2A1E-43F9-86B6-7721574FF9B1}"/>
                  </a:ext>
                </a:extLst>
              </p:cNvPr>
              <p:cNvCxnSpPr>
                <a:cxnSpLocks/>
                <a:stCxn id="57" idx="3"/>
                <a:endCxn id="58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DEB7060-4A88-4401-8671-746A3B601AE6}"/>
                  </a:ext>
                </a:extLst>
              </p:cNvPr>
              <p:cNvCxnSpPr>
                <a:cxnSpLocks/>
                <a:stCxn id="57" idx="2"/>
                <a:endCxn id="58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D683CE8-3722-4989-8F59-99BAC80DDAEB}"/>
                  </a:ext>
                </a:extLst>
              </p:cNvPr>
              <p:cNvCxnSpPr>
                <a:cxnSpLocks/>
                <a:stCxn id="58" idx="1"/>
                <a:endCxn id="57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DE4024F9-8ED9-4218-8D63-2CBF79ADD6F0}"/>
                </a:ext>
              </a:extLst>
            </p:cNvPr>
            <p:cNvCxnSpPr>
              <a:stCxn id="24" idx="1"/>
              <a:endCxn id="46" idx="2"/>
            </p:cNvCxnSpPr>
            <p:nvPr/>
          </p:nvCxnSpPr>
          <p:spPr>
            <a:xfrm rot="10800000" flipH="1" flipV="1">
              <a:off x="3515939" y="2901824"/>
              <a:ext cx="691282" cy="471083"/>
            </a:xfrm>
            <a:prstGeom prst="curvedConnector3">
              <a:avLst>
                <a:gd name="adj1" fmla="val -3306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C7B4ED6-2F81-4421-9FE3-4503B52931D2}"/>
                </a:ext>
              </a:extLst>
            </p:cNvPr>
            <p:cNvSpPr/>
            <p:nvPr/>
          </p:nvSpPr>
          <p:spPr>
            <a:xfrm>
              <a:off x="3743802" y="3181986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2" name="연결선: 구부러짐 81">
              <a:extLst>
                <a:ext uri="{FF2B5EF4-FFF2-40B4-BE49-F238E27FC236}">
                  <a16:creationId xmlns:a16="http://schemas.microsoft.com/office/drawing/2014/main" id="{96F51CDB-C5BB-4D42-80D7-7255F71D9571}"/>
                </a:ext>
              </a:extLst>
            </p:cNvPr>
            <p:cNvCxnSpPr>
              <a:cxnSpLocks/>
              <a:stCxn id="46" idx="6"/>
              <a:endCxn id="25" idx="3"/>
            </p:cNvCxnSpPr>
            <p:nvPr/>
          </p:nvCxnSpPr>
          <p:spPr>
            <a:xfrm flipH="1">
              <a:off x="4566905" y="3372908"/>
              <a:ext cx="136840" cy="609673"/>
            </a:xfrm>
            <a:prstGeom prst="curvedConnector3">
              <a:avLst>
                <a:gd name="adj1" fmla="val -1670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D97593F-6634-474E-858D-66B668827713}"/>
                </a:ext>
              </a:extLst>
            </p:cNvPr>
            <p:cNvSpPr/>
            <p:nvPr/>
          </p:nvSpPr>
          <p:spPr>
            <a:xfrm>
              <a:off x="4691371" y="3406902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9" name="연결선: 구부러짐 88">
              <a:extLst>
                <a:ext uri="{FF2B5EF4-FFF2-40B4-BE49-F238E27FC236}">
                  <a16:creationId xmlns:a16="http://schemas.microsoft.com/office/drawing/2014/main" id="{BED9B1EE-471E-4033-9065-73C50166742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 flipH="1" flipV="1">
              <a:off x="1511396" y="3982580"/>
              <a:ext cx="459497" cy="492615"/>
            </a:xfrm>
            <a:prstGeom prst="curvedConnector3">
              <a:avLst>
                <a:gd name="adj1" fmla="val -4975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2A7AED-703A-41E6-ADD6-A3B75B9E3FB4}"/>
                </a:ext>
              </a:extLst>
            </p:cNvPr>
            <p:cNvSpPr/>
            <p:nvPr/>
          </p:nvSpPr>
          <p:spPr>
            <a:xfrm>
              <a:off x="1404099" y="4283255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CD9152A-3FBF-4D9C-BFF7-4EEBB4266CFE}"/>
                </a:ext>
              </a:extLst>
            </p:cNvPr>
            <p:cNvSpPr/>
            <p:nvPr/>
          </p:nvSpPr>
          <p:spPr>
            <a:xfrm>
              <a:off x="3696131" y="4921493"/>
              <a:ext cx="1769275" cy="6313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Filesystem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64" name="연결선: 구부러짐 163">
              <a:extLst>
                <a:ext uri="{FF2B5EF4-FFF2-40B4-BE49-F238E27FC236}">
                  <a16:creationId xmlns:a16="http://schemas.microsoft.com/office/drawing/2014/main" id="{1BAE5CE7-4668-4D15-9E65-3CF4BF74E0EA}"/>
                </a:ext>
              </a:extLst>
            </p:cNvPr>
            <p:cNvCxnSpPr>
              <a:cxnSpLocks/>
              <a:stCxn id="25" idx="3"/>
              <a:endCxn id="57" idx="5"/>
            </p:cNvCxnSpPr>
            <p:nvPr/>
          </p:nvCxnSpPr>
          <p:spPr>
            <a:xfrm flipV="1">
              <a:off x="4566905" y="3489557"/>
              <a:ext cx="872706" cy="49302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890AB81-9045-4F3B-8ABB-2F6A372A22B9}"/>
                </a:ext>
              </a:extLst>
            </p:cNvPr>
            <p:cNvSpPr/>
            <p:nvPr/>
          </p:nvSpPr>
          <p:spPr>
            <a:xfrm>
              <a:off x="5479304" y="3412085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68" name="연결선: 구부러짐 167">
              <a:extLst>
                <a:ext uri="{FF2B5EF4-FFF2-40B4-BE49-F238E27FC236}">
                  <a16:creationId xmlns:a16="http://schemas.microsoft.com/office/drawing/2014/main" id="{60C018FC-BD74-4DD5-B6AF-B589F79E52A5}"/>
                </a:ext>
              </a:extLst>
            </p:cNvPr>
            <p:cNvCxnSpPr>
              <a:cxnSpLocks/>
              <a:stCxn id="25" idx="3"/>
              <a:endCxn id="24" idx="3"/>
            </p:cNvCxnSpPr>
            <p:nvPr/>
          </p:nvCxnSpPr>
          <p:spPr>
            <a:xfrm flipV="1">
              <a:off x="4566905" y="2901825"/>
              <a:ext cx="1147412" cy="1080756"/>
            </a:xfrm>
            <a:prstGeom prst="curvedConnector3">
              <a:avLst>
                <a:gd name="adj1" fmla="val 11992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92AA476-1F4B-4E7B-8398-8CF688B20248}"/>
                </a:ext>
              </a:extLst>
            </p:cNvPr>
            <p:cNvSpPr/>
            <p:nvPr/>
          </p:nvSpPr>
          <p:spPr>
            <a:xfrm>
              <a:off x="4610724" y="4018396"/>
              <a:ext cx="478543" cy="100620"/>
            </a:xfrm>
            <a:custGeom>
              <a:avLst/>
              <a:gdLst>
                <a:gd name="connsiteX0" fmla="*/ 0 w 230981"/>
                <a:gd name="connsiteY0" fmla="*/ 11907 h 178628"/>
                <a:gd name="connsiteX1" fmla="*/ 109537 w 230981"/>
                <a:gd name="connsiteY1" fmla="*/ 178594 h 178628"/>
                <a:gd name="connsiteX2" fmla="*/ 230981 w 230981"/>
                <a:gd name="connsiteY2" fmla="*/ 0 h 17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178628">
                  <a:moveTo>
                    <a:pt x="0" y="11907"/>
                  </a:moveTo>
                  <a:cubicBezTo>
                    <a:pt x="35520" y="96242"/>
                    <a:pt x="71040" y="180578"/>
                    <a:pt x="109537" y="178594"/>
                  </a:cubicBezTo>
                  <a:cubicBezTo>
                    <a:pt x="148034" y="176610"/>
                    <a:pt x="189507" y="88305"/>
                    <a:pt x="23098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4701CD0-E752-4CE2-81BC-1E40BB9F2C47}"/>
                </a:ext>
              </a:extLst>
            </p:cNvPr>
            <p:cNvSpPr/>
            <p:nvPr/>
          </p:nvSpPr>
          <p:spPr>
            <a:xfrm>
              <a:off x="4724250" y="4056058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CA31AB3-3659-426C-A547-88B338C2DF01}"/>
              </a:ext>
            </a:extLst>
          </p:cNvPr>
          <p:cNvSpPr/>
          <p:nvPr/>
        </p:nvSpPr>
        <p:spPr>
          <a:xfrm>
            <a:off x="7836664" y="1137033"/>
            <a:ext cx="4088787" cy="547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6AA07E5-F91E-44E6-B79D-6F24DD22A986}"/>
              </a:ext>
            </a:extLst>
          </p:cNvPr>
          <p:cNvSpPr/>
          <p:nvPr/>
        </p:nvSpPr>
        <p:spPr>
          <a:xfrm>
            <a:off x="7990084" y="1250171"/>
            <a:ext cx="286656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53182DF-5FFB-4EF2-8EB8-F9C44FD3498E}"/>
              </a:ext>
            </a:extLst>
          </p:cNvPr>
          <p:cNvSpPr/>
          <p:nvPr/>
        </p:nvSpPr>
        <p:spPr>
          <a:xfrm>
            <a:off x="7987623" y="1957898"/>
            <a:ext cx="286656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A221058-D02E-41B2-BB07-5F4CCA1D91F4}"/>
              </a:ext>
            </a:extLst>
          </p:cNvPr>
          <p:cNvSpPr/>
          <p:nvPr/>
        </p:nvSpPr>
        <p:spPr>
          <a:xfrm>
            <a:off x="8327059" y="1245200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3CCE0BC-20FE-4513-BB67-816261B850EF}"/>
              </a:ext>
            </a:extLst>
          </p:cNvPr>
          <p:cNvSpPr/>
          <p:nvPr/>
        </p:nvSpPr>
        <p:spPr>
          <a:xfrm>
            <a:off x="7974969" y="5431129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0947678-3376-4BD4-B93B-21E0273E4240}"/>
              </a:ext>
            </a:extLst>
          </p:cNvPr>
          <p:cNvSpPr/>
          <p:nvPr/>
        </p:nvSpPr>
        <p:spPr>
          <a:xfrm>
            <a:off x="8324115" y="5434311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707DB30-95D6-4F15-9744-61C645F438FA}"/>
              </a:ext>
            </a:extLst>
          </p:cNvPr>
          <p:cNvSpPr/>
          <p:nvPr/>
        </p:nvSpPr>
        <p:spPr>
          <a:xfrm>
            <a:off x="8657009" y="5430061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C321D83-9244-4BBD-9E6D-F4EBE8219FE9}"/>
              </a:ext>
            </a:extLst>
          </p:cNvPr>
          <p:cNvSpPr/>
          <p:nvPr/>
        </p:nvSpPr>
        <p:spPr>
          <a:xfrm>
            <a:off x="8978366" y="5430322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ED75392-A434-44E9-941E-AE7F66DDAED3}"/>
              </a:ext>
            </a:extLst>
          </p:cNvPr>
          <p:cNvSpPr/>
          <p:nvPr/>
        </p:nvSpPr>
        <p:spPr>
          <a:xfrm>
            <a:off x="9310930" y="5425692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EAFA18A-BD9D-4BEA-AD9E-DF5256A0709A}"/>
              </a:ext>
            </a:extLst>
          </p:cNvPr>
          <p:cNvSpPr/>
          <p:nvPr/>
        </p:nvSpPr>
        <p:spPr>
          <a:xfrm>
            <a:off x="8679479" y="1244084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CDCF79-B53B-4E51-A5BF-4C26C773BF84}"/>
              </a:ext>
            </a:extLst>
          </p:cNvPr>
          <p:cNvSpPr/>
          <p:nvPr/>
        </p:nvSpPr>
        <p:spPr>
          <a:xfrm>
            <a:off x="8327059" y="1957898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0D88BDF-5A0C-4DA6-9AD2-0BEEA967190C}"/>
              </a:ext>
            </a:extLst>
          </p:cNvPr>
          <p:cNvSpPr/>
          <p:nvPr/>
        </p:nvSpPr>
        <p:spPr>
          <a:xfrm>
            <a:off x="9041204" y="1235120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0C194639-D58E-4803-A8D3-77EFA64DE0FC}"/>
              </a:ext>
            </a:extLst>
          </p:cNvPr>
          <p:cNvSpPr/>
          <p:nvPr/>
        </p:nvSpPr>
        <p:spPr>
          <a:xfrm>
            <a:off x="3391092" y="4858804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524F60D3-2000-471F-9E29-9D33E50586A8}"/>
              </a:ext>
            </a:extLst>
          </p:cNvPr>
          <p:cNvCxnSpPr>
            <a:cxnSpLocks/>
          </p:cNvCxnSpPr>
          <p:nvPr/>
        </p:nvCxnSpPr>
        <p:spPr>
          <a:xfrm flipH="1">
            <a:off x="3311022" y="4474601"/>
            <a:ext cx="881728" cy="789058"/>
          </a:xfrm>
          <a:prstGeom prst="curvedConnector5">
            <a:avLst>
              <a:gd name="adj1" fmla="val -26250"/>
              <a:gd name="adj2" fmla="val 44027"/>
              <a:gd name="adj3" fmla="val 1262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D7E2F445-DF73-4902-83F5-FB0BF6B7DBE1}"/>
              </a:ext>
            </a:extLst>
          </p:cNvPr>
          <p:cNvCxnSpPr>
            <a:cxnSpLocks/>
          </p:cNvCxnSpPr>
          <p:nvPr/>
        </p:nvCxnSpPr>
        <p:spPr>
          <a:xfrm flipV="1">
            <a:off x="5102384" y="5255621"/>
            <a:ext cx="297475" cy="803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8EB1FD6A-01B4-4567-987E-8665E2B60BE7}"/>
              </a:ext>
            </a:extLst>
          </p:cNvPr>
          <p:cNvSpPr/>
          <p:nvPr/>
        </p:nvSpPr>
        <p:spPr>
          <a:xfrm>
            <a:off x="5164709" y="4870332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79375A68-8C58-464B-B1EC-343BEBD9A875}"/>
              </a:ext>
            </a:extLst>
          </p:cNvPr>
          <p:cNvCxnSpPr>
            <a:cxnSpLocks/>
          </p:cNvCxnSpPr>
          <p:nvPr/>
        </p:nvCxnSpPr>
        <p:spPr>
          <a:xfrm flipH="1">
            <a:off x="6510862" y="5255621"/>
            <a:ext cx="680358" cy="1129276"/>
          </a:xfrm>
          <a:prstGeom prst="curvedConnector3">
            <a:avLst>
              <a:gd name="adj1" fmla="val -340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CF33BDA8-73B0-42E6-883E-7BC36C19F6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0511" y="5765944"/>
            <a:ext cx="627323" cy="24273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48A1C732-ECAA-44DA-AF01-C7F7FE45A35A}"/>
              </a:ext>
            </a:extLst>
          </p:cNvPr>
          <p:cNvCxnSpPr>
            <a:cxnSpLocks/>
          </p:cNvCxnSpPr>
          <p:nvPr/>
        </p:nvCxnSpPr>
        <p:spPr>
          <a:xfrm rot="10800000">
            <a:off x="5084463" y="5365930"/>
            <a:ext cx="285379" cy="356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94EA48B2-027D-497B-BF47-5624D0DE7F73}"/>
              </a:ext>
            </a:extLst>
          </p:cNvPr>
          <p:cNvCxnSpPr>
            <a:cxnSpLocks/>
          </p:cNvCxnSpPr>
          <p:nvPr/>
        </p:nvCxnSpPr>
        <p:spPr>
          <a:xfrm flipV="1">
            <a:off x="4185559" y="4210290"/>
            <a:ext cx="2024515" cy="272526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9159D9D-257D-48F2-BB1F-B69D340432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5276" y="4761818"/>
            <a:ext cx="619640" cy="248664"/>
          </a:xfrm>
          <a:prstGeom prst="curvedConnector4">
            <a:avLst>
              <a:gd name="adj1" fmla="val 31944"/>
              <a:gd name="adj2" fmla="val 193079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7E9F0F7E-078F-4851-814D-5E5518FBA0C6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256384" y="3070084"/>
            <a:ext cx="35924" cy="32076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689D42BE-6925-4D7D-AC4E-D26ABDF7B42C}"/>
              </a:ext>
            </a:extLst>
          </p:cNvPr>
          <p:cNvSpPr/>
          <p:nvPr/>
        </p:nvSpPr>
        <p:spPr>
          <a:xfrm>
            <a:off x="5243305" y="3437492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9" name="연결선: 구부러짐 128">
            <a:extLst>
              <a:ext uri="{FF2B5EF4-FFF2-40B4-BE49-F238E27FC236}">
                <a16:creationId xmlns:a16="http://schemas.microsoft.com/office/drawing/2014/main" id="{249E8E74-778D-4EAA-91E8-9C815C9197D3}"/>
              </a:ext>
            </a:extLst>
          </p:cNvPr>
          <p:cNvCxnSpPr>
            <a:cxnSpLocks/>
          </p:cNvCxnSpPr>
          <p:nvPr/>
        </p:nvCxnSpPr>
        <p:spPr>
          <a:xfrm flipV="1">
            <a:off x="4304029" y="2937505"/>
            <a:ext cx="1350789" cy="1040808"/>
          </a:xfrm>
          <a:prstGeom prst="curvedConnector3">
            <a:avLst>
              <a:gd name="adj1" fmla="val 117135"/>
            </a:avLst>
          </a:prstGeom>
          <a:solidFill>
            <a:srgbClr val="FF0000"/>
          </a:solidFill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91E14C50-F9FE-452B-933B-768CF64A8E39}"/>
              </a:ext>
            </a:extLst>
          </p:cNvPr>
          <p:cNvSpPr/>
          <p:nvPr/>
        </p:nvSpPr>
        <p:spPr>
          <a:xfrm>
            <a:off x="4463338" y="4052338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3AC3CB-719A-49E8-922D-20A32DB03D38}"/>
              </a:ext>
            </a:extLst>
          </p:cNvPr>
          <p:cNvSpPr/>
          <p:nvPr/>
        </p:nvSpPr>
        <p:spPr>
          <a:xfrm>
            <a:off x="7221080" y="5111223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FAD964-36E4-421B-A3B4-14084DC87F5C}"/>
              </a:ext>
            </a:extLst>
          </p:cNvPr>
          <p:cNvSpPr/>
          <p:nvPr/>
        </p:nvSpPr>
        <p:spPr>
          <a:xfrm>
            <a:off x="5294256" y="3055859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8225DEAD-3815-400E-A6F3-D36B21887919}"/>
              </a:ext>
            </a:extLst>
          </p:cNvPr>
          <p:cNvSpPr/>
          <p:nvPr/>
        </p:nvSpPr>
        <p:spPr>
          <a:xfrm>
            <a:off x="5953205" y="3129803"/>
            <a:ext cx="315892" cy="28879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A888F-7D24-4BB8-A7C4-0DDF6FC19E92}"/>
              </a:ext>
            </a:extLst>
          </p:cNvPr>
          <p:cNvSpPr txBox="1"/>
          <p:nvPr/>
        </p:nvSpPr>
        <p:spPr>
          <a:xfrm>
            <a:off x="7934636" y="1275329"/>
            <a:ext cx="381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S&amp;C queue </a:t>
            </a:r>
            <a:r>
              <a:rPr lang="en-US" altLang="ko-K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(QEMU event loop)</a:t>
            </a:r>
            <a:endParaRPr lang="ko-KR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932A7FC-A497-4594-816C-8715C79865D7}"/>
              </a:ext>
            </a:extLst>
          </p:cNvPr>
          <p:cNvSpPr txBox="1"/>
          <p:nvPr/>
        </p:nvSpPr>
        <p:spPr>
          <a:xfrm>
            <a:off x="8657009" y="1931949"/>
            <a:ext cx="381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sz="1600" strike="sngStrik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strike="sngStrik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</a:t>
            </a:r>
            <a:endParaRPr lang="ko-KR" altLang="en-US" sz="1600" strike="sngStrike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B53FE-F9CF-4D28-8C30-B0DB18F50159}"/>
              </a:ext>
            </a:extLst>
          </p:cNvPr>
          <p:cNvSpPr txBox="1"/>
          <p:nvPr/>
        </p:nvSpPr>
        <p:spPr>
          <a:xfrm>
            <a:off x="10564949" y="5277029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DAB0D"/>
                </a:solidFill>
              </a:rPr>
              <a:t>Origin source : [3]</a:t>
            </a:r>
            <a:endParaRPr lang="ko-KR" altLang="en-US" sz="1100" dirty="0">
              <a:solidFill>
                <a:srgbClr val="0DAB0D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8CBEDC8-FE05-4EB6-8194-331D339B5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681" y="2345786"/>
            <a:ext cx="3398297" cy="3005958"/>
          </a:xfrm>
          <a:prstGeom prst="rect">
            <a:avLst/>
          </a:prstGeom>
        </p:spPr>
      </p:pic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42196AD0-BB1F-40E2-900A-87EED8182F0F}"/>
              </a:ext>
            </a:extLst>
          </p:cNvPr>
          <p:cNvSpPr/>
          <p:nvPr/>
        </p:nvSpPr>
        <p:spPr>
          <a:xfrm>
            <a:off x="1675611" y="4250838"/>
            <a:ext cx="251714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Disk Image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FD05FA-F4F4-4CEE-986E-8157A392C75F}"/>
              </a:ext>
            </a:extLst>
          </p:cNvPr>
          <p:cNvSpPr txBox="1"/>
          <p:nvPr/>
        </p:nvSpPr>
        <p:spPr>
          <a:xfrm>
            <a:off x="59735" y="6604877"/>
            <a:ext cx="67128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DAB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Origin Source : </a:t>
            </a:r>
            <a:r>
              <a:rPr lang="ko-KR" altLang="en-US" sz="1050" dirty="0">
                <a:solidFill>
                  <a:srgbClr val="0DAB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https://selfish-developer.com/entry/virtio</a:t>
            </a:r>
            <a:endParaRPr lang="ko-KR" altLang="en-US" sz="1050" dirty="0">
              <a:solidFill>
                <a:srgbClr val="0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 bottleneck (2)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67927" y="7370243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QEMU bottleneck(2)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To avoid QEMU being blocked, AIO(asynchronous IO) is necessary 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However, AIO overhead becomes significant when the storage backend is a RAM-backed image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7395A-7121-4BE3-9F53-1B8FF7EC9D0C}"/>
              </a:ext>
            </a:extLst>
          </p:cNvPr>
          <p:cNvSpPr txBox="1"/>
          <p:nvPr/>
        </p:nvSpPr>
        <p:spPr>
          <a:xfrm>
            <a:off x="7731044" y="4208968"/>
            <a:ext cx="222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Asynchronous</a:t>
            </a:r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4AE1E-2554-4F59-AEE2-1ED2BE0733D2}"/>
              </a:ext>
            </a:extLst>
          </p:cNvPr>
          <p:cNvSpPr txBox="1"/>
          <p:nvPr/>
        </p:nvSpPr>
        <p:spPr>
          <a:xfrm>
            <a:off x="2070899" y="4209940"/>
            <a:ext cx="204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Synchronous</a:t>
            </a:r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C0845704-D715-43C2-9479-115464617378}"/>
              </a:ext>
            </a:extLst>
          </p:cNvPr>
          <p:cNvSpPr/>
          <p:nvPr/>
        </p:nvSpPr>
        <p:spPr>
          <a:xfrm>
            <a:off x="555389" y="3241494"/>
            <a:ext cx="2529192" cy="595085"/>
          </a:xfrm>
          <a:prstGeom prst="wedgeRectCallout">
            <a:avLst>
              <a:gd name="adj1" fmla="val 34610"/>
              <a:gd name="adj2" fmla="val 9420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for fast devices(DRAM)</a:t>
            </a:r>
            <a:endParaRPr lang="ko-KR" altLang="en-US" dirty="0">
              <a:solidFill>
                <a:srgbClr val="0000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EFB89DD3-F9FD-468D-BFE5-8105A22ED447}"/>
              </a:ext>
            </a:extLst>
          </p:cNvPr>
          <p:cNvSpPr/>
          <p:nvPr/>
        </p:nvSpPr>
        <p:spPr>
          <a:xfrm>
            <a:off x="3291720" y="3241493"/>
            <a:ext cx="2628883" cy="595085"/>
          </a:xfrm>
          <a:prstGeom prst="wedgeRectCallout">
            <a:avLst>
              <a:gd name="adj1" fmla="val -31807"/>
              <a:gd name="adj2" fmla="val 910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to consume  several cycles(pending)</a:t>
            </a:r>
            <a:endParaRPr lang="ko-KR" altLang="en-US" dirty="0">
              <a:solidFill>
                <a:srgbClr val="FF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5908A85C-567C-4E26-B202-0999B7581486}"/>
              </a:ext>
            </a:extLst>
          </p:cNvPr>
          <p:cNvSpPr/>
          <p:nvPr/>
        </p:nvSpPr>
        <p:spPr>
          <a:xfrm>
            <a:off x="6425141" y="3249248"/>
            <a:ext cx="2324473" cy="595085"/>
          </a:xfrm>
          <a:prstGeom prst="wedgeRectCallout">
            <a:avLst>
              <a:gd name="adj1" fmla="val 38597"/>
              <a:gd name="adj2" fmla="val 9634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for slow devices</a:t>
            </a:r>
            <a:endParaRPr lang="ko-KR" altLang="en-US" dirty="0">
              <a:solidFill>
                <a:srgbClr val="0000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62270360-5C8A-4033-B364-CF49EF4D1039}"/>
              </a:ext>
            </a:extLst>
          </p:cNvPr>
          <p:cNvSpPr/>
          <p:nvPr/>
        </p:nvSpPr>
        <p:spPr>
          <a:xfrm>
            <a:off x="8956755" y="3249247"/>
            <a:ext cx="2324473" cy="595085"/>
          </a:xfrm>
          <a:prstGeom prst="wedgeRectCallout">
            <a:avLst>
              <a:gd name="adj1" fmla="val -41747"/>
              <a:gd name="adj2" fmla="val 10182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 Switch Overhead</a:t>
            </a:r>
            <a:endParaRPr lang="ko-KR" altLang="en-US" dirty="0">
              <a:solidFill>
                <a:srgbClr val="FF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1A36D4-5A74-42C2-9659-E49BDB4C2D0F}"/>
              </a:ext>
            </a:extLst>
          </p:cNvPr>
          <p:cNvSpPr/>
          <p:nvPr/>
        </p:nvSpPr>
        <p:spPr>
          <a:xfrm>
            <a:off x="555389" y="4209941"/>
            <a:ext cx="5365214" cy="2386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D3308F-FD26-4667-90E7-7F4FDFCFEC2E}"/>
              </a:ext>
            </a:extLst>
          </p:cNvPr>
          <p:cNvSpPr/>
          <p:nvPr/>
        </p:nvSpPr>
        <p:spPr>
          <a:xfrm>
            <a:off x="6274148" y="4188529"/>
            <a:ext cx="5365214" cy="2406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McDonald&amp;#39;s Just Brought Back This Super Popular Deal — Eat This Not That">
            <a:extLst>
              <a:ext uri="{FF2B5EF4-FFF2-40B4-BE49-F238E27FC236}">
                <a16:creationId xmlns:a16="http://schemas.microsoft.com/office/drawing/2014/main" id="{830309DA-0D5B-463B-9C16-9E62E444E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7" t="19996"/>
          <a:stretch/>
        </p:blipFill>
        <p:spPr bwMode="auto">
          <a:xfrm>
            <a:off x="3757612" y="4681459"/>
            <a:ext cx="1933575" cy="1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167B98-799C-48E2-9897-876C0DBCFE20}"/>
              </a:ext>
            </a:extLst>
          </p:cNvPr>
          <p:cNvSpPr txBox="1"/>
          <p:nvPr/>
        </p:nvSpPr>
        <p:spPr>
          <a:xfrm>
            <a:off x="3685546" y="6188252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McDonald’s Order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2975AB-B171-43A5-AA6F-BE0D619B70BC}"/>
              </a:ext>
            </a:extLst>
          </p:cNvPr>
          <p:cNvSpPr txBox="1"/>
          <p:nvPr/>
        </p:nvSpPr>
        <p:spPr>
          <a:xfrm>
            <a:off x="9408934" y="6196720"/>
            <a:ext cx="18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Five guys Order</a:t>
            </a:r>
            <a:endParaRPr lang="ko-KR" altLang="en-US" dirty="0"/>
          </a:p>
        </p:txBody>
      </p:sp>
      <p:pic>
        <p:nvPicPr>
          <p:cNvPr id="9220" name="Picture 4" descr="Five Guys Review: Best Things to Order on the Five Guys Menu - Thrillist">
            <a:extLst>
              <a:ext uri="{FF2B5EF4-FFF2-40B4-BE49-F238E27FC236}">
                <a16:creationId xmlns:a16="http://schemas.microsoft.com/office/drawing/2014/main" id="{5E4DF540-AFF9-4CDF-A432-759009493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3" r="10000" b="9353"/>
          <a:stretch/>
        </p:blipFill>
        <p:spPr bwMode="auto">
          <a:xfrm>
            <a:off x="9289211" y="4616869"/>
            <a:ext cx="2080078" cy="156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40256CA-44E4-4A25-957A-CCAA5D453B75}"/>
              </a:ext>
            </a:extLst>
          </p:cNvPr>
          <p:cNvSpPr/>
          <p:nvPr/>
        </p:nvSpPr>
        <p:spPr>
          <a:xfrm>
            <a:off x="838200" y="4773972"/>
            <a:ext cx="1099840" cy="365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81A16F7-C4C8-4DFB-BC51-5396698CC41A}"/>
              </a:ext>
            </a:extLst>
          </p:cNvPr>
          <p:cNvSpPr/>
          <p:nvPr/>
        </p:nvSpPr>
        <p:spPr>
          <a:xfrm>
            <a:off x="2291585" y="4773971"/>
            <a:ext cx="1112482" cy="365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Ramdisk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D6E07FC-6D8A-441F-8C32-F8F0EA49C284}"/>
              </a:ext>
            </a:extLst>
          </p:cNvPr>
          <p:cNvSpPr/>
          <p:nvPr/>
        </p:nvSpPr>
        <p:spPr>
          <a:xfrm>
            <a:off x="6496570" y="4773972"/>
            <a:ext cx="1099840" cy="365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950076-BB3F-4F68-ADDE-10ADE64C0892}"/>
              </a:ext>
            </a:extLst>
          </p:cNvPr>
          <p:cNvSpPr/>
          <p:nvPr/>
        </p:nvSpPr>
        <p:spPr>
          <a:xfrm>
            <a:off x="7949955" y="4773971"/>
            <a:ext cx="1112482" cy="3656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A4F0EE5-8079-400A-818E-4C3DBE6325F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388120" y="5139581"/>
            <a:ext cx="0" cy="121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9E1793C-8EDF-4BFD-AE6A-4FE1029E08FA}"/>
              </a:ext>
            </a:extLst>
          </p:cNvPr>
          <p:cNvCxnSpPr>
            <a:cxnSpLocks/>
          </p:cNvCxnSpPr>
          <p:nvPr/>
        </p:nvCxnSpPr>
        <p:spPr>
          <a:xfrm>
            <a:off x="2943870" y="5139581"/>
            <a:ext cx="0" cy="121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98B2F3-B92D-4368-8DCA-C190B02DBF9D}"/>
              </a:ext>
            </a:extLst>
          </p:cNvPr>
          <p:cNvSpPr/>
          <p:nvPr/>
        </p:nvSpPr>
        <p:spPr>
          <a:xfrm>
            <a:off x="1350026" y="5137168"/>
            <a:ext cx="76187" cy="29284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EF48A5-67EE-4782-ACF7-EA28A202466E}"/>
              </a:ext>
            </a:extLst>
          </p:cNvPr>
          <p:cNvSpPr/>
          <p:nvPr/>
        </p:nvSpPr>
        <p:spPr>
          <a:xfrm>
            <a:off x="2905776" y="5455120"/>
            <a:ext cx="76187" cy="29284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0ABBDC-DBD1-489E-90FF-6952B76A45DC}"/>
              </a:ext>
            </a:extLst>
          </p:cNvPr>
          <p:cNvSpPr/>
          <p:nvPr/>
        </p:nvSpPr>
        <p:spPr>
          <a:xfrm>
            <a:off x="1350026" y="5812876"/>
            <a:ext cx="76187" cy="29284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3442629-666B-4A36-9E95-6BDA909D652C}"/>
              </a:ext>
            </a:extLst>
          </p:cNvPr>
          <p:cNvCxnSpPr>
            <a:cxnSpLocks/>
          </p:cNvCxnSpPr>
          <p:nvPr/>
        </p:nvCxnSpPr>
        <p:spPr>
          <a:xfrm>
            <a:off x="1636042" y="5410435"/>
            <a:ext cx="1203793" cy="49511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5166C9B-EBD5-414A-9D98-F40A7D2885FD}"/>
              </a:ext>
            </a:extLst>
          </p:cNvPr>
          <p:cNvCxnSpPr>
            <a:cxnSpLocks/>
          </p:cNvCxnSpPr>
          <p:nvPr/>
        </p:nvCxnSpPr>
        <p:spPr>
          <a:xfrm flipH="1">
            <a:off x="1636042" y="5775485"/>
            <a:ext cx="1123088" cy="102924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F997669-0624-4CF9-BDEA-869BEE0735B4}"/>
              </a:ext>
            </a:extLst>
          </p:cNvPr>
          <p:cNvCxnSpPr>
            <a:cxnSpLocks/>
          </p:cNvCxnSpPr>
          <p:nvPr/>
        </p:nvCxnSpPr>
        <p:spPr>
          <a:xfrm>
            <a:off x="7129148" y="5469379"/>
            <a:ext cx="1203793" cy="49511"/>
          </a:xfrm>
          <a:prstGeom prst="straightConnector1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2A76F62-918C-4EF1-8D30-C17518484F50}"/>
              </a:ext>
            </a:extLst>
          </p:cNvPr>
          <p:cNvCxnSpPr>
            <a:cxnSpLocks/>
          </p:cNvCxnSpPr>
          <p:nvPr/>
        </p:nvCxnSpPr>
        <p:spPr>
          <a:xfrm>
            <a:off x="6992265" y="5153840"/>
            <a:ext cx="0" cy="121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F125501-FE65-453A-AA1A-5B004F01AAC2}"/>
              </a:ext>
            </a:extLst>
          </p:cNvPr>
          <p:cNvCxnSpPr>
            <a:cxnSpLocks/>
          </p:cNvCxnSpPr>
          <p:nvPr/>
        </p:nvCxnSpPr>
        <p:spPr>
          <a:xfrm>
            <a:off x="8548015" y="5153840"/>
            <a:ext cx="0" cy="121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65E0F3A-AAC9-4162-BFC2-7577E41ED95B}"/>
              </a:ext>
            </a:extLst>
          </p:cNvPr>
          <p:cNvSpPr/>
          <p:nvPr/>
        </p:nvSpPr>
        <p:spPr>
          <a:xfrm>
            <a:off x="6954171" y="5151427"/>
            <a:ext cx="76187" cy="29284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AA136F9-0637-43F8-9AD4-780899A51379}"/>
              </a:ext>
            </a:extLst>
          </p:cNvPr>
          <p:cNvSpPr/>
          <p:nvPr/>
        </p:nvSpPr>
        <p:spPr>
          <a:xfrm>
            <a:off x="8509922" y="5469379"/>
            <a:ext cx="62970" cy="95740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1" name="직사각형 9220">
            <a:extLst>
              <a:ext uri="{FF2B5EF4-FFF2-40B4-BE49-F238E27FC236}">
                <a16:creationId xmlns:a16="http://schemas.microsoft.com/office/drawing/2014/main" id="{F1E7F905-509A-44D8-B4D6-130B1EC93163}"/>
              </a:ext>
            </a:extLst>
          </p:cNvPr>
          <p:cNvSpPr/>
          <p:nvPr/>
        </p:nvSpPr>
        <p:spPr>
          <a:xfrm>
            <a:off x="6954171" y="5469379"/>
            <a:ext cx="76187" cy="901229"/>
          </a:xfrm>
          <a:prstGeom prst="rect">
            <a:avLst/>
          </a:prstGeom>
          <a:solidFill>
            <a:srgbClr val="00B050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0B86BEB-D3E7-4D9C-BB1F-F03E75E0504D}"/>
              </a:ext>
            </a:extLst>
          </p:cNvPr>
          <p:cNvCxnSpPr>
            <a:cxnSpLocks/>
          </p:cNvCxnSpPr>
          <p:nvPr/>
        </p:nvCxnSpPr>
        <p:spPr>
          <a:xfrm>
            <a:off x="6840149" y="5693443"/>
            <a:ext cx="0" cy="531709"/>
          </a:xfrm>
          <a:prstGeom prst="straightConnector1">
            <a:avLst/>
          </a:prstGeom>
          <a:ln w="19050">
            <a:solidFill>
              <a:srgbClr val="00CC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TextBox 9223">
            <a:extLst>
              <a:ext uri="{FF2B5EF4-FFF2-40B4-BE49-F238E27FC236}">
                <a16:creationId xmlns:a16="http://schemas.microsoft.com/office/drawing/2014/main" id="{538FB79C-2E32-48B8-AC19-ADE83884E3AE}"/>
              </a:ext>
            </a:extLst>
          </p:cNvPr>
          <p:cNvSpPr txBox="1"/>
          <p:nvPr/>
        </p:nvSpPr>
        <p:spPr>
          <a:xfrm>
            <a:off x="1544826" y="6057058"/>
            <a:ext cx="12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short-term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DA1F1F-753F-4E0E-B0EB-6B92CF880E02}"/>
              </a:ext>
            </a:extLst>
          </p:cNvPr>
          <p:cNvSpPr txBox="1"/>
          <p:nvPr/>
        </p:nvSpPr>
        <p:spPr>
          <a:xfrm>
            <a:off x="7226091" y="6037227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long-term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9AF4439-058E-4ED4-95C2-9BA42E7A282C}"/>
              </a:ext>
            </a:extLst>
          </p:cNvPr>
          <p:cNvSpPr/>
          <p:nvPr/>
        </p:nvSpPr>
        <p:spPr>
          <a:xfrm>
            <a:off x="1350026" y="5479284"/>
            <a:ext cx="76187" cy="29284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A10D61-FE80-4B4C-A35D-D19320A8EA43}"/>
              </a:ext>
            </a:extLst>
          </p:cNvPr>
          <p:cNvSpPr txBox="1"/>
          <p:nvPr/>
        </p:nvSpPr>
        <p:spPr>
          <a:xfrm>
            <a:off x="599123" y="5518946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waiting…</a:t>
            </a:r>
            <a:endParaRPr lang="ko-KR" altLang="en-US" sz="1200" dirty="0"/>
          </a:p>
        </p:txBody>
      </p:sp>
      <p:pic>
        <p:nvPicPr>
          <p:cNvPr id="9226" name="Picture 6" descr="SB5-10BK 원형일반벨/호출벨 식당벨 테이블벨 차임벨">
            <a:extLst>
              <a:ext uri="{FF2B5EF4-FFF2-40B4-BE49-F238E27FC236}">
                <a16:creationId xmlns:a16="http://schemas.microsoft.com/office/drawing/2014/main" id="{BD2D83A8-0290-43D1-8402-D64668E1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272" y="5504984"/>
            <a:ext cx="1241176" cy="12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7" name="TextBox 9226">
            <a:extLst>
              <a:ext uri="{FF2B5EF4-FFF2-40B4-BE49-F238E27FC236}">
                <a16:creationId xmlns:a16="http://schemas.microsoft.com/office/drawing/2014/main" id="{21D34FC1-291D-4CFD-82F6-EC9B491E6916}"/>
              </a:ext>
            </a:extLst>
          </p:cNvPr>
          <p:cNvSpPr txBox="1"/>
          <p:nvPr/>
        </p:nvSpPr>
        <p:spPr>
          <a:xfrm>
            <a:off x="6274148" y="6604462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DAB0D"/>
                </a:solidFill>
              </a:rPr>
              <a:t>SOURCE : (</a:t>
            </a:r>
            <a:r>
              <a:rPr lang="en-US" altLang="ko-KR" sz="1100" dirty="0">
                <a:solidFill>
                  <a:srgbClr val="0DAB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2)Five guys</a:t>
            </a:r>
            <a:r>
              <a:rPr lang="en-US" altLang="ko-KR" sz="1100" dirty="0">
                <a:solidFill>
                  <a:srgbClr val="0DAB0D"/>
                </a:solidFill>
              </a:rPr>
              <a:t>, (</a:t>
            </a:r>
            <a:r>
              <a:rPr lang="en-US" altLang="ko-KR" sz="1100" dirty="0">
                <a:solidFill>
                  <a:srgbClr val="0DAB0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3)Buzzer</a:t>
            </a:r>
            <a:endParaRPr lang="ko-KR" altLang="en-US" sz="1100" dirty="0">
              <a:solidFill>
                <a:srgbClr val="0DAB0D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8995A3-4A72-4875-A412-4BD51674B4ED}"/>
              </a:ext>
            </a:extLst>
          </p:cNvPr>
          <p:cNvSpPr txBox="1"/>
          <p:nvPr/>
        </p:nvSpPr>
        <p:spPr>
          <a:xfrm>
            <a:off x="738844" y="6604462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DAB0D"/>
                </a:solidFill>
              </a:rPr>
              <a:t>SOURCE : (1)</a:t>
            </a:r>
            <a:r>
              <a:rPr lang="en-US" altLang="ko-KR" sz="1100" dirty="0">
                <a:solidFill>
                  <a:srgbClr val="0DAB0D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McDonalds</a:t>
            </a:r>
            <a:endParaRPr lang="ko-KR" altLang="en-US" sz="1100" dirty="0">
              <a:solidFill>
                <a:srgbClr val="0DAB0D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D17E3A-5792-486B-A61F-52DC8CF9F1A3}"/>
              </a:ext>
            </a:extLst>
          </p:cNvPr>
          <p:cNvSpPr txBox="1"/>
          <p:nvPr/>
        </p:nvSpPr>
        <p:spPr>
          <a:xfrm>
            <a:off x="11285844" y="647535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Buzzer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07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 bottleneck (2)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62247" y="7707913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QEMU bottleneck(2)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AIO overhead becomes significant when the storage backend is a RAM-backed image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C9E65-D830-418B-BEF0-3DF0BE2F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519" y="2384220"/>
            <a:ext cx="9625843" cy="44737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C35B45-3100-4BC6-B306-D320EECE18DB}"/>
              </a:ext>
            </a:extLst>
          </p:cNvPr>
          <p:cNvSpPr/>
          <p:nvPr/>
        </p:nvSpPr>
        <p:spPr>
          <a:xfrm>
            <a:off x="8458449" y="2159841"/>
            <a:ext cx="215900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F33996C-5F66-4186-9FCE-C1E7DF6837F8}"/>
              </a:ext>
            </a:extLst>
          </p:cNvPr>
          <p:cNvSpPr/>
          <p:nvPr/>
        </p:nvSpPr>
        <p:spPr>
          <a:xfrm>
            <a:off x="7719883" y="2663303"/>
            <a:ext cx="192277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 Driver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A7DEC28-CE3C-4A68-B38B-2B4D753BF156}"/>
              </a:ext>
            </a:extLst>
          </p:cNvPr>
          <p:cNvSpPr/>
          <p:nvPr/>
        </p:nvSpPr>
        <p:spPr>
          <a:xfrm>
            <a:off x="8110408" y="3152708"/>
            <a:ext cx="2657536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Format Driver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5909073-91AF-4EA1-9648-07284264980A}"/>
              </a:ext>
            </a:extLst>
          </p:cNvPr>
          <p:cNvSpPr/>
          <p:nvPr/>
        </p:nvSpPr>
        <p:spPr>
          <a:xfrm>
            <a:off x="8317479" y="3607288"/>
            <a:ext cx="2309495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Raw Device Driver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0F2649-C0EE-4E7E-8FD0-2B9D3107DF39}"/>
              </a:ext>
            </a:extLst>
          </p:cNvPr>
          <p:cNvGrpSpPr/>
          <p:nvPr/>
        </p:nvGrpSpPr>
        <p:grpSpPr>
          <a:xfrm>
            <a:off x="8939144" y="4089947"/>
            <a:ext cx="1390650" cy="279682"/>
            <a:chOff x="600075" y="2748437"/>
            <a:chExt cx="2167256" cy="4358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4DB0DD-B1A6-4C90-B68C-836E46381268}"/>
                </a:ext>
              </a:extLst>
            </p:cNvPr>
            <p:cNvSpPr/>
            <p:nvPr/>
          </p:nvSpPr>
          <p:spPr>
            <a:xfrm>
              <a:off x="600075" y="2748437"/>
              <a:ext cx="435870" cy="4358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0A0EE23-3BC3-4DB3-8377-BCDF0FF46BD6}"/>
                </a:ext>
              </a:extLst>
            </p:cNvPr>
            <p:cNvSpPr/>
            <p:nvPr/>
          </p:nvSpPr>
          <p:spPr>
            <a:xfrm>
              <a:off x="1035945" y="2748437"/>
              <a:ext cx="435870" cy="4358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EFF58FB-9969-42A5-804B-484AC0F24031}"/>
                </a:ext>
              </a:extLst>
            </p:cNvPr>
            <p:cNvSpPr/>
            <p:nvPr/>
          </p:nvSpPr>
          <p:spPr>
            <a:xfrm>
              <a:off x="1471815" y="2748437"/>
              <a:ext cx="435870" cy="4358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D4098BE-F79E-46B0-B695-43FE295AB7AB}"/>
                </a:ext>
              </a:extLst>
            </p:cNvPr>
            <p:cNvSpPr/>
            <p:nvPr/>
          </p:nvSpPr>
          <p:spPr>
            <a:xfrm>
              <a:off x="1901638" y="2748437"/>
              <a:ext cx="435870" cy="4358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EC097DB-25B8-4F94-B5D2-9941375A5DA3}"/>
                </a:ext>
              </a:extLst>
            </p:cNvPr>
            <p:cNvSpPr/>
            <p:nvPr/>
          </p:nvSpPr>
          <p:spPr>
            <a:xfrm>
              <a:off x="2331461" y="2748437"/>
              <a:ext cx="435870" cy="4358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05777C-A9D7-4AB9-AFEB-B63D056D7C77}"/>
              </a:ext>
            </a:extLst>
          </p:cNvPr>
          <p:cNvSpPr txBox="1"/>
          <p:nvPr/>
        </p:nvSpPr>
        <p:spPr>
          <a:xfrm>
            <a:off x="7573521" y="406186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AIO Queue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DC6B5-4DCA-4AC4-BB61-DE63F845615F}"/>
              </a:ext>
            </a:extLst>
          </p:cNvPr>
          <p:cNvSpPr txBox="1"/>
          <p:nvPr/>
        </p:nvSpPr>
        <p:spPr>
          <a:xfrm>
            <a:off x="7573521" y="4501539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Pool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223144-C206-42D7-BC23-855E5C553273}"/>
              </a:ext>
            </a:extLst>
          </p:cNvPr>
          <p:cNvGrpSpPr/>
          <p:nvPr/>
        </p:nvGrpSpPr>
        <p:grpSpPr>
          <a:xfrm>
            <a:off x="9061299" y="4483988"/>
            <a:ext cx="1268495" cy="443345"/>
            <a:chOff x="5218030" y="5508465"/>
            <a:chExt cx="1635167" cy="57149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5A352B1-0385-41D5-9EEE-8E401FD7C5A3}"/>
                </a:ext>
              </a:extLst>
            </p:cNvPr>
            <p:cNvSpPr/>
            <p:nvPr/>
          </p:nvSpPr>
          <p:spPr>
            <a:xfrm>
              <a:off x="5218030" y="5508465"/>
              <a:ext cx="1635167" cy="57149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48E0CA0-567B-4298-B925-6B95FF0A8B45}"/>
                </a:ext>
              </a:extLst>
            </p:cNvPr>
            <p:cNvSpPr/>
            <p:nvPr/>
          </p:nvSpPr>
          <p:spPr>
            <a:xfrm>
              <a:off x="5388168" y="5560293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B894702-5009-40EB-8AB2-11795923FC32}"/>
                </a:ext>
              </a:extLst>
            </p:cNvPr>
            <p:cNvSpPr/>
            <p:nvPr/>
          </p:nvSpPr>
          <p:spPr>
            <a:xfrm>
              <a:off x="5469445" y="5647330"/>
              <a:ext cx="281032" cy="273600"/>
            </a:xfrm>
            <a:custGeom>
              <a:avLst/>
              <a:gdLst>
                <a:gd name="connsiteX0" fmla="*/ 148590 w 366222"/>
                <a:gd name="connsiteY0" fmla="*/ 0 h 351498"/>
                <a:gd name="connsiteX1" fmla="*/ 11430 w 366222"/>
                <a:gd name="connsiteY1" fmla="*/ 114300 h 351498"/>
                <a:gd name="connsiteX2" fmla="*/ 19050 w 366222"/>
                <a:gd name="connsiteY2" fmla="*/ 281940 h 351498"/>
                <a:gd name="connsiteX3" fmla="*/ 110490 w 366222"/>
                <a:gd name="connsiteY3" fmla="*/ 342900 h 351498"/>
                <a:gd name="connsiteX4" fmla="*/ 224790 w 366222"/>
                <a:gd name="connsiteY4" fmla="*/ 342900 h 351498"/>
                <a:gd name="connsiteX5" fmla="*/ 361950 w 366222"/>
                <a:gd name="connsiteY5" fmla="*/ 266700 h 351498"/>
                <a:gd name="connsiteX6" fmla="*/ 316230 w 366222"/>
                <a:gd name="connsiteY6" fmla="*/ 167640 h 351498"/>
                <a:gd name="connsiteX7" fmla="*/ 163830 w 366222"/>
                <a:gd name="connsiteY7" fmla="*/ 160020 h 35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222" h="351498">
                  <a:moveTo>
                    <a:pt x="148590" y="0"/>
                  </a:moveTo>
                  <a:cubicBezTo>
                    <a:pt x="90805" y="33655"/>
                    <a:pt x="33020" y="67310"/>
                    <a:pt x="11430" y="114300"/>
                  </a:cubicBezTo>
                  <a:cubicBezTo>
                    <a:pt x="-10160" y="161290"/>
                    <a:pt x="2540" y="243840"/>
                    <a:pt x="19050" y="281940"/>
                  </a:cubicBezTo>
                  <a:cubicBezTo>
                    <a:pt x="35560" y="320040"/>
                    <a:pt x="76200" y="332740"/>
                    <a:pt x="110490" y="342900"/>
                  </a:cubicBezTo>
                  <a:cubicBezTo>
                    <a:pt x="144780" y="353060"/>
                    <a:pt x="182880" y="355600"/>
                    <a:pt x="224790" y="342900"/>
                  </a:cubicBezTo>
                  <a:cubicBezTo>
                    <a:pt x="266700" y="330200"/>
                    <a:pt x="346710" y="295910"/>
                    <a:pt x="361950" y="266700"/>
                  </a:cubicBezTo>
                  <a:cubicBezTo>
                    <a:pt x="377190" y="237490"/>
                    <a:pt x="349250" y="185420"/>
                    <a:pt x="316230" y="167640"/>
                  </a:cubicBezTo>
                  <a:cubicBezTo>
                    <a:pt x="283210" y="149860"/>
                    <a:pt x="223520" y="154940"/>
                    <a:pt x="163830" y="1600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3426C2C-0FBC-49A7-A2A3-16B73BC0B546}"/>
                </a:ext>
              </a:extLst>
            </p:cNvPr>
            <p:cNvSpPr/>
            <p:nvPr/>
          </p:nvSpPr>
          <p:spPr>
            <a:xfrm>
              <a:off x="5687749" y="5560293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C069512-D2AE-4E0D-8AD1-3E6272B9583F}"/>
                </a:ext>
              </a:extLst>
            </p:cNvPr>
            <p:cNvSpPr/>
            <p:nvPr/>
          </p:nvSpPr>
          <p:spPr>
            <a:xfrm>
              <a:off x="5769026" y="5647330"/>
              <a:ext cx="281032" cy="273600"/>
            </a:xfrm>
            <a:custGeom>
              <a:avLst/>
              <a:gdLst>
                <a:gd name="connsiteX0" fmla="*/ 148590 w 366222"/>
                <a:gd name="connsiteY0" fmla="*/ 0 h 351498"/>
                <a:gd name="connsiteX1" fmla="*/ 11430 w 366222"/>
                <a:gd name="connsiteY1" fmla="*/ 114300 h 351498"/>
                <a:gd name="connsiteX2" fmla="*/ 19050 w 366222"/>
                <a:gd name="connsiteY2" fmla="*/ 281940 h 351498"/>
                <a:gd name="connsiteX3" fmla="*/ 110490 w 366222"/>
                <a:gd name="connsiteY3" fmla="*/ 342900 h 351498"/>
                <a:gd name="connsiteX4" fmla="*/ 224790 w 366222"/>
                <a:gd name="connsiteY4" fmla="*/ 342900 h 351498"/>
                <a:gd name="connsiteX5" fmla="*/ 361950 w 366222"/>
                <a:gd name="connsiteY5" fmla="*/ 266700 h 351498"/>
                <a:gd name="connsiteX6" fmla="*/ 316230 w 366222"/>
                <a:gd name="connsiteY6" fmla="*/ 167640 h 351498"/>
                <a:gd name="connsiteX7" fmla="*/ 163830 w 366222"/>
                <a:gd name="connsiteY7" fmla="*/ 160020 h 35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222" h="351498">
                  <a:moveTo>
                    <a:pt x="148590" y="0"/>
                  </a:moveTo>
                  <a:cubicBezTo>
                    <a:pt x="90805" y="33655"/>
                    <a:pt x="33020" y="67310"/>
                    <a:pt x="11430" y="114300"/>
                  </a:cubicBezTo>
                  <a:cubicBezTo>
                    <a:pt x="-10160" y="161290"/>
                    <a:pt x="2540" y="243840"/>
                    <a:pt x="19050" y="281940"/>
                  </a:cubicBezTo>
                  <a:cubicBezTo>
                    <a:pt x="35560" y="320040"/>
                    <a:pt x="76200" y="332740"/>
                    <a:pt x="110490" y="342900"/>
                  </a:cubicBezTo>
                  <a:cubicBezTo>
                    <a:pt x="144780" y="353060"/>
                    <a:pt x="182880" y="355600"/>
                    <a:pt x="224790" y="342900"/>
                  </a:cubicBezTo>
                  <a:cubicBezTo>
                    <a:pt x="266700" y="330200"/>
                    <a:pt x="346710" y="295910"/>
                    <a:pt x="361950" y="266700"/>
                  </a:cubicBezTo>
                  <a:cubicBezTo>
                    <a:pt x="377190" y="237490"/>
                    <a:pt x="349250" y="185420"/>
                    <a:pt x="316230" y="167640"/>
                  </a:cubicBezTo>
                  <a:cubicBezTo>
                    <a:pt x="283210" y="149860"/>
                    <a:pt x="223520" y="154940"/>
                    <a:pt x="163830" y="1600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700005F-B691-4B3F-86CA-02DC1BCBD72B}"/>
                </a:ext>
              </a:extLst>
            </p:cNvPr>
            <p:cNvSpPr/>
            <p:nvPr/>
          </p:nvSpPr>
          <p:spPr>
            <a:xfrm>
              <a:off x="5967431" y="5560293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85409C5-1034-4F3A-A9C0-838203FF04D1}"/>
                </a:ext>
              </a:extLst>
            </p:cNvPr>
            <p:cNvSpPr/>
            <p:nvPr/>
          </p:nvSpPr>
          <p:spPr>
            <a:xfrm>
              <a:off x="6048708" y="5647330"/>
              <a:ext cx="281032" cy="273600"/>
            </a:xfrm>
            <a:custGeom>
              <a:avLst/>
              <a:gdLst>
                <a:gd name="connsiteX0" fmla="*/ 148590 w 366222"/>
                <a:gd name="connsiteY0" fmla="*/ 0 h 351498"/>
                <a:gd name="connsiteX1" fmla="*/ 11430 w 366222"/>
                <a:gd name="connsiteY1" fmla="*/ 114300 h 351498"/>
                <a:gd name="connsiteX2" fmla="*/ 19050 w 366222"/>
                <a:gd name="connsiteY2" fmla="*/ 281940 h 351498"/>
                <a:gd name="connsiteX3" fmla="*/ 110490 w 366222"/>
                <a:gd name="connsiteY3" fmla="*/ 342900 h 351498"/>
                <a:gd name="connsiteX4" fmla="*/ 224790 w 366222"/>
                <a:gd name="connsiteY4" fmla="*/ 342900 h 351498"/>
                <a:gd name="connsiteX5" fmla="*/ 361950 w 366222"/>
                <a:gd name="connsiteY5" fmla="*/ 266700 h 351498"/>
                <a:gd name="connsiteX6" fmla="*/ 316230 w 366222"/>
                <a:gd name="connsiteY6" fmla="*/ 167640 h 351498"/>
                <a:gd name="connsiteX7" fmla="*/ 163830 w 366222"/>
                <a:gd name="connsiteY7" fmla="*/ 160020 h 35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222" h="351498">
                  <a:moveTo>
                    <a:pt x="148590" y="0"/>
                  </a:moveTo>
                  <a:cubicBezTo>
                    <a:pt x="90805" y="33655"/>
                    <a:pt x="33020" y="67310"/>
                    <a:pt x="11430" y="114300"/>
                  </a:cubicBezTo>
                  <a:cubicBezTo>
                    <a:pt x="-10160" y="161290"/>
                    <a:pt x="2540" y="243840"/>
                    <a:pt x="19050" y="281940"/>
                  </a:cubicBezTo>
                  <a:cubicBezTo>
                    <a:pt x="35560" y="320040"/>
                    <a:pt x="76200" y="332740"/>
                    <a:pt x="110490" y="342900"/>
                  </a:cubicBezTo>
                  <a:cubicBezTo>
                    <a:pt x="144780" y="353060"/>
                    <a:pt x="182880" y="355600"/>
                    <a:pt x="224790" y="342900"/>
                  </a:cubicBezTo>
                  <a:cubicBezTo>
                    <a:pt x="266700" y="330200"/>
                    <a:pt x="346710" y="295910"/>
                    <a:pt x="361950" y="266700"/>
                  </a:cubicBezTo>
                  <a:cubicBezTo>
                    <a:pt x="377190" y="237490"/>
                    <a:pt x="349250" y="185420"/>
                    <a:pt x="316230" y="167640"/>
                  </a:cubicBezTo>
                  <a:cubicBezTo>
                    <a:pt x="283210" y="149860"/>
                    <a:pt x="223520" y="154940"/>
                    <a:pt x="163830" y="1600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AE9D458-115D-4916-8663-571CB75DC379}"/>
                </a:ext>
              </a:extLst>
            </p:cNvPr>
            <p:cNvSpPr/>
            <p:nvPr/>
          </p:nvSpPr>
          <p:spPr>
            <a:xfrm>
              <a:off x="6289915" y="5560293"/>
              <a:ext cx="447675" cy="4476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44E95F2C-63F3-4F73-895B-BFFF5320A1BA}"/>
                </a:ext>
              </a:extLst>
            </p:cNvPr>
            <p:cNvSpPr/>
            <p:nvPr/>
          </p:nvSpPr>
          <p:spPr>
            <a:xfrm>
              <a:off x="6371192" y="5647330"/>
              <a:ext cx="281032" cy="273600"/>
            </a:xfrm>
            <a:custGeom>
              <a:avLst/>
              <a:gdLst>
                <a:gd name="connsiteX0" fmla="*/ 148590 w 366222"/>
                <a:gd name="connsiteY0" fmla="*/ 0 h 351498"/>
                <a:gd name="connsiteX1" fmla="*/ 11430 w 366222"/>
                <a:gd name="connsiteY1" fmla="*/ 114300 h 351498"/>
                <a:gd name="connsiteX2" fmla="*/ 19050 w 366222"/>
                <a:gd name="connsiteY2" fmla="*/ 281940 h 351498"/>
                <a:gd name="connsiteX3" fmla="*/ 110490 w 366222"/>
                <a:gd name="connsiteY3" fmla="*/ 342900 h 351498"/>
                <a:gd name="connsiteX4" fmla="*/ 224790 w 366222"/>
                <a:gd name="connsiteY4" fmla="*/ 342900 h 351498"/>
                <a:gd name="connsiteX5" fmla="*/ 361950 w 366222"/>
                <a:gd name="connsiteY5" fmla="*/ 266700 h 351498"/>
                <a:gd name="connsiteX6" fmla="*/ 316230 w 366222"/>
                <a:gd name="connsiteY6" fmla="*/ 167640 h 351498"/>
                <a:gd name="connsiteX7" fmla="*/ 163830 w 366222"/>
                <a:gd name="connsiteY7" fmla="*/ 160020 h 35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222" h="351498">
                  <a:moveTo>
                    <a:pt x="148590" y="0"/>
                  </a:moveTo>
                  <a:cubicBezTo>
                    <a:pt x="90805" y="33655"/>
                    <a:pt x="33020" y="67310"/>
                    <a:pt x="11430" y="114300"/>
                  </a:cubicBezTo>
                  <a:cubicBezTo>
                    <a:pt x="-10160" y="161290"/>
                    <a:pt x="2540" y="243840"/>
                    <a:pt x="19050" y="281940"/>
                  </a:cubicBezTo>
                  <a:cubicBezTo>
                    <a:pt x="35560" y="320040"/>
                    <a:pt x="76200" y="332740"/>
                    <a:pt x="110490" y="342900"/>
                  </a:cubicBezTo>
                  <a:cubicBezTo>
                    <a:pt x="144780" y="353060"/>
                    <a:pt x="182880" y="355600"/>
                    <a:pt x="224790" y="342900"/>
                  </a:cubicBezTo>
                  <a:cubicBezTo>
                    <a:pt x="266700" y="330200"/>
                    <a:pt x="346710" y="295910"/>
                    <a:pt x="361950" y="266700"/>
                  </a:cubicBezTo>
                  <a:cubicBezTo>
                    <a:pt x="377190" y="237490"/>
                    <a:pt x="349250" y="185420"/>
                    <a:pt x="316230" y="167640"/>
                  </a:cubicBezTo>
                  <a:cubicBezTo>
                    <a:pt x="283210" y="149860"/>
                    <a:pt x="223520" y="154940"/>
                    <a:pt x="163830" y="1600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BD7B30A-D9D2-43D6-8D9F-A9E375D460AA}"/>
              </a:ext>
            </a:extLst>
          </p:cNvPr>
          <p:cNvSpPr/>
          <p:nvPr/>
        </p:nvSpPr>
        <p:spPr>
          <a:xfrm>
            <a:off x="8383201" y="5075848"/>
            <a:ext cx="2309495" cy="368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File System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55B1AB6-2AD8-40DB-873E-D1FB54559783}"/>
              </a:ext>
            </a:extLst>
          </p:cNvPr>
          <p:cNvSpPr/>
          <p:nvPr/>
        </p:nvSpPr>
        <p:spPr>
          <a:xfrm>
            <a:off x="8134544" y="5544140"/>
            <a:ext cx="2582288" cy="368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Block IO Layer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CE8CA5D-FD08-44B5-A947-2EBF05C72A28}"/>
              </a:ext>
            </a:extLst>
          </p:cNvPr>
          <p:cNvSpPr/>
          <p:nvPr/>
        </p:nvSpPr>
        <p:spPr>
          <a:xfrm>
            <a:off x="8134544" y="5984663"/>
            <a:ext cx="2611795" cy="368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Device Driver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9328D27-9A4E-4F81-9C71-68B826860E26}"/>
              </a:ext>
            </a:extLst>
          </p:cNvPr>
          <p:cNvSpPr/>
          <p:nvPr/>
        </p:nvSpPr>
        <p:spPr>
          <a:xfrm>
            <a:off x="9052078" y="6412382"/>
            <a:ext cx="916788" cy="36512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1C4D65-4F19-4292-8681-3C84C0DAF471}"/>
              </a:ext>
            </a:extLst>
          </p:cNvPr>
          <p:cNvSpPr/>
          <p:nvPr/>
        </p:nvSpPr>
        <p:spPr>
          <a:xfrm>
            <a:off x="9739465" y="2663303"/>
            <a:ext cx="215900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DMA Emulation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058088-18C8-49E1-898C-D8B2F4F7BFB2}"/>
              </a:ext>
            </a:extLst>
          </p:cNvPr>
          <p:cNvCxnSpPr>
            <a:cxnSpLocks/>
          </p:cNvCxnSpPr>
          <p:nvPr/>
        </p:nvCxnSpPr>
        <p:spPr>
          <a:xfrm>
            <a:off x="8625240" y="2490010"/>
            <a:ext cx="0" cy="20716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F715BE6-184C-4F9D-821E-8EEB02F2F83C}"/>
              </a:ext>
            </a:extLst>
          </p:cNvPr>
          <p:cNvCxnSpPr/>
          <p:nvPr/>
        </p:nvCxnSpPr>
        <p:spPr>
          <a:xfrm>
            <a:off x="8703242" y="4828925"/>
            <a:ext cx="0" cy="2107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DED98A4D-8DB5-4C08-AD61-1890E7C2A021}"/>
              </a:ext>
            </a:extLst>
          </p:cNvPr>
          <p:cNvSpPr/>
          <p:nvPr/>
        </p:nvSpPr>
        <p:spPr>
          <a:xfrm>
            <a:off x="8248546" y="2462082"/>
            <a:ext cx="259448" cy="26648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AC34B9E-0460-4947-930C-1343625C17B8}"/>
              </a:ext>
            </a:extLst>
          </p:cNvPr>
          <p:cNvSpPr/>
          <p:nvPr/>
        </p:nvSpPr>
        <p:spPr>
          <a:xfrm>
            <a:off x="8278438" y="4784005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2C36383-5EFD-4253-BF05-914399FD4327}"/>
              </a:ext>
            </a:extLst>
          </p:cNvPr>
          <p:cNvCxnSpPr>
            <a:cxnSpLocks/>
          </p:cNvCxnSpPr>
          <p:nvPr/>
        </p:nvCxnSpPr>
        <p:spPr>
          <a:xfrm>
            <a:off x="8703242" y="5396850"/>
            <a:ext cx="0" cy="5878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F073D010-E902-4F89-A277-2B70DA26790E}"/>
              </a:ext>
            </a:extLst>
          </p:cNvPr>
          <p:cNvSpPr/>
          <p:nvPr/>
        </p:nvSpPr>
        <p:spPr>
          <a:xfrm>
            <a:off x="8278438" y="5351930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0F08E2E-E322-4C19-9AB3-9BC51967EE00}"/>
              </a:ext>
            </a:extLst>
          </p:cNvPr>
          <p:cNvCxnSpPr>
            <a:cxnSpLocks/>
          </p:cNvCxnSpPr>
          <p:nvPr/>
        </p:nvCxnSpPr>
        <p:spPr>
          <a:xfrm>
            <a:off x="8703242" y="6352963"/>
            <a:ext cx="235902" cy="2415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85C2E3BC-C0BE-4068-8509-23D17183AFBC}"/>
              </a:ext>
            </a:extLst>
          </p:cNvPr>
          <p:cNvSpPr/>
          <p:nvPr/>
        </p:nvSpPr>
        <p:spPr>
          <a:xfrm>
            <a:off x="8413168" y="6435773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A9A695C-9726-4115-A3FC-FB3B1E31944B}"/>
              </a:ext>
            </a:extLst>
          </p:cNvPr>
          <p:cNvCxnSpPr>
            <a:cxnSpLocks/>
          </p:cNvCxnSpPr>
          <p:nvPr/>
        </p:nvCxnSpPr>
        <p:spPr>
          <a:xfrm flipV="1">
            <a:off x="10037728" y="6315445"/>
            <a:ext cx="196436" cy="30794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9549F49-0C68-445F-9371-B498A6612207}"/>
              </a:ext>
            </a:extLst>
          </p:cNvPr>
          <p:cNvCxnSpPr>
            <a:cxnSpLocks/>
          </p:cNvCxnSpPr>
          <p:nvPr/>
        </p:nvCxnSpPr>
        <p:spPr>
          <a:xfrm flipV="1">
            <a:off x="10290140" y="5865077"/>
            <a:ext cx="0" cy="23138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DF1DE00-CA11-42BF-AA17-311AFDB251F0}"/>
              </a:ext>
            </a:extLst>
          </p:cNvPr>
          <p:cNvCxnSpPr>
            <a:cxnSpLocks/>
          </p:cNvCxnSpPr>
          <p:nvPr/>
        </p:nvCxnSpPr>
        <p:spPr>
          <a:xfrm flipV="1">
            <a:off x="10290140" y="5362297"/>
            <a:ext cx="0" cy="23138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E0D3DCC-BF8C-4DC6-90D6-F40753976970}"/>
              </a:ext>
            </a:extLst>
          </p:cNvPr>
          <p:cNvCxnSpPr>
            <a:cxnSpLocks/>
          </p:cNvCxnSpPr>
          <p:nvPr/>
        </p:nvCxnSpPr>
        <p:spPr>
          <a:xfrm flipV="1">
            <a:off x="10290140" y="4020021"/>
            <a:ext cx="129860" cy="108223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05DB1BF-5E1E-4388-A4F2-031584698CF8}"/>
              </a:ext>
            </a:extLst>
          </p:cNvPr>
          <p:cNvCxnSpPr>
            <a:cxnSpLocks/>
          </p:cNvCxnSpPr>
          <p:nvPr/>
        </p:nvCxnSpPr>
        <p:spPr>
          <a:xfrm flipV="1">
            <a:off x="10480139" y="3460080"/>
            <a:ext cx="137310" cy="208136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FEE3E7E-AAB2-4271-B938-686B09A01F94}"/>
              </a:ext>
            </a:extLst>
          </p:cNvPr>
          <p:cNvCxnSpPr>
            <a:cxnSpLocks/>
          </p:cNvCxnSpPr>
          <p:nvPr/>
        </p:nvCxnSpPr>
        <p:spPr>
          <a:xfrm flipH="1" flipV="1">
            <a:off x="10617449" y="2960667"/>
            <a:ext cx="37785" cy="2490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C3B586C-9E7E-469D-9B74-F74B36F68AA9}"/>
              </a:ext>
            </a:extLst>
          </p:cNvPr>
          <p:cNvCxnSpPr>
            <a:cxnSpLocks/>
          </p:cNvCxnSpPr>
          <p:nvPr/>
        </p:nvCxnSpPr>
        <p:spPr>
          <a:xfrm flipH="1" flipV="1">
            <a:off x="10486133" y="2452522"/>
            <a:ext cx="37785" cy="2490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슬라이드 번호 개체 틀 3">
            <a:extLst>
              <a:ext uri="{FF2B5EF4-FFF2-40B4-BE49-F238E27FC236}">
                <a16:creationId xmlns:a16="http://schemas.microsoft.com/office/drawing/2014/main" id="{B8E361D1-B109-47BC-9AAA-0917C98658BA}"/>
              </a:ext>
            </a:extLst>
          </p:cNvPr>
          <p:cNvSpPr txBox="1">
            <a:spLocks/>
          </p:cNvSpPr>
          <p:nvPr/>
        </p:nvSpPr>
        <p:spPr>
          <a:xfrm>
            <a:off x="3148839" y="6352763"/>
            <a:ext cx="2777444" cy="367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394C1C4-2949-46D5-96B7-86DFA2AD4FCC}"/>
              </a:ext>
            </a:extLst>
          </p:cNvPr>
          <p:cNvSpPr/>
          <p:nvPr/>
        </p:nvSpPr>
        <p:spPr>
          <a:xfrm>
            <a:off x="644631" y="3705201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QEMU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D3DF1D0-0974-4293-B20E-979B109FE061}"/>
              </a:ext>
            </a:extLst>
          </p:cNvPr>
          <p:cNvSpPr/>
          <p:nvPr/>
        </p:nvSpPr>
        <p:spPr>
          <a:xfrm>
            <a:off x="2739864" y="2281514"/>
            <a:ext cx="2983572" cy="1003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Kernel (Guest)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964584D-78F2-4314-9DCD-E9C864020F57}"/>
              </a:ext>
            </a:extLst>
          </p:cNvPr>
          <p:cNvSpPr/>
          <p:nvPr/>
        </p:nvSpPr>
        <p:spPr>
          <a:xfrm>
            <a:off x="3181821" y="2844822"/>
            <a:ext cx="2225821" cy="35639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Device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474EB0-9502-4CAD-9DF6-67C64932A98C}"/>
              </a:ext>
            </a:extLst>
          </p:cNvPr>
          <p:cNvSpPr/>
          <p:nvPr/>
        </p:nvSpPr>
        <p:spPr>
          <a:xfrm>
            <a:off x="963202" y="3840064"/>
            <a:ext cx="3093651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D67807-3E8D-493A-A77A-2E0FA0ACF5C6}"/>
              </a:ext>
            </a:extLst>
          </p:cNvPr>
          <p:cNvSpPr/>
          <p:nvPr/>
        </p:nvSpPr>
        <p:spPr>
          <a:xfrm>
            <a:off x="2440307" y="3189410"/>
            <a:ext cx="290234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A675438-50D9-4B3E-AF7A-DC47F4EA90C9}"/>
              </a:ext>
            </a:extLst>
          </p:cNvPr>
          <p:cNvSpPr/>
          <p:nvPr/>
        </p:nvSpPr>
        <p:spPr>
          <a:xfrm>
            <a:off x="644631" y="6199534"/>
            <a:ext cx="6756293" cy="494041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B13B089-E141-45AA-BA72-7357DEEB4FF7}"/>
              </a:ext>
            </a:extLst>
          </p:cNvPr>
          <p:cNvSpPr/>
          <p:nvPr/>
        </p:nvSpPr>
        <p:spPr>
          <a:xfrm>
            <a:off x="644632" y="4959894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Linux Kernel(Host)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8F4F43A2-292A-4917-A698-42AB2F83EDDC}"/>
              </a:ext>
            </a:extLst>
          </p:cNvPr>
          <p:cNvSpPr/>
          <p:nvPr/>
        </p:nvSpPr>
        <p:spPr>
          <a:xfrm>
            <a:off x="5152683" y="5023105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Driver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7231FCE-DB80-474B-AC03-40072DD03059}"/>
              </a:ext>
            </a:extLst>
          </p:cNvPr>
          <p:cNvSpPr/>
          <p:nvPr/>
        </p:nvSpPr>
        <p:spPr>
          <a:xfrm>
            <a:off x="1016060" y="5039188"/>
            <a:ext cx="1962743" cy="6360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module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95E115A0-92A0-4911-966C-CE9A6423EFD6}"/>
              </a:ext>
            </a:extLst>
          </p:cNvPr>
          <p:cNvSpPr/>
          <p:nvPr/>
        </p:nvSpPr>
        <p:spPr>
          <a:xfrm>
            <a:off x="2268583" y="6262630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x86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2873C952-A0A1-41E6-BB6F-CE5428520B63}"/>
              </a:ext>
            </a:extLst>
          </p:cNvPr>
          <p:cNvSpPr/>
          <p:nvPr/>
        </p:nvSpPr>
        <p:spPr>
          <a:xfrm>
            <a:off x="5347572" y="6286487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595EBD5E-A8D4-4A70-AC49-246E69093990}"/>
              </a:ext>
            </a:extLst>
          </p:cNvPr>
          <p:cNvSpPr/>
          <p:nvPr/>
        </p:nvSpPr>
        <p:spPr>
          <a:xfrm>
            <a:off x="4635640" y="3840064"/>
            <a:ext cx="266890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DMA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ABF20E5E-DCB8-4D64-B0BA-0BDE0F592226}"/>
              </a:ext>
            </a:extLst>
          </p:cNvPr>
          <p:cNvCxnSpPr>
            <a:cxnSpLocks/>
            <a:stCxn id="116" idx="1"/>
            <a:endCxn id="117" idx="0"/>
          </p:cNvCxnSpPr>
          <p:nvPr/>
        </p:nvCxnSpPr>
        <p:spPr>
          <a:xfrm rot="10800000" flipV="1">
            <a:off x="2510028" y="3023018"/>
            <a:ext cx="671794" cy="81704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B347DD9-F294-4911-AC18-79E420868327}"/>
              </a:ext>
            </a:extLst>
          </p:cNvPr>
          <p:cNvGrpSpPr/>
          <p:nvPr/>
        </p:nvGrpSpPr>
        <p:grpSpPr>
          <a:xfrm>
            <a:off x="3708167" y="3320962"/>
            <a:ext cx="502722" cy="325148"/>
            <a:chOff x="1517344" y="-627541"/>
            <a:chExt cx="881349" cy="572877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DB170478-1A04-455B-9A56-2E138D0E874A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795BACD-A8B4-4134-9FEA-32972A444BAD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0EB4F5F-D452-48FF-9A8C-757A1CAAC8FF}"/>
                </a:ext>
              </a:extLst>
            </p:cNvPr>
            <p:cNvCxnSpPr>
              <a:stCxn id="128" idx="0"/>
              <a:endCxn id="129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3ABA539-4B7F-4FAF-AA71-071CB2601EF1}"/>
                </a:ext>
              </a:extLst>
            </p:cNvPr>
            <p:cNvCxnSpPr>
              <a:cxnSpLocks/>
              <a:stCxn id="128" idx="7"/>
              <a:endCxn id="129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55552B7-1D3E-46F7-AD44-0DB278D09FE0}"/>
                </a:ext>
              </a:extLst>
            </p:cNvPr>
            <p:cNvCxnSpPr>
              <a:cxnSpLocks/>
              <a:stCxn id="128" idx="6"/>
              <a:endCxn id="129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F539ADE-6AC4-4A9B-A385-1C6ABFA9AB97}"/>
                </a:ext>
              </a:extLst>
            </p:cNvPr>
            <p:cNvCxnSpPr>
              <a:cxnSpLocks/>
              <a:stCxn id="128" idx="5"/>
              <a:endCxn id="129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A2DA24F-5272-4D5D-B126-3F127C511409}"/>
                </a:ext>
              </a:extLst>
            </p:cNvPr>
            <p:cNvCxnSpPr>
              <a:cxnSpLocks/>
              <a:stCxn id="128" idx="4"/>
              <a:endCxn id="129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B76599D-8BEC-49A5-AB0A-6A5BFBE4DDC7}"/>
                </a:ext>
              </a:extLst>
            </p:cNvPr>
            <p:cNvCxnSpPr>
              <a:cxnSpLocks/>
              <a:stCxn id="128" idx="3"/>
              <a:endCxn id="129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5DD4A47-294D-4C63-8133-BE06B47BC056}"/>
                </a:ext>
              </a:extLst>
            </p:cNvPr>
            <p:cNvCxnSpPr>
              <a:cxnSpLocks/>
              <a:stCxn id="128" idx="2"/>
              <a:endCxn id="129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B7331D21-9CAB-412F-BC0D-2F6D10B72522}"/>
                </a:ext>
              </a:extLst>
            </p:cNvPr>
            <p:cNvCxnSpPr>
              <a:cxnSpLocks/>
              <a:stCxn id="129" idx="1"/>
              <a:endCxn id="128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A42E34E-154C-4D5F-AA42-9C76B40F1DA2}"/>
              </a:ext>
            </a:extLst>
          </p:cNvPr>
          <p:cNvGrpSpPr/>
          <p:nvPr/>
        </p:nvGrpSpPr>
        <p:grpSpPr>
          <a:xfrm>
            <a:off x="4526840" y="3323524"/>
            <a:ext cx="502722" cy="325148"/>
            <a:chOff x="1517344" y="-627541"/>
            <a:chExt cx="881349" cy="572877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AF51F38-0CFB-461C-9D59-669B920E18D7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E0F26D8-678F-4751-8CEE-D470E8A51C62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59863F11-0737-49D4-A6FA-28F50C4A4F33}"/>
                </a:ext>
              </a:extLst>
            </p:cNvPr>
            <p:cNvCxnSpPr>
              <a:stCxn id="139" idx="0"/>
              <a:endCxn id="140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835F40D-C8D6-4769-AA2A-03177621B78A}"/>
                </a:ext>
              </a:extLst>
            </p:cNvPr>
            <p:cNvCxnSpPr>
              <a:cxnSpLocks/>
              <a:stCxn id="139" idx="7"/>
              <a:endCxn id="140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39C01832-BBC4-4714-9662-573D32A51031}"/>
                </a:ext>
              </a:extLst>
            </p:cNvPr>
            <p:cNvCxnSpPr>
              <a:cxnSpLocks/>
              <a:stCxn id="139" idx="6"/>
              <a:endCxn id="140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8C0B8F73-936D-4A3D-BA78-7979CCCDE736}"/>
                </a:ext>
              </a:extLst>
            </p:cNvPr>
            <p:cNvCxnSpPr>
              <a:cxnSpLocks/>
              <a:stCxn id="139" idx="5"/>
              <a:endCxn id="140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A1E3708-E92E-4318-8CE0-577047599AFB}"/>
                </a:ext>
              </a:extLst>
            </p:cNvPr>
            <p:cNvCxnSpPr>
              <a:cxnSpLocks/>
              <a:stCxn id="139" idx="4"/>
              <a:endCxn id="140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F7793ACA-43CA-49B5-AA04-497C4549CA12}"/>
                </a:ext>
              </a:extLst>
            </p:cNvPr>
            <p:cNvCxnSpPr>
              <a:cxnSpLocks/>
              <a:stCxn id="139" idx="3"/>
              <a:endCxn id="140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23320B0-6A6C-497C-82DE-E489244B399F}"/>
                </a:ext>
              </a:extLst>
            </p:cNvPr>
            <p:cNvCxnSpPr>
              <a:cxnSpLocks/>
              <a:stCxn id="139" idx="2"/>
              <a:endCxn id="140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F75A6C2-6177-4890-A8D8-55D83DCAB127}"/>
                </a:ext>
              </a:extLst>
            </p:cNvPr>
            <p:cNvCxnSpPr>
              <a:cxnSpLocks/>
              <a:stCxn id="140" idx="1"/>
              <a:endCxn id="139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연결선: 구부러짐 148">
            <a:extLst>
              <a:ext uri="{FF2B5EF4-FFF2-40B4-BE49-F238E27FC236}">
                <a16:creationId xmlns:a16="http://schemas.microsoft.com/office/drawing/2014/main" id="{3C3C7514-171C-4D38-AE25-ED3F86EF9DAF}"/>
              </a:ext>
            </a:extLst>
          </p:cNvPr>
          <p:cNvCxnSpPr>
            <a:stCxn id="116" idx="1"/>
            <a:endCxn id="128" idx="2"/>
          </p:cNvCxnSpPr>
          <p:nvPr/>
        </p:nvCxnSpPr>
        <p:spPr>
          <a:xfrm rot="10800000" flipH="1" flipV="1">
            <a:off x="3181821" y="3023018"/>
            <a:ext cx="526346" cy="460518"/>
          </a:xfrm>
          <a:prstGeom prst="curvedConnector3">
            <a:avLst>
              <a:gd name="adj1" fmla="val -439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B2657C12-77FA-43BD-8718-56318EE92DED}"/>
              </a:ext>
            </a:extLst>
          </p:cNvPr>
          <p:cNvSpPr/>
          <p:nvPr/>
        </p:nvSpPr>
        <p:spPr>
          <a:xfrm>
            <a:off x="3238963" y="3291191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2A59CA05-858B-4473-886A-2A6AC466D9B6}"/>
              </a:ext>
            </a:extLst>
          </p:cNvPr>
          <p:cNvSpPr/>
          <p:nvPr/>
        </p:nvSpPr>
        <p:spPr>
          <a:xfrm>
            <a:off x="1428435" y="4336352"/>
            <a:ext cx="251714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Disk Image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A4DBFC7F-CD92-4792-A492-5036E1ED5C00}"/>
              </a:ext>
            </a:extLst>
          </p:cNvPr>
          <p:cNvCxnSpPr>
            <a:cxnSpLocks/>
            <a:stCxn id="128" idx="6"/>
            <a:endCxn id="117" idx="3"/>
          </p:cNvCxnSpPr>
          <p:nvPr/>
        </p:nvCxnSpPr>
        <p:spPr>
          <a:xfrm flipH="1">
            <a:off x="4056853" y="3483537"/>
            <a:ext cx="154036" cy="580290"/>
          </a:xfrm>
          <a:prstGeom prst="curvedConnector3">
            <a:avLst>
              <a:gd name="adj1" fmla="val -1502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D0A8C5C7-9D01-4550-B3FE-37181A20355D}"/>
              </a:ext>
            </a:extLst>
          </p:cNvPr>
          <p:cNvSpPr/>
          <p:nvPr/>
        </p:nvSpPr>
        <p:spPr>
          <a:xfrm>
            <a:off x="4198360" y="3517784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5D921B4F-3416-4263-8D0F-E57E5A0B1E13}"/>
              </a:ext>
            </a:extLst>
          </p:cNvPr>
          <p:cNvCxnSpPr>
            <a:cxnSpLocks/>
            <a:stCxn id="117" idx="1"/>
            <a:endCxn id="153" idx="1"/>
          </p:cNvCxnSpPr>
          <p:nvPr/>
        </p:nvCxnSpPr>
        <p:spPr>
          <a:xfrm rot="10800000" flipH="1" flipV="1">
            <a:off x="963201" y="4063826"/>
            <a:ext cx="465233" cy="496288"/>
          </a:xfrm>
          <a:prstGeom prst="curvedConnector3">
            <a:avLst>
              <a:gd name="adj1" fmla="val -497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6B55B94C-B73D-44FF-92E5-5ECAA6ADB66C}"/>
              </a:ext>
            </a:extLst>
          </p:cNvPr>
          <p:cNvSpPr/>
          <p:nvPr/>
        </p:nvSpPr>
        <p:spPr>
          <a:xfrm>
            <a:off x="854564" y="4366743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7E8946D8-5BCA-4130-93BD-87E70F046284}"/>
              </a:ext>
            </a:extLst>
          </p:cNvPr>
          <p:cNvSpPr/>
          <p:nvPr/>
        </p:nvSpPr>
        <p:spPr>
          <a:xfrm>
            <a:off x="3063846" y="5031143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Filesystem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10CEA4D-3ECA-4A02-A05C-015F0A78D89D}"/>
              </a:ext>
            </a:extLst>
          </p:cNvPr>
          <p:cNvSpPr/>
          <p:nvPr/>
        </p:nvSpPr>
        <p:spPr>
          <a:xfrm>
            <a:off x="3143916" y="4944318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317D88B7-58A8-4ECD-A944-0CF8F25FE3E5}"/>
              </a:ext>
            </a:extLst>
          </p:cNvPr>
          <p:cNvCxnSpPr>
            <a:cxnSpLocks/>
            <a:stCxn id="153" idx="3"/>
            <a:endCxn id="158" idx="1"/>
          </p:cNvCxnSpPr>
          <p:nvPr/>
        </p:nvCxnSpPr>
        <p:spPr>
          <a:xfrm flipH="1">
            <a:off x="3063846" y="4560115"/>
            <a:ext cx="881728" cy="789058"/>
          </a:xfrm>
          <a:prstGeom prst="curvedConnector5">
            <a:avLst>
              <a:gd name="adj1" fmla="val -26250"/>
              <a:gd name="adj2" fmla="val 44027"/>
              <a:gd name="adj3" fmla="val 1262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id="{C6960FA5-310A-4EAB-8F50-6041F9058D5F}"/>
              </a:ext>
            </a:extLst>
          </p:cNvPr>
          <p:cNvCxnSpPr>
            <a:cxnSpLocks/>
            <a:stCxn id="158" idx="3"/>
            <a:endCxn id="121" idx="1"/>
          </p:cNvCxnSpPr>
          <p:nvPr/>
        </p:nvCxnSpPr>
        <p:spPr>
          <a:xfrm flipV="1">
            <a:off x="4855208" y="5341135"/>
            <a:ext cx="297475" cy="803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8A0E683A-7EC7-463C-9156-83FF6099E453}"/>
              </a:ext>
            </a:extLst>
          </p:cNvPr>
          <p:cNvSpPr/>
          <p:nvPr/>
        </p:nvSpPr>
        <p:spPr>
          <a:xfrm>
            <a:off x="4862448" y="4955464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3" name="연결선: 구부러짐 162">
            <a:extLst>
              <a:ext uri="{FF2B5EF4-FFF2-40B4-BE49-F238E27FC236}">
                <a16:creationId xmlns:a16="http://schemas.microsoft.com/office/drawing/2014/main" id="{B1E68D53-8A96-4A56-A0AD-65256AF5B8B6}"/>
              </a:ext>
            </a:extLst>
          </p:cNvPr>
          <p:cNvCxnSpPr>
            <a:cxnSpLocks/>
            <a:stCxn id="121" idx="3"/>
            <a:endCxn id="124" idx="3"/>
          </p:cNvCxnSpPr>
          <p:nvPr/>
        </p:nvCxnSpPr>
        <p:spPr>
          <a:xfrm flipH="1">
            <a:off x="6263686" y="5341135"/>
            <a:ext cx="680358" cy="1129276"/>
          </a:xfrm>
          <a:prstGeom prst="curvedConnector3">
            <a:avLst>
              <a:gd name="adj1" fmla="val -34019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8CD111FD-62E2-4384-944D-3DC87366CB62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rot="5400000" flipH="1" flipV="1">
            <a:off x="5613335" y="5851458"/>
            <a:ext cx="627323" cy="242735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구부러짐 164">
            <a:extLst>
              <a:ext uri="{FF2B5EF4-FFF2-40B4-BE49-F238E27FC236}">
                <a16:creationId xmlns:a16="http://schemas.microsoft.com/office/drawing/2014/main" id="{0A8624CA-4BEB-4B4D-B749-B5543C6F662B}"/>
              </a:ext>
            </a:extLst>
          </p:cNvPr>
          <p:cNvCxnSpPr>
            <a:cxnSpLocks/>
          </p:cNvCxnSpPr>
          <p:nvPr/>
        </p:nvCxnSpPr>
        <p:spPr>
          <a:xfrm rot="10800000">
            <a:off x="4837287" y="5451444"/>
            <a:ext cx="285379" cy="356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3B8A9976-84A1-4D63-88D4-C65ED03B74BF}"/>
              </a:ext>
            </a:extLst>
          </p:cNvPr>
          <p:cNvCxnSpPr>
            <a:cxnSpLocks/>
            <a:stCxn id="153" idx="3"/>
            <a:endCxn id="125" idx="2"/>
          </p:cNvCxnSpPr>
          <p:nvPr/>
        </p:nvCxnSpPr>
        <p:spPr>
          <a:xfrm flipV="1">
            <a:off x="3945575" y="4287589"/>
            <a:ext cx="2024515" cy="272526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구부러짐 166">
            <a:extLst>
              <a:ext uri="{FF2B5EF4-FFF2-40B4-BE49-F238E27FC236}">
                <a16:creationId xmlns:a16="http://schemas.microsoft.com/office/drawing/2014/main" id="{AC2CD525-349A-4CFC-90CB-D84211645FD7}"/>
              </a:ext>
            </a:extLst>
          </p:cNvPr>
          <p:cNvCxnSpPr>
            <a:cxnSpLocks/>
          </p:cNvCxnSpPr>
          <p:nvPr/>
        </p:nvCxnSpPr>
        <p:spPr>
          <a:xfrm flipV="1">
            <a:off x="3329456" y="4609669"/>
            <a:ext cx="778705" cy="613524"/>
          </a:xfrm>
          <a:prstGeom prst="curvedConnector3">
            <a:avLst>
              <a:gd name="adj1" fmla="val 124003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6BF09662-31C8-4794-B83E-4B2BA53B837A}"/>
              </a:ext>
            </a:extLst>
          </p:cNvPr>
          <p:cNvCxnSpPr>
            <a:cxnSpLocks/>
            <a:stCxn id="117" idx="3"/>
            <a:endCxn id="139" idx="5"/>
          </p:cNvCxnSpPr>
          <p:nvPr/>
        </p:nvCxnSpPr>
        <p:spPr>
          <a:xfrm flipV="1">
            <a:off x="4056853" y="3601056"/>
            <a:ext cx="899088" cy="4627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94A4970D-3CA7-4EFA-8D91-012466A794C6}"/>
              </a:ext>
            </a:extLst>
          </p:cNvPr>
          <p:cNvSpPr/>
          <p:nvPr/>
        </p:nvSpPr>
        <p:spPr>
          <a:xfrm>
            <a:off x="4996129" y="3523006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D0E44F47-F845-4771-BB1B-76B558DA3BC1}"/>
              </a:ext>
            </a:extLst>
          </p:cNvPr>
          <p:cNvCxnSpPr>
            <a:cxnSpLocks/>
            <a:stCxn id="117" idx="3"/>
            <a:endCxn id="116" idx="3"/>
          </p:cNvCxnSpPr>
          <p:nvPr/>
        </p:nvCxnSpPr>
        <p:spPr>
          <a:xfrm flipV="1">
            <a:off x="4056853" y="3023019"/>
            <a:ext cx="1350789" cy="1040808"/>
          </a:xfrm>
          <a:prstGeom prst="curvedConnector3">
            <a:avLst>
              <a:gd name="adj1" fmla="val 117135"/>
            </a:avLst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4A61B7C7-132B-4E85-BD40-5C7E4AD56D29}"/>
              </a:ext>
            </a:extLst>
          </p:cNvPr>
          <p:cNvSpPr/>
          <p:nvPr/>
        </p:nvSpPr>
        <p:spPr>
          <a:xfrm>
            <a:off x="5695228" y="3350702"/>
            <a:ext cx="315892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649EAF17-C0F9-4825-9E54-0F37F40C37E6}"/>
              </a:ext>
            </a:extLst>
          </p:cNvPr>
          <p:cNvSpPr/>
          <p:nvPr/>
        </p:nvSpPr>
        <p:spPr>
          <a:xfrm>
            <a:off x="4101219" y="4099909"/>
            <a:ext cx="484517" cy="101370"/>
          </a:xfrm>
          <a:custGeom>
            <a:avLst/>
            <a:gdLst>
              <a:gd name="connsiteX0" fmla="*/ 0 w 230981"/>
              <a:gd name="connsiteY0" fmla="*/ 11907 h 178628"/>
              <a:gd name="connsiteX1" fmla="*/ 109537 w 230981"/>
              <a:gd name="connsiteY1" fmla="*/ 178594 h 178628"/>
              <a:gd name="connsiteX2" fmla="*/ 230981 w 230981"/>
              <a:gd name="connsiteY2" fmla="*/ 0 h 17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178628">
                <a:moveTo>
                  <a:pt x="0" y="11907"/>
                </a:moveTo>
                <a:cubicBezTo>
                  <a:pt x="35520" y="96242"/>
                  <a:pt x="71040" y="180578"/>
                  <a:pt x="109537" y="178594"/>
                </a:cubicBezTo>
                <a:cubicBezTo>
                  <a:pt x="148034" y="176610"/>
                  <a:pt x="189507" y="88305"/>
                  <a:pt x="23098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51B6310-CCDF-4764-B228-81D2BAABDA14}"/>
              </a:ext>
            </a:extLst>
          </p:cNvPr>
          <p:cNvSpPr/>
          <p:nvPr/>
        </p:nvSpPr>
        <p:spPr>
          <a:xfrm>
            <a:off x="4216162" y="4137852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F407209-E7DA-4BAF-8C8B-57A3E705BB2B}"/>
              </a:ext>
            </a:extLst>
          </p:cNvPr>
          <p:cNvSpPr/>
          <p:nvPr/>
        </p:nvSpPr>
        <p:spPr>
          <a:xfrm>
            <a:off x="6973904" y="5196737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87C3BDA-E6D8-4AA3-BE24-D6B37EF951A7}"/>
              </a:ext>
            </a:extLst>
          </p:cNvPr>
          <p:cNvSpPr/>
          <p:nvPr/>
        </p:nvSpPr>
        <p:spPr>
          <a:xfrm>
            <a:off x="5143242" y="3083179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58A6B407-9F11-4BFC-B5A8-4B2539CB7752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5029562" y="3135759"/>
            <a:ext cx="86433" cy="3503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A88D526-9D6F-45A9-88C2-672F7922581E}"/>
              </a:ext>
            </a:extLst>
          </p:cNvPr>
          <p:cNvSpPr/>
          <p:nvPr/>
        </p:nvSpPr>
        <p:spPr>
          <a:xfrm>
            <a:off x="7602015" y="2134484"/>
            <a:ext cx="4506072" cy="4706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E17B4DF-28D7-488B-AC8D-88EDB27DFAE4}"/>
              </a:ext>
            </a:extLst>
          </p:cNvPr>
          <p:cNvSpPr txBox="1"/>
          <p:nvPr/>
        </p:nvSpPr>
        <p:spPr>
          <a:xfrm>
            <a:off x="59735" y="6604877"/>
            <a:ext cx="67128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Origin Source : </a:t>
            </a:r>
            <a:r>
              <a:rPr lang="ko-KR" altLang="en-US" sz="105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https://selfish-developer.com/entry/virtio</a:t>
            </a:r>
            <a:endParaRPr lang="ko-KR" altLang="en-US" sz="1050" dirty="0">
              <a:solidFill>
                <a:srgbClr val="0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9CE58B-C25D-4BF6-B16E-271D3A2D14DC}"/>
              </a:ext>
            </a:extLst>
          </p:cNvPr>
          <p:cNvCxnSpPr>
            <a:endCxn id="10" idx="2"/>
          </p:cNvCxnSpPr>
          <p:nvPr/>
        </p:nvCxnSpPr>
        <p:spPr>
          <a:xfrm>
            <a:off x="6096000" y="3003090"/>
            <a:ext cx="0" cy="34303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approach (2)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98286" y="7100784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FEMU approach (2)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Do not use virtual image file (to skip AIO component)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modify QEMU DMA emulation logic to heap-based storage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5A503-C4A4-4946-B906-C9BF8013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80" y="2589894"/>
            <a:ext cx="3942164" cy="4292578"/>
          </a:xfrm>
          <a:prstGeom prst="rect">
            <a:avLst/>
          </a:prstGeom>
        </p:spPr>
      </p:pic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34E889F9-5E2C-4485-8A8A-545C97B0678A}"/>
              </a:ext>
            </a:extLst>
          </p:cNvPr>
          <p:cNvSpPr/>
          <p:nvPr/>
        </p:nvSpPr>
        <p:spPr>
          <a:xfrm>
            <a:off x="8060724" y="2557238"/>
            <a:ext cx="215900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42871081-E161-445E-8A1E-7EF43B0D9FBC}"/>
              </a:ext>
            </a:extLst>
          </p:cNvPr>
          <p:cNvSpPr/>
          <p:nvPr/>
        </p:nvSpPr>
        <p:spPr>
          <a:xfrm>
            <a:off x="6723990" y="3060700"/>
            <a:ext cx="2520938" cy="368300"/>
          </a:xfrm>
          <a:prstGeom prst="roundRect">
            <a:avLst/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FEMU Heap Storage</a:t>
            </a:r>
            <a:endParaRPr lang="ko-KR" altLang="en-US" b="1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EC4CC30F-FAEF-41E9-A1E5-65D4FCDA0821}"/>
              </a:ext>
            </a:extLst>
          </p:cNvPr>
          <p:cNvSpPr/>
          <p:nvPr/>
        </p:nvSpPr>
        <p:spPr>
          <a:xfrm>
            <a:off x="9341740" y="3060700"/>
            <a:ext cx="2159000" cy="368300"/>
          </a:xfrm>
          <a:prstGeom prst="roundRect">
            <a:avLst/>
          </a:prstGeom>
          <a:solidFill>
            <a:srgbClr val="85FF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DMA Emulation</a:t>
            </a:r>
            <a:endParaRPr lang="ko-KR" altLang="en-US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B62A2894-C93B-497A-BFCE-4C44A76B0E1C}"/>
              </a:ext>
            </a:extLst>
          </p:cNvPr>
          <p:cNvCxnSpPr>
            <a:cxnSpLocks/>
          </p:cNvCxnSpPr>
          <p:nvPr/>
        </p:nvCxnSpPr>
        <p:spPr>
          <a:xfrm flipH="1" flipV="1">
            <a:off x="10088408" y="2849919"/>
            <a:ext cx="37785" cy="2490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1CE5E977-B9ED-4F29-9AAE-C0713496400E}"/>
              </a:ext>
            </a:extLst>
          </p:cNvPr>
          <p:cNvSpPr/>
          <p:nvPr/>
        </p:nvSpPr>
        <p:spPr>
          <a:xfrm>
            <a:off x="4448358" y="2791878"/>
            <a:ext cx="290448" cy="2688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157E688-368B-4724-854F-1920C85A52A5}"/>
              </a:ext>
            </a:extLst>
          </p:cNvPr>
          <p:cNvSpPr/>
          <p:nvPr/>
        </p:nvSpPr>
        <p:spPr>
          <a:xfrm>
            <a:off x="10230825" y="2884406"/>
            <a:ext cx="290448" cy="268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7B21A444-7B87-4988-8E99-3506B45A5571}"/>
              </a:ext>
            </a:extLst>
          </p:cNvPr>
          <p:cNvCxnSpPr>
            <a:cxnSpLocks/>
          </p:cNvCxnSpPr>
          <p:nvPr/>
        </p:nvCxnSpPr>
        <p:spPr>
          <a:xfrm>
            <a:off x="7958490" y="2791878"/>
            <a:ext cx="0" cy="2688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B10FC0AE-6039-426B-9A79-6E697964E2DA}"/>
              </a:ext>
            </a:extLst>
          </p:cNvPr>
          <p:cNvCxnSpPr>
            <a:cxnSpLocks/>
          </p:cNvCxnSpPr>
          <p:nvPr/>
        </p:nvCxnSpPr>
        <p:spPr>
          <a:xfrm flipH="1" flipV="1">
            <a:off x="4313761" y="2884406"/>
            <a:ext cx="37785" cy="2490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8579698E-2037-443F-8DE4-8F3B5AFAA8A3}"/>
              </a:ext>
            </a:extLst>
          </p:cNvPr>
          <p:cNvSpPr/>
          <p:nvPr/>
        </p:nvSpPr>
        <p:spPr>
          <a:xfrm>
            <a:off x="4448358" y="2799272"/>
            <a:ext cx="290448" cy="268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143DF357-B17A-4A2E-B69A-806E7C4F80C4}"/>
              </a:ext>
            </a:extLst>
          </p:cNvPr>
          <p:cNvSpPr/>
          <p:nvPr/>
        </p:nvSpPr>
        <p:spPr>
          <a:xfrm>
            <a:off x="7571361" y="2716434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7F7546-42A9-416D-91EC-D047A7F6625D}"/>
              </a:ext>
            </a:extLst>
          </p:cNvPr>
          <p:cNvCxnSpPr>
            <a:stCxn id="152" idx="2"/>
            <a:endCxn id="174" idx="2"/>
          </p:cNvCxnSpPr>
          <p:nvPr/>
        </p:nvCxnSpPr>
        <p:spPr>
          <a:xfrm rot="16200000" flipH="1">
            <a:off x="9202849" y="2210609"/>
            <a:ext cx="12700" cy="2436781"/>
          </a:xfrm>
          <a:prstGeom prst="bentConnector3">
            <a:avLst>
              <a:gd name="adj1" fmla="val 180000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80069033-9B42-4328-855E-39D0A2A6C502}"/>
              </a:ext>
            </a:extLst>
          </p:cNvPr>
          <p:cNvSpPr txBox="1"/>
          <p:nvPr/>
        </p:nvSpPr>
        <p:spPr>
          <a:xfrm>
            <a:off x="7704232" y="3660988"/>
            <a:ext cx="305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DMA from/to heap storage</a:t>
            </a:r>
            <a:endParaRPr lang="ko-KR" altLang="en-US" dirty="0">
              <a:solidFill>
                <a:srgbClr val="0000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5A162680-63C8-4A4E-B873-9F43F1850A22}"/>
              </a:ext>
            </a:extLst>
          </p:cNvPr>
          <p:cNvSpPr/>
          <p:nvPr/>
        </p:nvSpPr>
        <p:spPr>
          <a:xfrm>
            <a:off x="7427361" y="3697822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EF5BAFC-DB8B-46FB-9645-BB21FC06C24D}"/>
              </a:ext>
            </a:extLst>
          </p:cNvPr>
          <p:cNvSpPr/>
          <p:nvPr/>
        </p:nvSpPr>
        <p:spPr>
          <a:xfrm>
            <a:off x="5804188" y="3771664"/>
            <a:ext cx="701058" cy="517312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74" grpId="0" animBg="1"/>
      <p:bldP spid="183" grpId="0" animBg="1"/>
      <p:bldP spid="187" grpId="0" animBg="1"/>
      <p:bldP spid="188" grpId="0"/>
      <p:bldP spid="19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approach (2)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786215" y="7858542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FEMU approach (2)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Do not use virtual image file (to skip AIO component)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modify QEMU DMA emulation logic to heap-based storage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7857D6-95CA-4AB7-9FEB-8C7B84DD694E}"/>
              </a:ext>
            </a:extLst>
          </p:cNvPr>
          <p:cNvSpPr txBox="1"/>
          <p:nvPr/>
        </p:nvSpPr>
        <p:spPr>
          <a:xfrm>
            <a:off x="7828289" y="5762143"/>
            <a:ext cx="408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[1] </a:t>
            </a:r>
            <a:r>
              <a:rPr lang="en-US" altLang="ko-KR" sz="10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https://lolki.tistory.com/3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[2] </a:t>
            </a:r>
            <a:r>
              <a:rPr lang="en-US" altLang="ko-KR" sz="1000" dirty="0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https://qemu-project.gitlab.io/qemu/system/devices/nvme.html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https://www.usenix.org/sites/default/files/conference/protected-files/fast18_slides_li.pdf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endParaRPr lang="ko-KR" altLang="en-US" sz="1000" dirty="0">
              <a:solidFill>
                <a:srgbClr val="0DAB0D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6D377F-9A2B-435E-AAF0-E10EB49A6C4B}"/>
              </a:ext>
            </a:extLst>
          </p:cNvPr>
          <p:cNvGrpSpPr/>
          <p:nvPr/>
        </p:nvGrpSpPr>
        <p:grpSpPr>
          <a:xfrm>
            <a:off x="883721" y="2438408"/>
            <a:ext cx="6761271" cy="4196691"/>
            <a:chOff x="1196754" y="2144601"/>
            <a:chExt cx="6672992" cy="4475100"/>
          </a:xfrm>
        </p:grpSpPr>
        <p:sp>
          <p:nvSpPr>
            <p:cNvPr id="14" name="슬라이드 번호 개체 틀 3">
              <a:extLst>
                <a:ext uri="{FF2B5EF4-FFF2-40B4-BE49-F238E27FC236}">
                  <a16:creationId xmlns:a16="http://schemas.microsoft.com/office/drawing/2014/main" id="{FAED41C4-98F8-4061-89DA-3BAAB3D314D8}"/>
                </a:ext>
              </a:extLst>
            </p:cNvPr>
            <p:cNvSpPr txBox="1">
              <a:spLocks/>
            </p:cNvSpPr>
            <p:nvPr/>
          </p:nvSpPr>
          <p:spPr>
            <a:xfrm>
              <a:off x="3670087" y="6254576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8B9FC14-406C-4F77-A652-54400BDED16B}" type="slidenum">
                <a:rPr lang="ko-KR" altLang="en-US" smtClean="0"/>
                <a:pPr/>
                <a:t>16</a:t>
              </a:fld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3CDDA1-8EC3-410E-844B-8BFBC23AB818}"/>
                </a:ext>
              </a:extLst>
            </p:cNvPr>
            <p:cNvSpPr/>
            <p:nvPr/>
          </p:nvSpPr>
          <p:spPr>
            <a:xfrm>
              <a:off x="1196754" y="3626610"/>
              <a:ext cx="6672991" cy="1124607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QEMU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4899BDF-CB06-4549-B3DD-73FCA8F9BDAC}"/>
                </a:ext>
              </a:extLst>
            </p:cNvPr>
            <p:cNvSpPr/>
            <p:nvPr/>
          </p:nvSpPr>
          <p:spPr>
            <a:xfrm>
              <a:off x="3062955" y="2144601"/>
              <a:ext cx="2946786" cy="99605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Kernel (Guest)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949E10B-762A-4F58-B31E-6DBBF68B11C3}"/>
                </a:ext>
              </a:extLst>
            </p:cNvPr>
            <p:cNvSpPr/>
            <p:nvPr/>
          </p:nvSpPr>
          <p:spPr>
            <a:xfrm>
              <a:off x="3515939" y="2724947"/>
              <a:ext cx="2198378" cy="35375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Device Driver</a:t>
              </a:r>
              <a:endParaRPr lang="ko-KR" altLang="en-US" sz="16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0007B48-8D4F-453C-B978-A596C2E36429}"/>
                </a:ext>
              </a:extLst>
            </p:cNvPr>
            <p:cNvSpPr/>
            <p:nvPr/>
          </p:nvSpPr>
          <p:spPr>
            <a:xfrm>
              <a:off x="1511397" y="3760474"/>
              <a:ext cx="3055508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QEMU </a:t>
              </a:r>
              <a:r>
                <a:rPr lang="en-US" altLang="ko-KR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C1E148B-D9F6-4694-A28B-7357D2C118B7}"/>
                </a:ext>
              </a:extLst>
            </p:cNvPr>
            <p:cNvSpPr/>
            <p:nvPr/>
          </p:nvSpPr>
          <p:spPr>
            <a:xfrm>
              <a:off x="2675097" y="3047276"/>
              <a:ext cx="286656" cy="28665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7F1F6AA-CDE8-4AA8-BA22-75C800D01272}"/>
                </a:ext>
              </a:extLst>
            </p:cNvPr>
            <p:cNvSpPr/>
            <p:nvPr/>
          </p:nvSpPr>
          <p:spPr>
            <a:xfrm>
              <a:off x="1196754" y="6102481"/>
              <a:ext cx="6672992" cy="490384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Hardware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E8CDBA8-865F-41C4-8FC6-3E49E427EC68}"/>
                </a:ext>
              </a:extLst>
            </p:cNvPr>
            <p:cNvSpPr/>
            <p:nvPr/>
          </p:nvSpPr>
          <p:spPr>
            <a:xfrm>
              <a:off x="1196755" y="4872016"/>
              <a:ext cx="6672991" cy="1124607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Linux Kernel(Host)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998E540-1E92-4BEE-AEEA-3ACAA6C91831}"/>
                </a:ext>
              </a:extLst>
            </p:cNvPr>
            <p:cNvSpPr/>
            <p:nvPr/>
          </p:nvSpPr>
          <p:spPr>
            <a:xfrm>
              <a:off x="5649224" y="4934759"/>
              <a:ext cx="1769275" cy="6313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Device Driver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3C4FA688-F57C-426F-849F-F86852B00DD4}"/>
                </a:ext>
              </a:extLst>
            </p:cNvPr>
            <p:cNvSpPr/>
            <p:nvPr/>
          </p:nvSpPr>
          <p:spPr>
            <a:xfrm>
              <a:off x="1563604" y="4950723"/>
              <a:ext cx="1938544" cy="6313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KVM module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04DC432-26D8-4350-8770-9FDAC1364193}"/>
                </a:ext>
              </a:extLst>
            </p:cNvPr>
            <p:cNvSpPr/>
            <p:nvPr/>
          </p:nvSpPr>
          <p:spPr>
            <a:xfrm>
              <a:off x="2800684" y="6165110"/>
              <a:ext cx="904818" cy="365126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x86 </a:t>
              </a:r>
              <a:endParaRPr lang="ko-KR" altLang="en-US" sz="2000" b="1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8DA82FD-3BF9-4762-8C16-0B58451448D8}"/>
                </a:ext>
              </a:extLst>
            </p:cNvPr>
            <p:cNvSpPr/>
            <p:nvPr/>
          </p:nvSpPr>
          <p:spPr>
            <a:xfrm>
              <a:off x="5841711" y="6188790"/>
              <a:ext cx="904818" cy="365126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SSD </a:t>
              </a:r>
              <a:endParaRPr lang="ko-KR" altLang="en-US" sz="2000" b="1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368835-A5B2-4B2E-A1C6-0190D5380C1D}"/>
                </a:ext>
              </a:extLst>
            </p:cNvPr>
            <p:cNvSpPr/>
            <p:nvPr/>
          </p:nvSpPr>
          <p:spPr>
            <a:xfrm>
              <a:off x="5138556" y="3760474"/>
              <a:ext cx="2635994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QEMU DMA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6ABA8932-F30D-44DC-BB75-3B1F1C49722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V="1">
              <a:off x="2852429" y="2901824"/>
              <a:ext cx="663511" cy="810997"/>
            </a:xfrm>
            <a:prstGeom prst="curvedConnector2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1083199-4A98-4980-A986-4D0976C82CEB}"/>
                </a:ext>
              </a:extLst>
            </p:cNvPr>
            <p:cNvGrpSpPr/>
            <p:nvPr/>
          </p:nvGrpSpPr>
          <p:grpSpPr>
            <a:xfrm>
              <a:off x="4207221" y="3211537"/>
              <a:ext cx="496524" cy="322741"/>
              <a:chOff x="1517344" y="-627541"/>
              <a:chExt cx="881349" cy="57287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983DF6F-3C42-4187-93B8-EC2D7B967547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753C044-9D81-4360-9EEA-B4926F7E99D4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61F1B10-2E91-42E6-A853-E3861C8A4A70}"/>
                  </a:ext>
                </a:extLst>
              </p:cNvPr>
              <p:cNvCxnSpPr>
                <a:stCxn id="46" idx="0"/>
                <a:endCxn id="47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CABCB29-CE1C-484B-88E0-1370C79F3640}"/>
                  </a:ext>
                </a:extLst>
              </p:cNvPr>
              <p:cNvCxnSpPr>
                <a:cxnSpLocks/>
                <a:stCxn id="46" idx="7"/>
                <a:endCxn id="47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5C228D9-285B-435C-8844-2633C6101106}"/>
                  </a:ext>
                </a:extLst>
              </p:cNvPr>
              <p:cNvCxnSpPr>
                <a:cxnSpLocks/>
                <a:stCxn id="46" idx="6"/>
                <a:endCxn id="47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73FCC8E-EF92-4C45-BE39-AAB5BB2D12AE}"/>
                  </a:ext>
                </a:extLst>
              </p:cNvPr>
              <p:cNvCxnSpPr>
                <a:cxnSpLocks/>
                <a:stCxn id="46" idx="5"/>
                <a:endCxn id="47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634CFE-E951-489F-91CF-068B94913AE7}"/>
                  </a:ext>
                </a:extLst>
              </p:cNvPr>
              <p:cNvCxnSpPr>
                <a:cxnSpLocks/>
                <a:stCxn id="46" idx="4"/>
                <a:endCxn id="47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58D91DB-3B05-43CB-95DD-C58B5944A750}"/>
                  </a:ext>
                </a:extLst>
              </p:cNvPr>
              <p:cNvCxnSpPr>
                <a:cxnSpLocks/>
                <a:stCxn id="46" idx="3"/>
                <a:endCxn id="47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AD0EFC36-3E0C-4987-8620-8200B884AA4E}"/>
                  </a:ext>
                </a:extLst>
              </p:cNvPr>
              <p:cNvCxnSpPr>
                <a:cxnSpLocks/>
                <a:stCxn id="46" idx="2"/>
                <a:endCxn id="47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C5564DB-3D33-44A7-A131-1C9F973F8BE7}"/>
                  </a:ext>
                </a:extLst>
              </p:cNvPr>
              <p:cNvCxnSpPr>
                <a:cxnSpLocks/>
                <a:stCxn id="47" idx="1"/>
                <a:endCxn id="46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3B72EE6-F4C9-45D8-BBDA-501AC43492DB}"/>
                </a:ext>
              </a:extLst>
            </p:cNvPr>
            <p:cNvGrpSpPr/>
            <p:nvPr/>
          </p:nvGrpSpPr>
          <p:grpSpPr>
            <a:xfrm>
              <a:off x="5015801" y="3214080"/>
              <a:ext cx="496524" cy="322741"/>
              <a:chOff x="1517344" y="-627541"/>
              <a:chExt cx="881349" cy="57287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532DD6D-9590-4559-9BB8-162BAA037DC2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0F5AB4F-CA31-43E9-B86B-9144982D14C8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408BFA8-0762-4C2A-BA84-59D21F9383D8}"/>
                  </a:ext>
                </a:extLst>
              </p:cNvPr>
              <p:cNvCxnSpPr>
                <a:stCxn id="57" idx="0"/>
                <a:endCxn id="58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CBB4389-B743-46A8-897A-7A69FBD92BD6}"/>
                  </a:ext>
                </a:extLst>
              </p:cNvPr>
              <p:cNvCxnSpPr>
                <a:cxnSpLocks/>
                <a:stCxn id="57" idx="7"/>
                <a:endCxn id="58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15D9BB67-A161-406A-9CC1-0E6549A792E5}"/>
                  </a:ext>
                </a:extLst>
              </p:cNvPr>
              <p:cNvCxnSpPr>
                <a:cxnSpLocks/>
                <a:stCxn id="57" idx="6"/>
                <a:endCxn id="58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4603409E-BE4B-4E76-A153-E5747C7E9DEA}"/>
                  </a:ext>
                </a:extLst>
              </p:cNvPr>
              <p:cNvCxnSpPr>
                <a:cxnSpLocks/>
                <a:stCxn id="57" idx="5"/>
                <a:endCxn id="58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44B64BD-B2C0-4143-9DA4-4F9700B1CAAF}"/>
                  </a:ext>
                </a:extLst>
              </p:cNvPr>
              <p:cNvCxnSpPr>
                <a:cxnSpLocks/>
                <a:stCxn id="57" idx="4"/>
                <a:endCxn id="58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58932D2-2A1E-43F9-86B6-7721574FF9B1}"/>
                  </a:ext>
                </a:extLst>
              </p:cNvPr>
              <p:cNvCxnSpPr>
                <a:cxnSpLocks/>
                <a:stCxn id="57" idx="3"/>
                <a:endCxn id="58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DEB7060-4A88-4401-8671-746A3B601AE6}"/>
                  </a:ext>
                </a:extLst>
              </p:cNvPr>
              <p:cNvCxnSpPr>
                <a:cxnSpLocks/>
                <a:stCxn id="57" idx="2"/>
                <a:endCxn id="58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D683CE8-3722-4989-8F59-99BAC80DDAEB}"/>
                  </a:ext>
                </a:extLst>
              </p:cNvPr>
              <p:cNvCxnSpPr>
                <a:cxnSpLocks/>
                <a:stCxn id="58" idx="1"/>
                <a:endCxn id="57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DE4024F9-8ED9-4218-8D63-2CBF79ADD6F0}"/>
                </a:ext>
              </a:extLst>
            </p:cNvPr>
            <p:cNvCxnSpPr>
              <a:stCxn id="24" idx="1"/>
              <a:endCxn id="46" idx="2"/>
            </p:cNvCxnSpPr>
            <p:nvPr/>
          </p:nvCxnSpPr>
          <p:spPr>
            <a:xfrm rot="10800000" flipH="1" flipV="1">
              <a:off x="3515939" y="2901824"/>
              <a:ext cx="691282" cy="471083"/>
            </a:xfrm>
            <a:prstGeom prst="curvedConnector3">
              <a:avLst>
                <a:gd name="adj1" fmla="val -3306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C7B4ED6-2F81-4421-9FE3-4503B52931D2}"/>
                </a:ext>
              </a:extLst>
            </p:cNvPr>
            <p:cNvSpPr/>
            <p:nvPr/>
          </p:nvSpPr>
          <p:spPr>
            <a:xfrm>
              <a:off x="3743802" y="3181986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1EA9CB4-ECB6-4CC1-B5D5-A7FCC36BA5B2}"/>
                </a:ext>
              </a:extLst>
            </p:cNvPr>
            <p:cNvSpPr/>
            <p:nvPr/>
          </p:nvSpPr>
          <p:spPr>
            <a:xfrm>
              <a:off x="1970894" y="4253089"/>
              <a:ext cx="2486105" cy="44421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0F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FEMU Heap Storage</a:t>
              </a:r>
              <a:endParaRPr lang="ko-KR" altLang="en-US" sz="1600" dirty="0">
                <a:solidFill>
                  <a:srgbClr val="0000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2" name="연결선: 구부러짐 81">
              <a:extLst>
                <a:ext uri="{FF2B5EF4-FFF2-40B4-BE49-F238E27FC236}">
                  <a16:creationId xmlns:a16="http://schemas.microsoft.com/office/drawing/2014/main" id="{96F51CDB-C5BB-4D42-80D7-7255F71D9571}"/>
                </a:ext>
              </a:extLst>
            </p:cNvPr>
            <p:cNvCxnSpPr>
              <a:cxnSpLocks/>
              <a:stCxn id="46" idx="6"/>
              <a:endCxn id="25" idx="3"/>
            </p:cNvCxnSpPr>
            <p:nvPr/>
          </p:nvCxnSpPr>
          <p:spPr>
            <a:xfrm flipH="1">
              <a:off x="4566905" y="3372908"/>
              <a:ext cx="136840" cy="609673"/>
            </a:xfrm>
            <a:prstGeom prst="curvedConnector3">
              <a:avLst>
                <a:gd name="adj1" fmla="val -1670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D97593F-6634-474E-858D-66B668827713}"/>
                </a:ext>
              </a:extLst>
            </p:cNvPr>
            <p:cNvSpPr/>
            <p:nvPr/>
          </p:nvSpPr>
          <p:spPr>
            <a:xfrm>
              <a:off x="4691371" y="3406902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9" name="연결선: 구부러짐 88">
              <a:extLst>
                <a:ext uri="{FF2B5EF4-FFF2-40B4-BE49-F238E27FC236}">
                  <a16:creationId xmlns:a16="http://schemas.microsoft.com/office/drawing/2014/main" id="{BED9B1EE-471E-4033-9065-73C501667427}"/>
                </a:ext>
              </a:extLst>
            </p:cNvPr>
            <p:cNvCxnSpPr>
              <a:cxnSpLocks/>
              <a:stCxn id="25" idx="1"/>
              <a:endCxn id="81" idx="1"/>
            </p:cNvCxnSpPr>
            <p:nvPr/>
          </p:nvCxnSpPr>
          <p:spPr>
            <a:xfrm rot="10800000" flipH="1" flipV="1">
              <a:off x="1511396" y="3982580"/>
              <a:ext cx="459497" cy="492615"/>
            </a:xfrm>
            <a:prstGeom prst="curvedConnector3">
              <a:avLst>
                <a:gd name="adj1" fmla="val -49750"/>
              </a:avLst>
            </a:prstGeom>
            <a:solidFill>
              <a:srgbClr val="0000FF"/>
            </a:solidFill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2A7AED-703A-41E6-ADD6-A3B75B9E3FB4}"/>
                </a:ext>
              </a:extLst>
            </p:cNvPr>
            <p:cNvSpPr/>
            <p:nvPr/>
          </p:nvSpPr>
          <p:spPr>
            <a:xfrm>
              <a:off x="1404099" y="4283255"/>
              <a:ext cx="286656" cy="28665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CD9152A-3FBF-4D9C-BFF7-4EEBB4266CFE}"/>
                </a:ext>
              </a:extLst>
            </p:cNvPr>
            <p:cNvSpPr/>
            <p:nvPr/>
          </p:nvSpPr>
          <p:spPr>
            <a:xfrm>
              <a:off x="3696131" y="4921493"/>
              <a:ext cx="1769275" cy="6313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Filesystem</a:t>
              </a:r>
              <a:endPara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C0E47DD-3FC0-4FC1-80BC-9ACD77B76B82}"/>
                </a:ext>
              </a:extLst>
            </p:cNvPr>
            <p:cNvSpPr/>
            <p:nvPr/>
          </p:nvSpPr>
          <p:spPr>
            <a:xfrm>
              <a:off x="5825736" y="4362244"/>
              <a:ext cx="286656" cy="28665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39" name="연결선: 구부러짐 138">
              <a:extLst>
                <a:ext uri="{FF2B5EF4-FFF2-40B4-BE49-F238E27FC236}">
                  <a16:creationId xmlns:a16="http://schemas.microsoft.com/office/drawing/2014/main" id="{E7C517A4-27B5-4D4C-809F-9B3F543C7DE5}"/>
                </a:ext>
              </a:extLst>
            </p:cNvPr>
            <p:cNvCxnSpPr>
              <a:cxnSpLocks/>
              <a:stCxn id="81" idx="3"/>
              <a:endCxn id="41" idx="2"/>
            </p:cNvCxnSpPr>
            <p:nvPr/>
          </p:nvCxnSpPr>
          <p:spPr>
            <a:xfrm flipV="1">
              <a:off x="4456999" y="4204687"/>
              <a:ext cx="1999554" cy="270509"/>
            </a:xfrm>
            <a:prstGeom prst="curvedConnector2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연결선: 구부러짐 163">
              <a:extLst>
                <a:ext uri="{FF2B5EF4-FFF2-40B4-BE49-F238E27FC236}">
                  <a16:creationId xmlns:a16="http://schemas.microsoft.com/office/drawing/2014/main" id="{1BAE5CE7-4668-4D15-9E65-3CF4BF74E0EA}"/>
                </a:ext>
              </a:extLst>
            </p:cNvPr>
            <p:cNvCxnSpPr>
              <a:cxnSpLocks/>
              <a:stCxn id="25" idx="3"/>
              <a:endCxn id="57" idx="5"/>
            </p:cNvCxnSpPr>
            <p:nvPr/>
          </p:nvCxnSpPr>
          <p:spPr>
            <a:xfrm flipV="1">
              <a:off x="4566905" y="3489557"/>
              <a:ext cx="872706" cy="49302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구부러짐 167">
              <a:extLst>
                <a:ext uri="{FF2B5EF4-FFF2-40B4-BE49-F238E27FC236}">
                  <a16:creationId xmlns:a16="http://schemas.microsoft.com/office/drawing/2014/main" id="{60C018FC-BD74-4DD5-B6AF-B589F79E52A5}"/>
                </a:ext>
              </a:extLst>
            </p:cNvPr>
            <p:cNvCxnSpPr>
              <a:cxnSpLocks/>
              <a:stCxn id="25" idx="3"/>
              <a:endCxn id="24" idx="3"/>
            </p:cNvCxnSpPr>
            <p:nvPr/>
          </p:nvCxnSpPr>
          <p:spPr>
            <a:xfrm flipV="1">
              <a:off x="4566905" y="2901825"/>
              <a:ext cx="1147412" cy="1080756"/>
            </a:xfrm>
            <a:prstGeom prst="curvedConnector3">
              <a:avLst>
                <a:gd name="adj1" fmla="val 119923"/>
              </a:avLst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92AA476-1F4B-4E7B-8398-8CF688B20248}"/>
                </a:ext>
              </a:extLst>
            </p:cNvPr>
            <p:cNvSpPr/>
            <p:nvPr/>
          </p:nvSpPr>
          <p:spPr>
            <a:xfrm>
              <a:off x="4610724" y="4018396"/>
              <a:ext cx="478543" cy="100620"/>
            </a:xfrm>
            <a:custGeom>
              <a:avLst/>
              <a:gdLst>
                <a:gd name="connsiteX0" fmla="*/ 0 w 230981"/>
                <a:gd name="connsiteY0" fmla="*/ 11907 h 178628"/>
                <a:gd name="connsiteX1" fmla="*/ 109537 w 230981"/>
                <a:gd name="connsiteY1" fmla="*/ 178594 h 178628"/>
                <a:gd name="connsiteX2" fmla="*/ 230981 w 230981"/>
                <a:gd name="connsiteY2" fmla="*/ 0 h 17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178628">
                  <a:moveTo>
                    <a:pt x="0" y="11907"/>
                  </a:moveTo>
                  <a:cubicBezTo>
                    <a:pt x="35520" y="96242"/>
                    <a:pt x="71040" y="180578"/>
                    <a:pt x="109537" y="178594"/>
                  </a:cubicBezTo>
                  <a:cubicBezTo>
                    <a:pt x="148034" y="176610"/>
                    <a:pt x="189507" y="88305"/>
                    <a:pt x="23098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4701CD0-E752-4CE2-81BC-1E40BB9F2C47}"/>
                </a:ext>
              </a:extLst>
            </p:cNvPr>
            <p:cNvSpPr/>
            <p:nvPr/>
          </p:nvSpPr>
          <p:spPr>
            <a:xfrm>
              <a:off x="4724250" y="4056058"/>
              <a:ext cx="286656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CA31AB3-3659-426C-A547-88B338C2DF01}"/>
              </a:ext>
            </a:extLst>
          </p:cNvPr>
          <p:cNvSpPr/>
          <p:nvPr/>
        </p:nvSpPr>
        <p:spPr>
          <a:xfrm>
            <a:off x="7836664" y="1475446"/>
            <a:ext cx="4088787" cy="5132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123E355-9995-44A1-BACC-5B4372B7877A}"/>
              </a:ext>
            </a:extLst>
          </p:cNvPr>
          <p:cNvSpPr/>
          <p:nvPr/>
        </p:nvSpPr>
        <p:spPr>
          <a:xfrm>
            <a:off x="7990084" y="1618516"/>
            <a:ext cx="286656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DA874BE-EEC7-4BFB-86D2-C1F7A47909D9}"/>
              </a:ext>
            </a:extLst>
          </p:cNvPr>
          <p:cNvSpPr/>
          <p:nvPr/>
        </p:nvSpPr>
        <p:spPr>
          <a:xfrm>
            <a:off x="7987623" y="1957898"/>
            <a:ext cx="286656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9998669-484B-45D0-A17D-1547A78D5912}"/>
              </a:ext>
            </a:extLst>
          </p:cNvPr>
          <p:cNvSpPr/>
          <p:nvPr/>
        </p:nvSpPr>
        <p:spPr>
          <a:xfrm>
            <a:off x="8327059" y="1613545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D09FECD-6433-4DC6-A60A-45D6C051BFEE}"/>
              </a:ext>
            </a:extLst>
          </p:cNvPr>
          <p:cNvSpPr/>
          <p:nvPr/>
        </p:nvSpPr>
        <p:spPr>
          <a:xfrm>
            <a:off x="7974969" y="2326100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23A0FF4-55A2-45E0-B0DC-5EC1B62F9D3B}"/>
              </a:ext>
            </a:extLst>
          </p:cNvPr>
          <p:cNvSpPr/>
          <p:nvPr/>
        </p:nvSpPr>
        <p:spPr>
          <a:xfrm>
            <a:off x="8324115" y="2329282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69BA952-5519-4F1C-9504-53E77FA2D914}"/>
              </a:ext>
            </a:extLst>
          </p:cNvPr>
          <p:cNvSpPr/>
          <p:nvPr/>
        </p:nvSpPr>
        <p:spPr>
          <a:xfrm>
            <a:off x="8657009" y="2325032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9C3E528-84CC-472E-BFEB-7479C3D6997E}"/>
              </a:ext>
            </a:extLst>
          </p:cNvPr>
          <p:cNvSpPr/>
          <p:nvPr/>
        </p:nvSpPr>
        <p:spPr>
          <a:xfrm>
            <a:off x="8978366" y="2325293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E82E61D-8E62-444A-9588-DAB0E622DC9E}"/>
              </a:ext>
            </a:extLst>
          </p:cNvPr>
          <p:cNvSpPr/>
          <p:nvPr/>
        </p:nvSpPr>
        <p:spPr>
          <a:xfrm>
            <a:off x="9310930" y="2320663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761D4C3-6DF7-4730-8793-C0BA13938D09}"/>
              </a:ext>
            </a:extLst>
          </p:cNvPr>
          <p:cNvSpPr/>
          <p:nvPr/>
        </p:nvSpPr>
        <p:spPr>
          <a:xfrm>
            <a:off x="8679479" y="1612429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DB85668-B456-48A9-A649-A1C7472FE115}"/>
              </a:ext>
            </a:extLst>
          </p:cNvPr>
          <p:cNvSpPr/>
          <p:nvPr/>
        </p:nvSpPr>
        <p:spPr>
          <a:xfrm>
            <a:off x="8327059" y="1957898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29B8BF7-5467-415D-8516-9E4AF3006F0D}"/>
              </a:ext>
            </a:extLst>
          </p:cNvPr>
          <p:cNvSpPr/>
          <p:nvPr/>
        </p:nvSpPr>
        <p:spPr>
          <a:xfrm>
            <a:off x="9041204" y="1603465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4E76970-0635-49F5-9FD0-8A068ED0892C}"/>
              </a:ext>
            </a:extLst>
          </p:cNvPr>
          <p:cNvSpPr/>
          <p:nvPr/>
        </p:nvSpPr>
        <p:spPr>
          <a:xfrm>
            <a:off x="5722297" y="3491925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D9DC4FD7-941F-499A-A9A4-B83B57392154}"/>
              </a:ext>
            </a:extLst>
          </p:cNvPr>
          <p:cNvCxnSpPr>
            <a:cxnSpLocks/>
            <a:stCxn id="57" idx="6"/>
          </p:cNvCxnSpPr>
          <p:nvPr/>
        </p:nvCxnSpPr>
        <p:spPr>
          <a:xfrm flipH="1" flipV="1">
            <a:off x="5222925" y="3284926"/>
            <a:ext cx="33459" cy="307757"/>
          </a:xfrm>
          <a:prstGeom prst="curvedConnector4">
            <a:avLst>
              <a:gd name="adj1" fmla="val -683224"/>
              <a:gd name="adj2" fmla="val 74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D65D66DF-DF1B-4D99-BCDF-485FB29D09B9}"/>
              </a:ext>
            </a:extLst>
          </p:cNvPr>
          <p:cNvSpPr/>
          <p:nvPr/>
        </p:nvSpPr>
        <p:spPr>
          <a:xfrm>
            <a:off x="5342315" y="3445538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1030359-FD1C-465C-B421-B705515FDEFF}"/>
              </a:ext>
            </a:extLst>
          </p:cNvPr>
          <p:cNvSpPr/>
          <p:nvPr/>
        </p:nvSpPr>
        <p:spPr>
          <a:xfrm>
            <a:off x="5143806" y="3684851"/>
            <a:ext cx="290448" cy="2688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70FF52-EC9D-4E23-A599-25CEF3D0AB94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966730" y="2463991"/>
            <a:ext cx="1344200" cy="10729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9ECB073C-464F-4AA2-B9A8-4EFFCC4C4040}"/>
              </a:ext>
            </a:extLst>
          </p:cNvPr>
          <p:cNvSpPr/>
          <p:nvPr/>
        </p:nvSpPr>
        <p:spPr>
          <a:xfrm>
            <a:off x="8307863" y="2726836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E815087-1CB7-40B6-B54E-4B141AB751CD}"/>
              </a:ext>
            </a:extLst>
          </p:cNvPr>
          <p:cNvSpPr/>
          <p:nvPr/>
        </p:nvSpPr>
        <p:spPr>
          <a:xfrm>
            <a:off x="8657009" y="2730018"/>
            <a:ext cx="288000" cy="28665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0612D-8C35-4B20-9AA1-DBD60B0C2216}"/>
              </a:ext>
            </a:extLst>
          </p:cNvPr>
          <p:cNvSpPr txBox="1"/>
          <p:nvPr/>
        </p:nvSpPr>
        <p:spPr>
          <a:xfrm>
            <a:off x="7915187" y="26873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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00FA1C-FE0F-4982-89BF-34BAB0A5CFEC}"/>
              </a:ext>
            </a:extLst>
          </p:cNvPr>
          <p:cNvSpPr txBox="1"/>
          <p:nvPr/>
        </p:nvSpPr>
        <p:spPr>
          <a:xfrm>
            <a:off x="10564949" y="5204788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DAB0D"/>
                </a:solidFill>
              </a:rPr>
              <a:t>Img</a:t>
            </a:r>
            <a:r>
              <a:rPr lang="en-US" altLang="ko-KR" sz="1100" dirty="0">
                <a:solidFill>
                  <a:srgbClr val="0DAB0D"/>
                </a:solidFill>
              </a:rPr>
              <a:t> source : [3]</a:t>
            </a:r>
            <a:endParaRPr lang="ko-KR" altLang="en-US" sz="1100" dirty="0">
              <a:solidFill>
                <a:srgbClr val="0DAB0D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B2D5DCC0-3771-47D6-838A-0DFAC15CF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429" y="4019720"/>
            <a:ext cx="3761445" cy="125700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42A366E-C4AC-4C53-811D-09DF4D9A27D1}"/>
              </a:ext>
            </a:extLst>
          </p:cNvPr>
          <p:cNvSpPr txBox="1"/>
          <p:nvPr/>
        </p:nvSpPr>
        <p:spPr>
          <a:xfrm>
            <a:off x="7915187" y="1590496"/>
            <a:ext cx="381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S&amp;C queue </a:t>
            </a:r>
            <a:r>
              <a:rPr lang="en-US" altLang="ko-K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1B37A2-7D8A-4317-8CA3-5922148A9774}"/>
              </a:ext>
            </a:extLst>
          </p:cNvPr>
          <p:cNvSpPr txBox="1"/>
          <p:nvPr/>
        </p:nvSpPr>
        <p:spPr>
          <a:xfrm>
            <a:off x="8657009" y="1931949"/>
            <a:ext cx="381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sz="1600" strike="sngStrik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strike="sngStrik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</a:t>
            </a:r>
            <a:endParaRPr lang="ko-KR" altLang="en-US" sz="1600" strike="sngStrike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DA7D56-AD97-4C14-AE5F-F5D4F19F7335}"/>
              </a:ext>
            </a:extLst>
          </p:cNvPr>
          <p:cNvSpPr txBox="1"/>
          <p:nvPr/>
        </p:nvSpPr>
        <p:spPr>
          <a:xfrm>
            <a:off x="7915186" y="2690555"/>
            <a:ext cx="3928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(1)No virtual Image file for skipping native AIO (2) Heap-backed storage and modify DMA logical to heap storage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861C9C-3C21-437F-B8C3-674F6BAF27DB}"/>
              </a:ext>
            </a:extLst>
          </p:cNvPr>
          <p:cNvSpPr txBox="1"/>
          <p:nvPr/>
        </p:nvSpPr>
        <p:spPr>
          <a:xfrm>
            <a:off x="59735" y="6604877"/>
            <a:ext cx="67128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DAB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Origin Source : </a:t>
            </a:r>
            <a:r>
              <a:rPr lang="ko-KR" altLang="en-US" sz="1050" dirty="0">
                <a:solidFill>
                  <a:srgbClr val="0DAB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https://selfish-developer.com/entry/virtio</a:t>
            </a:r>
            <a:endParaRPr lang="ko-KR" altLang="en-US" sz="1050" dirty="0">
              <a:solidFill>
                <a:srgbClr val="0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Scalability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29BFA1D-DD9D-4CE3-BB1A-BC57AC8C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9" y="1237726"/>
            <a:ext cx="4555582" cy="4237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74075E-1EDA-4AD2-85EA-1431475A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28" y="8210925"/>
            <a:ext cx="5558971" cy="2744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E4E26-C550-4F69-B673-B7C1A338F3D8}"/>
              </a:ext>
            </a:extLst>
          </p:cNvPr>
          <p:cNvSpPr txBox="1"/>
          <p:nvPr/>
        </p:nvSpPr>
        <p:spPr>
          <a:xfrm>
            <a:off x="5944545" y="1281854"/>
            <a:ext cx="5725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GAP 1 </a:t>
            </a:r>
          </a:p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(= IDE overhead or Paravirtualization?)</a:t>
            </a:r>
          </a:p>
          <a:p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IDE(VSSIM) 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virtio,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BB507-9B05-40DC-AE01-DA7BEAF8EABA}"/>
              </a:ext>
            </a:extLst>
          </p:cNvPr>
          <p:cNvSpPr txBox="1"/>
          <p:nvPr/>
        </p:nvSpPr>
        <p:spPr>
          <a:xfrm>
            <a:off x="7540171" y="7749260"/>
            <a:ext cx="5353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🤔 앞선 </a:t>
            </a:r>
            <a:r>
              <a:rPr lang="en-US" altLang="ko-KR" dirty="0"/>
              <a:t>FEMU</a:t>
            </a:r>
            <a:r>
              <a:rPr lang="ko-KR" altLang="en-US" dirty="0"/>
              <a:t>의 </a:t>
            </a:r>
            <a:r>
              <a:rPr lang="en-US" altLang="ko-KR" dirty="0"/>
              <a:t>approach</a:t>
            </a:r>
            <a:r>
              <a:rPr lang="ko-KR" altLang="en-US" dirty="0"/>
              <a:t>가 </a:t>
            </a:r>
            <a:r>
              <a:rPr lang="en-US" altLang="ko-KR" dirty="0"/>
              <a:t>QEMU Scalability</a:t>
            </a:r>
            <a:r>
              <a:rPr lang="ko-KR" altLang="en-US" dirty="0"/>
              <a:t>와 구체적으로 무슨 상관이 있을까</a:t>
            </a:r>
            <a:r>
              <a:rPr lang="en-US" altLang="ko-KR" dirty="0"/>
              <a:t>? </a:t>
            </a:r>
          </a:p>
          <a:p>
            <a:endParaRPr lang="ko-KR" altLang="en-US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7159648D-A164-41CC-83C1-960B89D3DB07}"/>
              </a:ext>
            </a:extLst>
          </p:cNvPr>
          <p:cNvSpPr/>
          <p:nvPr/>
        </p:nvSpPr>
        <p:spPr>
          <a:xfrm>
            <a:off x="539561" y="5699848"/>
            <a:ext cx="4370546" cy="955226"/>
          </a:xfrm>
          <a:prstGeom prst="wedgeRectCallout">
            <a:avLst>
              <a:gd name="adj1" fmla="val -2919"/>
              <a:gd name="adj2" fmla="val -81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x-axis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concurrent IO threads running at the user level </a:t>
            </a:r>
            <a:r>
              <a:rPr lang="ko-KR" altLang="en-US" dirty="0">
                <a:solidFill>
                  <a:schemeClr val="tx1"/>
                </a:solidFill>
              </a:rPr>
              <a:t>😊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5FBC99-D280-4258-B493-4D3B550148E0}"/>
              </a:ext>
            </a:extLst>
          </p:cNvPr>
          <p:cNvSpPr/>
          <p:nvPr/>
        </p:nvSpPr>
        <p:spPr>
          <a:xfrm>
            <a:off x="1993559" y="3893940"/>
            <a:ext cx="280027" cy="273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814A3D-541E-44FC-A9C2-A9530D12384F}"/>
              </a:ext>
            </a:extLst>
          </p:cNvPr>
          <p:cNvSpPr/>
          <p:nvPr/>
        </p:nvSpPr>
        <p:spPr>
          <a:xfrm>
            <a:off x="4770093" y="3332829"/>
            <a:ext cx="280027" cy="273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7E6473-84A2-4FF6-9737-97815E234E9C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4906931" y="2358332"/>
            <a:ext cx="3176" cy="974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175C4D-D6E1-405C-BC62-12C58345703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10107" y="3606368"/>
            <a:ext cx="0" cy="4243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84C2EF-90F0-4A46-8F47-03D0631051F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3573" y="3668828"/>
            <a:ext cx="0" cy="225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23031C-6024-4492-9075-15FCC3A9871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33573" y="4167479"/>
            <a:ext cx="0" cy="225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90C2FF-5CD7-4F52-A984-59BB071D063B}"/>
              </a:ext>
            </a:extLst>
          </p:cNvPr>
          <p:cNvSpPr/>
          <p:nvPr/>
        </p:nvSpPr>
        <p:spPr>
          <a:xfrm>
            <a:off x="5527680" y="1483509"/>
            <a:ext cx="280027" cy="273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6AA998-ED30-4B84-BE6A-DB657186D4D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667694" y="1258397"/>
            <a:ext cx="0" cy="225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A5DBA2-1EC2-4EDD-8DB7-A38E2810E6B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667694" y="1757048"/>
            <a:ext cx="0" cy="225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7BE95BE-6BC7-4BEA-BF1F-4B083F91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73" y="3244389"/>
            <a:ext cx="3848143" cy="3579043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71605328-A107-4760-8E77-982DB03CC12B}"/>
              </a:ext>
            </a:extLst>
          </p:cNvPr>
          <p:cNvSpPr/>
          <p:nvPr/>
        </p:nvSpPr>
        <p:spPr>
          <a:xfrm>
            <a:off x="11386638" y="5033910"/>
            <a:ext cx="107037" cy="10703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109CD85-854C-4BBE-9445-7DBEEA82FACB}"/>
              </a:ext>
            </a:extLst>
          </p:cNvPr>
          <p:cNvSpPr/>
          <p:nvPr/>
        </p:nvSpPr>
        <p:spPr>
          <a:xfrm>
            <a:off x="11803213" y="4457159"/>
            <a:ext cx="107037" cy="10703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99F59EF-F055-4837-B19D-8D23A8431E95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10212331" y="5125272"/>
            <a:ext cx="1189982" cy="80357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391D59-A1FC-40B1-9F98-D4BAEE673844}"/>
              </a:ext>
            </a:extLst>
          </p:cNvPr>
          <p:cNvCxnSpPr>
            <a:cxnSpLocks/>
            <a:stCxn id="41" idx="7"/>
            <a:endCxn id="42" idx="3"/>
          </p:cNvCxnSpPr>
          <p:nvPr/>
        </p:nvCxnSpPr>
        <p:spPr>
          <a:xfrm flipV="1">
            <a:off x="11478000" y="4548521"/>
            <a:ext cx="340888" cy="50106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31F070-7578-45AB-8451-8960FCE9FACA}"/>
              </a:ext>
            </a:extLst>
          </p:cNvPr>
          <p:cNvSpPr/>
          <p:nvPr/>
        </p:nvSpPr>
        <p:spPr>
          <a:xfrm>
            <a:off x="5506717" y="3364347"/>
            <a:ext cx="280027" cy="2735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353C4A-DCDB-4778-AC13-158510B6DCBB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5643555" y="2389850"/>
            <a:ext cx="3176" cy="974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A06434-115B-4C1E-BE87-531CD79E870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646731" y="3637886"/>
            <a:ext cx="0" cy="4914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53069A-4E7B-4CE4-9F7B-1347FFFD6BEB}"/>
              </a:ext>
            </a:extLst>
          </p:cNvPr>
          <p:cNvSpPr txBox="1"/>
          <p:nvPr/>
        </p:nvSpPr>
        <p:spPr>
          <a:xfrm>
            <a:off x="5947721" y="3039360"/>
            <a:ext cx="5725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GAP 2 (= </a:t>
            </a:r>
            <a:r>
              <a:rPr lang="en-US" altLang="ko-K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VM_exit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)</a:t>
            </a:r>
          </a:p>
          <a:p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virtio, </a:t>
            </a:r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 </a:t>
            </a:r>
            <a:r>
              <a:rPr lang="en-US" altLang="ko-KR" dirty="0">
                <a:solidFill>
                  <a:srgbClr val="0000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FEMU</a:t>
            </a:r>
          </a:p>
        </p:txBody>
      </p:sp>
      <p:sp>
        <p:nvSpPr>
          <p:cNvPr id="56" name="번개 55">
            <a:extLst>
              <a:ext uri="{FF2B5EF4-FFF2-40B4-BE49-F238E27FC236}">
                <a16:creationId xmlns:a16="http://schemas.microsoft.com/office/drawing/2014/main" id="{C887D119-7532-4A6E-AE89-2E316FA7283A}"/>
              </a:ext>
            </a:extLst>
          </p:cNvPr>
          <p:cNvSpPr/>
          <p:nvPr/>
        </p:nvSpPr>
        <p:spPr>
          <a:xfrm flipH="1">
            <a:off x="8469377" y="3160793"/>
            <a:ext cx="166291" cy="203554"/>
          </a:xfrm>
          <a:prstGeom prst="lightningBol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9BF804-66C9-466F-85D1-28B8C96C2EAA}"/>
              </a:ext>
            </a:extLst>
          </p:cNvPr>
          <p:cNvSpPr/>
          <p:nvPr/>
        </p:nvSpPr>
        <p:spPr>
          <a:xfrm>
            <a:off x="5829184" y="5466402"/>
            <a:ext cx="2183473" cy="368877"/>
          </a:xfrm>
          <a:prstGeom prst="rect">
            <a:avLst/>
          </a:prstGeom>
          <a:solidFill>
            <a:srgbClr val="85F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</a:t>
            </a:r>
            <a:endParaRPr lang="ko-KR" altLang="en-US" sz="24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2411C-4785-4AE9-B9E3-0E3580CFE038}"/>
              </a:ext>
            </a:extLst>
          </p:cNvPr>
          <p:cNvSpPr txBox="1"/>
          <p:nvPr/>
        </p:nvSpPr>
        <p:spPr>
          <a:xfrm>
            <a:off x="5281875" y="5892859"/>
            <a:ext cx="381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sz="1600" strike="sngStrik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strike="sngStrik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</a:t>
            </a:r>
          </a:p>
          <a:p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 1 LOC</a:t>
            </a:r>
            <a:endParaRPr lang="ko-KR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2" grpId="0" animBg="1"/>
      <p:bldP spid="35" grpId="0" animBg="1"/>
      <p:bldP spid="41" grpId="0" animBg="1"/>
      <p:bldP spid="42" grpId="0" animBg="1"/>
      <p:bldP spid="51" grpId="0" animBg="1"/>
      <p:bldP spid="54" grpId="0"/>
      <p:bldP spid="56" grpId="0" animBg="1"/>
      <p:bldP spid="5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Accuracy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9D48A2D-BF9F-4320-A622-3CA46245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6796"/>
            <a:ext cx="9060768" cy="4905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AF6C98-91E1-4CC4-9F79-ECE3AEF1920E}"/>
              </a:ext>
            </a:extLst>
          </p:cNvPr>
          <p:cNvSpPr txBox="1"/>
          <p:nvPr/>
        </p:nvSpPr>
        <p:spPr>
          <a:xfrm>
            <a:off x="2647414" y="6380590"/>
            <a:ext cx="67429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https://www.usenix.org/sites/default/files/conference/protected-files/fast18_slides_li.pdf</a:t>
            </a:r>
            <a:r>
              <a:rPr lang="en-US" altLang="ko-KR" sz="11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source : ₃ </a:t>
            </a:r>
            <a:r>
              <a:rPr lang="ko-KR" altLang="en-US" sz="1000" dirty="0">
                <a:solidFill>
                  <a:srgbClr val="0DAB0D"/>
                </a:solidFill>
              </a:rPr>
              <a:t>http://openssd.io/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3EA21EF-3E4D-4DD8-BBB5-6976E2716192}"/>
              </a:ext>
            </a:extLst>
          </p:cNvPr>
          <p:cNvSpPr/>
          <p:nvPr/>
        </p:nvSpPr>
        <p:spPr>
          <a:xfrm>
            <a:off x="9718737" y="1906549"/>
            <a:ext cx="2292733" cy="2411965"/>
          </a:xfrm>
          <a:prstGeom prst="wedgeRectCallout">
            <a:avLst>
              <a:gd name="adj1" fmla="val -60703"/>
              <a:gd name="adj2" fmla="val 222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FEMU(software) is accurate as OC-SSD(Hardware)!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4A8FE21D-3C02-4EC7-8466-4C9B5B0DF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939" y="2962515"/>
            <a:ext cx="1361388" cy="9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A0C06D-8590-4777-9BE7-11E70178EEF3}"/>
              </a:ext>
            </a:extLst>
          </p:cNvPr>
          <p:cNvSpPr txBox="1"/>
          <p:nvPr/>
        </p:nvSpPr>
        <p:spPr>
          <a:xfrm>
            <a:off x="9898968" y="394918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Channel </a:t>
            </a:r>
            <a:r>
              <a:rPr lang="en-US" altLang="ko-KR" dirty="0">
                <a:solidFill>
                  <a:srgbClr val="0DAB0D"/>
                </a:solidFill>
              </a:rPr>
              <a:t>₃</a:t>
            </a:r>
            <a:endParaRPr lang="ko-KR" altLang="en-US" dirty="0">
              <a:solidFill>
                <a:srgbClr val="0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F8D166-E0F4-47E9-A536-726008C644A9}"/>
              </a:ext>
            </a:extLst>
          </p:cNvPr>
          <p:cNvSpPr/>
          <p:nvPr/>
        </p:nvSpPr>
        <p:spPr>
          <a:xfrm>
            <a:off x="609846" y="1963000"/>
            <a:ext cx="10972800" cy="426607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FEMU ZNS SSD research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629E6-7166-4712-AE79-A382BA5D5D22}"/>
              </a:ext>
            </a:extLst>
          </p:cNvPr>
          <p:cNvSpPr/>
          <p:nvPr/>
        </p:nvSpPr>
        <p:spPr>
          <a:xfrm>
            <a:off x="4521132" y="2235701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894B20-067D-4B2B-89F6-C9FDDDDB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54" y="3481118"/>
            <a:ext cx="10503146" cy="2595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F7683-4CD2-42F9-8E9E-46CB2A40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54" y="2567658"/>
            <a:ext cx="3429000" cy="5057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9E9E5A-1951-4B74-AE74-B84B6B82C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086" y="2526114"/>
            <a:ext cx="3731142" cy="6050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892507-7BDA-4130-90B8-6E2DADCE4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54" y="2812932"/>
            <a:ext cx="3463432" cy="285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B9BC3F-B954-4DBF-8E24-709B2B1A6DEE}"/>
              </a:ext>
            </a:extLst>
          </p:cNvPr>
          <p:cNvSpPr txBox="1"/>
          <p:nvPr/>
        </p:nvSpPr>
        <p:spPr>
          <a:xfrm>
            <a:off x="16838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78A4-7F81-424E-8C1B-D2312D081F2B}"/>
              </a:ext>
            </a:extLst>
          </p:cNvPr>
          <p:cNvSpPr txBox="1"/>
          <p:nvPr/>
        </p:nvSpPr>
        <p:spPr>
          <a:xfrm>
            <a:off x="54620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3E8E95-2C6D-4319-936A-92D9CE50DE26}"/>
              </a:ext>
            </a:extLst>
          </p:cNvPr>
          <p:cNvSpPr txBox="1"/>
          <p:nvPr/>
        </p:nvSpPr>
        <p:spPr>
          <a:xfrm>
            <a:off x="9671435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2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E954807-C8E2-4D5E-B713-2AF84CA9AC97}"/>
              </a:ext>
            </a:extLst>
          </p:cNvPr>
          <p:cNvSpPr txBox="1">
            <a:spLocks/>
          </p:cNvSpPr>
          <p:nvPr/>
        </p:nvSpPr>
        <p:spPr>
          <a:xfrm>
            <a:off x="854014" y="1070212"/>
            <a:ext cx="10515600" cy="5286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(Hypervisor &amp; Virtualization)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QEMU overhead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dirty="0" err="1">
                <a:latin typeface="Times New Roman" pitchFamily="18" charset="0"/>
                <a:cs typeface="Times New Roman" pitchFamily="18" charset="0"/>
              </a:rPr>
              <a:t>VM_exit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AIO overhead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FEMU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modify </a:t>
            </a:r>
            <a:r>
              <a:rPr lang="en-US" altLang="ko-KR" sz="36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driver &amp; polling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Heap-backed storage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pic>
        <p:nvPicPr>
          <p:cNvPr id="17410" name="Picture 2" descr="속담: 아는 것이 병[탈]">
            <a:extLst>
              <a:ext uri="{FF2B5EF4-FFF2-40B4-BE49-F238E27FC236}">
                <a16:creationId xmlns:a16="http://schemas.microsoft.com/office/drawing/2014/main" id="{3071A80F-01FF-4A33-A872-BF6C4676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484263"/>
            <a:ext cx="3815148" cy="254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C73C99-F107-4DF4-AC90-CE059C858167}"/>
              </a:ext>
            </a:extLst>
          </p:cNvPr>
          <p:cNvSpPr txBox="1"/>
          <p:nvPr/>
        </p:nvSpPr>
        <p:spPr>
          <a:xfrm>
            <a:off x="8771924" y="6065192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원본 그림 </a:t>
            </a:r>
            <a:r>
              <a:rPr lang="en-US" altLang="ko-KR" dirty="0"/>
              <a:t>: [</a:t>
            </a:r>
            <a:r>
              <a:rPr lang="ko-KR" altLang="en-US" dirty="0">
                <a:hlinkClick r:id="rId3"/>
              </a:rPr>
              <a:t>여기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F8D166-E0F4-47E9-A536-726008C644A9}"/>
              </a:ext>
            </a:extLst>
          </p:cNvPr>
          <p:cNvSpPr/>
          <p:nvPr/>
        </p:nvSpPr>
        <p:spPr>
          <a:xfrm>
            <a:off x="609846" y="1963000"/>
            <a:ext cx="10972800" cy="426607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FEMU ZNS SSD research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629E6-7166-4712-AE79-A382BA5D5D22}"/>
              </a:ext>
            </a:extLst>
          </p:cNvPr>
          <p:cNvSpPr/>
          <p:nvPr/>
        </p:nvSpPr>
        <p:spPr>
          <a:xfrm>
            <a:off x="4521132" y="2235701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894B20-067D-4B2B-89F6-C9FDDDDB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54" y="3481118"/>
            <a:ext cx="10503146" cy="2595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F7683-4CD2-42F9-8E9E-46CB2A40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54" y="2567658"/>
            <a:ext cx="3429000" cy="5057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9E9E5A-1951-4B74-AE74-B84B6B82C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086" y="2526114"/>
            <a:ext cx="3731142" cy="6050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892507-7BDA-4130-90B8-6E2DADCE4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54" y="2812932"/>
            <a:ext cx="3463432" cy="285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B9BC3F-B954-4DBF-8E24-709B2B1A6DEE}"/>
              </a:ext>
            </a:extLst>
          </p:cNvPr>
          <p:cNvSpPr txBox="1"/>
          <p:nvPr/>
        </p:nvSpPr>
        <p:spPr>
          <a:xfrm>
            <a:off x="16838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78A4-7F81-424E-8C1B-D2312D081F2B}"/>
              </a:ext>
            </a:extLst>
          </p:cNvPr>
          <p:cNvSpPr txBox="1"/>
          <p:nvPr/>
        </p:nvSpPr>
        <p:spPr>
          <a:xfrm>
            <a:off x="54620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3E8E95-2C6D-4319-936A-92D9CE50DE26}"/>
              </a:ext>
            </a:extLst>
          </p:cNvPr>
          <p:cNvSpPr txBox="1"/>
          <p:nvPr/>
        </p:nvSpPr>
        <p:spPr>
          <a:xfrm>
            <a:off x="9671435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575766-2413-4027-928B-DFF38A15152E}"/>
              </a:ext>
            </a:extLst>
          </p:cNvPr>
          <p:cNvSpPr/>
          <p:nvPr/>
        </p:nvSpPr>
        <p:spPr>
          <a:xfrm>
            <a:off x="4053613" y="2598425"/>
            <a:ext cx="7378946" cy="3500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F01291-0852-49A6-AD27-D1C3D5AAC85D}"/>
              </a:ext>
            </a:extLst>
          </p:cNvPr>
          <p:cNvSpPr/>
          <p:nvPr/>
        </p:nvSpPr>
        <p:spPr>
          <a:xfrm>
            <a:off x="4968137" y="2876605"/>
            <a:ext cx="6373209" cy="2498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7BC8-CC2F-4D58-98F5-7FCBF137184F}"/>
              </a:ext>
            </a:extLst>
          </p:cNvPr>
          <p:cNvSpPr txBox="1"/>
          <p:nvPr/>
        </p:nvSpPr>
        <p:spPr>
          <a:xfrm>
            <a:off x="5631807" y="442364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DFF35-741B-42D5-9629-E5C4DC8256A3}"/>
              </a:ext>
            </a:extLst>
          </p:cNvPr>
          <p:cNvSpPr txBox="1"/>
          <p:nvPr/>
        </p:nvSpPr>
        <p:spPr>
          <a:xfrm>
            <a:off x="5226510" y="440949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C744A-2276-4704-B606-AC34137926FD}"/>
              </a:ext>
            </a:extLst>
          </p:cNvPr>
          <p:cNvSpPr txBox="1"/>
          <p:nvPr/>
        </p:nvSpPr>
        <p:spPr>
          <a:xfrm>
            <a:off x="6111814" y="442364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0AC752-C2A7-46B7-BD76-74FA7C9B94E9}"/>
              </a:ext>
            </a:extLst>
          </p:cNvPr>
          <p:cNvSpPr txBox="1"/>
          <p:nvPr/>
        </p:nvSpPr>
        <p:spPr>
          <a:xfrm>
            <a:off x="6971011" y="3884880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CE22E1-2E14-4B23-8BBE-2B4F65F40A6B}"/>
              </a:ext>
            </a:extLst>
          </p:cNvPr>
          <p:cNvSpPr txBox="1"/>
          <p:nvPr/>
        </p:nvSpPr>
        <p:spPr>
          <a:xfrm>
            <a:off x="6565714" y="3870733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C274A-D535-42B5-AF2D-B5F4E4F93637}"/>
              </a:ext>
            </a:extLst>
          </p:cNvPr>
          <p:cNvSpPr txBox="1"/>
          <p:nvPr/>
        </p:nvSpPr>
        <p:spPr>
          <a:xfrm>
            <a:off x="7451018" y="3884880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AE2C94-B102-477B-B3A0-601EBC273471}"/>
              </a:ext>
            </a:extLst>
          </p:cNvPr>
          <p:cNvSpPr txBox="1"/>
          <p:nvPr/>
        </p:nvSpPr>
        <p:spPr>
          <a:xfrm>
            <a:off x="8272774" y="327673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CA3627-FFDC-4BE5-81B2-C3EE30D535CA}"/>
              </a:ext>
            </a:extLst>
          </p:cNvPr>
          <p:cNvSpPr txBox="1"/>
          <p:nvPr/>
        </p:nvSpPr>
        <p:spPr>
          <a:xfrm>
            <a:off x="7867477" y="3262588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4B76A-E72B-47C4-9A2B-60AB43A3D5A8}"/>
              </a:ext>
            </a:extLst>
          </p:cNvPr>
          <p:cNvSpPr txBox="1"/>
          <p:nvPr/>
        </p:nvSpPr>
        <p:spPr>
          <a:xfrm>
            <a:off x="8752781" y="327673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EC2C0E-26FD-411A-A5BC-210994972372}"/>
              </a:ext>
            </a:extLst>
          </p:cNvPr>
          <p:cNvSpPr txBox="1"/>
          <p:nvPr/>
        </p:nvSpPr>
        <p:spPr>
          <a:xfrm>
            <a:off x="9858710" y="293784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828A0E-88C0-4455-B023-EDA6EABC08AD}"/>
              </a:ext>
            </a:extLst>
          </p:cNvPr>
          <p:cNvSpPr txBox="1"/>
          <p:nvPr/>
        </p:nvSpPr>
        <p:spPr>
          <a:xfrm>
            <a:off x="9453413" y="292369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8BD937-F554-4E31-8357-F9BD3CC79346}"/>
              </a:ext>
            </a:extLst>
          </p:cNvPr>
          <p:cNvSpPr txBox="1"/>
          <p:nvPr/>
        </p:nvSpPr>
        <p:spPr>
          <a:xfrm>
            <a:off x="10338717" y="293784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1D1FCC-588C-4AFD-8883-88DCC60339AF}"/>
              </a:ext>
            </a:extLst>
          </p:cNvPr>
          <p:cNvCxnSpPr>
            <a:cxnSpLocks/>
          </p:cNvCxnSpPr>
          <p:nvPr/>
        </p:nvCxnSpPr>
        <p:spPr>
          <a:xfrm flipV="1">
            <a:off x="4962132" y="4633913"/>
            <a:ext cx="376631" cy="41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505910-AE74-4AC5-AD52-E538785C7770}"/>
              </a:ext>
            </a:extLst>
          </p:cNvPr>
          <p:cNvCxnSpPr>
            <a:cxnSpLocks/>
          </p:cNvCxnSpPr>
          <p:nvPr/>
        </p:nvCxnSpPr>
        <p:spPr>
          <a:xfrm>
            <a:off x="5418928" y="4618768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BF665B9-E0E5-486B-B018-3460F10C45F9}"/>
              </a:ext>
            </a:extLst>
          </p:cNvPr>
          <p:cNvCxnSpPr>
            <a:cxnSpLocks/>
          </p:cNvCxnSpPr>
          <p:nvPr/>
        </p:nvCxnSpPr>
        <p:spPr>
          <a:xfrm>
            <a:off x="5789405" y="4625570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C3251E1-49EE-4139-A21A-B60122ED2769}"/>
              </a:ext>
            </a:extLst>
          </p:cNvPr>
          <p:cNvCxnSpPr>
            <a:cxnSpLocks/>
          </p:cNvCxnSpPr>
          <p:nvPr/>
        </p:nvCxnSpPr>
        <p:spPr>
          <a:xfrm flipV="1">
            <a:off x="6267870" y="4097519"/>
            <a:ext cx="392141" cy="51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A92C5DD-FC06-4105-93A3-DE9C8D671912}"/>
              </a:ext>
            </a:extLst>
          </p:cNvPr>
          <p:cNvCxnSpPr>
            <a:cxnSpLocks/>
          </p:cNvCxnSpPr>
          <p:nvPr/>
        </p:nvCxnSpPr>
        <p:spPr>
          <a:xfrm>
            <a:off x="6740176" y="4082374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02BB00-2C7D-4EA3-BC60-5B116B0E8B8F}"/>
              </a:ext>
            </a:extLst>
          </p:cNvPr>
          <p:cNvCxnSpPr>
            <a:cxnSpLocks/>
          </p:cNvCxnSpPr>
          <p:nvPr/>
        </p:nvCxnSpPr>
        <p:spPr>
          <a:xfrm>
            <a:off x="7110653" y="4089176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34FE0BD-0F88-43EC-8DF0-568A358B4609}"/>
              </a:ext>
            </a:extLst>
          </p:cNvPr>
          <p:cNvCxnSpPr>
            <a:cxnSpLocks/>
          </p:cNvCxnSpPr>
          <p:nvPr/>
        </p:nvCxnSpPr>
        <p:spPr>
          <a:xfrm flipV="1">
            <a:off x="7594853" y="3482730"/>
            <a:ext cx="386074" cy="58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6652848-54C0-4DE2-9BE0-3C0B8D121975}"/>
              </a:ext>
            </a:extLst>
          </p:cNvPr>
          <p:cNvCxnSpPr>
            <a:cxnSpLocks/>
          </p:cNvCxnSpPr>
          <p:nvPr/>
        </p:nvCxnSpPr>
        <p:spPr>
          <a:xfrm>
            <a:off x="8061092" y="346758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464AC4B-F18F-4132-B90E-FFC81E8E8530}"/>
              </a:ext>
            </a:extLst>
          </p:cNvPr>
          <p:cNvCxnSpPr>
            <a:cxnSpLocks/>
          </p:cNvCxnSpPr>
          <p:nvPr/>
        </p:nvCxnSpPr>
        <p:spPr>
          <a:xfrm>
            <a:off x="8431569" y="347438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C40434D-5D0C-4EBE-9473-0F359BD69ADC}"/>
              </a:ext>
            </a:extLst>
          </p:cNvPr>
          <p:cNvCxnSpPr>
            <a:cxnSpLocks/>
          </p:cNvCxnSpPr>
          <p:nvPr/>
        </p:nvCxnSpPr>
        <p:spPr>
          <a:xfrm flipV="1">
            <a:off x="8901113" y="3154582"/>
            <a:ext cx="641732" cy="32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E668EB2-FB17-49F8-B7C5-7734AEB86A79}"/>
              </a:ext>
            </a:extLst>
          </p:cNvPr>
          <p:cNvCxnSpPr>
            <a:cxnSpLocks/>
          </p:cNvCxnSpPr>
          <p:nvPr/>
        </p:nvCxnSpPr>
        <p:spPr>
          <a:xfrm>
            <a:off x="9623010" y="3139437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4AD2C65-1F87-496F-8366-546D9FE71991}"/>
              </a:ext>
            </a:extLst>
          </p:cNvPr>
          <p:cNvCxnSpPr>
            <a:cxnSpLocks/>
          </p:cNvCxnSpPr>
          <p:nvPr/>
        </p:nvCxnSpPr>
        <p:spPr>
          <a:xfrm>
            <a:off x="9993487" y="3146239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B26C07-D5E7-447E-9241-DC81E2EB588F}"/>
              </a:ext>
            </a:extLst>
          </p:cNvPr>
          <p:cNvCxnSpPr>
            <a:cxnSpLocks/>
          </p:cNvCxnSpPr>
          <p:nvPr/>
        </p:nvCxnSpPr>
        <p:spPr>
          <a:xfrm>
            <a:off x="5079783" y="3786271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6CC144-0B15-4D41-8139-8E7C62544691}"/>
              </a:ext>
            </a:extLst>
          </p:cNvPr>
          <p:cNvCxnSpPr>
            <a:cxnSpLocks/>
          </p:cNvCxnSpPr>
          <p:nvPr/>
        </p:nvCxnSpPr>
        <p:spPr>
          <a:xfrm>
            <a:off x="5079783" y="4437320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CD60A64-E183-4C9F-A013-3CBA278844EE}"/>
              </a:ext>
            </a:extLst>
          </p:cNvPr>
          <p:cNvCxnSpPr>
            <a:cxnSpLocks/>
          </p:cNvCxnSpPr>
          <p:nvPr/>
        </p:nvCxnSpPr>
        <p:spPr>
          <a:xfrm>
            <a:off x="5079783" y="5033679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9B4D485-B4F6-465F-942F-8B1D384ABB1F}"/>
              </a:ext>
            </a:extLst>
          </p:cNvPr>
          <p:cNvCxnSpPr>
            <a:cxnSpLocks/>
          </p:cNvCxnSpPr>
          <p:nvPr/>
        </p:nvCxnSpPr>
        <p:spPr>
          <a:xfrm>
            <a:off x="5079783" y="3284933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B88915-F76A-4F6E-8F2A-F63BD11018D9}"/>
              </a:ext>
            </a:extLst>
          </p:cNvPr>
          <p:cNvSpPr txBox="1"/>
          <p:nvPr/>
        </p:nvSpPr>
        <p:spPr>
          <a:xfrm rot="16200000">
            <a:off x="3744025" y="3925531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IOPS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99F58C-C360-4D3D-83F0-583FE259EA34}"/>
              </a:ext>
            </a:extLst>
          </p:cNvPr>
          <p:cNvSpPr txBox="1"/>
          <p:nvPr/>
        </p:nvSpPr>
        <p:spPr>
          <a:xfrm>
            <a:off x="7423559" y="5437545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3C2BC7D9-E914-4AB8-B3BF-4ECBCF3B3200}"/>
              </a:ext>
            </a:extLst>
          </p:cNvPr>
          <p:cNvSpPr/>
          <p:nvPr/>
        </p:nvSpPr>
        <p:spPr>
          <a:xfrm>
            <a:off x="6330021" y="3599395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01D05B5A-E62D-43ED-BF92-6CBBF211FF6A}"/>
              </a:ext>
            </a:extLst>
          </p:cNvPr>
          <p:cNvSpPr/>
          <p:nvPr/>
        </p:nvSpPr>
        <p:spPr>
          <a:xfrm>
            <a:off x="7765438" y="3036370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EB99CC99-8677-4E92-918D-9171191DBD44}"/>
              </a:ext>
            </a:extLst>
          </p:cNvPr>
          <p:cNvSpPr/>
          <p:nvPr/>
        </p:nvSpPr>
        <p:spPr>
          <a:xfrm>
            <a:off x="9228564" y="2714623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D8A01-D39B-4FAC-A35D-E6AB33B88C73}"/>
              </a:ext>
            </a:extLst>
          </p:cNvPr>
          <p:cNvSpPr txBox="1"/>
          <p:nvPr/>
        </p:nvSpPr>
        <p:spPr>
          <a:xfrm>
            <a:off x="5633225" y="3224836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B2FF88-A73E-4D5C-B82D-D16D3B705BBF}"/>
              </a:ext>
            </a:extLst>
          </p:cNvPr>
          <p:cNvSpPr txBox="1"/>
          <p:nvPr/>
        </p:nvSpPr>
        <p:spPr>
          <a:xfrm>
            <a:off x="6996664" y="2706750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C309C4-4B16-4704-8D37-BB8E60AF6772}"/>
              </a:ext>
            </a:extLst>
          </p:cNvPr>
          <p:cNvSpPr txBox="1"/>
          <p:nvPr/>
        </p:nvSpPr>
        <p:spPr>
          <a:xfrm>
            <a:off x="8518269" y="2341483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83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5172" y="2787121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F8D166-E0F4-47E9-A536-726008C644A9}"/>
              </a:ext>
            </a:extLst>
          </p:cNvPr>
          <p:cNvSpPr/>
          <p:nvPr/>
        </p:nvSpPr>
        <p:spPr>
          <a:xfrm>
            <a:off x="609846" y="1963000"/>
            <a:ext cx="10972800" cy="426607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FEMU ZNS SSD research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629E6-7166-4712-AE79-A382BA5D5D22}"/>
              </a:ext>
            </a:extLst>
          </p:cNvPr>
          <p:cNvSpPr/>
          <p:nvPr/>
        </p:nvSpPr>
        <p:spPr>
          <a:xfrm>
            <a:off x="4521132" y="2235701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894B20-067D-4B2B-89F6-C9FDDDDB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54" y="3481118"/>
            <a:ext cx="10503146" cy="2595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F7683-4CD2-42F9-8E9E-46CB2A40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54" y="2567658"/>
            <a:ext cx="3429000" cy="5057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9E9E5A-1951-4B74-AE74-B84B6B82C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086" y="2526114"/>
            <a:ext cx="3731142" cy="6050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892507-7BDA-4130-90B8-6E2DADCE4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54" y="2812932"/>
            <a:ext cx="3463432" cy="285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B9BC3F-B954-4DBF-8E24-709B2B1A6DEE}"/>
              </a:ext>
            </a:extLst>
          </p:cNvPr>
          <p:cNvSpPr txBox="1"/>
          <p:nvPr/>
        </p:nvSpPr>
        <p:spPr>
          <a:xfrm>
            <a:off x="1683882" y="3225860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78A4-7F81-424E-8C1B-D2312D081F2B}"/>
              </a:ext>
            </a:extLst>
          </p:cNvPr>
          <p:cNvSpPr txBox="1"/>
          <p:nvPr/>
        </p:nvSpPr>
        <p:spPr>
          <a:xfrm>
            <a:off x="1633010" y="3501501"/>
            <a:ext cx="923587" cy="33855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badi" panose="020B0604020104020204" pitchFamily="34" charset="0"/>
              </a:rPr>
              <a:t>“Zone 0”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575766-2413-4027-928B-DFF38A15152E}"/>
              </a:ext>
            </a:extLst>
          </p:cNvPr>
          <p:cNvSpPr/>
          <p:nvPr/>
        </p:nvSpPr>
        <p:spPr>
          <a:xfrm>
            <a:off x="853457" y="2574752"/>
            <a:ext cx="6781211" cy="3500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F01291-0852-49A6-AD27-D1C3D5AAC85D}"/>
              </a:ext>
            </a:extLst>
          </p:cNvPr>
          <p:cNvSpPr/>
          <p:nvPr/>
        </p:nvSpPr>
        <p:spPr>
          <a:xfrm>
            <a:off x="1139065" y="3152246"/>
            <a:ext cx="6373209" cy="2498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0AC752-C2A7-46B7-BD76-74FA7C9B94E9}"/>
              </a:ext>
            </a:extLst>
          </p:cNvPr>
          <p:cNvSpPr txBox="1"/>
          <p:nvPr/>
        </p:nvSpPr>
        <p:spPr>
          <a:xfrm>
            <a:off x="3141939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CE22E1-2E14-4B23-8BBE-2B4F65F40A6B}"/>
              </a:ext>
            </a:extLst>
          </p:cNvPr>
          <p:cNvSpPr txBox="1"/>
          <p:nvPr/>
        </p:nvSpPr>
        <p:spPr>
          <a:xfrm>
            <a:off x="2736642" y="414637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C274A-D535-42B5-AF2D-B5F4E4F93637}"/>
              </a:ext>
            </a:extLst>
          </p:cNvPr>
          <p:cNvSpPr txBox="1"/>
          <p:nvPr/>
        </p:nvSpPr>
        <p:spPr>
          <a:xfrm>
            <a:off x="3621946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A92C5DD-FC06-4105-93A3-DE9C8D671912}"/>
              </a:ext>
            </a:extLst>
          </p:cNvPr>
          <p:cNvCxnSpPr>
            <a:cxnSpLocks/>
          </p:cNvCxnSpPr>
          <p:nvPr/>
        </p:nvCxnSpPr>
        <p:spPr>
          <a:xfrm>
            <a:off x="2911104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02BB00-2C7D-4EA3-BC60-5B116B0E8B8F}"/>
              </a:ext>
            </a:extLst>
          </p:cNvPr>
          <p:cNvCxnSpPr>
            <a:cxnSpLocks/>
          </p:cNvCxnSpPr>
          <p:nvPr/>
        </p:nvCxnSpPr>
        <p:spPr>
          <a:xfrm>
            <a:off x="3281581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B26C07-D5E7-447E-9241-DC81E2EB588F}"/>
              </a:ext>
            </a:extLst>
          </p:cNvPr>
          <p:cNvCxnSpPr>
            <a:cxnSpLocks/>
          </p:cNvCxnSpPr>
          <p:nvPr/>
        </p:nvCxnSpPr>
        <p:spPr>
          <a:xfrm>
            <a:off x="1250711" y="4061912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6CC144-0B15-4D41-8139-8E7C62544691}"/>
              </a:ext>
            </a:extLst>
          </p:cNvPr>
          <p:cNvCxnSpPr>
            <a:cxnSpLocks/>
          </p:cNvCxnSpPr>
          <p:nvPr/>
        </p:nvCxnSpPr>
        <p:spPr>
          <a:xfrm>
            <a:off x="1250711" y="4712961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CD60A64-E183-4C9F-A013-3CBA278844EE}"/>
              </a:ext>
            </a:extLst>
          </p:cNvPr>
          <p:cNvCxnSpPr>
            <a:cxnSpLocks/>
          </p:cNvCxnSpPr>
          <p:nvPr/>
        </p:nvCxnSpPr>
        <p:spPr>
          <a:xfrm>
            <a:off x="1250711" y="5309320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9B4D485-B4F6-465F-942F-8B1D384ABB1F}"/>
              </a:ext>
            </a:extLst>
          </p:cNvPr>
          <p:cNvCxnSpPr>
            <a:cxnSpLocks/>
          </p:cNvCxnSpPr>
          <p:nvPr/>
        </p:nvCxnSpPr>
        <p:spPr>
          <a:xfrm>
            <a:off x="1250711" y="3560574"/>
            <a:ext cx="61595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B88915-F76A-4F6E-8F2A-F63BD11018D9}"/>
              </a:ext>
            </a:extLst>
          </p:cNvPr>
          <p:cNvSpPr txBox="1"/>
          <p:nvPr/>
        </p:nvSpPr>
        <p:spPr>
          <a:xfrm rot="16200000">
            <a:off x="-85047" y="4201172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IO Latency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99F58C-C360-4D3D-83F0-583FE259EA34}"/>
              </a:ext>
            </a:extLst>
          </p:cNvPr>
          <p:cNvSpPr txBox="1"/>
          <p:nvPr/>
        </p:nvSpPr>
        <p:spPr>
          <a:xfrm>
            <a:off x="3594487" y="5713186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3C2BC7D9-E914-4AB8-B3BF-4ECBCF3B3200}"/>
              </a:ext>
            </a:extLst>
          </p:cNvPr>
          <p:cNvSpPr/>
          <p:nvPr/>
        </p:nvSpPr>
        <p:spPr>
          <a:xfrm>
            <a:off x="2500949" y="3875036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D8A01-D39B-4FAC-A35D-E6AB33B88C73}"/>
              </a:ext>
            </a:extLst>
          </p:cNvPr>
          <p:cNvSpPr txBox="1"/>
          <p:nvPr/>
        </p:nvSpPr>
        <p:spPr>
          <a:xfrm>
            <a:off x="1804153" y="3500477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75C45-24D8-4A13-94FC-20758E8BC36F}"/>
              </a:ext>
            </a:extLst>
          </p:cNvPr>
          <p:cNvSpPr txBox="1"/>
          <p:nvPr/>
        </p:nvSpPr>
        <p:spPr>
          <a:xfrm>
            <a:off x="1685390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C8761D-6253-49CB-8BC0-F6B5E20FF5D9}"/>
              </a:ext>
            </a:extLst>
          </p:cNvPr>
          <p:cNvSpPr txBox="1"/>
          <p:nvPr/>
        </p:nvSpPr>
        <p:spPr>
          <a:xfrm>
            <a:off x="1280093" y="414637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64A2C7-1D1A-497A-A8E3-3D7E22331436}"/>
              </a:ext>
            </a:extLst>
          </p:cNvPr>
          <p:cNvSpPr txBox="1"/>
          <p:nvPr/>
        </p:nvSpPr>
        <p:spPr>
          <a:xfrm>
            <a:off x="2165397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340A47-C595-4958-8FC5-F0D6E3662E39}"/>
              </a:ext>
            </a:extLst>
          </p:cNvPr>
          <p:cNvCxnSpPr>
            <a:cxnSpLocks/>
          </p:cNvCxnSpPr>
          <p:nvPr/>
        </p:nvCxnSpPr>
        <p:spPr>
          <a:xfrm>
            <a:off x="1454555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0ABAE54-361A-4530-8182-C71B2D4DD789}"/>
              </a:ext>
            </a:extLst>
          </p:cNvPr>
          <p:cNvCxnSpPr>
            <a:cxnSpLocks/>
          </p:cNvCxnSpPr>
          <p:nvPr/>
        </p:nvCxnSpPr>
        <p:spPr>
          <a:xfrm>
            <a:off x="1825032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96392F5-FEAA-4325-B950-70E90674555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344771" y="4331040"/>
            <a:ext cx="391871" cy="2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20814B-F1F4-48E7-A852-89CD3E5CBB0B}"/>
              </a:ext>
            </a:extLst>
          </p:cNvPr>
          <p:cNvCxnSpPr>
            <a:cxnSpLocks/>
          </p:cNvCxnSpPr>
          <p:nvPr/>
        </p:nvCxnSpPr>
        <p:spPr>
          <a:xfrm flipH="1" flipV="1">
            <a:off x="1216292" y="3633006"/>
            <a:ext cx="179824" cy="72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BB5680-2A7A-4C10-92B5-F9C33D74A9BE}"/>
              </a:ext>
            </a:extLst>
          </p:cNvPr>
          <p:cNvSpPr txBox="1"/>
          <p:nvPr/>
        </p:nvSpPr>
        <p:spPr>
          <a:xfrm>
            <a:off x="4023533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329403-93FA-462C-A991-06A1A254D3FF}"/>
              </a:ext>
            </a:extLst>
          </p:cNvPr>
          <p:cNvSpPr txBox="1"/>
          <p:nvPr/>
        </p:nvSpPr>
        <p:spPr>
          <a:xfrm>
            <a:off x="4503540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B2A7D2-F66A-4C8E-BBE3-5291870F17CE}"/>
              </a:ext>
            </a:extLst>
          </p:cNvPr>
          <p:cNvCxnSpPr>
            <a:cxnSpLocks/>
          </p:cNvCxnSpPr>
          <p:nvPr/>
        </p:nvCxnSpPr>
        <p:spPr>
          <a:xfrm>
            <a:off x="3792698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8162A7C-B913-4363-A68A-D539873579CF}"/>
              </a:ext>
            </a:extLst>
          </p:cNvPr>
          <p:cNvCxnSpPr>
            <a:cxnSpLocks/>
          </p:cNvCxnSpPr>
          <p:nvPr/>
        </p:nvCxnSpPr>
        <p:spPr>
          <a:xfrm>
            <a:off x="4163175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D1545F-43AE-4579-930C-818A04FD16E5}"/>
              </a:ext>
            </a:extLst>
          </p:cNvPr>
          <p:cNvSpPr txBox="1"/>
          <p:nvPr/>
        </p:nvSpPr>
        <p:spPr>
          <a:xfrm>
            <a:off x="4947916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99C45C-BB5B-4F91-8D6C-9897197D1163}"/>
              </a:ext>
            </a:extLst>
          </p:cNvPr>
          <p:cNvSpPr txBox="1"/>
          <p:nvPr/>
        </p:nvSpPr>
        <p:spPr>
          <a:xfrm>
            <a:off x="5427923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3406339-EEC1-4669-B585-D8C1F1D017A6}"/>
              </a:ext>
            </a:extLst>
          </p:cNvPr>
          <p:cNvCxnSpPr>
            <a:cxnSpLocks/>
          </p:cNvCxnSpPr>
          <p:nvPr/>
        </p:nvCxnSpPr>
        <p:spPr>
          <a:xfrm>
            <a:off x="4717081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A30DD6D-9393-4E19-943D-53BBBF75502E}"/>
              </a:ext>
            </a:extLst>
          </p:cNvPr>
          <p:cNvCxnSpPr>
            <a:cxnSpLocks/>
          </p:cNvCxnSpPr>
          <p:nvPr/>
        </p:nvCxnSpPr>
        <p:spPr>
          <a:xfrm>
            <a:off x="5087558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DA5EB29-ED27-40BC-8416-B831EC4466A9}"/>
              </a:ext>
            </a:extLst>
          </p:cNvPr>
          <p:cNvSpPr txBox="1"/>
          <p:nvPr/>
        </p:nvSpPr>
        <p:spPr>
          <a:xfrm>
            <a:off x="5836022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9EDEB6-FF37-413D-9152-B34AC065E915}"/>
              </a:ext>
            </a:extLst>
          </p:cNvPr>
          <p:cNvSpPr txBox="1"/>
          <p:nvPr/>
        </p:nvSpPr>
        <p:spPr>
          <a:xfrm>
            <a:off x="6316029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9130E34-5B12-4E11-B2A7-A6EBCEDB1450}"/>
              </a:ext>
            </a:extLst>
          </p:cNvPr>
          <p:cNvCxnSpPr>
            <a:cxnSpLocks/>
          </p:cNvCxnSpPr>
          <p:nvPr/>
        </p:nvCxnSpPr>
        <p:spPr>
          <a:xfrm>
            <a:off x="5605187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43770B8-3257-46A0-BE4C-24D72A3BBFC9}"/>
              </a:ext>
            </a:extLst>
          </p:cNvPr>
          <p:cNvCxnSpPr>
            <a:cxnSpLocks/>
          </p:cNvCxnSpPr>
          <p:nvPr/>
        </p:nvCxnSpPr>
        <p:spPr>
          <a:xfrm>
            <a:off x="5975664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FDCA61-1771-4CB3-9118-ED99AF465F8C}"/>
              </a:ext>
            </a:extLst>
          </p:cNvPr>
          <p:cNvSpPr txBox="1"/>
          <p:nvPr/>
        </p:nvSpPr>
        <p:spPr>
          <a:xfrm>
            <a:off x="6709263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59D7A5-9E7A-4736-BB9A-0533EF2F5297}"/>
              </a:ext>
            </a:extLst>
          </p:cNvPr>
          <p:cNvSpPr txBox="1"/>
          <p:nvPr/>
        </p:nvSpPr>
        <p:spPr>
          <a:xfrm>
            <a:off x="7189270" y="4160521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BD0AE2C-6486-44F7-A2D9-F3C8634E8825}"/>
              </a:ext>
            </a:extLst>
          </p:cNvPr>
          <p:cNvCxnSpPr>
            <a:cxnSpLocks/>
          </p:cNvCxnSpPr>
          <p:nvPr/>
        </p:nvCxnSpPr>
        <p:spPr>
          <a:xfrm>
            <a:off x="6478428" y="4358015"/>
            <a:ext cx="358023" cy="1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FA811CF-28B1-4450-BF01-0FF76B9140FD}"/>
              </a:ext>
            </a:extLst>
          </p:cNvPr>
          <p:cNvCxnSpPr>
            <a:cxnSpLocks/>
          </p:cNvCxnSpPr>
          <p:nvPr/>
        </p:nvCxnSpPr>
        <p:spPr>
          <a:xfrm>
            <a:off x="6848905" y="4364817"/>
            <a:ext cx="449604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화살표: 아래쪽 90">
            <a:extLst>
              <a:ext uri="{FF2B5EF4-FFF2-40B4-BE49-F238E27FC236}">
                <a16:creationId xmlns:a16="http://schemas.microsoft.com/office/drawing/2014/main" id="{8C177E5B-09F4-466A-B45B-5FB6406BF266}"/>
              </a:ext>
            </a:extLst>
          </p:cNvPr>
          <p:cNvSpPr/>
          <p:nvPr/>
        </p:nvSpPr>
        <p:spPr>
          <a:xfrm>
            <a:off x="4216348" y="3875036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7DBB85-FAB1-426F-A850-E91B4DEC874B}"/>
              </a:ext>
            </a:extLst>
          </p:cNvPr>
          <p:cNvSpPr txBox="1"/>
          <p:nvPr/>
        </p:nvSpPr>
        <p:spPr>
          <a:xfrm>
            <a:off x="3519552" y="3500477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2</a:t>
            </a:r>
            <a:endParaRPr lang="ko-KR" altLang="en-US" dirty="0"/>
          </a:p>
        </p:txBody>
      </p:sp>
      <p:sp>
        <p:nvSpPr>
          <p:cNvPr id="93" name="화살표: 아래쪽 92">
            <a:extLst>
              <a:ext uri="{FF2B5EF4-FFF2-40B4-BE49-F238E27FC236}">
                <a16:creationId xmlns:a16="http://schemas.microsoft.com/office/drawing/2014/main" id="{1350D1BA-C134-4581-86B8-F8A0E9AA2519}"/>
              </a:ext>
            </a:extLst>
          </p:cNvPr>
          <p:cNvSpPr/>
          <p:nvPr/>
        </p:nvSpPr>
        <p:spPr>
          <a:xfrm>
            <a:off x="6008256" y="3875036"/>
            <a:ext cx="380093" cy="300869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5CBAA5C-794B-4AD0-9B1F-4B5BDB8C9658}"/>
              </a:ext>
            </a:extLst>
          </p:cNvPr>
          <p:cNvSpPr txBox="1"/>
          <p:nvPr/>
        </p:nvSpPr>
        <p:spPr>
          <a:xfrm>
            <a:off x="5311460" y="3500477"/>
            <a:ext cx="1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Worker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1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F8D166-E0F4-47E9-A536-726008C644A9}"/>
              </a:ext>
            </a:extLst>
          </p:cNvPr>
          <p:cNvSpPr/>
          <p:nvPr/>
        </p:nvSpPr>
        <p:spPr>
          <a:xfrm>
            <a:off x="609846" y="1963000"/>
            <a:ext cx="10972800" cy="426607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FEMU ZNS SSD research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5629E6-7166-4712-AE79-A382BA5D5D22}"/>
              </a:ext>
            </a:extLst>
          </p:cNvPr>
          <p:cNvSpPr/>
          <p:nvPr/>
        </p:nvSpPr>
        <p:spPr>
          <a:xfrm>
            <a:off x="4521132" y="2235701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B84E9951-381B-4230-A39E-9419D219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5" b="33884"/>
          <a:stretch/>
        </p:blipFill>
        <p:spPr bwMode="auto">
          <a:xfrm>
            <a:off x="1012153" y="2698708"/>
            <a:ext cx="10167693" cy="312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5AC07-BCEE-4981-B0C5-738302B2553C}"/>
              </a:ext>
            </a:extLst>
          </p:cNvPr>
          <p:cNvSpPr txBox="1"/>
          <p:nvPr/>
        </p:nvSpPr>
        <p:spPr>
          <a:xfrm>
            <a:off x="2705100" y="5777266"/>
            <a:ext cx="8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ko-KR" altLang="en-US" dirty="0">
                <a:solidFill>
                  <a:srgbClr val="FF0000"/>
                </a:solidFill>
              </a:rPr>
              <a:t>🤔🤔🤔</a:t>
            </a:r>
            <a:r>
              <a:rPr lang="en-US" altLang="ko-KR" dirty="0">
                <a:solidFill>
                  <a:srgbClr val="FF0000"/>
                </a:solidFill>
              </a:rPr>
              <a:t>Need to understand FEMU’s ZNS SSD (Inter? Intra?)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2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Usability and Extensibility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82CC53-4D95-4C2E-9EB6-BA13ABE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33C88B-8D62-4F22-81AF-FA55E3FC6EE7}"/>
              </a:ext>
            </a:extLst>
          </p:cNvPr>
          <p:cNvSpPr/>
          <p:nvPr/>
        </p:nvSpPr>
        <p:spPr>
          <a:xfrm>
            <a:off x="470602" y="2086793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FTL and GC schemes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6FDC06-C51F-46E8-9D7B-C89572491007}"/>
              </a:ext>
            </a:extLst>
          </p:cNvPr>
          <p:cNvSpPr/>
          <p:nvPr/>
        </p:nvSpPr>
        <p:spPr>
          <a:xfrm>
            <a:off x="2401002" y="2086793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White/Black-box SSD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DBD86-3AFF-4EA2-BDD4-8A5BEBEA8718}"/>
              </a:ext>
            </a:extLst>
          </p:cNvPr>
          <p:cNvSpPr/>
          <p:nvPr/>
        </p:nvSpPr>
        <p:spPr>
          <a:xfrm>
            <a:off x="4330811" y="2077917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OS-SSD</a:t>
            </a:r>
            <a:r>
              <a: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ko-KR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795ABB-E906-4D1F-B502-0B36174CB493}"/>
              </a:ext>
            </a:extLst>
          </p:cNvPr>
          <p:cNvSpPr/>
          <p:nvPr/>
        </p:nvSpPr>
        <p:spPr>
          <a:xfrm>
            <a:off x="6261211" y="2077917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Page-level latency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AB4E5F-A407-4F16-811D-03817EA0B092}"/>
              </a:ext>
            </a:extLst>
          </p:cNvPr>
          <p:cNvSpPr/>
          <p:nvPr/>
        </p:nvSpPr>
        <p:spPr>
          <a:xfrm>
            <a:off x="8191020" y="2077753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 SSDs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72C237-92D7-43F6-9954-935E245BC708}"/>
              </a:ext>
            </a:extLst>
          </p:cNvPr>
          <p:cNvSpPr/>
          <p:nvPr/>
        </p:nvSpPr>
        <p:spPr>
          <a:xfrm>
            <a:off x="10121420" y="2069787"/>
            <a:ext cx="1739900" cy="1346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Page-level fault injection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B0210C-8BAC-4E64-9F76-26DC359F08F4}"/>
              </a:ext>
            </a:extLst>
          </p:cNvPr>
          <p:cNvSpPr/>
          <p:nvPr/>
        </p:nvSpPr>
        <p:spPr>
          <a:xfrm>
            <a:off x="1181489" y="2227590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AC9CB8-5392-47B0-B622-F46C442D6335}"/>
              </a:ext>
            </a:extLst>
          </p:cNvPr>
          <p:cNvSpPr/>
          <p:nvPr/>
        </p:nvSpPr>
        <p:spPr>
          <a:xfrm>
            <a:off x="3165864" y="2227590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7104FE-D5F6-4A1E-8EA2-BA4952A6B062}"/>
              </a:ext>
            </a:extLst>
          </p:cNvPr>
          <p:cNvSpPr/>
          <p:nvPr/>
        </p:nvSpPr>
        <p:spPr>
          <a:xfrm>
            <a:off x="5041698" y="2107369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1636B8-D040-42E0-800C-C9A5382CE03C}"/>
              </a:ext>
            </a:extLst>
          </p:cNvPr>
          <p:cNvSpPr/>
          <p:nvPr/>
        </p:nvSpPr>
        <p:spPr>
          <a:xfrm>
            <a:off x="7026073" y="2244138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52B22B-4306-4B01-ADBB-33C929BB4CD7}"/>
              </a:ext>
            </a:extLst>
          </p:cNvPr>
          <p:cNvSpPr/>
          <p:nvPr/>
        </p:nvSpPr>
        <p:spPr>
          <a:xfrm>
            <a:off x="10886282" y="2168778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D32CFA-D0E7-4983-8A41-F764D90C8F7C}"/>
              </a:ext>
            </a:extLst>
          </p:cNvPr>
          <p:cNvSpPr/>
          <p:nvPr/>
        </p:nvSpPr>
        <p:spPr>
          <a:xfrm>
            <a:off x="8924133" y="2168778"/>
            <a:ext cx="280027" cy="27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0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References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971614-CAD4-4EEC-B9F0-8AD3E209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https://github.com/ucare-uchicago/FEMU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[2] Li,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Huaicheng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et al. "The CASE of FEMU: Cheap, accurate, scalable and extensible flash emulator." FAST’ 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[3] KVM, QEMU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https://ssup2.github.io/theory_analysis/QEMU_KVM/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[4] I/O Virtualization Software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4"/>
              </a:rPr>
              <a:t>https://ssup2.github.io/theory_analysis/IO_Virtualization_Software/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[5] QEMU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Emulation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5"/>
              </a:rPr>
              <a:t>https://qemu-project.gitlab.io/qemu/system/devices/nvme.html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VirtIO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6"/>
              </a:rPr>
              <a:t>https://lolki.tistory.com/3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971614-CAD4-4EEC-B9F0-8AD3E209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Hypervisor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Virtualization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Full virtualization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Paravirtualization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QEMU overhead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dirty="0" err="1">
                <a:latin typeface="Times New Roman" pitchFamily="18" charset="0"/>
                <a:cs typeface="Times New Roman" pitchFamily="18" charset="0"/>
              </a:rPr>
              <a:t>VM_exit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AIO </a:t>
            </a:r>
            <a:r>
              <a:rPr lang="en-US" altLang="ko-KR" sz="2800" dirty="0" err="1">
                <a:latin typeface="Times New Roman" pitchFamily="18" charset="0"/>
                <a:cs typeface="Times New Roman" pitchFamily="18" charset="0"/>
              </a:rPr>
              <a:t>ovrehead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FEMU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modify </a:t>
            </a:r>
            <a:r>
              <a:rPr lang="en-US" altLang="ko-KR" sz="36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driver &amp; polling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Heap-backed storage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What can my FEMU can do?</a:t>
            </a:r>
          </a:p>
          <a:p>
            <a:pPr lvl="1">
              <a:lnSpc>
                <a:spcPct val="100000"/>
              </a:lnSpc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FTL &amp; GC schemes, White-box SSD, Multi-device(4 type)</a:t>
            </a:r>
          </a:p>
          <a:p>
            <a:pPr lvl="1">
              <a:lnSpc>
                <a:spcPct val="100000"/>
              </a:lnSpc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OS-SSD </a:t>
            </a:r>
            <a:r>
              <a:rPr lang="en-US" altLang="ko-KR" sz="36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Commands, Page-level latency, Distributed SSDs(HDFS) 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등등</a:t>
            </a: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8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8CB6EDCD-AAAF-4FD2-AC0A-3658BFF5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ko-KR" sz="3200" dirty="0" err="1">
                <a:latin typeface="Times New Roman" pitchFamily="18" charset="0"/>
                <a:cs typeface="Times New Roman" pitchFamily="18" charset="0"/>
              </a:rPr>
              <a:t>VirtIO</a:t>
            </a: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 works?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Appnedix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: 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VirtIO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2D145-D322-4F30-92CA-21FF84CC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1" y="1825279"/>
            <a:ext cx="7115249" cy="44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C5AC771-950B-4DE9-8655-06ACB11A7A70}"/>
              </a:ext>
            </a:extLst>
          </p:cNvPr>
          <p:cNvSpPr txBox="1"/>
          <p:nvPr/>
        </p:nvSpPr>
        <p:spPr>
          <a:xfrm>
            <a:off x="7755612" y="1895646"/>
            <a:ext cx="4320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virtio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>
                <a:hlinkClick r:id="rId3"/>
              </a:rPr>
              <a:t>https://selfish-developer.com/entry/virtio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QEMU</a:t>
            </a:r>
            <a:r>
              <a:rPr lang="ko-KR" altLang="en-US" dirty="0"/>
              <a:t>에서 </a:t>
            </a:r>
            <a:r>
              <a:rPr lang="en-US" altLang="ko-KR" dirty="0"/>
              <a:t>Full virtualization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매번 </a:t>
            </a:r>
            <a:r>
              <a:rPr lang="en-US" altLang="ko-KR" dirty="0">
                <a:sym typeface="Wingdings" panose="05000000000000000000" pitchFamily="2" charset="2"/>
              </a:rPr>
              <a:t>Guest</a:t>
            </a:r>
            <a:r>
              <a:rPr lang="ko-KR" altLang="en-US" dirty="0">
                <a:sym typeface="Wingdings" panose="05000000000000000000" pitchFamily="2" charset="2"/>
              </a:rPr>
              <a:t>명령어를 트랩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장치를 에뮬레이션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느림</a:t>
            </a:r>
            <a:r>
              <a:rPr lang="en-US" altLang="ko-KR" dirty="0">
                <a:sym typeface="Wingdings" panose="05000000000000000000" pitchFamily="2" charset="2"/>
              </a:rPr>
              <a:t>(Guest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Host</a:t>
            </a:r>
            <a:r>
              <a:rPr lang="ko-KR" altLang="en-US" dirty="0">
                <a:sym typeface="Wingdings" panose="05000000000000000000" pitchFamily="2" charset="2"/>
              </a:rPr>
              <a:t>에 비해 엄청나게 느려짐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이를위해서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Hypervisor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Guest</a:t>
            </a:r>
            <a:r>
              <a:rPr lang="ko-KR" altLang="en-US" dirty="0">
                <a:sym typeface="Wingdings" panose="05000000000000000000" pitchFamily="2" charset="2"/>
              </a:rPr>
              <a:t>가 트랩 없이 통신할 수 있는 채널을 </a:t>
            </a:r>
            <a:r>
              <a:rPr lang="ko-KR" altLang="en-US" dirty="0" err="1">
                <a:sym typeface="Wingdings" panose="05000000000000000000" pitchFamily="2" charset="2"/>
              </a:rPr>
              <a:t>만듬</a:t>
            </a:r>
            <a:r>
              <a:rPr lang="en-US" altLang="ko-KR" dirty="0">
                <a:sym typeface="Wingdings" panose="05000000000000000000" pitchFamily="2" charset="2"/>
              </a:rPr>
              <a:t>Guest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frontend driver, Hypervisor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dirty="0">
                <a:sym typeface="Wingdings" panose="05000000000000000000" pitchFamily="2" charset="2"/>
              </a:rPr>
              <a:t>backend driver</a:t>
            </a:r>
            <a:r>
              <a:rPr lang="ko-KR" altLang="en-US" dirty="0">
                <a:sym typeface="Wingdings" panose="05000000000000000000" pitchFamily="2" charset="2"/>
              </a:rPr>
              <a:t>가 필요하게 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37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 Overview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29BFA1D-DD9D-4CE3-BB1A-BC57AC8C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7" y="2604426"/>
            <a:ext cx="3265253" cy="30369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74075E-1EDA-4AD2-85EA-1431475A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181" y="2818403"/>
            <a:ext cx="5558971" cy="2744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97061D-1B46-4B2E-9BE0-01196009563F}"/>
              </a:ext>
            </a:extLst>
          </p:cNvPr>
          <p:cNvSpPr txBox="1"/>
          <p:nvPr/>
        </p:nvSpPr>
        <p:spPr>
          <a:xfrm>
            <a:off x="221329" y="1640285"/>
            <a:ext cx="3950120" cy="4276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QEMU-based open source 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Flash Emulator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1F4FB-B14F-4598-847D-AD1C6E10B241}"/>
              </a:ext>
            </a:extLst>
          </p:cNvPr>
          <p:cNvSpPr txBox="1"/>
          <p:nvPr/>
        </p:nvSpPr>
        <p:spPr>
          <a:xfrm>
            <a:off x="4509350" y="1640285"/>
            <a:ext cx="3556932" cy="4257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Exposed 4 types of SSDs</a:t>
            </a:r>
          </a:p>
          <a:p>
            <a:pPr algn="ctr"/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33637-6FD9-4BFA-B899-764E6997DC3A}"/>
              </a:ext>
            </a:extLst>
          </p:cNvPr>
          <p:cNvSpPr txBox="1"/>
          <p:nvPr/>
        </p:nvSpPr>
        <p:spPr>
          <a:xfrm>
            <a:off x="8407667" y="1642933"/>
            <a:ext cx="3556932" cy="4238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Scalable, Accurate Flash Emulator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DC0286-8544-4A85-B4B6-D9AF2549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1" y="2866747"/>
            <a:ext cx="3731677" cy="245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3EF6-EEA7-40F4-B795-30606C8908B0}"/>
              </a:ext>
            </a:extLst>
          </p:cNvPr>
          <p:cNvSpPr txBox="1"/>
          <p:nvPr/>
        </p:nvSpPr>
        <p:spPr>
          <a:xfrm>
            <a:off x="227401" y="5317060"/>
            <a:ext cx="3950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DAB0D"/>
                </a:solidFill>
              </a:rPr>
              <a:t>Source : </a:t>
            </a:r>
            <a:r>
              <a:rPr lang="en-US" altLang="ko-KR" sz="1050" dirty="0">
                <a:solidFill>
                  <a:srgbClr val="0DAB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https://ssup2.github.io/theory_analysis/QEMU_KVM/</a:t>
            </a:r>
            <a:r>
              <a:rPr lang="en-US" altLang="ko-KR" sz="1050" dirty="0">
                <a:solidFill>
                  <a:srgbClr val="0DAB0D"/>
                </a:solidFill>
              </a:rPr>
              <a:t> </a:t>
            </a:r>
            <a:endParaRPr lang="ko-KR" altLang="en-US" sz="1050" dirty="0">
              <a:solidFill>
                <a:srgbClr val="0DAB0D"/>
              </a:solidFill>
            </a:endParaRPr>
          </a:p>
        </p:txBody>
      </p:sp>
      <p:pic>
        <p:nvPicPr>
          <p:cNvPr id="2052" name="Picture 4" descr="삼성전자, 소비자용 SSD &amp;#39;870 EVO&amp;#39; 글로벌 출시 – Samsung Newsroom Korea">
            <a:extLst>
              <a:ext uri="{FF2B5EF4-FFF2-40B4-BE49-F238E27FC236}">
                <a16:creationId xmlns:a16="http://schemas.microsoft.com/office/drawing/2014/main" id="{405D2C77-F2BB-4BB3-8903-C46487225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6016" r="14028" b="5480"/>
          <a:stretch/>
        </p:blipFill>
        <p:spPr bwMode="auto">
          <a:xfrm>
            <a:off x="4791955" y="2806444"/>
            <a:ext cx="1361388" cy="9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385C5E4-BAE7-40A8-B3EF-B6F14D12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55" y="4258075"/>
            <a:ext cx="1361388" cy="9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전자기기이(가) 표시된 사진&#10;&#10;자동 생성된 설명">
            <a:extLst>
              <a:ext uri="{FF2B5EF4-FFF2-40B4-BE49-F238E27FC236}">
                <a16:creationId xmlns:a16="http://schemas.microsoft.com/office/drawing/2014/main" id="{2901CABA-2A1C-4F44-807A-12FA1FFC417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4200" r="95920">
                        <a14:foregroundMark x1="11280" y1="49400" x2="4200" y2="68120"/>
                        <a14:foregroundMark x1="4200" y1="68120" x2="12240" y2="62160"/>
                        <a14:foregroundMark x1="89920" y1="34240" x2="97960" y2="36640"/>
                        <a14:foregroundMark x1="97960" y1="36640" x2="91440" y2="73640"/>
                        <a14:foregroundMark x1="91440" y1="73640" x2="89120" y2="40760"/>
                        <a14:foregroundMark x1="89120" y1="40760" x2="91520" y2="35600"/>
                        <a14:foregroundMark x1="94920" y1="35720" x2="98760" y2="43120"/>
                        <a14:foregroundMark x1="98760" y1="43120" x2="95400" y2="58000"/>
                        <a14:foregroundMark x1="95400" y1="58000" x2="94240" y2="35720"/>
                        <a14:foregroundMark x1="94240" y1="35720" x2="94560" y2="34600"/>
                        <a14:foregroundMark x1="95560" y1="34600" x2="99320" y2="42640"/>
                        <a14:foregroundMark x1="99320" y1="42640" x2="95560" y2="36760"/>
                        <a14:foregroundMark x1="95560" y1="36760" x2="95920" y2="35240"/>
                        <a14:foregroundMark x1="22880" y1="65680" x2="21520" y2="67160"/>
                        <a14:foregroundMark x1="23600" y1="68640" x2="21680" y2="686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819" b="13804"/>
          <a:stretch/>
        </p:blipFill>
        <p:spPr>
          <a:xfrm>
            <a:off x="6383600" y="4248675"/>
            <a:ext cx="1417176" cy="969041"/>
          </a:xfrm>
          <a:prstGeom prst="rect">
            <a:avLst/>
          </a:prstGeom>
        </p:spPr>
      </p:pic>
      <p:pic>
        <p:nvPicPr>
          <p:cNvPr id="15" name="그림 14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599D5DCD-3E55-4A43-B61F-74B0ED8AAA6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5" t="18000" r="17407" b="18410"/>
          <a:stretch/>
        </p:blipFill>
        <p:spPr>
          <a:xfrm>
            <a:off x="6485916" y="2818403"/>
            <a:ext cx="1361389" cy="9464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E4FC0C-1BEF-4D51-9F46-19A97108C930}"/>
              </a:ext>
            </a:extLst>
          </p:cNvPr>
          <p:cNvSpPr txBox="1"/>
          <p:nvPr/>
        </p:nvSpPr>
        <p:spPr>
          <a:xfrm>
            <a:off x="4509351" y="6162466"/>
            <a:ext cx="52448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₂ https://news.samsung.com/kr/</a:t>
            </a:r>
            <a:r>
              <a:rPr lang="ko-KR" altLang="en-US" sz="700" dirty="0">
                <a:solidFill>
                  <a:srgbClr val="0DAB0D"/>
                </a:solidFill>
              </a:rPr>
              <a:t>삼성전자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차세대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기업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서버용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en-US" altLang="ko-KR" sz="700" dirty="0" err="1">
                <a:solidFill>
                  <a:srgbClr val="0DAB0D"/>
                </a:solidFill>
              </a:rPr>
              <a:t>zns-ssd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2CA4E-D8CC-437D-9CDE-7C2313466170}"/>
              </a:ext>
            </a:extLst>
          </p:cNvPr>
          <p:cNvSpPr txBox="1"/>
          <p:nvPr/>
        </p:nvSpPr>
        <p:spPr>
          <a:xfrm>
            <a:off x="4750395" y="370740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Commodity </a:t>
            </a:r>
            <a:r>
              <a:rPr lang="en-US" altLang="ko-KR" dirty="0">
                <a:solidFill>
                  <a:srgbClr val="0DAB0D"/>
                </a:solidFill>
              </a:rPr>
              <a:t>₁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9C00A-4BBB-427C-95A2-9A101BFCA575}"/>
              </a:ext>
            </a:extLst>
          </p:cNvPr>
          <p:cNvSpPr txBox="1"/>
          <p:nvPr/>
        </p:nvSpPr>
        <p:spPr>
          <a:xfrm>
            <a:off x="6856077" y="377424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ZNS </a:t>
            </a:r>
            <a:r>
              <a:rPr lang="en-US" altLang="ko-KR" dirty="0">
                <a:solidFill>
                  <a:srgbClr val="0DAB0D"/>
                </a:solidFill>
              </a:rPr>
              <a:t>₂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891FF-565D-4DD0-AED9-5B24226369FB}"/>
              </a:ext>
            </a:extLst>
          </p:cNvPr>
          <p:cNvSpPr txBox="1"/>
          <p:nvPr/>
        </p:nvSpPr>
        <p:spPr>
          <a:xfrm>
            <a:off x="6602994" y="519219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Optane </a:t>
            </a:r>
            <a:r>
              <a:rPr lang="en-US" altLang="ko-KR" dirty="0">
                <a:solidFill>
                  <a:srgbClr val="0DAB0D"/>
                </a:solidFill>
              </a:rPr>
              <a:t>₄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E2FBB-4B0D-46A8-997E-18138669C1DA}"/>
              </a:ext>
            </a:extLst>
          </p:cNvPr>
          <p:cNvSpPr txBox="1"/>
          <p:nvPr/>
        </p:nvSpPr>
        <p:spPr>
          <a:xfrm>
            <a:off x="4569984" y="524474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Channel </a:t>
            </a:r>
            <a:r>
              <a:rPr lang="en-US" altLang="ko-KR" dirty="0">
                <a:solidFill>
                  <a:srgbClr val="0DAB0D"/>
                </a:solidFill>
              </a:rPr>
              <a:t>₃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4B962-2EFB-4074-994C-BA0FC71572FE}"/>
              </a:ext>
            </a:extLst>
          </p:cNvPr>
          <p:cNvSpPr txBox="1"/>
          <p:nvPr/>
        </p:nvSpPr>
        <p:spPr>
          <a:xfrm>
            <a:off x="4509350" y="6516700"/>
            <a:ext cx="53795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₄ </a:t>
            </a:r>
            <a:r>
              <a:rPr lang="ko-KR" altLang="en-US" sz="700" dirty="0">
                <a:solidFill>
                  <a:srgbClr val="0DAB0D"/>
                </a:solidFill>
              </a:rPr>
              <a:t>https://www.intel.co.kr/content/www/kr/ko/products/details/memory-storage/consumer-ssds/optane-ssd-9-series.html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15135-7AC5-4090-BBFE-5E95F7205156}"/>
              </a:ext>
            </a:extLst>
          </p:cNvPr>
          <p:cNvSpPr txBox="1"/>
          <p:nvPr/>
        </p:nvSpPr>
        <p:spPr>
          <a:xfrm>
            <a:off x="4509350" y="6341038"/>
            <a:ext cx="53795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₃ </a:t>
            </a:r>
            <a:r>
              <a:rPr lang="ko-KR" altLang="en-US" sz="700" dirty="0">
                <a:solidFill>
                  <a:srgbClr val="0DAB0D"/>
                </a:solidFill>
              </a:rPr>
              <a:t>http://openssd.io/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EF2E2-E4AF-42A0-8AC2-14788FE22123}"/>
              </a:ext>
            </a:extLst>
          </p:cNvPr>
          <p:cNvSpPr txBox="1"/>
          <p:nvPr/>
        </p:nvSpPr>
        <p:spPr>
          <a:xfrm>
            <a:off x="4509350" y="5983202"/>
            <a:ext cx="53795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₁ https://</a:t>
            </a:r>
            <a:r>
              <a:rPr lang="ko-KR" altLang="en-US" sz="700" dirty="0" err="1">
                <a:solidFill>
                  <a:srgbClr val="0DAB0D"/>
                </a:solidFill>
              </a:rPr>
              <a:t>news.samsung.com</a:t>
            </a:r>
            <a:r>
              <a:rPr lang="ko-KR" altLang="en-US" sz="700" dirty="0">
                <a:solidFill>
                  <a:srgbClr val="0DAB0D"/>
                </a:solidFill>
              </a:rPr>
              <a:t>/</a:t>
            </a:r>
            <a:r>
              <a:rPr lang="ko-KR" altLang="en-US" sz="700" dirty="0" err="1">
                <a:solidFill>
                  <a:srgbClr val="0DAB0D"/>
                </a:solidFill>
              </a:rPr>
              <a:t>kr</a:t>
            </a:r>
            <a:r>
              <a:rPr lang="ko-KR" altLang="en-US" sz="700" dirty="0">
                <a:solidFill>
                  <a:srgbClr val="0DAB0D"/>
                </a:solidFill>
              </a:rPr>
              <a:t>/삼성전자-소비자용-ssd-870-evo-글로벌-출시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503403-054D-4587-B244-4EA875D4B101}"/>
              </a:ext>
            </a:extLst>
          </p:cNvPr>
          <p:cNvSpPr txBox="1"/>
          <p:nvPr/>
        </p:nvSpPr>
        <p:spPr>
          <a:xfrm>
            <a:off x="8391577" y="5859846"/>
            <a:ext cx="3950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DAB0D"/>
                </a:solidFill>
              </a:rPr>
              <a:t>Source : </a:t>
            </a:r>
            <a:r>
              <a:rPr lang="en-US" altLang="ko-KR" sz="1050" dirty="0">
                <a:solidFill>
                  <a:srgbClr val="0DAB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https://ssup2.github.io/theory_analysis/QEMU_KVM/</a:t>
            </a:r>
            <a:r>
              <a:rPr lang="en-US" altLang="ko-KR" sz="1050" dirty="0">
                <a:solidFill>
                  <a:srgbClr val="0DAB0D"/>
                </a:solidFill>
              </a:rPr>
              <a:t> </a:t>
            </a:r>
            <a:endParaRPr lang="ko-KR" altLang="en-US" sz="1050" dirty="0">
              <a:solidFill>
                <a:srgbClr val="0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Hypervisor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599258-3AFB-4ADB-85C9-913B4AD10B7B}"/>
              </a:ext>
            </a:extLst>
          </p:cNvPr>
          <p:cNvSpPr txBox="1"/>
          <p:nvPr/>
        </p:nvSpPr>
        <p:spPr>
          <a:xfrm>
            <a:off x="2025789" y="5522439"/>
            <a:ext cx="2578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1 : native</a:t>
            </a:r>
          </a:p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(Xen)</a:t>
            </a:r>
            <a:endParaRPr lang="ko-KR" altLang="en-US" sz="2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EBAE7-CF3A-4206-BD9E-E1779E2F10E9}"/>
              </a:ext>
            </a:extLst>
          </p:cNvPr>
          <p:cNvSpPr txBox="1"/>
          <p:nvPr/>
        </p:nvSpPr>
        <p:spPr>
          <a:xfrm>
            <a:off x="6690979" y="5470197"/>
            <a:ext cx="4284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2 : hosted</a:t>
            </a:r>
          </a:p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(VirtualBox, KVM, QEMU)</a:t>
            </a:r>
            <a:endParaRPr lang="ko-KR" altLang="en-US" sz="2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24478D-C886-4387-A465-C836FD27041D}"/>
              </a:ext>
            </a:extLst>
          </p:cNvPr>
          <p:cNvSpPr/>
          <p:nvPr/>
        </p:nvSpPr>
        <p:spPr>
          <a:xfrm>
            <a:off x="1051674" y="4436202"/>
            <a:ext cx="4527014" cy="9033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44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970205-DE94-41B0-884D-2B4F51D00ACE}"/>
              </a:ext>
            </a:extLst>
          </p:cNvPr>
          <p:cNvSpPr/>
          <p:nvPr/>
        </p:nvSpPr>
        <p:spPr>
          <a:xfrm>
            <a:off x="1150702" y="3249382"/>
            <a:ext cx="4328958" cy="903382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4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C46708-44CC-4CEA-9EAF-547A5653A6BA}"/>
              </a:ext>
            </a:extLst>
          </p:cNvPr>
          <p:cNvSpPr/>
          <p:nvPr/>
        </p:nvSpPr>
        <p:spPr>
          <a:xfrm>
            <a:off x="1395957" y="2062562"/>
            <a:ext cx="1209928" cy="903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0537A4-70FA-42A1-ADB1-4B497450DA9E}"/>
              </a:ext>
            </a:extLst>
          </p:cNvPr>
          <p:cNvSpPr/>
          <p:nvPr/>
        </p:nvSpPr>
        <p:spPr>
          <a:xfrm>
            <a:off x="2710217" y="2062562"/>
            <a:ext cx="1209928" cy="903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DEDD07-D9DE-4A22-955A-F2516FE553DA}"/>
              </a:ext>
            </a:extLst>
          </p:cNvPr>
          <p:cNvSpPr/>
          <p:nvPr/>
        </p:nvSpPr>
        <p:spPr>
          <a:xfrm>
            <a:off x="4024477" y="2055956"/>
            <a:ext cx="1209928" cy="90338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3589F9-1959-4E85-A969-8644C0844328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2000921" y="2965944"/>
            <a:ext cx="1314260" cy="28343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91FEAB-5370-417B-990A-946043423352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3315181" y="2965944"/>
            <a:ext cx="0" cy="283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9F9649-7045-43A1-BDA7-87C380D3CE34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3315181" y="2959338"/>
            <a:ext cx="1314260" cy="29004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6E01FA0-E9A8-4E48-9952-C3EC0313B6FA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3315181" y="4152764"/>
            <a:ext cx="0" cy="283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B7979-B370-49ED-B35A-CD65ED728327}"/>
              </a:ext>
            </a:extLst>
          </p:cNvPr>
          <p:cNvSpPr/>
          <p:nvPr/>
        </p:nvSpPr>
        <p:spPr>
          <a:xfrm>
            <a:off x="6473453" y="4436202"/>
            <a:ext cx="4527014" cy="919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44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800BA7-38EA-4B54-B3D5-001C2B49FC21}"/>
              </a:ext>
            </a:extLst>
          </p:cNvPr>
          <p:cNvSpPr/>
          <p:nvPr/>
        </p:nvSpPr>
        <p:spPr>
          <a:xfrm>
            <a:off x="6673278" y="2436595"/>
            <a:ext cx="1744101" cy="607754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80E627-375B-4E83-8CFD-FA463AEB7721}"/>
              </a:ext>
            </a:extLst>
          </p:cNvPr>
          <p:cNvSpPr/>
          <p:nvPr/>
        </p:nvSpPr>
        <p:spPr>
          <a:xfrm>
            <a:off x="6811206" y="1460837"/>
            <a:ext cx="1209928" cy="4346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24A9CE-4674-4FEE-B67F-C02F6D49B21A}"/>
              </a:ext>
            </a:extLst>
          </p:cNvPr>
          <p:cNvSpPr/>
          <p:nvPr/>
        </p:nvSpPr>
        <p:spPr>
          <a:xfrm>
            <a:off x="8125466" y="1460835"/>
            <a:ext cx="1209928" cy="434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F61DBA-CD2C-4F2A-8A0A-C07B356190A5}"/>
              </a:ext>
            </a:extLst>
          </p:cNvPr>
          <p:cNvSpPr/>
          <p:nvPr/>
        </p:nvSpPr>
        <p:spPr>
          <a:xfrm>
            <a:off x="9439726" y="1491726"/>
            <a:ext cx="1209928" cy="428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84374C-3BDD-4C52-B700-24CDF8C42B4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7416170" y="1895521"/>
            <a:ext cx="129159" cy="54107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127881-2888-46D7-81A9-4EB4935AC5ED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7545329" y="1895520"/>
            <a:ext cx="1185101" cy="541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C93AB18-DB15-4FB6-B98F-59128A288BD6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flipH="1">
            <a:off x="7545329" y="1919806"/>
            <a:ext cx="2499361" cy="51678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A27C07-45DA-4CB0-83FF-A347A6A68AAB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7545329" y="3044349"/>
            <a:ext cx="1117305" cy="215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15502C-82DF-4D85-8082-3A3108842BEB}"/>
              </a:ext>
            </a:extLst>
          </p:cNvPr>
          <p:cNvSpPr/>
          <p:nvPr/>
        </p:nvSpPr>
        <p:spPr>
          <a:xfrm>
            <a:off x="6690979" y="3259449"/>
            <a:ext cx="3943309" cy="897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13089F-B6D3-4D6C-AF58-119D71402CC0}"/>
              </a:ext>
            </a:extLst>
          </p:cNvPr>
          <p:cNvSpPr/>
          <p:nvPr/>
        </p:nvSpPr>
        <p:spPr>
          <a:xfrm>
            <a:off x="8837756" y="2512603"/>
            <a:ext cx="1989356" cy="528879"/>
          </a:xfrm>
          <a:prstGeom prst="rect">
            <a:avLst/>
          </a:prstGeom>
          <a:solidFill>
            <a:srgbClr val="EBFFFA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D7DA9F5-DC14-4B42-8C28-F26640A2DEF0}"/>
              </a:ext>
            </a:extLst>
          </p:cNvPr>
          <p:cNvCxnSpPr>
            <a:cxnSpLocks/>
            <a:stCxn id="49" idx="2"/>
            <a:endCxn id="36" idx="0"/>
          </p:cNvCxnSpPr>
          <p:nvPr/>
        </p:nvCxnSpPr>
        <p:spPr>
          <a:xfrm flipH="1">
            <a:off x="8662634" y="3041482"/>
            <a:ext cx="1169800" cy="2179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6470E08-0EE3-441B-A1EE-19DB6E372F74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8662634" y="4156501"/>
            <a:ext cx="74326" cy="279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7" name="직사각형 8206">
            <a:extLst>
              <a:ext uri="{FF2B5EF4-FFF2-40B4-BE49-F238E27FC236}">
                <a16:creationId xmlns:a16="http://schemas.microsoft.com/office/drawing/2014/main" id="{F5A68A58-AE3F-4697-BD47-5CFD7A8D75A4}"/>
              </a:ext>
            </a:extLst>
          </p:cNvPr>
          <p:cNvSpPr/>
          <p:nvPr/>
        </p:nvSpPr>
        <p:spPr>
          <a:xfrm>
            <a:off x="6074386" y="1252591"/>
            <a:ext cx="5603264" cy="5223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Hypervisor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6EBAE7-CF3A-4206-BD9E-E1779E2F10E9}"/>
              </a:ext>
            </a:extLst>
          </p:cNvPr>
          <p:cNvSpPr txBox="1"/>
          <p:nvPr/>
        </p:nvSpPr>
        <p:spPr>
          <a:xfrm>
            <a:off x="6135726" y="5402242"/>
            <a:ext cx="4284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2 : hosted</a:t>
            </a:r>
          </a:p>
          <a:p>
            <a:pPr algn="ctr"/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ko-K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Virtualbox</a:t>
            </a:r>
            <a:r>
              <a:rPr lang="en-US" altLang="ko-K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KVM, QEMU)</a:t>
            </a:r>
            <a:endParaRPr lang="ko-KR" altLang="en-US" sz="2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B7979-B370-49ED-B35A-CD65ED728327}"/>
              </a:ext>
            </a:extLst>
          </p:cNvPr>
          <p:cNvSpPr/>
          <p:nvPr/>
        </p:nvSpPr>
        <p:spPr>
          <a:xfrm>
            <a:off x="5918200" y="4368247"/>
            <a:ext cx="4527014" cy="919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44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800BA7-38EA-4B54-B3D5-001C2B49FC21}"/>
              </a:ext>
            </a:extLst>
          </p:cNvPr>
          <p:cNvSpPr/>
          <p:nvPr/>
        </p:nvSpPr>
        <p:spPr>
          <a:xfrm>
            <a:off x="7235330" y="2340571"/>
            <a:ext cx="1744101" cy="607754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24A9CE-4674-4FEE-B67F-C02F6D49B21A}"/>
              </a:ext>
            </a:extLst>
          </p:cNvPr>
          <p:cNvSpPr/>
          <p:nvPr/>
        </p:nvSpPr>
        <p:spPr>
          <a:xfrm>
            <a:off x="7502417" y="1271563"/>
            <a:ext cx="1209928" cy="789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127881-2888-46D7-81A9-4EB4935AC5ED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8107381" y="2060870"/>
            <a:ext cx="0" cy="279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A27C07-45DA-4CB0-83FF-A347A6A68AAB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107381" y="2948325"/>
            <a:ext cx="33898" cy="243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15502C-82DF-4D85-8082-3A3108842BEB}"/>
              </a:ext>
            </a:extLst>
          </p:cNvPr>
          <p:cNvSpPr/>
          <p:nvPr/>
        </p:nvSpPr>
        <p:spPr>
          <a:xfrm>
            <a:off x="6169624" y="3191494"/>
            <a:ext cx="3943309" cy="897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6470E08-0EE3-441B-A1EE-19DB6E372F74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8141279" y="4088546"/>
            <a:ext cx="40428" cy="279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80AC8041-5BD5-4847-9FA5-85043AB1503D}"/>
              </a:ext>
            </a:extLst>
          </p:cNvPr>
          <p:cNvSpPr/>
          <p:nvPr/>
        </p:nvSpPr>
        <p:spPr>
          <a:xfrm>
            <a:off x="1662483" y="1194145"/>
            <a:ext cx="4159929" cy="976841"/>
          </a:xfrm>
          <a:prstGeom prst="wedgeRectCallout">
            <a:avLst>
              <a:gd name="adj1" fmla="val 64503"/>
              <a:gd name="adj2" fmla="val 16216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Linux 5.10.0, Ubuntu 20.04.3 LTS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(Guest OS)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FEC82710-334D-4074-941A-4F9CED4C7859}"/>
              </a:ext>
            </a:extLst>
          </p:cNvPr>
          <p:cNvSpPr/>
          <p:nvPr/>
        </p:nvSpPr>
        <p:spPr>
          <a:xfrm>
            <a:off x="1662483" y="2364404"/>
            <a:ext cx="4159929" cy="705505"/>
          </a:xfrm>
          <a:prstGeom prst="wedgeRectCallout">
            <a:avLst>
              <a:gd name="adj1" fmla="val 67250"/>
              <a:gd name="adj2" fmla="val -34462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QEMU-KVM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43B21AD0-AADA-4D2C-AE43-A7281CEF8B55}"/>
              </a:ext>
            </a:extLst>
          </p:cNvPr>
          <p:cNvSpPr/>
          <p:nvPr/>
        </p:nvSpPr>
        <p:spPr>
          <a:xfrm>
            <a:off x="1662481" y="4355109"/>
            <a:ext cx="3595547" cy="1219487"/>
          </a:xfrm>
          <a:prstGeom prst="wedgeRectCallout">
            <a:avLst>
              <a:gd name="adj1" fmla="val 59415"/>
              <a:gd name="adj2" fmla="val 196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Intel Core i7-10700K CPU @ 3.80 GHz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32GB 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37DB5207-D241-49B2-A721-8C38CAAAB74A}"/>
              </a:ext>
            </a:extLst>
          </p:cNvPr>
          <p:cNvSpPr/>
          <p:nvPr/>
        </p:nvSpPr>
        <p:spPr>
          <a:xfrm>
            <a:off x="1662482" y="3306593"/>
            <a:ext cx="3595545" cy="881196"/>
          </a:xfrm>
          <a:prstGeom prst="wedgeRectCallout">
            <a:avLst>
              <a:gd name="adj1" fmla="val 58407"/>
              <a:gd name="adj2" fmla="val 10099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Linux 5.10.0, Ubuntu 18.04.5 LTS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HostOS</a:t>
            </a:r>
            <a:r>
              <a:rPr lang="en-US" altLang="ko-KR" dirty="0">
                <a:solidFill>
                  <a:schemeClr val="tx1"/>
                </a:solidFill>
              </a:rPr>
              <a:t>, inhoinno)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5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13F652B1-CCA6-4004-93AB-FC389D39B717}"/>
              </a:ext>
            </a:extLst>
          </p:cNvPr>
          <p:cNvSpPr/>
          <p:nvPr/>
        </p:nvSpPr>
        <p:spPr>
          <a:xfrm>
            <a:off x="6607714" y="3882459"/>
            <a:ext cx="4613770" cy="897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Virtualization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101052" y="946547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599258-3AFB-4ADB-85C9-913B4AD10B7B}"/>
              </a:ext>
            </a:extLst>
          </p:cNvPr>
          <p:cNvSpPr txBox="1"/>
          <p:nvPr/>
        </p:nvSpPr>
        <p:spPr>
          <a:xfrm>
            <a:off x="1634787" y="5093685"/>
            <a:ext cx="341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Full Virtualization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EBAE7-CF3A-4206-BD9E-E1779E2F10E9}"/>
              </a:ext>
            </a:extLst>
          </p:cNvPr>
          <p:cNvSpPr txBox="1"/>
          <p:nvPr/>
        </p:nvSpPr>
        <p:spPr>
          <a:xfrm>
            <a:off x="7147108" y="5095711"/>
            <a:ext cx="341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Paravirtualization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A454F-03C1-4392-A708-073AE11C3067}"/>
              </a:ext>
            </a:extLst>
          </p:cNvPr>
          <p:cNvSpPr/>
          <p:nvPr/>
        </p:nvSpPr>
        <p:spPr>
          <a:xfrm>
            <a:off x="1412500" y="2694310"/>
            <a:ext cx="4000500" cy="1014776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EE7CFD-1681-4062-95C9-C8C72BD6B963}"/>
              </a:ext>
            </a:extLst>
          </p:cNvPr>
          <p:cNvSpPr/>
          <p:nvPr/>
        </p:nvSpPr>
        <p:spPr>
          <a:xfrm>
            <a:off x="6955989" y="2677636"/>
            <a:ext cx="3946054" cy="1031450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Hypervisor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F885B0-7D50-4E73-9CF0-38F35CE9793B}"/>
              </a:ext>
            </a:extLst>
          </p:cNvPr>
          <p:cNvSpPr/>
          <p:nvPr/>
        </p:nvSpPr>
        <p:spPr>
          <a:xfrm>
            <a:off x="1412500" y="1690235"/>
            <a:ext cx="1209928" cy="789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F71859-01D9-4FB7-8A73-DFA7B262799C}"/>
              </a:ext>
            </a:extLst>
          </p:cNvPr>
          <p:cNvSpPr/>
          <p:nvPr/>
        </p:nvSpPr>
        <p:spPr>
          <a:xfrm>
            <a:off x="1105865" y="3867876"/>
            <a:ext cx="4613770" cy="897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OS</a:t>
            </a:r>
            <a:endParaRPr lang="ko-KR" altLang="en-US" sz="3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53243-22F6-4B08-87D3-A52868E7CA77}"/>
              </a:ext>
            </a:extLst>
          </p:cNvPr>
          <p:cNvSpPr txBox="1"/>
          <p:nvPr/>
        </p:nvSpPr>
        <p:spPr>
          <a:xfrm>
            <a:off x="4340391" y="1318598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Consolas" panose="020B0609020204030204" pitchFamily="49" charset="0"/>
              </a:rPr>
              <a:t>Trap</a:t>
            </a:r>
          </a:p>
          <a:p>
            <a:r>
              <a:rPr lang="en-US" altLang="ko-KR" sz="1600" i="1" dirty="0">
                <a:latin typeface="Consolas" panose="020B0609020204030204" pitchFamily="49" charset="0"/>
              </a:rPr>
              <a:t>(int 0x80 or IO)</a:t>
            </a:r>
            <a:endParaRPr lang="ko-KR" altLang="en-US" sz="1600" i="1" dirty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F862D-28A3-42FC-9C7C-AE2C07BC9CAB}"/>
              </a:ext>
            </a:extLst>
          </p:cNvPr>
          <p:cNvCxnSpPr/>
          <p:nvPr/>
        </p:nvCxnSpPr>
        <p:spPr>
          <a:xfrm>
            <a:off x="4713499" y="3478761"/>
            <a:ext cx="0" cy="6223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7370C6-8330-42B7-90B1-A34F66E26528}"/>
              </a:ext>
            </a:extLst>
          </p:cNvPr>
          <p:cNvCxnSpPr>
            <a:cxnSpLocks/>
          </p:cNvCxnSpPr>
          <p:nvPr/>
        </p:nvCxnSpPr>
        <p:spPr>
          <a:xfrm flipV="1">
            <a:off x="4601548" y="3477311"/>
            <a:ext cx="0" cy="623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636DD1-28D8-43C5-B8C6-3D54070B4ECF}"/>
              </a:ext>
            </a:extLst>
          </p:cNvPr>
          <p:cNvSpPr/>
          <p:nvPr/>
        </p:nvSpPr>
        <p:spPr>
          <a:xfrm>
            <a:off x="3047651" y="1689781"/>
            <a:ext cx="1209928" cy="78930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B6D0651-6D77-4484-824B-67C2FE5CD57E}"/>
              </a:ext>
            </a:extLst>
          </p:cNvPr>
          <p:cNvCxnSpPr>
            <a:cxnSpLocks/>
          </p:cNvCxnSpPr>
          <p:nvPr/>
        </p:nvCxnSpPr>
        <p:spPr>
          <a:xfrm flipV="1">
            <a:off x="2629084" y="1965025"/>
            <a:ext cx="425223" cy="45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55B555F-0D78-41A2-9AE3-4D9781DC3F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2352" y="2124888"/>
            <a:ext cx="719796" cy="442498"/>
          </a:xfrm>
          <a:prstGeom prst="bentConnector3">
            <a:avLst>
              <a:gd name="adj1" fmla="val -1608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E4DD85A-7BD0-46AA-94D2-59147921E5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20075" y="2225030"/>
            <a:ext cx="590111" cy="315102"/>
          </a:xfrm>
          <a:prstGeom prst="bentConnector3">
            <a:avLst>
              <a:gd name="adj1" fmla="val 100037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E07BA82-E35A-4254-92C1-513E1AE2ECA9}"/>
              </a:ext>
            </a:extLst>
          </p:cNvPr>
          <p:cNvCxnSpPr>
            <a:cxnSpLocks/>
          </p:cNvCxnSpPr>
          <p:nvPr/>
        </p:nvCxnSpPr>
        <p:spPr>
          <a:xfrm flipH="1">
            <a:off x="2635850" y="2193186"/>
            <a:ext cx="376246" cy="434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3ED919-541B-4A14-A57E-CF9A6C2F0168}"/>
              </a:ext>
            </a:extLst>
          </p:cNvPr>
          <p:cNvSpPr/>
          <p:nvPr/>
        </p:nvSpPr>
        <p:spPr>
          <a:xfrm>
            <a:off x="6826219" y="1689781"/>
            <a:ext cx="1209928" cy="789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73ED556-8D06-43B3-8626-290B9FB7B900}"/>
              </a:ext>
            </a:extLst>
          </p:cNvPr>
          <p:cNvCxnSpPr>
            <a:cxnSpLocks/>
          </p:cNvCxnSpPr>
          <p:nvPr/>
        </p:nvCxnSpPr>
        <p:spPr>
          <a:xfrm>
            <a:off x="7750418" y="2421801"/>
            <a:ext cx="0" cy="37224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1B5E200-6050-46C5-A221-01CEDA53E3EE}"/>
              </a:ext>
            </a:extLst>
          </p:cNvPr>
          <p:cNvCxnSpPr>
            <a:cxnSpLocks/>
          </p:cNvCxnSpPr>
          <p:nvPr/>
        </p:nvCxnSpPr>
        <p:spPr>
          <a:xfrm flipV="1">
            <a:off x="7636460" y="2421801"/>
            <a:ext cx="0" cy="356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747581C-96AD-4637-8386-48653548C299}"/>
              </a:ext>
            </a:extLst>
          </p:cNvPr>
          <p:cNvCxnSpPr/>
          <p:nvPr/>
        </p:nvCxnSpPr>
        <p:spPr>
          <a:xfrm>
            <a:off x="10225299" y="3556726"/>
            <a:ext cx="0" cy="6223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94515FB-2EF2-4994-953E-45E868678B6C}"/>
              </a:ext>
            </a:extLst>
          </p:cNvPr>
          <p:cNvCxnSpPr>
            <a:cxnSpLocks/>
          </p:cNvCxnSpPr>
          <p:nvPr/>
        </p:nvCxnSpPr>
        <p:spPr>
          <a:xfrm flipV="1">
            <a:off x="10113348" y="3555276"/>
            <a:ext cx="0" cy="623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6612DE-DED4-48FF-82CB-B53427696BF4}"/>
              </a:ext>
            </a:extLst>
          </p:cNvPr>
          <p:cNvSpPr txBox="1"/>
          <p:nvPr/>
        </p:nvSpPr>
        <p:spPr>
          <a:xfrm>
            <a:off x="7980689" y="23587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latin typeface="Consolas" panose="020B0609020204030204" pitchFamily="49" charset="0"/>
              </a:rPr>
              <a:t>Hypervisor Call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13929A-9979-4AF2-8D0C-3A2EB3248C75}"/>
              </a:ext>
            </a:extLst>
          </p:cNvPr>
          <p:cNvSpPr txBox="1"/>
          <p:nvPr/>
        </p:nvSpPr>
        <p:spPr>
          <a:xfrm>
            <a:off x="1472379" y="5680480"/>
            <a:ext cx="3880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Pros  : No need to revise Guest OS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Cons : Performance drop </a:t>
            </a:r>
          </a:p>
          <a:p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BA67E-67D0-462A-AEB1-AC270CBF7E6A}"/>
              </a:ext>
            </a:extLst>
          </p:cNvPr>
          <p:cNvSpPr txBox="1"/>
          <p:nvPr/>
        </p:nvSpPr>
        <p:spPr>
          <a:xfrm>
            <a:off x="7097703" y="5680480"/>
            <a:ext cx="3515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Pros  : better performance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Cons : Need to revise Guest OS</a:t>
            </a:r>
          </a:p>
          <a:p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2E34C05-4AA4-4754-B0C5-80CFD32FB537}"/>
              </a:ext>
            </a:extLst>
          </p:cNvPr>
          <p:cNvSpPr/>
          <p:nvPr/>
        </p:nvSpPr>
        <p:spPr>
          <a:xfrm>
            <a:off x="10174536" y="1679164"/>
            <a:ext cx="1209928" cy="78930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3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B4753-D4D0-4DA0-A259-A6276F49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42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QEMU-KVM </a:t>
            </a:r>
          </a:p>
          <a:p>
            <a:pPr lvl="1"/>
            <a:r>
              <a:rPr lang="en-US" altLang="ko-KR" dirty="0"/>
              <a:t>KVM : Kernel-based Virtual Machine</a:t>
            </a:r>
          </a:p>
          <a:p>
            <a:pPr lvl="2"/>
            <a:r>
              <a:rPr lang="en-US" altLang="ko-KR" sz="1800" dirty="0"/>
              <a:t>Kernel supports virtual machine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QEMU : Quick Emulator</a:t>
            </a:r>
          </a:p>
          <a:p>
            <a:pPr lvl="2"/>
            <a:r>
              <a:rPr lang="en-US" altLang="ko-KR" sz="1800" dirty="0"/>
              <a:t>Emulator who expose HW </a:t>
            </a:r>
          </a:p>
          <a:p>
            <a:pPr marL="914400" lvl="2" indent="0">
              <a:buNone/>
            </a:pPr>
            <a:r>
              <a:rPr lang="en-US" altLang="ko-KR" sz="1800" dirty="0"/>
              <a:t>(</a:t>
            </a:r>
            <a:r>
              <a:rPr lang="en-US" altLang="ko-KR" sz="1800" dirty="0" err="1"/>
              <a:t>e.g</a:t>
            </a:r>
            <a:r>
              <a:rPr lang="en-US" altLang="ko-KR" sz="1800" dirty="0"/>
              <a:t> x86, ARM, HDD, SSD) </a:t>
            </a:r>
          </a:p>
          <a:p>
            <a:pPr marL="914400" lvl="2" indent="0">
              <a:buNone/>
            </a:pPr>
            <a:r>
              <a:rPr lang="en-US" altLang="ko-KR" sz="1800" dirty="0"/>
              <a:t>which coded by software</a:t>
            </a:r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/>
              <a:t>If </a:t>
            </a:r>
            <a:r>
              <a:rPr lang="en-US" altLang="ko-KR" sz="1800" dirty="0" err="1"/>
              <a:t>GuestOS</a:t>
            </a:r>
            <a:r>
              <a:rPr lang="en-US" altLang="ko-KR" sz="1800" dirty="0"/>
              <a:t> HW(e.g. x86) and </a:t>
            </a:r>
          </a:p>
          <a:p>
            <a:pPr marL="914400" lvl="2" indent="0">
              <a:buNone/>
            </a:pPr>
            <a:r>
              <a:rPr lang="en-US" altLang="ko-KR" sz="1800" dirty="0"/>
              <a:t>Host HW is same(</a:t>
            </a:r>
            <a:r>
              <a:rPr lang="en-US" altLang="ko-KR" sz="1800" dirty="0" err="1"/>
              <a:t>e.g</a:t>
            </a:r>
            <a:r>
              <a:rPr lang="en-US" altLang="ko-KR" sz="1800" dirty="0"/>
              <a:t> x86), </a:t>
            </a:r>
          </a:p>
          <a:p>
            <a:pPr marL="914400" lvl="2" indent="0">
              <a:buNone/>
            </a:pPr>
            <a:r>
              <a:rPr lang="en-US" altLang="ko-KR" sz="1800" dirty="0" err="1"/>
              <a:t>qemu</a:t>
            </a:r>
            <a:r>
              <a:rPr lang="en-US" altLang="ko-KR" sz="1800" dirty="0"/>
              <a:t> doesn’t need to translate instructions</a:t>
            </a:r>
          </a:p>
          <a:p>
            <a:pPr marL="914400" lvl="2" indent="0">
              <a:buNone/>
            </a:pPr>
            <a:r>
              <a:rPr lang="en-US" altLang="ko-KR" sz="1800" dirty="0"/>
              <a:t>(aka KVM acceleration)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F6331-7AA4-41F1-B13A-BF01BFBE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1254F1F-0F15-4687-B340-4F03E002AB66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Virtualization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CAF310-F76E-429C-BF38-2953374C32AF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64478B-D212-4D7D-9DB5-9020F6308CF4}"/>
              </a:ext>
            </a:extLst>
          </p:cNvPr>
          <p:cNvSpPr txBox="1"/>
          <p:nvPr/>
        </p:nvSpPr>
        <p:spPr>
          <a:xfrm>
            <a:off x="7084300" y="5975194"/>
            <a:ext cx="477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DAB0D"/>
                </a:solidFill>
              </a:rPr>
              <a:t>source: </a:t>
            </a:r>
            <a:r>
              <a:rPr lang="en-US" altLang="ko-KR" sz="14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https://www.researchgate.net/figure/KVM-hypervisor-architecture-based-on-69_fig3_333312216</a:t>
            </a:r>
            <a:r>
              <a:rPr lang="en-US" altLang="ko-KR" sz="1400" dirty="0">
                <a:solidFill>
                  <a:srgbClr val="0DAB0D"/>
                </a:solidFill>
              </a:rPr>
              <a:t>  </a:t>
            </a:r>
            <a:endParaRPr lang="ko-KR" altLang="en-US" sz="1400" dirty="0">
              <a:solidFill>
                <a:srgbClr val="0DAB0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85929-F8F1-4159-A717-97D28E49B9D6}"/>
              </a:ext>
            </a:extLst>
          </p:cNvPr>
          <p:cNvSpPr txBox="1"/>
          <p:nvPr/>
        </p:nvSpPr>
        <p:spPr>
          <a:xfrm>
            <a:off x="7790792" y="5606916"/>
            <a:ext cx="322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hypervisor architecture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72CA5D-B1AA-4496-BD12-806479588791}"/>
              </a:ext>
            </a:extLst>
          </p:cNvPr>
          <p:cNvSpPr/>
          <p:nvPr/>
        </p:nvSpPr>
        <p:spPr>
          <a:xfrm>
            <a:off x="6751401" y="3851596"/>
            <a:ext cx="5286811" cy="1026139"/>
          </a:xfrm>
          <a:prstGeom prst="rect">
            <a:avLst/>
          </a:prstGeom>
          <a:solidFill>
            <a:srgbClr val="85FFD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Host Kernel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(KVM Hypervisor)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50A4BC8-0957-467B-9767-3F67E4911643}"/>
              </a:ext>
            </a:extLst>
          </p:cNvPr>
          <p:cNvSpPr/>
          <p:nvPr/>
        </p:nvSpPr>
        <p:spPr>
          <a:xfrm>
            <a:off x="9956383" y="3965366"/>
            <a:ext cx="1843042" cy="681557"/>
          </a:xfrm>
          <a:prstGeom prst="roundRect">
            <a:avLst/>
          </a:prstGeom>
          <a:solidFill>
            <a:srgbClr val="EBFFF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Driver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E8F08-0891-402A-B13F-CADAE00342F0}"/>
              </a:ext>
            </a:extLst>
          </p:cNvPr>
          <p:cNvSpPr/>
          <p:nvPr/>
        </p:nvSpPr>
        <p:spPr>
          <a:xfrm>
            <a:off x="6751401" y="5040583"/>
            <a:ext cx="5286811" cy="3920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Pyhsical</a:t>
            </a:r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Hardware 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A9E584B-1724-4889-8F4E-E321FD6B01B4}"/>
              </a:ext>
            </a:extLst>
          </p:cNvPr>
          <p:cNvSpPr/>
          <p:nvPr/>
        </p:nvSpPr>
        <p:spPr>
          <a:xfrm>
            <a:off x="10562478" y="4770482"/>
            <a:ext cx="313838" cy="35072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2C0FBB8-CF34-4F2B-80E8-FD387D494176}"/>
              </a:ext>
            </a:extLst>
          </p:cNvPr>
          <p:cNvSpPr/>
          <p:nvPr/>
        </p:nvSpPr>
        <p:spPr>
          <a:xfrm rot="10800000">
            <a:off x="10981578" y="4725012"/>
            <a:ext cx="313838" cy="35072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CA65E7-C0D0-401A-AE6B-86FDDF81F5B4}"/>
              </a:ext>
            </a:extLst>
          </p:cNvPr>
          <p:cNvSpPr/>
          <p:nvPr/>
        </p:nvSpPr>
        <p:spPr>
          <a:xfrm>
            <a:off x="7866931" y="2820148"/>
            <a:ext cx="969008" cy="102613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Mgnt</a:t>
            </a:r>
            <a:endParaRPr lang="ko-KR" altLang="en-US" sz="24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4383A5-88C2-4D38-9928-D13633D1F4BF}"/>
              </a:ext>
            </a:extLst>
          </p:cNvPr>
          <p:cNvSpPr/>
          <p:nvPr/>
        </p:nvSpPr>
        <p:spPr>
          <a:xfrm>
            <a:off x="6764944" y="2820147"/>
            <a:ext cx="1101987" cy="10261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process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695BA1-93DF-4FD1-9177-5C294FAFE4A1}"/>
              </a:ext>
            </a:extLst>
          </p:cNvPr>
          <p:cNvSpPr/>
          <p:nvPr/>
        </p:nvSpPr>
        <p:spPr>
          <a:xfrm>
            <a:off x="8939745" y="1658600"/>
            <a:ext cx="1494708" cy="2087294"/>
          </a:xfrm>
          <a:prstGeom prst="rect">
            <a:avLst/>
          </a:prstGeom>
          <a:solidFill>
            <a:srgbClr val="D5FFF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6AD48-5DB3-4EC3-8AE3-4D3D981A6E59}"/>
              </a:ext>
            </a:extLst>
          </p:cNvPr>
          <p:cNvSpPr/>
          <p:nvPr/>
        </p:nvSpPr>
        <p:spPr>
          <a:xfrm>
            <a:off x="10561931" y="1658600"/>
            <a:ext cx="1494708" cy="2087294"/>
          </a:xfrm>
          <a:prstGeom prst="rect">
            <a:avLst/>
          </a:prstGeom>
          <a:solidFill>
            <a:srgbClr val="D5FFF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6156B8-724B-40C1-A5DC-DBAC3DE8A475}"/>
              </a:ext>
            </a:extLst>
          </p:cNvPr>
          <p:cNvSpPr/>
          <p:nvPr/>
        </p:nvSpPr>
        <p:spPr>
          <a:xfrm>
            <a:off x="10757961" y="1802457"/>
            <a:ext cx="1102648" cy="6649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9242E8-AB13-43D9-94A8-8D0CECA63C6D}"/>
              </a:ext>
            </a:extLst>
          </p:cNvPr>
          <p:cNvSpPr/>
          <p:nvPr/>
        </p:nvSpPr>
        <p:spPr>
          <a:xfrm>
            <a:off x="9147611" y="1802457"/>
            <a:ext cx="1102648" cy="6649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 OS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E396A-E8A7-431C-AEFF-FC2C2BCCBDAA}"/>
              </a:ext>
            </a:extLst>
          </p:cNvPr>
          <p:cNvSpPr/>
          <p:nvPr/>
        </p:nvSpPr>
        <p:spPr>
          <a:xfrm>
            <a:off x="9199066" y="2731207"/>
            <a:ext cx="1019175" cy="75155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I/O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2CDD22-5E25-4F09-849E-17375B5467C6}"/>
              </a:ext>
            </a:extLst>
          </p:cNvPr>
          <p:cNvSpPr/>
          <p:nvPr/>
        </p:nvSpPr>
        <p:spPr>
          <a:xfrm>
            <a:off x="10780250" y="2715558"/>
            <a:ext cx="1019175" cy="76712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I/O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2372B6-2484-4A66-A961-BFD4C3D3D469}"/>
              </a:ext>
            </a:extLst>
          </p:cNvPr>
          <p:cNvSpPr txBox="1"/>
          <p:nvPr/>
        </p:nvSpPr>
        <p:spPr>
          <a:xfrm>
            <a:off x="9174739" y="992036"/>
            <a:ext cx="1192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(QEMU)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2BD8E4-FC3A-4CE8-B549-8179AC3A96BD}"/>
              </a:ext>
            </a:extLst>
          </p:cNvPr>
          <p:cNvSpPr txBox="1"/>
          <p:nvPr/>
        </p:nvSpPr>
        <p:spPr>
          <a:xfrm>
            <a:off x="10712997" y="992036"/>
            <a:ext cx="1192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Guest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(QEMU)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07A8FEDA-729E-4071-8D69-E8D87F01E030}"/>
              </a:ext>
            </a:extLst>
          </p:cNvPr>
          <p:cNvSpPr/>
          <p:nvPr/>
        </p:nvSpPr>
        <p:spPr>
          <a:xfrm>
            <a:off x="9555686" y="2461165"/>
            <a:ext cx="238125" cy="258587"/>
          </a:xfrm>
          <a:prstGeom prst="downArrow">
            <a:avLst>
              <a:gd name="adj1" fmla="val 50000"/>
              <a:gd name="adj2" fmla="val 7400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4266FA9-6887-4E42-9CB3-9FF9926509BC}"/>
              </a:ext>
            </a:extLst>
          </p:cNvPr>
          <p:cNvSpPr/>
          <p:nvPr/>
        </p:nvSpPr>
        <p:spPr>
          <a:xfrm>
            <a:off x="11202573" y="2461165"/>
            <a:ext cx="238125" cy="258587"/>
          </a:xfrm>
          <a:prstGeom prst="downArrow">
            <a:avLst>
              <a:gd name="adj1" fmla="val 50000"/>
              <a:gd name="adj2" fmla="val 7400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F71879-E25C-424D-86C5-01F81F0FD2C1}"/>
              </a:ext>
            </a:extLst>
          </p:cNvPr>
          <p:cNvSpPr/>
          <p:nvPr/>
        </p:nvSpPr>
        <p:spPr>
          <a:xfrm>
            <a:off x="9674748" y="3644191"/>
            <a:ext cx="1678146" cy="7944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BE123A-AAA1-4A66-B8C7-597026A49DE2}"/>
              </a:ext>
            </a:extLst>
          </p:cNvPr>
          <p:cNvSpPr/>
          <p:nvPr/>
        </p:nvSpPr>
        <p:spPr>
          <a:xfrm rot="16200000">
            <a:off x="9591127" y="3542929"/>
            <a:ext cx="236174" cy="1236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320DBB-A38C-48A0-93FE-E7346FEDE837}"/>
              </a:ext>
            </a:extLst>
          </p:cNvPr>
          <p:cNvSpPr/>
          <p:nvPr/>
        </p:nvSpPr>
        <p:spPr>
          <a:xfrm rot="16200000">
            <a:off x="11203548" y="3542929"/>
            <a:ext cx="236174" cy="1236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6FEA2B0-753C-494D-B8AA-2E4B90F2249D}"/>
              </a:ext>
            </a:extLst>
          </p:cNvPr>
          <p:cNvSpPr/>
          <p:nvPr/>
        </p:nvSpPr>
        <p:spPr>
          <a:xfrm>
            <a:off x="10367316" y="3692419"/>
            <a:ext cx="249940" cy="290481"/>
          </a:xfrm>
          <a:prstGeom prst="downArrow">
            <a:avLst>
              <a:gd name="adj1" fmla="val 50000"/>
              <a:gd name="adj2" fmla="val 5600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D01F65-DA8E-403F-9629-0EF654F6E53A}"/>
              </a:ext>
            </a:extLst>
          </p:cNvPr>
          <p:cNvSpPr/>
          <p:nvPr/>
        </p:nvSpPr>
        <p:spPr>
          <a:xfrm rot="16200000">
            <a:off x="9689552" y="2763519"/>
            <a:ext cx="1601276" cy="14349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A71080-0723-4F0E-98BB-2DE18B465698}"/>
              </a:ext>
            </a:extLst>
          </p:cNvPr>
          <p:cNvSpPr/>
          <p:nvPr/>
        </p:nvSpPr>
        <p:spPr>
          <a:xfrm rot="10800000">
            <a:off x="10267217" y="1983964"/>
            <a:ext cx="490744" cy="950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9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660504" y="7927443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EDA82-A263-4635-9A37-F620972CC56B}"/>
              </a:ext>
            </a:extLst>
          </p:cNvPr>
          <p:cNvSpPr txBox="1"/>
          <p:nvPr/>
        </p:nvSpPr>
        <p:spPr>
          <a:xfrm>
            <a:off x="808340" y="2139121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“rings the doorbell”</a:t>
            </a:r>
            <a:endParaRPr lang="ko-KR" altLang="en-US" sz="1600" dirty="0"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How QEMU works?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CE1A8F78-33CB-4882-B1E3-A958D49AF62D}"/>
              </a:ext>
            </a:extLst>
          </p:cNvPr>
          <p:cNvSpPr/>
          <p:nvPr/>
        </p:nvSpPr>
        <p:spPr>
          <a:xfrm>
            <a:off x="7990084" y="1618516"/>
            <a:ext cx="286656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9880107-3644-4CF5-A83B-9A2F830B258E}"/>
              </a:ext>
            </a:extLst>
          </p:cNvPr>
          <p:cNvSpPr/>
          <p:nvPr/>
        </p:nvSpPr>
        <p:spPr>
          <a:xfrm>
            <a:off x="7962419" y="3115985"/>
            <a:ext cx="286656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99E28D4-836B-4A81-82CB-31ECFEB395B0}"/>
              </a:ext>
            </a:extLst>
          </p:cNvPr>
          <p:cNvSpPr/>
          <p:nvPr/>
        </p:nvSpPr>
        <p:spPr>
          <a:xfrm>
            <a:off x="8323765" y="1618516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A519BDF-0183-4905-ABD7-9F3230242243}"/>
              </a:ext>
            </a:extLst>
          </p:cNvPr>
          <p:cNvSpPr/>
          <p:nvPr/>
        </p:nvSpPr>
        <p:spPr>
          <a:xfrm>
            <a:off x="7960541" y="4480037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C309981-5719-4892-97D0-11E2FE685F37}"/>
              </a:ext>
            </a:extLst>
          </p:cNvPr>
          <p:cNvSpPr/>
          <p:nvPr/>
        </p:nvSpPr>
        <p:spPr>
          <a:xfrm>
            <a:off x="8309687" y="4483219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21916F4-B971-46BE-9D9E-71D392C3CD51}"/>
              </a:ext>
            </a:extLst>
          </p:cNvPr>
          <p:cNvSpPr/>
          <p:nvPr/>
        </p:nvSpPr>
        <p:spPr>
          <a:xfrm>
            <a:off x="8642581" y="4478969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B719F36-1E36-4093-B82A-FC356AFA7EFB}"/>
              </a:ext>
            </a:extLst>
          </p:cNvPr>
          <p:cNvSpPr/>
          <p:nvPr/>
        </p:nvSpPr>
        <p:spPr>
          <a:xfrm>
            <a:off x="8963938" y="4479230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C609B9E-DA06-41C9-A958-2ABC0B719322}"/>
              </a:ext>
            </a:extLst>
          </p:cNvPr>
          <p:cNvSpPr/>
          <p:nvPr/>
        </p:nvSpPr>
        <p:spPr>
          <a:xfrm>
            <a:off x="9296502" y="4474600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48F1C50-BAF3-4676-88F8-5962D6F74F07}"/>
              </a:ext>
            </a:extLst>
          </p:cNvPr>
          <p:cNvSpPr/>
          <p:nvPr/>
        </p:nvSpPr>
        <p:spPr>
          <a:xfrm>
            <a:off x="8298561" y="3114705"/>
            <a:ext cx="288000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3CDDA1-8EC3-410E-844B-8BFBC23AB818}"/>
              </a:ext>
            </a:extLst>
          </p:cNvPr>
          <p:cNvSpPr/>
          <p:nvPr/>
        </p:nvSpPr>
        <p:spPr>
          <a:xfrm>
            <a:off x="891807" y="3619687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QEMU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4899BDF-CB06-4549-B3DD-73FCA8F9BDAC}"/>
              </a:ext>
            </a:extLst>
          </p:cNvPr>
          <p:cNvSpPr/>
          <p:nvPr/>
        </p:nvSpPr>
        <p:spPr>
          <a:xfrm>
            <a:off x="2987040" y="2196000"/>
            <a:ext cx="2983572" cy="1003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Kernel (Guest)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949E10B-762A-4F58-B31E-6DBBF68B11C3}"/>
              </a:ext>
            </a:extLst>
          </p:cNvPr>
          <p:cNvSpPr/>
          <p:nvPr/>
        </p:nvSpPr>
        <p:spPr>
          <a:xfrm>
            <a:off x="3428997" y="2759308"/>
            <a:ext cx="2225821" cy="35639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Device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007B48-8D4F-453C-B978-A596C2E36429}"/>
              </a:ext>
            </a:extLst>
          </p:cNvPr>
          <p:cNvSpPr/>
          <p:nvPr/>
        </p:nvSpPr>
        <p:spPr>
          <a:xfrm>
            <a:off x="1210378" y="3754550"/>
            <a:ext cx="3093651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F1F6AA-CDE8-4AA8-BA22-75C800D01272}"/>
              </a:ext>
            </a:extLst>
          </p:cNvPr>
          <p:cNvSpPr/>
          <p:nvPr/>
        </p:nvSpPr>
        <p:spPr>
          <a:xfrm>
            <a:off x="891807" y="6114020"/>
            <a:ext cx="6756293" cy="494041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8CDBA8-865F-41C4-8FC6-3E49E427EC68}"/>
              </a:ext>
            </a:extLst>
          </p:cNvPr>
          <p:cNvSpPr/>
          <p:nvPr/>
        </p:nvSpPr>
        <p:spPr>
          <a:xfrm>
            <a:off x="891808" y="4874380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Linux Kernel(Host)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998E540-1E92-4BEE-AEEA-3ACAA6C91831}"/>
              </a:ext>
            </a:extLst>
          </p:cNvPr>
          <p:cNvSpPr/>
          <p:nvPr/>
        </p:nvSpPr>
        <p:spPr>
          <a:xfrm>
            <a:off x="5399859" y="4937591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Driver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4FA688-F57C-426F-849F-F86852B00DD4}"/>
              </a:ext>
            </a:extLst>
          </p:cNvPr>
          <p:cNvSpPr/>
          <p:nvPr/>
        </p:nvSpPr>
        <p:spPr>
          <a:xfrm>
            <a:off x="1263236" y="4953674"/>
            <a:ext cx="1962743" cy="6360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module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04DC432-26D8-4350-8770-9FDAC1364193}"/>
              </a:ext>
            </a:extLst>
          </p:cNvPr>
          <p:cNvSpPr/>
          <p:nvPr/>
        </p:nvSpPr>
        <p:spPr>
          <a:xfrm>
            <a:off x="2515759" y="6177116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x86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8DA82FD-3BF9-4762-8C16-0B58451448D8}"/>
              </a:ext>
            </a:extLst>
          </p:cNvPr>
          <p:cNvSpPr/>
          <p:nvPr/>
        </p:nvSpPr>
        <p:spPr>
          <a:xfrm>
            <a:off x="5529469" y="6128817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368835-A5B2-4B2E-A1C6-0190D5380C1D}"/>
              </a:ext>
            </a:extLst>
          </p:cNvPr>
          <p:cNvSpPr/>
          <p:nvPr/>
        </p:nvSpPr>
        <p:spPr>
          <a:xfrm>
            <a:off x="4882816" y="3754550"/>
            <a:ext cx="266890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DMA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ABA8932-F30D-44DC-BB75-3B1F1C497220}"/>
              </a:ext>
            </a:extLst>
          </p:cNvPr>
          <p:cNvCxnSpPr>
            <a:cxnSpLocks/>
            <a:stCxn id="24" idx="1"/>
            <a:endCxn id="25" idx="0"/>
          </p:cNvCxnSpPr>
          <p:nvPr/>
        </p:nvCxnSpPr>
        <p:spPr>
          <a:xfrm rot="10800000" flipV="1">
            <a:off x="2757204" y="2937504"/>
            <a:ext cx="671794" cy="817044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083199-4A98-4980-A986-4D0976C82CEB}"/>
              </a:ext>
            </a:extLst>
          </p:cNvPr>
          <p:cNvGrpSpPr/>
          <p:nvPr/>
        </p:nvGrpSpPr>
        <p:grpSpPr>
          <a:xfrm>
            <a:off x="3955343" y="3235448"/>
            <a:ext cx="502722" cy="325148"/>
            <a:chOff x="1517344" y="-627541"/>
            <a:chExt cx="881349" cy="57287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983DF6F-3C42-4187-93B8-EC2D7B967547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753C044-9D81-4360-9EEA-B4926F7E99D4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1F1B10-2E91-42E6-A853-E3861C8A4A70}"/>
                </a:ext>
              </a:extLst>
            </p:cNvPr>
            <p:cNvCxnSpPr>
              <a:stCxn id="46" idx="0"/>
              <a:endCxn id="47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CABCB29-CE1C-484B-88E0-1370C79F3640}"/>
                </a:ext>
              </a:extLst>
            </p:cNvPr>
            <p:cNvCxnSpPr>
              <a:cxnSpLocks/>
              <a:stCxn id="46" idx="7"/>
              <a:endCxn id="47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5C228D9-285B-435C-8844-2633C6101106}"/>
                </a:ext>
              </a:extLst>
            </p:cNvPr>
            <p:cNvCxnSpPr>
              <a:cxnSpLocks/>
              <a:stCxn id="46" idx="6"/>
              <a:endCxn id="47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3FCC8E-EF92-4C45-BE39-AAB5BB2D12AE}"/>
                </a:ext>
              </a:extLst>
            </p:cNvPr>
            <p:cNvCxnSpPr>
              <a:cxnSpLocks/>
              <a:stCxn id="46" idx="5"/>
              <a:endCxn id="47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4634CFE-E951-489F-91CF-068B94913AE7}"/>
                </a:ext>
              </a:extLst>
            </p:cNvPr>
            <p:cNvCxnSpPr>
              <a:cxnSpLocks/>
              <a:stCxn id="46" idx="4"/>
              <a:endCxn id="47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58D91DB-3B05-43CB-95DD-C58B5944A750}"/>
                </a:ext>
              </a:extLst>
            </p:cNvPr>
            <p:cNvCxnSpPr>
              <a:cxnSpLocks/>
              <a:stCxn id="46" idx="3"/>
              <a:endCxn id="47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D0EFC36-3E0C-4987-8620-8200B884AA4E}"/>
                </a:ext>
              </a:extLst>
            </p:cNvPr>
            <p:cNvCxnSpPr>
              <a:cxnSpLocks/>
              <a:stCxn id="46" idx="2"/>
              <a:endCxn id="47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C5564DB-3D33-44A7-A131-1C9F973F8BE7}"/>
                </a:ext>
              </a:extLst>
            </p:cNvPr>
            <p:cNvCxnSpPr>
              <a:cxnSpLocks/>
              <a:stCxn id="47" idx="1"/>
              <a:endCxn id="46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B72EE6-F4C9-45D8-BBDA-501AC43492DB}"/>
              </a:ext>
            </a:extLst>
          </p:cNvPr>
          <p:cNvGrpSpPr/>
          <p:nvPr/>
        </p:nvGrpSpPr>
        <p:grpSpPr>
          <a:xfrm>
            <a:off x="4774016" y="3238010"/>
            <a:ext cx="502722" cy="325148"/>
            <a:chOff x="1517344" y="-627541"/>
            <a:chExt cx="881349" cy="57287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532DD6D-9590-4559-9BB8-162BAA037DC2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0F5AB4F-CA31-43E9-B86B-9144982D14C8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408BFA8-0762-4C2A-BA84-59D21F9383D8}"/>
                </a:ext>
              </a:extLst>
            </p:cNvPr>
            <p:cNvCxnSpPr>
              <a:stCxn id="57" idx="0"/>
              <a:endCxn id="58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CBB4389-B743-46A8-897A-7A69FBD92BD6}"/>
                </a:ext>
              </a:extLst>
            </p:cNvPr>
            <p:cNvCxnSpPr>
              <a:cxnSpLocks/>
              <a:stCxn id="57" idx="7"/>
              <a:endCxn id="58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5D9BB67-A161-406A-9CC1-0E6549A792E5}"/>
                </a:ext>
              </a:extLst>
            </p:cNvPr>
            <p:cNvCxnSpPr>
              <a:cxnSpLocks/>
              <a:stCxn id="57" idx="6"/>
              <a:endCxn id="58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603409E-BE4B-4E76-A153-E5747C7E9DEA}"/>
                </a:ext>
              </a:extLst>
            </p:cNvPr>
            <p:cNvCxnSpPr>
              <a:cxnSpLocks/>
              <a:stCxn id="57" idx="5"/>
              <a:endCxn id="58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44B64BD-B2C0-4143-9DA4-4F9700B1CAAF}"/>
                </a:ext>
              </a:extLst>
            </p:cNvPr>
            <p:cNvCxnSpPr>
              <a:cxnSpLocks/>
              <a:stCxn id="57" idx="4"/>
              <a:endCxn id="58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58932D2-2A1E-43F9-86B6-7721574FF9B1}"/>
                </a:ext>
              </a:extLst>
            </p:cNvPr>
            <p:cNvCxnSpPr>
              <a:cxnSpLocks/>
              <a:stCxn id="57" idx="3"/>
              <a:endCxn id="58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DEB7060-4A88-4401-8671-746A3B601AE6}"/>
                </a:ext>
              </a:extLst>
            </p:cNvPr>
            <p:cNvCxnSpPr>
              <a:cxnSpLocks/>
              <a:stCxn id="57" idx="2"/>
              <a:endCxn id="58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D683CE8-3722-4989-8F59-99BAC80DDAEB}"/>
                </a:ext>
              </a:extLst>
            </p:cNvPr>
            <p:cNvCxnSpPr>
              <a:cxnSpLocks/>
              <a:stCxn id="58" idx="1"/>
              <a:endCxn id="57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DE4024F9-8ED9-4218-8D63-2CBF79ADD6F0}"/>
              </a:ext>
            </a:extLst>
          </p:cNvPr>
          <p:cNvCxnSpPr>
            <a:stCxn id="24" idx="1"/>
            <a:endCxn id="46" idx="2"/>
          </p:cNvCxnSpPr>
          <p:nvPr/>
        </p:nvCxnSpPr>
        <p:spPr>
          <a:xfrm rot="10800000" flipH="1" flipV="1">
            <a:off x="3428997" y="2937504"/>
            <a:ext cx="526346" cy="460518"/>
          </a:xfrm>
          <a:prstGeom prst="curvedConnector3">
            <a:avLst>
              <a:gd name="adj1" fmla="val -439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C7B4ED6-2F81-4421-9FE3-4503B52931D2}"/>
              </a:ext>
            </a:extLst>
          </p:cNvPr>
          <p:cNvSpPr/>
          <p:nvPr/>
        </p:nvSpPr>
        <p:spPr>
          <a:xfrm>
            <a:off x="3486139" y="3205677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59C6D98A-C63D-4690-9D50-F65304E39966}"/>
              </a:ext>
            </a:extLst>
          </p:cNvPr>
          <p:cNvSpPr/>
          <p:nvPr/>
        </p:nvSpPr>
        <p:spPr>
          <a:xfrm>
            <a:off x="597065" y="2725812"/>
            <a:ext cx="2158805" cy="350578"/>
          </a:xfrm>
          <a:prstGeom prst="wedgeRectCallout">
            <a:avLst>
              <a:gd name="adj1" fmla="val 43220"/>
              <a:gd name="adj2" fmla="val 8713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MMIO : </a:t>
            </a:r>
            <a:r>
              <a:rPr lang="en-US" altLang="ko-KR" i="1" dirty="0" err="1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VM_exit</a:t>
            </a:r>
            <a:endParaRPr lang="ko-KR" altLang="en-US" i="1" dirty="0">
              <a:solidFill>
                <a:srgbClr val="FF0000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44" name="번개 43">
            <a:extLst>
              <a:ext uri="{FF2B5EF4-FFF2-40B4-BE49-F238E27FC236}">
                <a16:creationId xmlns:a16="http://schemas.microsoft.com/office/drawing/2014/main" id="{80AF5ECD-1D3A-4597-B7D3-D48B4B7B8DF0}"/>
              </a:ext>
            </a:extLst>
          </p:cNvPr>
          <p:cNvSpPr/>
          <p:nvPr/>
        </p:nvSpPr>
        <p:spPr>
          <a:xfrm flipH="1">
            <a:off x="649633" y="2804016"/>
            <a:ext cx="166291" cy="203554"/>
          </a:xfrm>
          <a:prstGeom prst="lightningBol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1EA9CB4-ECB6-4CC1-B5D5-A7FCC36BA5B2}"/>
              </a:ext>
            </a:extLst>
          </p:cNvPr>
          <p:cNvSpPr/>
          <p:nvPr/>
        </p:nvSpPr>
        <p:spPr>
          <a:xfrm>
            <a:off x="1675611" y="4250838"/>
            <a:ext cx="251714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Disk Image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96F51CDB-C5BB-4D42-80D7-7255F71D9571}"/>
              </a:ext>
            </a:extLst>
          </p:cNvPr>
          <p:cNvCxnSpPr>
            <a:cxnSpLocks/>
            <a:stCxn id="46" idx="6"/>
            <a:endCxn id="25" idx="3"/>
          </p:cNvCxnSpPr>
          <p:nvPr/>
        </p:nvCxnSpPr>
        <p:spPr>
          <a:xfrm flipH="1">
            <a:off x="4304029" y="3398023"/>
            <a:ext cx="154036" cy="580290"/>
          </a:xfrm>
          <a:prstGeom prst="curvedConnector3">
            <a:avLst>
              <a:gd name="adj1" fmla="val -1502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0D97593F-6634-474E-858D-66B668827713}"/>
              </a:ext>
            </a:extLst>
          </p:cNvPr>
          <p:cNvSpPr/>
          <p:nvPr/>
        </p:nvSpPr>
        <p:spPr>
          <a:xfrm>
            <a:off x="4445536" y="3432270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BED9B1EE-471E-4033-9065-73C501667427}"/>
              </a:ext>
            </a:extLst>
          </p:cNvPr>
          <p:cNvCxnSpPr>
            <a:cxnSpLocks/>
            <a:stCxn id="25" idx="1"/>
            <a:endCxn id="81" idx="1"/>
          </p:cNvCxnSpPr>
          <p:nvPr/>
        </p:nvCxnSpPr>
        <p:spPr>
          <a:xfrm rot="10800000" flipH="1" flipV="1">
            <a:off x="1210377" y="3978312"/>
            <a:ext cx="465233" cy="496288"/>
          </a:xfrm>
          <a:prstGeom prst="curvedConnector3">
            <a:avLst>
              <a:gd name="adj1" fmla="val -497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A12A7AED-703A-41E6-ADD6-A3B75B9E3FB4}"/>
              </a:ext>
            </a:extLst>
          </p:cNvPr>
          <p:cNvSpPr/>
          <p:nvPr/>
        </p:nvSpPr>
        <p:spPr>
          <a:xfrm>
            <a:off x="1101740" y="4281229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CD9152A-3FBF-4D9C-BFF7-4EEBB4266CFE}"/>
              </a:ext>
            </a:extLst>
          </p:cNvPr>
          <p:cNvSpPr/>
          <p:nvPr/>
        </p:nvSpPr>
        <p:spPr>
          <a:xfrm>
            <a:off x="3311022" y="4945629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Filesystem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728FBD88-BE84-4A09-A67B-8EB3493DC5B6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 flipH="1">
            <a:off x="3311022" y="4474601"/>
            <a:ext cx="881728" cy="789058"/>
          </a:xfrm>
          <a:prstGeom prst="curvedConnector5">
            <a:avLst>
              <a:gd name="adj1" fmla="val -26250"/>
              <a:gd name="adj2" fmla="val 44027"/>
              <a:gd name="adj3" fmla="val 1262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E866467A-FB03-4C55-8783-C23E189BA1B0}"/>
              </a:ext>
            </a:extLst>
          </p:cNvPr>
          <p:cNvCxnSpPr>
            <a:cxnSpLocks/>
            <a:stCxn id="94" idx="3"/>
            <a:endCxn id="37" idx="1"/>
          </p:cNvCxnSpPr>
          <p:nvPr/>
        </p:nvCxnSpPr>
        <p:spPr>
          <a:xfrm flipV="1">
            <a:off x="5102384" y="5255621"/>
            <a:ext cx="297475" cy="803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4ABEC56B-383D-4825-9B68-18A66AF41CFE}"/>
              </a:ext>
            </a:extLst>
          </p:cNvPr>
          <p:cNvSpPr/>
          <p:nvPr/>
        </p:nvSpPr>
        <p:spPr>
          <a:xfrm>
            <a:off x="5142243" y="4898152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8FCA1793-0F37-4C74-9DE5-17BB1DAE1282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H="1">
            <a:off x="6445582" y="5255621"/>
            <a:ext cx="745638" cy="1057121"/>
          </a:xfrm>
          <a:prstGeom prst="curvedConnector3">
            <a:avLst>
              <a:gd name="adj1" fmla="val -30658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8D7C22C6-9953-45B5-9CA5-045321796063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rot="5400000" flipH="1" flipV="1">
            <a:off x="5863950" y="5697227"/>
            <a:ext cx="555167" cy="308014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구부러짐 135">
            <a:extLst>
              <a:ext uri="{FF2B5EF4-FFF2-40B4-BE49-F238E27FC236}">
                <a16:creationId xmlns:a16="http://schemas.microsoft.com/office/drawing/2014/main" id="{073AABF0-54CC-4E6A-A4A0-C24FDC304E48}"/>
              </a:ext>
            </a:extLst>
          </p:cNvPr>
          <p:cNvCxnSpPr>
            <a:cxnSpLocks/>
          </p:cNvCxnSpPr>
          <p:nvPr/>
        </p:nvCxnSpPr>
        <p:spPr>
          <a:xfrm rot="10800000">
            <a:off x="5084463" y="5365930"/>
            <a:ext cx="285379" cy="356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구부러짐 138">
            <a:extLst>
              <a:ext uri="{FF2B5EF4-FFF2-40B4-BE49-F238E27FC236}">
                <a16:creationId xmlns:a16="http://schemas.microsoft.com/office/drawing/2014/main" id="{E7C517A4-27B5-4D4C-809F-9B3F543C7DE5}"/>
              </a:ext>
            </a:extLst>
          </p:cNvPr>
          <p:cNvCxnSpPr>
            <a:cxnSpLocks/>
            <a:stCxn id="81" idx="3"/>
            <a:endCxn id="41" idx="2"/>
          </p:cNvCxnSpPr>
          <p:nvPr/>
        </p:nvCxnSpPr>
        <p:spPr>
          <a:xfrm flipV="1">
            <a:off x="4192751" y="4202075"/>
            <a:ext cx="2024515" cy="272526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9FEA4074-9A26-46E9-A398-DECF8A11AB17}"/>
              </a:ext>
            </a:extLst>
          </p:cNvPr>
          <p:cNvCxnSpPr>
            <a:cxnSpLocks/>
          </p:cNvCxnSpPr>
          <p:nvPr/>
        </p:nvCxnSpPr>
        <p:spPr>
          <a:xfrm flipV="1">
            <a:off x="3467114" y="4481670"/>
            <a:ext cx="925577" cy="599376"/>
          </a:xfrm>
          <a:prstGeom prst="curvedConnector3">
            <a:avLst>
              <a:gd name="adj1" fmla="val 112088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1BAE5CE7-4668-4D15-9E65-3CF4BF74E0EA}"/>
              </a:ext>
            </a:extLst>
          </p:cNvPr>
          <p:cNvCxnSpPr>
            <a:cxnSpLocks/>
            <a:stCxn id="25" idx="3"/>
            <a:endCxn id="57" idx="5"/>
          </p:cNvCxnSpPr>
          <p:nvPr/>
        </p:nvCxnSpPr>
        <p:spPr>
          <a:xfrm flipV="1">
            <a:off x="4304029" y="3515542"/>
            <a:ext cx="899088" cy="4627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0890AB81-9045-4F3B-8ABB-2F6A372A22B9}"/>
              </a:ext>
            </a:extLst>
          </p:cNvPr>
          <p:cNvSpPr/>
          <p:nvPr/>
        </p:nvSpPr>
        <p:spPr>
          <a:xfrm>
            <a:off x="5243305" y="3437492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60C018FC-BD74-4DD5-B6AF-B589F79E52A5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 flipV="1">
            <a:off x="4304029" y="2937505"/>
            <a:ext cx="1350789" cy="1040808"/>
          </a:xfrm>
          <a:prstGeom prst="curvedConnector3">
            <a:avLst>
              <a:gd name="adj1" fmla="val 117135"/>
            </a:avLst>
          </a:prstGeom>
          <a:solidFill>
            <a:schemeClr val="tx1"/>
          </a:solidFill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18C5D6F1-20F8-45F5-87B5-3C4677F17360}"/>
              </a:ext>
            </a:extLst>
          </p:cNvPr>
          <p:cNvSpPr/>
          <p:nvPr/>
        </p:nvSpPr>
        <p:spPr>
          <a:xfrm>
            <a:off x="5942404" y="3265188"/>
            <a:ext cx="315892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E92AA476-1F4B-4E7B-8398-8CF688B20248}"/>
              </a:ext>
            </a:extLst>
          </p:cNvPr>
          <p:cNvSpPr/>
          <p:nvPr/>
        </p:nvSpPr>
        <p:spPr>
          <a:xfrm>
            <a:off x="4348395" y="4014395"/>
            <a:ext cx="484517" cy="101370"/>
          </a:xfrm>
          <a:custGeom>
            <a:avLst/>
            <a:gdLst>
              <a:gd name="connsiteX0" fmla="*/ 0 w 230981"/>
              <a:gd name="connsiteY0" fmla="*/ 11907 h 178628"/>
              <a:gd name="connsiteX1" fmla="*/ 109537 w 230981"/>
              <a:gd name="connsiteY1" fmla="*/ 178594 h 178628"/>
              <a:gd name="connsiteX2" fmla="*/ 230981 w 230981"/>
              <a:gd name="connsiteY2" fmla="*/ 0 h 17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178628">
                <a:moveTo>
                  <a:pt x="0" y="11907"/>
                </a:moveTo>
                <a:cubicBezTo>
                  <a:pt x="35520" y="96242"/>
                  <a:pt x="71040" y="180578"/>
                  <a:pt x="109537" y="178594"/>
                </a:cubicBezTo>
                <a:cubicBezTo>
                  <a:pt x="148034" y="176610"/>
                  <a:pt x="189507" y="88305"/>
                  <a:pt x="23098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4701CD0-E752-4CE2-81BC-1E40BB9F2C47}"/>
              </a:ext>
            </a:extLst>
          </p:cNvPr>
          <p:cNvSpPr/>
          <p:nvPr/>
        </p:nvSpPr>
        <p:spPr>
          <a:xfrm>
            <a:off x="4463338" y="4052338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98AAD8-B6BD-4D0F-A135-A5B2128DD28F}"/>
              </a:ext>
            </a:extLst>
          </p:cNvPr>
          <p:cNvSpPr txBox="1"/>
          <p:nvPr/>
        </p:nvSpPr>
        <p:spPr>
          <a:xfrm>
            <a:off x="7800996" y="5757777"/>
            <a:ext cx="408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[1] </a:t>
            </a:r>
            <a:r>
              <a:rPr lang="en-US" altLang="ko-KR" sz="10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https://lolki.tistory.com/3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[2] </a:t>
            </a:r>
            <a:r>
              <a:rPr lang="en-US" altLang="ko-KR" sz="1000" dirty="0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https://qemu-project.gitlab.io/qemu/system/devices/nvme.html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https://www.usenix.org/sites/default/files/conference/protected-files/fast18_slides_li.pdf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endParaRPr lang="ko-KR" altLang="en-US" sz="1000" dirty="0">
              <a:solidFill>
                <a:srgbClr val="0DAB0D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F027221-03CC-49C6-9057-86C4FACF5BC3}"/>
              </a:ext>
            </a:extLst>
          </p:cNvPr>
          <p:cNvSpPr/>
          <p:nvPr/>
        </p:nvSpPr>
        <p:spPr>
          <a:xfrm>
            <a:off x="7836664" y="1475446"/>
            <a:ext cx="4088787" cy="5132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말풍선: 사각형 111">
            <a:extLst>
              <a:ext uri="{FF2B5EF4-FFF2-40B4-BE49-F238E27FC236}">
                <a16:creationId xmlns:a16="http://schemas.microsoft.com/office/drawing/2014/main" id="{D38DEF33-8C83-459F-863D-EBE9305D77F0}"/>
              </a:ext>
            </a:extLst>
          </p:cNvPr>
          <p:cNvSpPr/>
          <p:nvPr/>
        </p:nvSpPr>
        <p:spPr>
          <a:xfrm>
            <a:off x="6133512" y="2714583"/>
            <a:ext cx="717637" cy="350578"/>
          </a:xfrm>
          <a:prstGeom prst="wedgeRectCallout">
            <a:avLst>
              <a:gd name="adj1" fmla="val -37921"/>
              <a:gd name="adj2" fmla="val 9656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MMIO</a:t>
            </a:r>
            <a:endParaRPr lang="ko-KR" altLang="en-US" i="1" dirty="0">
              <a:solidFill>
                <a:srgbClr val="FF0000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AE05EF5-5A5B-4A74-981C-6EC3A2F60F9D}"/>
              </a:ext>
            </a:extLst>
          </p:cNvPr>
          <p:cNvSpPr/>
          <p:nvPr/>
        </p:nvSpPr>
        <p:spPr>
          <a:xfrm>
            <a:off x="7065888" y="5653092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5D8E9F-4D31-4B49-84D8-1A8FF6DC92B9}"/>
              </a:ext>
            </a:extLst>
          </p:cNvPr>
          <p:cNvSpPr/>
          <p:nvPr/>
        </p:nvSpPr>
        <p:spPr>
          <a:xfrm>
            <a:off x="5390418" y="2997665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7534A0B0-EB27-4B8F-9FDB-2A44CAC80E05}"/>
              </a:ext>
            </a:extLst>
          </p:cNvPr>
          <p:cNvCxnSpPr>
            <a:cxnSpLocks/>
          </p:cNvCxnSpPr>
          <p:nvPr/>
        </p:nvCxnSpPr>
        <p:spPr>
          <a:xfrm flipV="1">
            <a:off x="5276738" y="3050245"/>
            <a:ext cx="86433" cy="3503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1777A347-98DD-4F9F-BFCA-6690622C9378}"/>
              </a:ext>
            </a:extLst>
          </p:cNvPr>
          <p:cNvSpPr/>
          <p:nvPr/>
        </p:nvSpPr>
        <p:spPr>
          <a:xfrm>
            <a:off x="8656329" y="1622144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E39898B-E8AF-44DF-A62D-057437DF087E}"/>
              </a:ext>
            </a:extLst>
          </p:cNvPr>
          <p:cNvSpPr/>
          <p:nvPr/>
        </p:nvSpPr>
        <p:spPr>
          <a:xfrm>
            <a:off x="8994340" y="1627257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47B6159-3615-43B0-87B7-B04870983D45}"/>
              </a:ext>
            </a:extLst>
          </p:cNvPr>
          <p:cNvSpPr txBox="1"/>
          <p:nvPr/>
        </p:nvSpPr>
        <p:spPr>
          <a:xfrm>
            <a:off x="7836663" y="1538255"/>
            <a:ext cx="412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Submission and Completion queue management (</a:t>
            </a:r>
            <a:r>
              <a:rPr lang="en-US" altLang="ko-K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dequeue)</a:t>
            </a:r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36E73C4-E267-40A3-9FDC-27E3754CA0C5}"/>
              </a:ext>
            </a:extLst>
          </p:cNvPr>
          <p:cNvSpPr txBox="1"/>
          <p:nvPr/>
        </p:nvSpPr>
        <p:spPr>
          <a:xfrm>
            <a:off x="7866026" y="3053949"/>
            <a:ext cx="4088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: </a:t>
            </a:r>
            <a:r>
              <a:rPr lang="en-US" altLang="ko-KR" sz="24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VM_exit</a:t>
            </a:r>
            <a:r>
              <a:rPr lang="en-US" altLang="ko-KR" sz="24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 due to MMIO (</a:t>
            </a:r>
            <a:r>
              <a:rPr lang="en-US" altLang="ko-K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doorbell”)</a:t>
            </a:r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F09905-ACF1-43ED-9BDD-C910B3765195}"/>
              </a:ext>
            </a:extLst>
          </p:cNvPr>
          <p:cNvSpPr txBox="1"/>
          <p:nvPr/>
        </p:nvSpPr>
        <p:spPr>
          <a:xfrm>
            <a:off x="7990084" y="4411937"/>
            <a:ext cx="4124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: QEMU native AIO process for virtual image file</a:t>
            </a:r>
          </a:p>
          <a:p>
            <a:endParaRPr lang="ko-KR" alt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C1E148B-D9F6-4694-A28B-7357D2C118B7}"/>
              </a:ext>
            </a:extLst>
          </p:cNvPr>
          <p:cNvSpPr/>
          <p:nvPr/>
        </p:nvSpPr>
        <p:spPr>
          <a:xfrm>
            <a:off x="2687483" y="3103896"/>
            <a:ext cx="290234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C0E47DD-3FC0-4FC1-80BC-9ACD77B76B82}"/>
              </a:ext>
            </a:extLst>
          </p:cNvPr>
          <p:cNvSpPr/>
          <p:nvPr/>
        </p:nvSpPr>
        <p:spPr>
          <a:xfrm>
            <a:off x="3358879" y="4648667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9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QEMU bottleneck (1)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>
            <a:cxnSpLocks/>
          </p:cNvCxnSpPr>
          <p:nvPr/>
        </p:nvCxnSpPr>
        <p:spPr>
          <a:xfrm>
            <a:off x="362309" y="992036"/>
            <a:ext cx="114813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B4B6C5-A2A3-47A5-B7D1-CD61DEA29E36}"/>
              </a:ext>
            </a:extLst>
          </p:cNvPr>
          <p:cNvSpPr txBox="1"/>
          <p:nvPr/>
        </p:nvSpPr>
        <p:spPr>
          <a:xfrm>
            <a:off x="-660504" y="7927443"/>
            <a:ext cx="13377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FEMU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기반 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시뮬레이터로</a:t>
            </a:r>
            <a:r>
              <a:rPr lang="en-US" altLang="ko-KR" dirty="0"/>
              <a:t>, 4</a:t>
            </a:r>
            <a:r>
              <a:rPr lang="ko-KR" altLang="en-US" dirty="0"/>
              <a:t>종의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en-US" altLang="ko-KR" dirty="0"/>
              <a:t> HYPERVISOR</a:t>
            </a:r>
            <a:r>
              <a:rPr lang="ko-KR" altLang="en-US" dirty="0"/>
              <a:t>의 </a:t>
            </a:r>
            <a:r>
              <a:rPr lang="en-US" altLang="ko-KR" dirty="0"/>
              <a:t>heap</a:t>
            </a:r>
            <a:r>
              <a:rPr lang="ko-KR" altLang="en-US" dirty="0"/>
              <a:t>공간에서 </a:t>
            </a:r>
            <a:r>
              <a:rPr lang="en-US" altLang="ko-KR" dirty="0"/>
              <a:t>ram backed storage</a:t>
            </a:r>
            <a:r>
              <a:rPr lang="ko-KR" altLang="en-US" dirty="0"/>
              <a:t>를 활용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및 </a:t>
            </a:r>
            <a:r>
              <a:rPr lang="en-US" altLang="ko-KR" dirty="0" err="1"/>
              <a:t>NVMe</a:t>
            </a:r>
            <a:r>
              <a:rPr lang="en-US" altLang="ko-KR" dirty="0"/>
              <a:t> Driver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qemu</a:t>
            </a:r>
            <a:r>
              <a:rPr lang="ko-KR" altLang="en-US" dirty="0"/>
              <a:t>로 명령 요청</a:t>
            </a:r>
            <a:r>
              <a:rPr lang="en-US" altLang="ko-KR" dirty="0"/>
              <a:t>, </a:t>
            </a:r>
            <a:r>
              <a:rPr lang="en-US" altLang="ko-KR" dirty="0" err="1"/>
              <a:t>qemu</a:t>
            </a:r>
            <a:r>
              <a:rPr lang="ko-KR" altLang="en-US" dirty="0"/>
              <a:t>의 </a:t>
            </a:r>
            <a:r>
              <a:rPr lang="en-US" altLang="ko-KR" dirty="0"/>
              <a:t>heap </a:t>
            </a:r>
            <a:r>
              <a:rPr lang="ko-KR" altLang="en-US" dirty="0"/>
              <a:t>공간에서 실제 </a:t>
            </a:r>
            <a:r>
              <a:rPr lang="ko-KR" altLang="en-US" dirty="0" err="1"/>
              <a:t>에뮬레이팅이</a:t>
            </a:r>
            <a:r>
              <a:rPr lang="ko-KR" altLang="en-US" dirty="0"/>
              <a:t> 이루어 진다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bbssd</a:t>
            </a:r>
            <a:r>
              <a:rPr lang="ko-KR" altLang="en-US" dirty="0"/>
              <a:t>의 경우</a:t>
            </a:r>
            <a:r>
              <a:rPr lang="en-US" altLang="ko-KR" dirty="0"/>
              <a:t>, commodity </a:t>
            </a:r>
            <a:r>
              <a:rPr lang="en-US" altLang="ko-KR" dirty="0" err="1"/>
              <a:t>ssd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 err="1"/>
              <a:t>ssd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  <a:r>
              <a:rPr lang="ko-KR" altLang="en-US" dirty="0"/>
              <a:t>독특한 점은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ftl.c</a:t>
            </a:r>
            <a:r>
              <a:rPr lang="ko-KR" altLang="en-US" dirty="0"/>
              <a:t>를 이용하여 </a:t>
            </a:r>
            <a:r>
              <a:rPr lang="en-US" altLang="ko-KR" dirty="0" err="1"/>
              <a:t>bbssd</a:t>
            </a:r>
            <a:r>
              <a:rPr lang="ko-KR" altLang="en-US" dirty="0"/>
              <a:t>를 구현했는데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구현한 </a:t>
            </a:r>
            <a:r>
              <a:rPr lang="en-US" altLang="ko-KR" dirty="0" err="1"/>
              <a:t>ftl</a:t>
            </a:r>
            <a:r>
              <a:rPr lang="ko-KR" altLang="en-US" dirty="0"/>
              <a:t>은 오직 논리적 주소를 외부로 노출하여 </a:t>
            </a:r>
            <a:r>
              <a:rPr lang="en-US" altLang="ko-KR" dirty="0" err="1"/>
              <a:t>ssd</a:t>
            </a:r>
            <a:r>
              <a:rPr lang="ko-KR" altLang="en-US" dirty="0"/>
              <a:t>처럼 동작한다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의 경우 </a:t>
            </a:r>
            <a:r>
              <a:rPr lang="en-US" altLang="ko-KR" dirty="0"/>
              <a:t>zoned storage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zone</a:t>
            </a:r>
            <a:r>
              <a:rPr lang="ko-KR" altLang="en-US" dirty="0"/>
              <a:t>단위로 활용하여 쓰는 </a:t>
            </a:r>
            <a:r>
              <a:rPr lang="en-US" altLang="ko-KR" dirty="0" err="1"/>
              <a:t>ssd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en-US" altLang="ko-KR" dirty="0" err="1"/>
              <a:t>femu</a:t>
            </a:r>
            <a:r>
              <a:rPr lang="ko-KR" altLang="en-US" dirty="0"/>
              <a:t>는 </a:t>
            </a:r>
            <a:r>
              <a:rPr lang="en-US" altLang="ko-KR" dirty="0" err="1"/>
              <a:t>zns.c</a:t>
            </a:r>
            <a:r>
              <a:rPr lang="ko-KR" altLang="en-US" dirty="0"/>
              <a:t>를 이용</a:t>
            </a:r>
            <a:r>
              <a:rPr lang="en-US" altLang="ko-KR" dirty="0"/>
              <a:t>, zone size</a:t>
            </a:r>
            <a:r>
              <a:rPr lang="ko-KR" altLang="en-US" dirty="0"/>
              <a:t>및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nvme</a:t>
            </a:r>
            <a:r>
              <a:rPr lang="en-US" altLang="ko-KR" dirty="0"/>
              <a:t> interface</a:t>
            </a:r>
            <a:r>
              <a:rPr lang="ko-KR" altLang="en-US" dirty="0"/>
              <a:t>를 통해서 </a:t>
            </a:r>
            <a:r>
              <a:rPr lang="en-US" altLang="ko-KR" dirty="0" err="1"/>
              <a:t>zns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에 접근한다</a:t>
            </a:r>
            <a:r>
              <a:rPr lang="en-US" altLang="ko-KR" dirty="0"/>
              <a:t>. </a:t>
            </a:r>
            <a:r>
              <a:rPr lang="ko-KR" altLang="en-US" dirty="0"/>
              <a:t>대표적인 연산으로 </a:t>
            </a:r>
            <a:r>
              <a:rPr lang="en-US" altLang="ko-KR" dirty="0"/>
              <a:t>read, write,  append(</a:t>
            </a:r>
            <a:r>
              <a:rPr lang="en-US" altLang="ko-KR" dirty="0" err="1"/>
              <a:t>do_write</a:t>
            </a:r>
            <a:r>
              <a:rPr lang="en-US" altLang="ko-KR" dirty="0"/>
              <a:t>), trim(?)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ocssd</a:t>
            </a:r>
            <a:r>
              <a:rPr lang="ko-KR" altLang="en-US" dirty="0"/>
              <a:t>의 경우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EDA82-A263-4635-9A37-F620972CC56B}"/>
              </a:ext>
            </a:extLst>
          </p:cNvPr>
          <p:cNvSpPr txBox="1"/>
          <p:nvPr/>
        </p:nvSpPr>
        <p:spPr>
          <a:xfrm>
            <a:off x="808340" y="2139121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“rings the doorbell”</a:t>
            </a:r>
            <a:endParaRPr lang="ko-KR" altLang="en-US" sz="1600" dirty="0"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4EE600-2AA1-4EF6-B02C-85A4AAC4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QEMU bottleneck(1)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‘trap-and-emulate‘ method to emulate IOs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FAED41C4-98F8-4061-89DA-3BAAB3D314D8}"/>
              </a:ext>
            </a:extLst>
          </p:cNvPr>
          <p:cNvSpPr txBox="1">
            <a:spLocks/>
          </p:cNvSpPr>
          <p:nvPr/>
        </p:nvSpPr>
        <p:spPr>
          <a:xfrm>
            <a:off x="3396015" y="6267249"/>
            <a:ext cx="2777444" cy="367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3CDDA1-8EC3-410E-844B-8BFBC23AB818}"/>
              </a:ext>
            </a:extLst>
          </p:cNvPr>
          <p:cNvSpPr/>
          <p:nvPr/>
        </p:nvSpPr>
        <p:spPr>
          <a:xfrm>
            <a:off x="891807" y="3619687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QEMU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4899BDF-CB06-4549-B3DD-73FCA8F9BDAC}"/>
              </a:ext>
            </a:extLst>
          </p:cNvPr>
          <p:cNvSpPr/>
          <p:nvPr/>
        </p:nvSpPr>
        <p:spPr>
          <a:xfrm>
            <a:off x="2987040" y="2196000"/>
            <a:ext cx="2983572" cy="1003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Kernel (Guest)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949E10B-762A-4F58-B31E-6DBBF68B11C3}"/>
              </a:ext>
            </a:extLst>
          </p:cNvPr>
          <p:cNvSpPr/>
          <p:nvPr/>
        </p:nvSpPr>
        <p:spPr>
          <a:xfrm>
            <a:off x="3428997" y="2759308"/>
            <a:ext cx="2225821" cy="35639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Device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007B48-8D4F-453C-B978-A596C2E36429}"/>
              </a:ext>
            </a:extLst>
          </p:cNvPr>
          <p:cNvSpPr/>
          <p:nvPr/>
        </p:nvSpPr>
        <p:spPr>
          <a:xfrm>
            <a:off x="1210378" y="3754550"/>
            <a:ext cx="3093651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</a:t>
            </a:r>
            <a:r>
              <a:rPr lang="en-US" altLang="ko-KR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C1E148B-D9F6-4694-A28B-7357D2C118B7}"/>
              </a:ext>
            </a:extLst>
          </p:cNvPr>
          <p:cNvSpPr/>
          <p:nvPr/>
        </p:nvSpPr>
        <p:spPr>
          <a:xfrm>
            <a:off x="2687483" y="3103896"/>
            <a:ext cx="290234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F1F6AA-CDE8-4AA8-BA22-75C800D01272}"/>
              </a:ext>
            </a:extLst>
          </p:cNvPr>
          <p:cNvSpPr/>
          <p:nvPr/>
        </p:nvSpPr>
        <p:spPr>
          <a:xfrm>
            <a:off x="891807" y="6114020"/>
            <a:ext cx="6756293" cy="494041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Hardware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8CDBA8-865F-41C4-8FC6-3E49E427EC68}"/>
              </a:ext>
            </a:extLst>
          </p:cNvPr>
          <p:cNvSpPr/>
          <p:nvPr/>
        </p:nvSpPr>
        <p:spPr>
          <a:xfrm>
            <a:off x="891808" y="4874380"/>
            <a:ext cx="6756292" cy="1132993"/>
          </a:xfrm>
          <a:prstGeom prst="rect">
            <a:avLst/>
          </a:prstGeom>
          <a:solidFill>
            <a:srgbClr val="D5FF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Linux Kernel(Host)</a:t>
            </a:r>
            <a:endParaRPr lang="ko-KR" altLang="en-US" sz="20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998E540-1E92-4BEE-AEEA-3ACAA6C91831}"/>
              </a:ext>
            </a:extLst>
          </p:cNvPr>
          <p:cNvSpPr/>
          <p:nvPr/>
        </p:nvSpPr>
        <p:spPr>
          <a:xfrm>
            <a:off x="5399859" y="4937591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Driver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4FA688-F57C-426F-849F-F86852B00DD4}"/>
              </a:ext>
            </a:extLst>
          </p:cNvPr>
          <p:cNvSpPr/>
          <p:nvPr/>
        </p:nvSpPr>
        <p:spPr>
          <a:xfrm>
            <a:off x="1263236" y="4953674"/>
            <a:ext cx="1962743" cy="6360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KVM module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04DC432-26D8-4350-8770-9FDAC1364193}"/>
              </a:ext>
            </a:extLst>
          </p:cNvPr>
          <p:cNvSpPr/>
          <p:nvPr/>
        </p:nvSpPr>
        <p:spPr>
          <a:xfrm>
            <a:off x="2515759" y="6177116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x86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8DA82FD-3BF9-4762-8C16-0B58451448D8}"/>
              </a:ext>
            </a:extLst>
          </p:cNvPr>
          <p:cNvSpPr/>
          <p:nvPr/>
        </p:nvSpPr>
        <p:spPr>
          <a:xfrm>
            <a:off x="5594748" y="6200973"/>
            <a:ext cx="916113" cy="36784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SSD </a:t>
            </a:r>
            <a:endParaRPr lang="ko-KR" altLang="en-US" sz="2000" b="1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368835-A5B2-4B2E-A1C6-0190D5380C1D}"/>
              </a:ext>
            </a:extLst>
          </p:cNvPr>
          <p:cNvSpPr/>
          <p:nvPr/>
        </p:nvSpPr>
        <p:spPr>
          <a:xfrm>
            <a:off x="4882816" y="3754550"/>
            <a:ext cx="266890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DMA Emulation</a:t>
            </a:r>
            <a:endParaRPr lang="ko-KR" altLang="en-US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ABA8932-F30D-44DC-BB75-3B1F1C497220}"/>
              </a:ext>
            </a:extLst>
          </p:cNvPr>
          <p:cNvCxnSpPr>
            <a:cxnSpLocks/>
            <a:stCxn id="24" idx="1"/>
            <a:endCxn id="25" idx="0"/>
          </p:cNvCxnSpPr>
          <p:nvPr/>
        </p:nvCxnSpPr>
        <p:spPr>
          <a:xfrm rot="10800000" flipV="1">
            <a:off x="2757204" y="2937504"/>
            <a:ext cx="671794" cy="81704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083199-4A98-4980-A986-4D0976C82CEB}"/>
              </a:ext>
            </a:extLst>
          </p:cNvPr>
          <p:cNvGrpSpPr/>
          <p:nvPr/>
        </p:nvGrpSpPr>
        <p:grpSpPr>
          <a:xfrm>
            <a:off x="3955343" y="3235448"/>
            <a:ext cx="502722" cy="325148"/>
            <a:chOff x="1517344" y="-627541"/>
            <a:chExt cx="881349" cy="57287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983DF6F-3C42-4187-93B8-EC2D7B967547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753C044-9D81-4360-9EEA-B4926F7E99D4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1F1B10-2E91-42E6-A853-E3861C8A4A70}"/>
                </a:ext>
              </a:extLst>
            </p:cNvPr>
            <p:cNvCxnSpPr>
              <a:stCxn id="46" idx="0"/>
              <a:endCxn id="47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CABCB29-CE1C-484B-88E0-1370C79F3640}"/>
                </a:ext>
              </a:extLst>
            </p:cNvPr>
            <p:cNvCxnSpPr>
              <a:cxnSpLocks/>
              <a:stCxn id="46" idx="7"/>
              <a:endCxn id="47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5C228D9-285B-435C-8844-2633C6101106}"/>
                </a:ext>
              </a:extLst>
            </p:cNvPr>
            <p:cNvCxnSpPr>
              <a:cxnSpLocks/>
              <a:stCxn id="46" idx="6"/>
              <a:endCxn id="47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3FCC8E-EF92-4C45-BE39-AAB5BB2D12AE}"/>
                </a:ext>
              </a:extLst>
            </p:cNvPr>
            <p:cNvCxnSpPr>
              <a:cxnSpLocks/>
              <a:stCxn id="46" idx="5"/>
              <a:endCxn id="47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4634CFE-E951-489F-91CF-068B94913AE7}"/>
                </a:ext>
              </a:extLst>
            </p:cNvPr>
            <p:cNvCxnSpPr>
              <a:cxnSpLocks/>
              <a:stCxn id="46" idx="4"/>
              <a:endCxn id="47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58D91DB-3B05-43CB-95DD-C58B5944A750}"/>
                </a:ext>
              </a:extLst>
            </p:cNvPr>
            <p:cNvCxnSpPr>
              <a:cxnSpLocks/>
              <a:stCxn id="46" idx="3"/>
              <a:endCxn id="47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D0EFC36-3E0C-4987-8620-8200B884AA4E}"/>
                </a:ext>
              </a:extLst>
            </p:cNvPr>
            <p:cNvCxnSpPr>
              <a:cxnSpLocks/>
              <a:stCxn id="46" idx="2"/>
              <a:endCxn id="47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C5564DB-3D33-44A7-A131-1C9F973F8BE7}"/>
                </a:ext>
              </a:extLst>
            </p:cNvPr>
            <p:cNvCxnSpPr>
              <a:cxnSpLocks/>
              <a:stCxn id="47" idx="1"/>
              <a:endCxn id="46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B72EE6-F4C9-45D8-BBDA-501AC43492DB}"/>
              </a:ext>
            </a:extLst>
          </p:cNvPr>
          <p:cNvGrpSpPr/>
          <p:nvPr/>
        </p:nvGrpSpPr>
        <p:grpSpPr>
          <a:xfrm>
            <a:off x="4774016" y="3238010"/>
            <a:ext cx="502722" cy="325148"/>
            <a:chOff x="1517344" y="-627541"/>
            <a:chExt cx="881349" cy="572877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532DD6D-9590-4559-9BB8-162BAA037DC2}"/>
                </a:ext>
              </a:extLst>
            </p:cNvPr>
            <p:cNvSpPr/>
            <p:nvPr/>
          </p:nvSpPr>
          <p:spPr>
            <a:xfrm>
              <a:off x="1517344" y="-627541"/>
              <a:ext cx="881349" cy="5728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0F5AB4F-CA31-43E9-B86B-9144982D14C8}"/>
                </a:ext>
              </a:extLst>
            </p:cNvPr>
            <p:cNvSpPr/>
            <p:nvPr/>
          </p:nvSpPr>
          <p:spPr>
            <a:xfrm>
              <a:off x="1680846" y="-556597"/>
              <a:ext cx="554344" cy="3603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408BFA8-0762-4C2A-BA84-59D21F9383D8}"/>
                </a:ext>
              </a:extLst>
            </p:cNvPr>
            <p:cNvCxnSpPr>
              <a:stCxn id="57" idx="0"/>
              <a:endCxn id="58" idx="0"/>
            </p:cNvCxnSpPr>
            <p:nvPr/>
          </p:nvCxnSpPr>
          <p:spPr>
            <a:xfrm flipH="1">
              <a:off x="1958018" y="-627541"/>
              <a:ext cx="1" cy="70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CBB4389-B743-46A8-897A-7A69FBD92BD6}"/>
                </a:ext>
              </a:extLst>
            </p:cNvPr>
            <p:cNvCxnSpPr>
              <a:cxnSpLocks/>
              <a:stCxn id="57" idx="7"/>
              <a:endCxn id="58" idx="7"/>
            </p:cNvCxnSpPr>
            <p:nvPr/>
          </p:nvCxnSpPr>
          <p:spPr>
            <a:xfrm flipH="1">
              <a:off x="2154008" y="-543645"/>
              <a:ext cx="115614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5D9BB67-A161-406A-9CC1-0E6549A792E5}"/>
                </a:ext>
              </a:extLst>
            </p:cNvPr>
            <p:cNvCxnSpPr>
              <a:cxnSpLocks/>
              <a:stCxn id="57" idx="6"/>
              <a:endCxn id="58" idx="6"/>
            </p:cNvCxnSpPr>
            <p:nvPr/>
          </p:nvCxnSpPr>
          <p:spPr>
            <a:xfrm flipH="1" flipV="1">
              <a:off x="2235190" y="-376435"/>
              <a:ext cx="163503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603409E-BE4B-4E76-A153-E5747C7E9DEA}"/>
                </a:ext>
              </a:extLst>
            </p:cNvPr>
            <p:cNvCxnSpPr>
              <a:cxnSpLocks/>
              <a:stCxn id="57" idx="5"/>
              <a:endCxn id="58" idx="5"/>
            </p:cNvCxnSpPr>
            <p:nvPr/>
          </p:nvCxnSpPr>
          <p:spPr>
            <a:xfrm flipH="1" flipV="1">
              <a:off x="2154008" y="-249041"/>
              <a:ext cx="115614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44B64BD-B2C0-4143-9DA4-4F9700B1CAAF}"/>
                </a:ext>
              </a:extLst>
            </p:cNvPr>
            <p:cNvCxnSpPr>
              <a:cxnSpLocks/>
              <a:stCxn id="57" idx="4"/>
              <a:endCxn id="58" idx="4"/>
            </p:cNvCxnSpPr>
            <p:nvPr/>
          </p:nvCxnSpPr>
          <p:spPr>
            <a:xfrm flipH="1" flipV="1">
              <a:off x="1958018" y="-196273"/>
              <a:ext cx="1" cy="141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58932D2-2A1E-43F9-86B6-7721574FF9B1}"/>
                </a:ext>
              </a:extLst>
            </p:cNvPr>
            <p:cNvCxnSpPr>
              <a:cxnSpLocks/>
              <a:stCxn id="57" idx="3"/>
              <a:endCxn id="58" idx="3"/>
            </p:cNvCxnSpPr>
            <p:nvPr/>
          </p:nvCxnSpPr>
          <p:spPr>
            <a:xfrm flipV="1">
              <a:off x="1646415" y="-249041"/>
              <a:ext cx="115613" cy="110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DEB7060-4A88-4401-8671-746A3B601AE6}"/>
                </a:ext>
              </a:extLst>
            </p:cNvPr>
            <p:cNvCxnSpPr>
              <a:cxnSpLocks/>
              <a:stCxn id="57" idx="2"/>
              <a:endCxn id="58" idx="2"/>
            </p:cNvCxnSpPr>
            <p:nvPr/>
          </p:nvCxnSpPr>
          <p:spPr>
            <a:xfrm flipV="1">
              <a:off x="1517344" y="-376435"/>
              <a:ext cx="163502" cy="3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D683CE8-3722-4989-8F59-99BAC80DDAEB}"/>
                </a:ext>
              </a:extLst>
            </p:cNvPr>
            <p:cNvCxnSpPr>
              <a:cxnSpLocks/>
              <a:stCxn id="58" idx="1"/>
              <a:endCxn id="57" idx="1"/>
            </p:cNvCxnSpPr>
            <p:nvPr/>
          </p:nvCxnSpPr>
          <p:spPr>
            <a:xfrm flipH="1" flipV="1">
              <a:off x="1646415" y="-543645"/>
              <a:ext cx="115613" cy="39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DE4024F9-8ED9-4218-8D63-2CBF79ADD6F0}"/>
              </a:ext>
            </a:extLst>
          </p:cNvPr>
          <p:cNvCxnSpPr>
            <a:stCxn id="24" idx="1"/>
            <a:endCxn id="46" idx="2"/>
          </p:cNvCxnSpPr>
          <p:nvPr/>
        </p:nvCxnSpPr>
        <p:spPr>
          <a:xfrm rot="10800000" flipH="1" flipV="1">
            <a:off x="3428997" y="2937504"/>
            <a:ext cx="526346" cy="460518"/>
          </a:xfrm>
          <a:prstGeom prst="curvedConnector3">
            <a:avLst>
              <a:gd name="adj1" fmla="val -439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C7B4ED6-2F81-4421-9FE3-4503B52931D2}"/>
              </a:ext>
            </a:extLst>
          </p:cNvPr>
          <p:cNvSpPr/>
          <p:nvPr/>
        </p:nvSpPr>
        <p:spPr>
          <a:xfrm>
            <a:off x="3486139" y="3205677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59C6D98A-C63D-4690-9D50-F65304E39966}"/>
              </a:ext>
            </a:extLst>
          </p:cNvPr>
          <p:cNvSpPr/>
          <p:nvPr/>
        </p:nvSpPr>
        <p:spPr>
          <a:xfrm>
            <a:off x="597065" y="2725812"/>
            <a:ext cx="2158805" cy="350578"/>
          </a:xfrm>
          <a:prstGeom prst="wedgeRectCallout">
            <a:avLst>
              <a:gd name="adj1" fmla="val 43220"/>
              <a:gd name="adj2" fmla="val 8713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MMIO : </a:t>
            </a:r>
            <a:r>
              <a:rPr lang="en-US" altLang="ko-KR" i="1" dirty="0" err="1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VM_exit</a:t>
            </a:r>
            <a:endParaRPr lang="ko-KR" altLang="en-US" i="1" dirty="0">
              <a:solidFill>
                <a:srgbClr val="FF0000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44" name="번개 43">
            <a:extLst>
              <a:ext uri="{FF2B5EF4-FFF2-40B4-BE49-F238E27FC236}">
                <a16:creationId xmlns:a16="http://schemas.microsoft.com/office/drawing/2014/main" id="{80AF5ECD-1D3A-4597-B7D3-D48B4B7B8DF0}"/>
              </a:ext>
            </a:extLst>
          </p:cNvPr>
          <p:cNvSpPr/>
          <p:nvPr/>
        </p:nvSpPr>
        <p:spPr>
          <a:xfrm flipH="1">
            <a:off x="649633" y="2804016"/>
            <a:ext cx="166291" cy="203554"/>
          </a:xfrm>
          <a:prstGeom prst="lightningBol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1EA9CB4-ECB6-4CC1-B5D5-A7FCC36BA5B2}"/>
              </a:ext>
            </a:extLst>
          </p:cNvPr>
          <p:cNvSpPr/>
          <p:nvPr/>
        </p:nvSpPr>
        <p:spPr>
          <a:xfrm>
            <a:off x="1675611" y="4250838"/>
            <a:ext cx="2517140" cy="4475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 Disk Image driver</a:t>
            </a:r>
            <a:endParaRPr lang="ko-KR" altLang="en-US" sz="16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96F51CDB-C5BB-4D42-80D7-7255F71D9571}"/>
              </a:ext>
            </a:extLst>
          </p:cNvPr>
          <p:cNvCxnSpPr>
            <a:cxnSpLocks/>
            <a:stCxn id="46" idx="6"/>
            <a:endCxn id="25" idx="3"/>
          </p:cNvCxnSpPr>
          <p:nvPr/>
        </p:nvCxnSpPr>
        <p:spPr>
          <a:xfrm flipH="1">
            <a:off x="4304029" y="3398023"/>
            <a:ext cx="154036" cy="580290"/>
          </a:xfrm>
          <a:prstGeom prst="curvedConnector3">
            <a:avLst>
              <a:gd name="adj1" fmla="val -1502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0D97593F-6634-474E-858D-66B668827713}"/>
              </a:ext>
            </a:extLst>
          </p:cNvPr>
          <p:cNvSpPr/>
          <p:nvPr/>
        </p:nvSpPr>
        <p:spPr>
          <a:xfrm>
            <a:off x="4445536" y="3432270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BED9B1EE-471E-4033-9065-73C501667427}"/>
              </a:ext>
            </a:extLst>
          </p:cNvPr>
          <p:cNvCxnSpPr>
            <a:cxnSpLocks/>
            <a:stCxn id="25" idx="1"/>
            <a:endCxn id="81" idx="1"/>
          </p:cNvCxnSpPr>
          <p:nvPr/>
        </p:nvCxnSpPr>
        <p:spPr>
          <a:xfrm rot="10800000" flipH="1" flipV="1">
            <a:off x="1210377" y="3978312"/>
            <a:ext cx="465233" cy="496288"/>
          </a:xfrm>
          <a:prstGeom prst="curvedConnector3">
            <a:avLst>
              <a:gd name="adj1" fmla="val -497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A12A7AED-703A-41E6-ADD6-A3B75B9E3FB4}"/>
              </a:ext>
            </a:extLst>
          </p:cNvPr>
          <p:cNvSpPr/>
          <p:nvPr/>
        </p:nvSpPr>
        <p:spPr>
          <a:xfrm>
            <a:off x="1101740" y="4281229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CD9152A-3FBF-4D9C-BFF7-4EEBB4266CFE}"/>
              </a:ext>
            </a:extLst>
          </p:cNvPr>
          <p:cNvSpPr/>
          <p:nvPr/>
        </p:nvSpPr>
        <p:spPr>
          <a:xfrm>
            <a:off x="3311022" y="4945629"/>
            <a:ext cx="1791361" cy="6360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Filesystem</a:t>
            </a:r>
            <a:endParaRPr lang="ko-KR" altLang="en-US" sz="2000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C0E47DD-3FC0-4FC1-80BC-9ACD77B76B82}"/>
              </a:ext>
            </a:extLst>
          </p:cNvPr>
          <p:cNvSpPr/>
          <p:nvPr/>
        </p:nvSpPr>
        <p:spPr>
          <a:xfrm>
            <a:off x="3391092" y="4858804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728FBD88-BE84-4A09-A67B-8EB3493DC5B6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 flipH="1">
            <a:off x="3311022" y="4474601"/>
            <a:ext cx="881728" cy="789058"/>
          </a:xfrm>
          <a:prstGeom prst="curvedConnector5">
            <a:avLst>
              <a:gd name="adj1" fmla="val -26250"/>
              <a:gd name="adj2" fmla="val 44027"/>
              <a:gd name="adj3" fmla="val 1262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E866467A-FB03-4C55-8783-C23E189BA1B0}"/>
              </a:ext>
            </a:extLst>
          </p:cNvPr>
          <p:cNvCxnSpPr>
            <a:cxnSpLocks/>
            <a:stCxn id="94" idx="3"/>
            <a:endCxn id="37" idx="1"/>
          </p:cNvCxnSpPr>
          <p:nvPr/>
        </p:nvCxnSpPr>
        <p:spPr>
          <a:xfrm flipV="1">
            <a:off x="5102384" y="5255621"/>
            <a:ext cx="297475" cy="803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4ABEC56B-383D-4825-9B68-18A66AF41CFE}"/>
              </a:ext>
            </a:extLst>
          </p:cNvPr>
          <p:cNvSpPr/>
          <p:nvPr/>
        </p:nvSpPr>
        <p:spPr>
          <a:xfrm>
            <a:off x="5109624" y="4869950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8FCA1793-0F37-4C74-9DE5-17BB1DAE1282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H="1">
            <a:off x="6510862" y="5255621"/>
            <a:ext cx="680358" cy="1129276"/>
          </a:xfrm>
          <a:prstGeom prst="curvedConnector3">
            <a:avLst>
              <a:gd name="adj1" fmla="val -34019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8D7C22C6-9953-45B5-9CA5-045321796063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rot="5400000" flipH="1" flipV="1">
            <a:off x="5860511" y="5765944"/>
            <a:ext cx="627323" cy="242735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구부러짐 135">
            <a:extLst>
              <a:ext uri="{FF2B5EF4-FFF2-40B4-BE49-F238E27FC236}">
                <a16:creationId xmlns:a16="http://schemas.microsoft.com/office/drawing/2014/main" id="{073AABF0-54CC-4E6A-A4A0-C24FDC304E48}"/>
              </a:ext>
            </a:extLst>
          </p:cNvPr>
          <p:cNvCxnSpPr>
            <a:cxnSpLocks/>
          </p:cNvCxnSpPr>
          <p:nvPr/>
        </p:nvCxnSpPr>
        <p:spPr>
          <a:xfrm rot="10800000">
            <a:off x="5084463" y="5365930"/>
            <a:ext cx="285379" cy="3561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구부러짐 138">
            <a:extLst>
              <a:ext uri="{FF2B5EF4-FFF2-40B4-BE49-F238E27FC236}">
                <a16:creationId xmlns:a16="http://schemas.microsoft.com/office/drawing/2014/main" id="{E7C517A4-27B5-4D4C-809F-9B3F543C7DE5}"/>
              </a:ext>
            </a:extLst>
          </p:cNvPr>
          <p:cNvCxnSpPr>
            <a:cxnSpLocks/>
            <a:stCxn id="81" idx="3"/>
            <a:endCxn id="41" idx="2"/>
          </p:cNvCxnSpPr>
          <p:nvPr/>
        </p:nvCxnSpPr>
        <p:spPr>
          <a:xfrm flipV="1">
            <a:off x="4192751" y="4202075"/>
            <a:ext cx="2024515" cy="272526"/>
          </a:xfrm>
          <a:prstGeom prst="curvedConnector2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9FEA4074-9A26-46E9-A398-DECF8A11AB17}"/>
              </a:ext>
            </a:extLst>
          </p:cNvPr>
          <p:cNvCxnSpPr>
            <a:cxnSpLocks/>
          </p:cNvCxnSpPr>
          <p:nvPr/>
        </p:nvCxnSpPr>
        <p:spPr>
          <a:xfrm flipV="1">
            <a:off x="3576632" y="4524155"/>
            <a:ext cx="778705" cy="613524"/>
          </a:xfrm>
          <a:prstGeom prst="curvedConnector3">
            <a:avLst>
              <a:gd name="adj1" fmla="val 124003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1BAE5CE7-4668-4D15-9E65-3CF4BF74E0EA}"/>
              </a:ext>
            </a:extLst>
          </p:cNvPr>
          <p:cNvCxnSpPr>
            <a:cxnSpLocks/>
            <a:stCxn id="25" idx="3"/>
            <a:endCxn id="57" idx="5"/>
          </p:cNvCxnSpPr>
          <p:nvPr/>
        </p:nvCxnSpPr>
        <p:spPr>
          <a:xfrm flipV="1">
            <a:off x="4304029" y="3515542"/>
            <a:ext cx="899088" cy="4627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0890AB81-9045-4F3B-8ABB-2F6A372A22B9}"/>
              </a:ext>
            </a:extLst>
          </p:cNvPr>
          <p:cNvSpPr/>
          <p:nvPr/>
        </p:nvSpPr>
        <p:spPr>
          <a:xfrm>
            <a:off x="5243305" y="3437492"/>
            <a:ext cx="290234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60C018FC-BD74-4DD5-B6AF-B589F79E52A5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 flipV="1">
            <a:off x="4304029" y="2937505"/>
            <a:ext cx="1350789" cy="1040808"/>
          </a:xfrm>
          <a:prstGeom prst="curvedConnector3">
            <a:avLst>
              <a:gd name="adj1" fmla="val 117135"/>
            </a:avLst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18C5D6F1-20F8-45F5-87B5-3C4677F17360}"/>
              </a:ext>
            </a:extLst>
          </p:cNvPr>
          <p:cNvSpPr/>
          <p:nvPr/>
        </p:nvSpPr>
        <p:spPr>
          <a:xfrm>
            <a:off x="5942404" y="3265188"/>
            <a:ext cx="315892" cy="288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E92AA476-1F4B-4E7B-8398-8CF688B20248}"/>
              </a:ext>
            </a:extLst>
          </p:cNvPr>
          <p:cNvSpPr/>
          <p:nvPr/>
        </p:nvSpPr>
        <p:spPr>
          <a:xfrm>
            <a:off x="4348395" y="4014395"/>
            <a:ext cx="484517" cy="101370"/>
          </a:xfrm>
          <a:custGeom>
            <a:avLst/>
            <a:gdLst>
              <a:gd name="connsiteX0" fmla="*/ 0 w 230981"/>
              <a:gd name="connsiteY0" fmla="*/ 11907 h 178628"/>
              <a:gd name="connsiteX1" fmla="*/ 109537 w 230981"/>
              <a:gd name="connsiteY1" fmla="*/ 178594 h 178628"/>
              <a:gd name="connsiteX2" fmla="*/ 230981 w 230981"/>
              <a:gd name="connsiteY2" fmla="*/ 0 h 17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178628">
                <a:moveTo>
                  <a:pt x="0" y="11907"/>
                </a:moveTo>
                <a:cubicBezTo>
                  <a:pt x="35520" y="96242"/>
                  <a:pt x="71040" y="180578"/>
                  <a:pt x="109537" y="178594"/>
                </a:cubicBezTo>
                <a:cubicBezTo>
                  <a:pt x="148034" y="176610"/>
                  <a:pt x="189507" y="88305"/>
                  <a:pt x="23098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4701CD0-E752-4CE2-81BC-1E40BB9F2C47}"/>
              </a:ext>
            </a:extLst>
          </p:cNvPr>
          <p:cNvSpPr/>
          <p:nvPr/>
        </p:nvSpPr>
        <p:spPr>
          <a:xfrm>
            <a:off x="4463338" y="4052338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98AAD8-B6BD-4D0F-A135-A5B2128DD28F}"/>
              </a:ext>
            </a:extLst>
          </p:cNvPr>
          <p:cNvSpPr txBox="1"/>
          <p:nvPr/>
        </p:nvSpPr>
        <p:spPr>
          <a:xfrm>
            <a:off x="7800996" y="5757777"/>
            <a:ext cx="408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[1] </a:t>
            </a:r>
            <a:r>
              <a:rPr lang="en-US" altLang="ko-KR" sz="1000" dirty="0">
                <a:solidFill>
                  <a:srgbClr val="0DAB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https://lolki.tistory.com/3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</a:rPr>
              <a:t>[2] </a:t>
            </a:r>
            <a:r>
              <a:rPr lang="en-US" altLang="ko-KR" sz="1000" dirty="0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https://qemu-project.gitlab.io/qemu/system/devices/nvme.html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r>
              <a:rPr lang="en-US" altLang="ko-KR" sz="1000" dirty="0">
                <a:solidFill>
                  <a:srgbClr val="0DAB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https://www.usenix.org/sites/default/files/conference/protected-files/fast18_slides_li.pdf</a:t>
            </a:r>
            <a:r>
              <a:rPr lang="en-US" altLang="ko-KR" sz="1000" dirty="0">
                <a:solidFill>
                  <a:srgbClr val="0DAB0D"/>
                </a:solidFill>
              </a:rPr>
              <a:t> </a:t>
            </a:r>
          </a:p>
          <a:p>
            <a:endParaRPr lang="ko-KR" altLang="en-US" sz="1000" dirty="0">
              <a:solidFill>
                <a:srgbClr val="0DAB0D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F027221-03CC-49C6-9057-86C4FACF5BC3}"/>
              </a:ext>
            </a:extLst>
          </p:cNvPr>
          <p:cNvSpPr/>
          <p:nvPr/>
        </p:nvSpPr>
        <p:spPr>
          <a:xfrm>
            <a:off x="7836664" y="1475446"/>
            <a:ext cx="4088787" cy="5132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말풍선: 사각형 111">
            <a:extLst>
              <a:ext uri="{FF2B5EF4-FFF2-40B4-BE49-F238E27FC236}">
                <a16:creationId xmlns:a16="http://schemas.microsoft.com/office/drawing/2014/main" id="{D38DEF33-8C83-459F-863D-EBE9305D77F0}"/>
              </a:ext>
            </a:extLst>
          </p:cNvPr>
          <p:cNvSpPr/>
          <p:nvPr/>
        </p:nvSpPr>
        <p:spPr>
          <a:xfrm>
            <a:off x="6133512" y="2714583"/>
            <a:ext cx="717637" cy="350578"/>
          </a:xfrm>
          <a:prstGeom prst="wedgeRectCallout">
            <a:avLst>
              <a:gd name="adj1" fmla="val -37921"/>
              <a:gd name="adj2" fmla="val 9656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MMIO</a:t>
            </a:r>
            <a:endParaRPr lang="ko-KR" altLang="en-US" i="1" dirty="0">
              <a:solidFill>
                <a:srgbClr val="FF0000"/>
              </a:solidFill>
              <a:latin typeface="Consolas" panose="020B0609020204030204" pitchFamily="49" charset="0"/>
              <a:cs typeface="Open Sans" panose="020B060603050402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11279EE-4B63-4EAA-A726-3233E3EE38E6}"/>
              </a:ext>
            </a:extLst>
          </p:cNvPr>
          <p:cNvSpPr/>
          <p:nvPr/>
        </p:nvSpPr>
        <p:spPr>
          <a:xfrm>
            <a:off x="7990084" y="1618516"/>
            <a:ext cx="286656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4E0AC2C-A0A2-446E-A4ED-7240A0700BC6}"/>
              </a:ext>
            </a:extLst>
          </p:cNvPr>
          <p:cNvSpPr/>
          <p:nvPr/>
        </p:nvSpPr>
        <p:spPr>
          <a:xfrm>
            <a:off x="7987623" y="1957898"/>
            <a:ext cx="286656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87035E3-1C3D-487F-9323-9C8DF06E248E}"/>
              </a:ext>
            </a:extLst>
          </p:cNvPr>
          <p:cNvSpPr/>
          <p:nvPr/>
        </p:nvSpPr>
        <p:spPr>
          <a:xfrm>
            <a:off x="8327059" y="1613545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830AA6F-8F39-4235-8424-222A8579F2F0}"/>
              </a:ext>
            </a:extLst>
          </p:cNvPr>
          <p:cNvSpPr/>
          <p:nvPr/>
        </p:nvSpPr>
        <p:spPr>
          <a:xfrm>
            <a:off x="7974969" y="5431129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4D33985-3DEC-4541-A326-8F315AD0D0C1}"/>
              </a:ext>
            </a:extLst>
          </p:cNvPr>
          <p:cNvSpPr/>
          <p:nvPr/>
        </p:nvSpPr>
        <p:spPr>
          <a:xfrm>
            <a:off x="8324115" y="5434311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55B1D00-FC36-4270-AAFA-E90C7D1DEEF3}"/>
              </a:ext>
            </a:extLst>
          </p:cNvPr>
          <p:cNvSpPr/>
          <p:nvPr/>
        </p:nvSpPr>
        <p:spPr>
          <a:xfrm>
            <a:off x="8657009" y="5430061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A77C044-5860-499E-9F39-C89C7DBE66A0}"/>
              </a:ext>
            </a:extLst>
          </p:cNvPr>
          <p:cNvSpPr/>
          <p:nvPr/>
        </p:nvSpPr>
        <p:spPr>
          <a:xfrm>
            <a:off x="8978366" y="5430322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0069ADFA-A471-4F3D-8971-1F93725F53DB}"/>
              </a:ext>
            </a:extLst>
          </p:cNvPr>
          <p:cNvSpPr/>
          <p:nvPr/>
        </p:nvSpPr>
        <p:spPr>
          <a:xfrm>
            <a:off x="9310930" y="5425692"/>
            <a:ext cx="288000" cy="2866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C59DEEC-75A6-4282-B0B8-E54F6AC5A986}"/>
              </a:ext>
            </a:extLst>
          </p:cNvPr>
          <p:cNvSpPr/>
          <p:nvPr/>
        </p:nvSpPr>
        <p:spPr>
          <a:xfrm>
            <a:off x="8679479" y="1612429"/>
            <a:ext cx="288000" cy="286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20CB643-DC1A-421E-9367-7381CE56EA2E}"/>
              </a:ext>
            </a:extLst>
          </p:cNvPr>
          <p:cNvSpPr/>
          <p:nvPr/>
        </p:nvSpPr>
        <p:spPr>
          <a:xfrm>
            <a:off x="8327059" y="1957898"/>
            <a:ext cx="288000" cy="286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82A7658-1223-4C02-A9F7-10F851C1E915}"/>
              </a:ext>
            </a:extLst>
          </p:cNvPr>
          <p:cNvSpPr/>
          <p:nvPr/>
        </p:nvSpPr>
        <p:spPr>
          <a:xfrm>
            <a:off x="7221080" y="5111223"/>
            <a:ext cx="290234" cy="28879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0554A4E5-87E5-4385-9D45-D672044A9885}"/>
              </a:ext>
            </a:extLst>
          </p:cNvPr>
          <p:cNvSpPr/>
          <p:nvPr/>
        </p:nvSpPr>
        <p:spPr>
          <a:xfrm>
            <a:off x="5390418" y="2997665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ECC2C8EA-4499-4792-985F-F45673F7B9C4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276738" y="3050245"/>
            <a:ext cx="86433" cy="3503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A9AB0590-B40E-426D-A8BB-8CAD91F86BBA}"/>
              </a:ext>
            </a:extLst>
          </p:cNvPr>
          <p:cNvSpPr/>
          <p:nvPr/>
        </p:nvSpPr>
        <p:spPr>
          <a:xfrm>
            <a:off x="9032262" y="1621346"/>
            <a:ext cx="315892" cy="288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ko-KR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69060234-3B35-462B-88AE-D1B10361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969" y="2266766"/>
            <a:ext cx="3125175" cy="3118388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AC061C0A-B6E2-4682-9198-2E195703FF18}"/>
              </a:ext>
            </a:extLst>
          </p:cNvPr>
          <p:cNvSpPr txBox="1"/>
          <p:nvPr/>
        </p:nvSpPr>
        <p:spPr>
          <a:xfrm>
            <a:off x="8657009" y="1931949"/>
            <a:ext cx="381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ko-KR" sz="1600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NVMe</a:t>
            </a:r>
            <a:r>
              <a:rPr lang="en-US" altLang="ko-KR" sz="1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driver “rings the doorbell”</a:t>
            </a:r>
            <a:endParaRPr lang="ko-KR" altLang="en-US" sz="1600" dirty="0">
              <a:solidFill>
                <a:srgbClr val="FF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51A391-C219-416F-8F19-FE9F1322BC54}"/>
              </a:ext>
            </a:extLst>
          </p:cNvPr>
          <p:cNvSpPr txBox="1"/>
          <p:nvPr/>
        </p:nvSpPr>
        <p:spPr>
          <a:xfrm>
            <a:off x="9412937" y="153830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Queue </a:t>
            </a:r>
            <a:r>
              <a:rPr lang="en-US" altLang="ko-KR" dirty="0" err="1"/>
              <a:t>mgnt</a:t>
            </a:r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02F915-2D36-4B12-92B5-A7F4C970863D}"/>
              </a:ext>
            </a:extLst>
          </p:cNvPr>
          <p:cNvSpPr txBox="1"/>
          <p:nvPr/>
        </p:nvSpPr>
        <p:spPr>
          <a:xfrm>
            <a:off x="9591620" y="5394619"/>
            <a:ext cx="226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QEMU v-image file AIO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27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8275</TotalTime>
  <Words>3357</Words>
  <Application>Microsoft Office PowerPoint</Application>
  <PresentationFormat>와이드스크린</PresentationFormat>
  <Paragraphs>760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Arial</vt:lpstr>
      <vt:lpstr>Open Sans</vt:lpstr>
      <vt:lpstr>맑은 고딕</vt:lpstr>
      <vt:lpstr>Consolas</vt:lpstr>
      <vt:lpstr>Times New Roman</vt:lpstr>
      <vt:lpstr>Abadi</vt:lpstr>
      <vt:lpstr>Wingdings</vt:lpstr>
      <vt:lpstr>Office 테마</vt:lpstr>
      <vt:lpstr> FEMU    Cheap, Accurate, Scalable and Extensible  Flash EMUlator </vt:lpstr>
      <vt:lpstr>Chapter Objectives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778</cp:revision>
  <dcterms:created xsi:type="dcterms:W3CDTF">2020-01-01T12:09:55Z</dcterms:created>
  <dcterms:modified xsi:type="dcterms:W3CDTF">2022-02-21T05:30:55Z</dcterms:modified>
</cp:coreProperties>
</file>