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8" r:id="rId3"/>
    <p:sldId id="259" r:id="rId4"/>
    <p:sldId id="388" r:id="rId5"/>
    <p:sldId id="356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0" r:id="rId14"/>
    <p:sldId id="390" r:id="rId15"/>
    <p:sldId id="392" r:id="rId16"/>
    <p:sldId id="391" r:id="rId17"/>
    <p:sldId id="389" r:id="rId18"/>
    <p:sldId id="360" r:id="rId19"/>
    <p:sldId id="387" r:id="rId20"/>
    <p:sldId id="386" r:id="rId21"/>
    <p:sldId id="362" r:id="rId22"/>
    <p:sldId id="363" r:id="rId23"/>
    <p:sldId id="364" r:id="rId24"/>
    <p:sldId id="361" r:id="rId25"/>
    <p:sldId id="359" r:id="rId26"/>
    <p:sldId id="367" r:id="rId27"/>
    <p:sldId id="366" r:id="rId28"/>
    <p:sldId id="368" r:id="rId29"/>
    <p:sldId id="373" r:id="rId30"/>
    <p:sldId id="369" r:id="rId31"/>
    <p:sldId id="370" r:id="rId32"/>
    <p:sldId id="371" r:id="rId33"/>
    <p:sldId id="372" r:id="rId34"/>
    <p:sldId id="380" r:id="rId35"/>
    <p:sldId id="374" r:id="rId36"/>
    <p:sldId id="381" r:id="rId37"/>
    <p:sldId id="382" r:id="rId38"/>
    <p:sldId id="383" r:id="rId39"/>
    <p:sldId id="376" r:id="rId40"/>
    <p:sldId id="384" r:id="rId41"/>
    <p:sldId id="375" r:id="rId42"/>
    <p:sldId id="377" r:id="rId43"/>
    <p:sldId id="385" r:id="rId44"/>
    <p:sldId id="378" r:id="rId45"/>
    <p:sldId id="379" r:id="rId46"/>
    <p:sldId id="302" r:id="rId47"/>
  </p:sldIdLst>
  <p:sldSz cx="12192000" cy="6858000"/>
  <p:notesSz cx="6858000" cy="9144000"/>
  <p:embeddedFontLst>
    <p:embeddedFont>
      <p:font typeface="Arial Unicode MS" panose="020B0600000101010101" charset="-127"/>
      <p:regular r:id="rId50"/>
    </p:embeddedFont>
    <p:embeddedFont>
      <p:font typeface="Abadi" panose="020B0604020104020204" pitchFamily="34" charset="0"/>
      <p:regular r:id="rId51"/>
    </p:embeddedFont>
    <p:embeddedFont>
      <p:font typeface="Consolas" panose="020B0609020204030204" pitchFamily="49" charset="0"/>
      <p:regular r:id="rId52"/>
      <p:bold r:id="rId53"/>
      <p:italic r:id="rId54"/>
      <p:boldItalic r:id="rId55"/>
    </p:embeddedFont>
    <p:embeddedFont>
      <p:font typeface="맑은 고딕" panose="020B0503020000020004" pitchFamily="50" charset="-127"/>
      <p:regular r:id="rId56"/>
      <p:bold r:id="rId5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송 인호" initials="송인" lastIdx="1" clrIdx="0">
    <p:extLst>
      <p:ext uri="{19B8F6BF-5375-455C-9EA6-DF929625EA0E}">
        <p15:presenceInfo xmlns:p15="http://schemas.microsoft.com/office/powerpoint/2012/main" userId="555572ad51608a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7FD99"/>
    <a:srgbClr val="0DAB0D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18" autoAdjust="0"/>
    <p:restoredTop sz="75732" autoAdjust="0"/>
  </p:normalViewPr>
  <p:slideViewPr>
    <p:cSldViewPr snapToGrid="0">
      <p:cViewPr>
        <p:scale>
          <a:sx n="50" d="100"/>
          <a:sy n="50" d="100"/>
        </p:scale>
        <p:origin x="2490" y="15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-3804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font" Target="fonts/font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83DE-AF99-494F-AAE3-907AA03ADC39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F2F2-BAF2-4FD2-8F78-825F5609F8F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EF7C4-A33B-414D-829E-A61F96A6D703}" type="datetimeFigureOut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88D51-EB5C-49C7-BC7D-E98C06841E9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7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7A04C-A64A-4323-9CC5-0E9C6E58A8BB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981950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20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F0536-4F9B-4DD7-8287-92845118F792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30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1347D-D6DB-4AB5-9F25-7D929946A1B6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53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70759-0479-4E27-B846-1B7C6E1FE6CB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610600" y="6356351"/>
            <a:ext cx="2743200" cy="3651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724400" y="6356349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73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8AEFE-2CD9-495C-850B-614E6B7CE2E4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1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118A3-8C65-478F-B95E-464E9A48C77F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15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46A61-C994-415E-A510-5B968A042DBA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24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EB3A9-199C-4C16-B82B-89BEAFBFC022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43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ACD51-74E8-4509-8D57-6F78E95ED37B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2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09355-F6EB-4A58-9ABD-7558D5471129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14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D34A-D13F-45B3-B551-21085435E0DC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80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58D9-A5E4-48A0-A7C7-B27EC5C360A2}" type="datetime1">
              <a:rPr lang="ko-KR" altLang="en-US" smtClean="0"/>
              <a:pPr/>
              <a:t>2022-01-03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9FC14-406C-4F77-A652-54400BDED16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401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inhoinno" TargetMode="External"/><Relationship Id="rId2" Type="http://schemas.openxmlformats.org/officeDocument/2006/relationships/hyperlink" Target="mailto:mearrong12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tldp.org/LDP/lkmpg/2.6/lkmpg.pdf" TargetMode="External"/><Relationship Id="rId2" Type="http://schemas.openxmlformats.org/officeDocument/2006/relationships/hyperlink" Target="https://elixir.bootlin.com/linux/latest/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wmkerr/linux-kernel-module" TargetMode="External"/><Relationship Id="rId5" Type="http://schemas.openxmlformats.org/officeDocument/2006/relationships/hyperlink" Target="https://github.com/psachin/kernel_modules" TargetMode="External"/><Relationship Id="rId4" Type="http://schemas.openxmlformats.org/officeDocument/2006/relationships/hyperlink" Target="http://hisjournal.net/doc/The_Linux_Kernel_Module_Programming_Guide_v2.6_by_YoonMin_Nam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5848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Chapter 1</a:t>
            </a: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b="1" dirty="0">
                <a:latin typeface="Consolas" panose="020B0609020204030204" pitchFamily="49" charset="0"/>
                <a:cs typeface="Arial" panose="020B0604020202020204" pitchFamily="34" charset="0"/>
              </a:rPr>
              <a:t>Linux</a:t>
            </a:r>
            <a:r>
              <a:rPr lang="ko-KR" altLang="en-US" b="1" dirty="0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altLang="ko-KR" b="1" dirty="0">
                <a:latin typeface="Consolas" panose="020B0609020204030204" pitchFamily="49" charset="0"/>
                <a:cs typeface="Arial" panose="020B0604020202020204" pitchFamily="34" charset="0"/>
              </a:rPr>
              <a:t>Kernel Module Programming</a:t>
            </a:r>
            <a:endParaRPr lang="ko-KR" alt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81499"/>
            <a:ext cx="9144000" cy="1781176"/>
          </a:xfrm>
        </p:spPr>
        <p:txBody>
          <a:bodyPr>
            <a:normAutofit fontScale="92500" lnSpcReduction="20000"/>
          </a:bodyPr>
          <a:lstStyle/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 January, 2021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HO SONG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mearrong123@gmail.com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www.github.com/inhoinno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215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Example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hello_PID.c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77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Example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hello_PID.ko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3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Example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en_workqueue.c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7B694E3-5647-42FB-8636-A7405A94B4D3}"/>
              </a:ext>
            </a:extLst>
          </p:cNvPr>
          <p:cNvSpPr txBox="1">
            <a:spLocks/>
          </p:cNvSpPr>
          <p:nvPr/>
        </p:nvSpPr>
        <p:spPr>
          <a:xfrm>
            <a:off x="5556216" y="6060629"/>
            <a:ext cx="6553200" cy="47828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20000"/>
              </a:lnSpc>
              <a:buNone/>
            </a:pPr>
            <a:r>
              <a:rPr lang="en-US" altLang="ko-KR" b="1" i="1" dirty="0">
                <a:latin typeface="Arial" panose="020B0604020202020204" pitchFamily="34" charset="0"/>
                <a:cs typeface="Arial" panose="020B0604020202020204" pitchFamily="34" charset="0"/>
              </a:rPr>
              <a:t>Linux Kernel Module Programming Guide v2.6</a:t>
            </a:r>
            <a:r>
              <a:rPr lang="en-US" altLang="ko-KR" i="1" dirty="0">
                <a:latin typeface="Arial" panose="020B0604020202020204" pitchFamily="34" charset="0"/>
                <a:cs typeface="Arial" panose="020B0604020202020204" pitchFamily="34" charset="0"/>
              </a:rPr>
              <a:t> ch14.Scheduling </a:t>
            </a:r>
            <a:r>
              <a:rPr lang="en-US" altLang="ko-KR" i="1" dirty="0" err="1">
                <a:latin typeface="Arial" panose="020B0604020202020204" pitchFamily="34" charset="0"/>
                <a:cs typeface="Arial" panose="020B0604020202020204" pitchFamily="34" charset="0"/>
              </a:rPr>
              <a:t>Task:workqueue</a:t>
            </a:r>
            <a:endParaRPr lang="en-US" altLang="ko-KR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79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Discussion &amp; Future Study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3200" b="1" dirty="0">
                <a:latin typeface="Abadi" panose="020B0604020104020204" pitchFamily="34" charset="0"/>
                <a:cs typeface="Times New Roman" pitchFamily="18" charset="0"/>
              </a:rPr>
              <a:t>Auditing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800" i="1" dirty="0" err="1">
                <a:latin typeface="Times New Roman" pitchFamily="18" charset="0"/>
                <a:cs typeface="Times New Roman" pitchFamily="18" charset="0"/>
              </a:rPr>
              <a:t>workqueue</a:t>
            </a:r>
            <a:r>
              <a:rPr lang="en-US" altLang="ko-KR" sz="2800" i="1" dirty="0">
                <a:latin typeface="Times New Roman" pitchFamily="18" charset="0"/>
                <a:cs typeface="Times New Roman" pitchFamily="18" charset="0"/>
              </a:rPr>
              <a:t>	: </a:t>
            </a:r>
            <a:r>
              <a:rPr lang="en-US" altLang="ko-KR" sz="2800" i="1" dirty="0" err="1">
                <a:latin typeface="Times New Roman" pitchFamily="18" charset="0"/>
                <a:cs typeface="Times New Roman" pitchFamily="18" charset="0"/>
              </a:rPr>
              <a:t>wq_module.ko</a:t>
            </a:r>
            <a:endParaRPr lang="en-US" altLang="ko-KR" sz="2800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sz="2800" i="1" dirty="0" err="1">
                <a:latin typeface="Times New Roman" pitchFamily="18" charset="0"/>
                <a:cs typeface="Times New Roman" pitchFamily="18" charset="0"/>
              </a:rPr>
              <a:t>io_uring</a:t>
            </a:r>
            <a:r>
              <a:rPr lang="en-US" altLang="ko-KR" sz="2800" i="1" dirty="0">
                <a:latin typeface="Times New Roman" pitchFamily="18" charset="0"/>
                <a:cs typeface="Times New Roman" pitchFamily="18" charset="0"/>
              </a:rPr>
              <a:t> 	: </a:t>
            </a:r>
            <a:r>
              <a:rPr lang="en-US" altLang="ko-KR" sz="2800" i="1" dirty="0" err="1">
                <a:latin typeface="Times New Roman" pitchFamily="18" charset="0"/>
                <a:cs typeface="Times New Roman" pitchFamily="18" charset="0"/>
              </a:rPr>
              <a:t>io_uring_audit_module.ko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Character Device Driver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57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Summary 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A signal is a notification that some kind of event has occurred.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and may be sent to a process by kernel, by another process, or by itself.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By default, a signal either is ignored, terminates a process, stops a running process, or restarts a stopped process.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Can change signal action by using 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signal() or </a:t>
            </a:r>
            <a:r>
              <a:rPr lang="en-US" altLang="ko-KR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sigaction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Use kill() to send signal to other process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NULL signal(0) means check </a:t>
            </a:r>
            <a:r>
              <a:rPr lang="en-US" altLang="ko-KR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pid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whether it is using or not.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Each process has signal mask. 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 it can change by </a:t>
            </a:r>
            <a:r>
              <a:rPr lang="en-US" altLang="ko-KR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sigprocmask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If signal blocked, then it remains “pending” till unblocked.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To see pending signals, </a:t>
            </a:r>
            <a:r>
              <a:rPr lang="en-US" altLang="ko-KR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sigpending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()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900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pause() </a:t>
            </a:r>
            <a:r>
              <a:rPr lang="en-US" altLang="ko-KR" sz="2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 suspends execution of the process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2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(until the call is interrupted by a signal handler)</a:t>
            </a:r>
            <a:endParaRPr lang="ko-KR" altLang="en-US" sz="2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343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References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Kernel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source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2"/>
              </a:rPr>
              <a:t>https://elixir.bootlin.com/linux/latest/source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PDF, Textbook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 Kernel Module Programming Guide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3"/>
              </a:rPr>
              <a:t>[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3"/>
              </a:rPr>
              <a:t>원서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3"/>
              </a:rPr>
              <a:t>] https://tldp.org/LDP/lkmpg/2.6/lkmpg.pdf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4"/>
              </a:rPr>
              <a:t>[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4"/>
              </a:rPr>
              <a:t>번역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4"/>
              </a:rPr>
              <a:t>] http://~/lkmpg_v2.6_by_YoonMin_Nam.pdf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Linux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Kernel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Example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[Git] Various example :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5"/>
              </a:rPr>
              <a:t>https://github.com/psachin/kernel_modules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[Git] Greeter &amp; Babel :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hlinkClick r:id="rId6"/>
              </a:rPr>
              <a:t>https://github.com/dwmkerr/linux-kernel-module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8615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016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44C8C-A388-458E-80CE-EC0B3D47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DD72A-79BC-4179-B22A-00E265E1E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103A15-38F7-4D5E-96C8-51CF1E24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677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Linux Kernel Module :: </a:t>
            </a:r>
            <a:r>
              <a:rPr lang="en-US" altLang="ko-KR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hello.ko</a:t>
            </a:r>
            <a:endParaRPr lang="en-US" altLang="ko-KR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Linux</a:t>
            </a:r>
            <a:r>
              <a:rPr lang="ko-KR" altLang="en-US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Module Programming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5785EC0-AF96-445F-82BC-C29BA34FA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41" y="2097912"/>
            <a:ext cx="8477250" cy="13525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345562" y="3068966"/>
            <a:ext cx="2374085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888962-204B-427D-8C84-B881477DDB78}"/>
              </a:ext>
            </a:extLst>
          </p:cNvPr>
          <p:cNvSpPr/>
          <p:nvPr/>
        </p:nvSpPr>
        <p:spPr>
          <a:xfrm>
            <a:off x="3894267" y="2579720"/>
            <a:ext cx="3447875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FC019067-03C4-4052-9576-6EF201596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299307"/>
              </p:ext>
            </p:extLst>
          </p:nvPr>
        </p:nvGraphicFramePr>
        <p:xfrm>
          <a:off x="1332041" y="3875503"/>
          <a:ext cx="952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88">
                  <a:extLst>
                    <a:ext uri="{9D8B030D-6E8A-4147-A177-3AD203B41FA5}">
                      <a16:colId xmlns:a16="http://schemas.microsoft.com/office/drawing/2014/main" val="1850796571"/>
                    </a:ext>
                  </a:extLst>
                </a:gridCol>
                <a:gridCol w="7444530">
                  <a:extLst>
                    <a:ext uri="{9D8B030D-6E8A-4147-A177-3AD203B41FA5}">
                      <a16:colId xmlns:a16="http://schemas.microsoft.com/office/drawing/2014/main" val="3322403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Arial Unicode MS" panose="020B0600000101010101" charset="-127"/>
                          <a:cs typeface="Arial Unicode MS" panose="020B0600000101010101" charset="-127"/>
                        </a:rPr>
                        <a:t>SIGINT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Arial Unicode MS" panose="020B0600000101010101" charset="-127"/>
                        <a:cs typeface="Arial Unicode MS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0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Signal occurs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When User types the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terminal interrupt character. (</a:t>
                      </a:r>
                      <a:r>
                        <a:rPr lang="en-US" altLang="ko-KR" b="1" dirty="0" err="1">
                          <a:solidFill>
                            <a:schemeClr val="tx1"/>
                          </a:solidFill>
                        </a:rPr>
                        <a:t>Ctrl^c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)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Default actions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expected to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terminate the process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3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698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Linux Kernel Module :: </a:t>
            </a:r>
            <a:r>
              <a:rPr lang="en-US" altLang="ko-KR" i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hello.ko</a:t>
            </a:r>
            <a:endParaRPr lang="en-US" altLang="ko-KR" i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Abadi" panose="020B0604020104020204" pitchFamily="34" charset="0"/>
                <a:cs typeface="Arial" panose="020B0604020202020204" pitchFamily="34" charset="0"/>
              </a:rPr>
              <a:t>Difference between </a:t>
            </a: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“hello, world!” in C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Linux</a:t>
            </a:r>
            <a:r>
              <a:rPr lang="ko-KR" altLang="en-US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Module Programming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80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Chapter Objectives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47319"/>
            <a:ext cx="10515600" cy="5024882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Linux Kernel Module </a:t>
            </a:r>
          </a:p>
          <a:p>
            <a:pPr lvl="1">
              <a:lnSpc>
                <a:spcPct val="100000"/>
              </a:lnSpc>
            </a:pP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Kernel?</a:t>
            </a:r>
          </a:p>
          <a:p>
            <a:pPr lvl="1">
              <a:lnSpc>
                <a:spcPct val="100000"/>
              </a:lnSpc>
            </a:pP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Monologue Kernel vs </a:t>
            </a:r>
            <a:r>
              <a:rPr lang="en-US" altLang="ko-KR" sz="2000" i="1" dirty="0" err="1">
                <a:latin typeface="Times New Roman" pitchFamily="18" charset="0"/>
                <a:cs typeface="Times New Roman" pitchFamily="18" charset="0"/>
              </a:rPr>
              <a:t>MicroKernel</a:t>
            </a:r>
            <a:endParaRPr lang="en-US" altLang="ko-KR" sz="2000" i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Linux</a:t>
            </a:r>
            <a:r>
              <a:rPr lang="ko-KR" altLang="en-US" sz="20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Kernel Module</a:t>
            </a:r>
          </a:p>
          <a:p>
            <a:pPr lvl="1">
              <a:lnSpc>
                <a:spcPct val="100000"/>
              </a:lnSpc>
            </a:pP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What Kernel Module can do?</a:t>
            </a:r>
          </a:p>
          <a:p>
            <a:pPr lvl="1">
              <a:lnSpc>
                <a:spcPct val="100000"/>
              </a:lnSpc>
            </a:pP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Why Write a Kernel Module?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sz="2000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Linux Kernel Module Programming</a:t>
            </a:r>
          </a:p>
          <a:p>
            <a:pPr lvl="1"/>
            <a:r>
              <a:rPr lang="en-US" altLang="ko-KR" sz="2000" i="1" dirty="0" err="1">
                <a:latin typeface="Consolas" panose="020B0609020204030204" pitchFamily="49" charset="0"/>
                <a:cs typeface="Times New Roman" pitchFamily="18" charset="0"/>
              </a:rPr>
              <a:t>hello.ko</a:t>
            </a:r>
            <a:r>
              <a:rPr lang="en-US" altLang="ko-KR" sz="2000" i="1" dirty="0">
                <a:latin typeface="Consolas" panose="020B0609020204030204" pitchFamily="49" charset="0"/>
                <a:cs typeface="Times New Roman" pitchFamily="18" charset="0"/>
              </a:rPr>
              <a:t>, </a:t>
            </a:r>
            <a:r>
              <a:rPr lang="en-US" altLang="ko-KR" sz="2000" i="1" dirty="0" err="1">
                <a:latin typeface="Consolas" panose="020B0609020204030204" pitchFamily="49" charset="0"/>
                <a:cs typeface="Times New Roman" pitchFamily="18" charset="0"/>
              </a:rPr>
              <a:t>hello_PID.ko</a:t>
            </a:r>
            <a:endParaRPr lang="en-US" altLang="ko-KR" sz="2000" i="1" dirty="0">
              <a:latin typeface="Consolas" panose="020B0609020204030204" pitchFamily="49" charset="0"/>
              <a:cs typeface="Times New Roman" pitchFamily="18" charset="0"/>
            </a:endParaRPr>
          </a:p>
          <a:p>
            <a:pPr lvl="1"/>
            <a:r>
              <a:rPr lang="en-US" altLang="ko-KR" sz="2000" i="1" dirty="0" err="1">
                <a:latin typeface="Consolas" panose="020B0609020204030204" pitchFamily="49" charset="0"/>
                <a:cs typeface="Times New Roman" pitchFamily="18" charset="0"/>
              </a:rPr>
              <a:t>en_workqueue.ko</a:t>
            </a:r>
            <a:r>
              <a:rPr lang="en-US" altLang="ko-KR" sz="2000" i="1" dirty="0">
                <a:latin typeface="Consolas" panose="020B0609020204030204" pitchFamily="49" charset="0"/>
                <a:cs typeface="Times New Roman" pitchFamily="18" charset="0"/>
              </a:rPr>
              <a:t> </a:t>
            </a:r>
          </a:p>
          <a:p>
            <a:pPr lvl="1"/>
            <a:endParaRPr lang="en-US" altLang="ko-KR" sz="2000" i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1" dirty="0">
                <a:latin typeface="Times New Roman" pitchFamily="18" charset="0"/>
                <a:cs typeface="Times New Roman" pitchFamily="18" charset="0"/>
              </a:rPr>
              <a:t>Discussion &amp; Future Study</a:t>
            </a:r>
          </a:p>
          <a:p>
            <a:pPr lvl="1"/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Auditing </a:t>
            </a:r>
            <a:r>
              <a:rPr lang="en-US" altLang="ko-KR" sz="2000" i="1" dirty="0" err="1">
                <a:latin typeface="Times New Roman" pitchFamily="18" charset="0"/>
                <a:cs typeface="Times New Roman" pitchFamily="18" charset="0"/>
              </a:rPr>
              <a:t>workqueue</a:t>
            </a:r>
            <a:r>
              <a:rPr lang="en-US" altLang="ko-KR" sz="2000" i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ko-KR" sz="2000" i="1" dirty="0" err="1">
                <a:latin typeface="Times New Roman" pitchFamily="18" charset="0"/>
                <a:cs typeface="Times New Roman" pitchFamily="18" charset="0"/>
              </a:rPr>
              <a:t>wq_module.ko</a:t>
            </a: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1000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000" b="1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Summary </a:t>
            </a:r>
          </a:p>
          <a:p>
            <a:pPr marL="457200" lvl="1" indent="0"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11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746FB03-060E-472E-B3E3-A3D048C52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39" y="1990725"/>
            <a:ext cx="8248650" cy="1438275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990600" y="1299718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Various signals…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Signal Types and Default Actions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566870" y="2296858"/>
            <a:ext cx="2189526" cy="210613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888962-204B-427D-8C84-B881477DDB78}"/>
              </a:ext>
            </a:extLst>
          </p:cNvPr>
          <p:cNvSpPr/>
          <p:nvPr/>
        </p:nvSpPr>
        <p:spPr>
          <a:xfrm>
            <a:off x="2648126" y="2567879"/>
            <a:ext cx="1034642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FC019067-03C4-4052-9576-6EF201596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35471"/>
              </p:ext>
            </p:extLst>
          </p:nvPr>
        </p:nvGraphicFramePr>
        <p:xfrm>
          <a:off x="1332041" y="3875503"/>
          <a:ext cx="952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88">
                  <a:extLst>
                    <a:ext uri="{9D8B030D-6E8A-4147-A177-3AD203B41FA5}">
                      <a16:colId xmlns:a16="http://schemas.microsoft.com/office/drawing/2014/main" val="1850796571"/>
                    </a:ext>
                  </a:extLst>
                </a:gridCol>
                <a:gridCol w="7444530">
                  <a:extLst>
                    <a:ext uri="{9D8B030D-6E8A-4147-A177-3AD203B41FA5}">
                      <a16:colId xmlns:a16="http://schemas.microsoft.com/office/drawing/2014/main" val="3322403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Arial Unicode MS" panose="020B0600000101010101" charset="-127"/>
                          <a:cs typeface="Arial Unicode MS" panose="020B0600000101010101" charset="-127"/>
                        </a:rPr>
                        <a:t>SIGCHLD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Arial Unicode MS" panose="020B0600000101010101" charset="-127"/>
                        <a:cs typeface="Arial Unicode MS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0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Signal occurs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When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child process terminated or stopped.  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Default actions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ignore signal.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3599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7313B8-923A-4006-BECE-C8C4E05A6A0B}"/>
              </a:ext>
            </a:extLst>
          </p:cNvPr>
          <p:cNvSpPr/>
          <p:nvPr/>
        </p:nvSpPr>
        <p:spPr>
          <a:xfrm>
            <a:off x="5819164" y="2813604"/>
            <a:ext cx="3937232" cy="210613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EAC1046-4EA8-4127-BBA9-D95D4116A59F}"/>
              </a:ext>
            </a:extLst>
          </p:cNvPr>
          <p:cNvSpPr/>
          <p:nvPr/>
        </p:nvSpPr>
        <p:spPr>
          <a:xfrm>
            <a:off x="2648126" y="3071310"/>
            <a:ext cx="2076274" cy="210613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8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838199" y="1326694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Various signals…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Signal Types and Default Actions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21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23296" y="3035857"/>
            <a:ext cx="2374085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FC019067-03C4-4052-9576-6EF201596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830874"/>
              </p:ext>
            </p:extLst>
          </p:nvPr>
        </p:nvGraphicFramePr>
        <p:xfrm>
          <a:off x="1332041" y="3730464"/>
          <a:ext cx="95279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88">
                  <a:extLst>
                    <a:ext uri="{9D8B030D-6E8A-4147-A177-3AD203B41FA5}">
                      <a16:colId xmlns:a16="http://schemas.microsoft.com/office/drawing/2014/main" val="1850796571"/>
                    </a:ext>
                  </a:extLst>
                </a:gridCol>
                <a:gridCol w="7444530">
                  <a:extLst>
                    <a:ext uri="{9D8B030D-6E8A-4147-A177-3AD203B41FA5}">
                      <a16:colId xmlns:a16="http://schemas.microsoft.com/office/drawing/2014/main" val="3322403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Arial Unicode MS" panose="020B0600000101010101" charset="-127"/>
                          <a:cs typeface="Arial Unicode MS" panose="020B0600000101010101" charset="-127"/>
                        </a:rPr>
                        <a:t>SIGKILL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Arial Unicode MS" panose="020B0600000101010101" charset="-127"/>
                        <a:cs typeface="Arial Unicode MS" panose="020B0600000101010101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0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actions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Always terminates a process.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3599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99FF8D3-7F5C-46F3-B99A-01F3ADF22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41" y="2308267"/>
            <a:ext cx="8277225" cy="9620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888962-204B-427D-8C84-B881477DDB78}"/>
              </a:ext>
            </a:extLst>
          </p:cNvPr>
          <p:cNvSpPr/>
          <p:nvPr/>
        </p:nvSpPr>
        <p:spPr>
          <a:xfrm>
            <a:off x="2663940" y="2892032"/>
            <a:ext cx="3124386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180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24CE8C5-D779-41C6-8C92-F7FE604AB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08" y="1928776"/>
            <a:ext cx="8315325" cy="27432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Signal Types and Default Actions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80345" y="3337458"/>
            <a:ext cx="7123045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888962-204B-427D-8C84-B881477DDB78}"/>
              </a:ext>
            </a:extLst>
          </p:cNvPr>
          <p:cNvSpPr/>
          <p:nvPr/>
        </p:nvSpPr>
        <p:spPr>
          <a:xfrm>
            <a:off x="3281493" y="2309854"/>
            <a:ext cx="4335711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FC019067-03C4-4052-9576-6EF201596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65466"/>
              </p:ext>
            </p:extLst>
          </p:nvPr>
        </p:nvGraphicFramePr>
        <p:xfrm>
          <a:off x="1357208" y="4831849"/>
          <a:ext cx="9527918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88">
                  <a:extLst>
                    <a:ext uri="{9D8B030D-6E8A-4147-A177-3AD203B41FA5}">
                      <a16:colId xmlns:a16="http://schemas.microsoft.com/office/drawing/2014/main" val="1850796571"/>
                    </a:ext>
                  </a:extLst>
                </a:gridCol>
                <a:gridCol w="7444530">
                  <a:extLst>
                    <a:ext uri="{9D8B030D-6E8A-4147-A177-3AD203B41FA5}">
                      <a16:colId xmlns:a16="http://schemas.microsoft.com/office/drawing/2014/main" val="3322403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SIGTERM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0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Signal occurs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When SIGKILL occurs.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Default actions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cleaning up temporary files and other resource so that process can exit gracefully.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35997"/>
                  </a:ext>
                </a:extLst>
              </a:tr>
            </a:tbl>
          </a:graphicData>
        </a:graphic>
      </p:graphicFrame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854014" y="1302599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Various signals…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F4AA1-CCDE-4230-A4B4-D36BACE6F211}"/>
              </a:ext>
            </a:extLst>
          </p:cNvPr>
          <p:cNvSpPr/>
          <p:nvPr/>
        </p:nvSpPr>
        <p:spPr>
          <a:xfrm>
            <a:off x="4771483" y="3081612"/>
            <a:ext cx="4531908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DEE8CF-757F-41F4-9B96-483BE184E72E}"/>
              </a:ext>
            </a:extLst>
          </p:cNvPr>
          <p:cNvSpPr/>
          <p:nvPr/>
        </p:nvSpPr>
        <p:spPr>
          <a:xfrm>
            <a:off x="2180345" y="3607985"/>
            <a:ext cx="5436859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74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93F3C2B-1302-4997-8B36-B28CCD248F1F}"/>
              </a:ext>
            </a:extLst>
          </p:cNvPr>
          <p:cNvSpPr txBox="1">
            <a:spLocks/>
          </p:cNvSpPr>
          <p:nvPr/>
        </p:nvSpPr>
        <p:spPr>
          <a:xfrm>
            <a:off x="854014" y="1302599"/>
            <a:ext cx="10515600" cy="4813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Various signals…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21501-EA2A-4FC2-86FF-A0C1F75DD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208" y="1932403"/>
            <a:ext cx="8135485" cy="288647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Signal Types and Default Actions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180345" y="3294276"/>
            <a:ext cx="899285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888962-204B-427D-8C84-B881477DDB78}"/>
              </a:ext>
            </a:extLst>
          </p:cNvPr>
          <p:cNvSpPr/>
          <p:nvPr/>
        </p:nvSpPr>
        <p:spPr>
          <a:xfrm>
            <a:off x="5660177" y="2234989"/>
            <a:ext cx="3643214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11">
            <a:extLst>
              <a:ext uri="{FF2B5EF4-FFF2-40B4-BE49-F238E27FC236}">
                <a16:creationId xmlns:a16="http://schemas.microsoft.com/office/drawing/2014/main" id="{FC019067-03C4-4052-9576-6EF201596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241694"/>
              </p:ext>
            </p:extLst>
          </p:nvPr>
        </p:nvGraphicFramePr>
        <p:xfrm>
          <a:off x="1357208" y="4831849"/>
          <a:ext cx="95279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3388">
                  <a:extLst>
                    <a:ext uri="{9D8B030D-6E8A-4147-A177-3AD203B41FA5}">
                      <a16:colId xmlns:a16="http://schemas.microsoft.com/office/drawing/2014/main" val="1850796571"/>
                    </a:ext>
                  </a:extLst>
                </a:gridCol>
                <a:gridCol w="7444530">
                  <a:extLst>
                    <a:ext uri="{9D8B030D-6E8A-4147-A177-3AD203B41FA5}">
                      <a16:colId xmlns:a16="http://schemas.microsoft.com/office/drawing/2014/main" val="3322403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Times New Roman" panose="02020603050405020304" pitchFamily="18" charset="0"/>
                        </a:rPr>
                        <a:t>SIGSEV</a:t>
                      </a:r>
                      <a:endParaRPr lang="ko-KR" altLang="en-US" b="1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087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Signal occurs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When process makes an </a:t>
                      </a:r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invalid memory reference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95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Default actions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Terminate process with a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core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dump.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135997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F4AA1-CCDE-4230-A4B4-D36BACE6F211}"/>
              </a:ext>
            </a:extLst>
          </p:cNvPr>
          <p:cNvSpPr/>
          <p:nvPr/>
        </p:nvSpPr>
        <p:spPr>
          <a:xfrm>
            <a:off x="4563845" y="2973220"/>
            <a:ext cx="4739546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DEE8CF-757F-41F4-9B96-483BE184E72E}"/>
              </a:ext>
            </a:extLst>
          </p:cNvPr>
          <p:cNvSpPr/>
          <p:nvPr/>
        </p:nvSpPr>
        <p:spPr>
          <a:xfrm>
            <a:off x="4362829" y="3563724"/>
            <a:ext cx="4940562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9A4E65-AD72-460E-89B7-15B0495E9DF2}"/>
              </a:ext>
            </a:extLst>
          </p:cNvPr>
          <p:cNvSpPr/>
          <p:nvPr/>
        </p:nvSpPr>
        <p:spPr>
          <a:xfrm>
            <a:off x="2180345" y="2505516"/>
            <a:ext cx="1373738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239B437-ED3F-464B-A1C3-34ED22895B46}"/>
              </a:ext>
            </a:extLst>
          </p:cNvPr>
          <p:cNvSpPr/>
          <p:nvPr/>
        </p:nvSpPr>
        <p:spPr>
          <a:xfrm>
            <a:off x="3578523" y="2505516"/>
            <a:ext cx="3503763" cy="21685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993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Changing Signal Dispositions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changing the disposition of a signal 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: </a:t>
            </a: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signal() </a:t>
            </a:r>
            <a:r>
              <a:rPr lang="en-US" altLang="ko-KR" sz="1800" dirty="0">
                <a:latin typeface="Consolas" panose="020B0609020204030204" pitchFamily="49" charset="0"/>
                <a:cs typeface="Arial" panose="020B0604020202020204" pitchFamily="34" charset="0"/>
              </a:rPr>
              <a:t>&amp; </a:t>
            </a:r>
            <a:r>
              <a:rPr lang="en-US" altLang="ko-KR" sz="1800" dirty="0" err="1">
                <a:latin typeface="Consolas" panose="020B0609020204030204" pitchFamily="49" charset="0"/>
                <a:cs typeface="Arial" panose="020B0604020202020204" pitchFamily="34" charset="0"/>
              </a:rPr>
              <a:t>sigaction</a:t>
            </a:r>
            <a:r>
              <a:rPr lang="en-US" altLang="ko-KR" sz="1800" dirty="0">
                <a:latin typeface="Consolas" panose="020B0609020204030204" pitchFamily="49" charset="0"/>
                <a:cs typeface="Arial" panose="020B0604020202020204" pitchFamily="34" charset="0"/>
              </a:rPr>
              <a:t>()</a:t>
            </a:r>
            <a:endParaRPr lang="en-US" altLang="ko-KR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/>
              <a:t>Because of these portability issues, </a:t>
            </a:r>
            <a:r>
              <a:rPr lang="en-US" altLang="ko-KR" sz="1600" dirty="0" err="1">
                <a:latin typeface="Consolas" panose="020B0609020204030204" pitchFamily="49" charset="0"/>
              </a:rPr>
              <a:t>sigaction</a:t>
            </a:r>
            <a:r>
              <a:rPr lang="en-US" altLang="ko-KR" sz="1600" dirty="0">
                <a:latin typeface="Consolas" panose="020B0609020204030204" pitchFamily="49" charset="0"/>
              </a:rPr>
              <a:t>() </a:t>
            </a:r>
            <a:r>
              <a:rPr lang="en-US" altLang="ko-KR" sz="1600" dirty="0"/>
              <a:t>is the (strongly) preferred API for establishing a signal handler.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CC96F2-D750-40A9-A05C-7D24D0A64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2447449"/>
            <a:ext cx="7906853" cy="1409897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637471" y="3140016"/>
            <a:ext cx="744748" cy="143637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CDBB25-CDC9-43B2-8089-0B2310E58A79}"/>
              </a:ext>
            </a:extLst>
          </p:cNvPr>
          <p:cNvSpPr/>
          <p:nvPr/>
        </p:nvSpPr>
        <p:spPr>
          <a:xfrm>
            <a:off x="4474233" y="3140015"/>
            <a:ext cx="1866182" cy="143637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FB5B826-0737-44CD-AD39-2BE2A02FA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9870"/>
            <a:ext cx="4515480" cy="13336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6784A06-DDD8-4624-9D31-9E1B0123444F}"/>
              </a:ext>
            </a:extLst>
          </p:cNvPr>
          <p:cNvSpPr txBox="1"/>
          <p:nvPr/>
        </p:nvSpPr>
        <p:spPr>
          <a:xfrm>
            <a:off x="5560206" y="4105913"/>
            <a:ext cx="2793534" cy="24083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SIG_DFL </a:t>
            </a:r>
            <a:r>
              <a:rPr lang="en-US" altLang="ko-KR" sz="1400" dirty="0">
                <a:latin typeface="Consolas" panose="020B0609020204030204" pitchFamily="49" charset="0"/>
              </a:rPr>
              <a:t>: default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 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Reset the disposition of the signal to its default.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Term</a:t>
            </a: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: terminate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Ign</a:t>
            </a: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: ignore sig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Core</a:t>
            </a: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: terminate &amp; core dump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Stop</a:t>
            </a: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: stop 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Cont</a:t>
            </a:r>
            <a:r>
              <a:rPr lang="en-US" altLang="ko-KR" sz="12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: continue if stopped</a:t>
            </a:r>
          </a:p>
          <a:p>
            <a:endParaRPr lang="ko-KR" altLang="en-US" sz="105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95E02-5A80-4B5B-9805-501875F7057F}"/>
              </a:ext>
            </a:extLst>
          </p:cNvPr>
          <p:cNvSpPr txBox="1"/>
          <p:nvPr/>
        </p:nvSpPr>
        <p:spPr>
          <a:xfrm>
            <a:off x="8560266" y="4099870"/>
            <a:ext cx="2941040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SIG_IGN </a:t>
            </a:r>
            <a:r>
              <a:rPr lang="en-US" altLang="ko-KR" sz="1400" dirty="0">
                <a:latin typeface="Consolas" panose="020B0609020204030204" pitchFamily="49" charset="0"/>
              </a:rPr>
              <a:t>: ignore</a:t>
            </a: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sz="1600" dirty="0"/>
              <a:t> 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Ignore the signal.</a:t>
            </a:r>
          </a:p>
          <a:p>
            <a:endParaRPr lang="en-US" altLang="ko-KR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If the signal is generated for this process, the kernel </a:t>
            </a:r>
            <a:r>
              <a:rPr lang="en-US" altLang="ko-KR" sz="1600" b="1" i="1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silently discards it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. </a:t>
            </a:r>
          </a:p>
          <a:p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</a:t>
            </a:r>
            <a:r>
              <a:rPr lang="en-US" altLang="ko-KR" sz="1600" b="1" i="1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process never even knows </a:t>
            </a: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that the signal occurred.</a:t>
            </a:r>
            <a:endParaRPr lang="ko-KR" altLang="en-US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CC3AB5-43C0-421A-A661-64C03FC14D8D}"/>
              </a:ext>
            </a:extLst>
          </p:cNvPr>
          <p:cNvSpPr/>
          <p:nvPr/>
        </p:nvSpPr>
        <p:spPr>
          <a:xfrm>
            <a:off x="1135414" y="4473893"/>
            <a:ext cx="1866182" cy="143637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25507C-4A62-441A-9B81-B387CC002905}"/>
              </a:ext>
            </a:extLst>
          </p:cNvPr>
          <p:cNvSpPr/>
          <p:nvPr/>
        </p:nvSpPr>
        <p:spPr>
          <a:xfrm>
            <a:off x="5601418" y="4219663"/>
            <a:ext cx="925217" cy="196026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850FE2B-8962-4EA3-AC4C-A0C6C63470BF}"/>
              </a:ext>
            </a:extLst>
          </p:cNvPr>
          <p:cNvSpPr/>
          <p:nvPr/>
        </p:nvSpPr>
        <p:spPr>
          <a:xfrm>
            <a:off x="8635767" y="4211274"/>
            <a:ext cx="925217" cy="196026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772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Signal Handler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02BC6B-1241-46B8-A36F-6EF0E9101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79" y="1411838"/>
            <a:ext cx="7468642" cy="4420217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7976003" y="3110883"/>
            <a:ext cx="1615966" cy="1268145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9C3A9-EFF2-4BA3-9727-30CBF1800821}"/>
              </a:ext>
            </a:extLst>
          </p:cNvPr>
          <p:cNvSpPr txBox="1"/>
          <p:nvPr/>
        </p:nvSpPr>
        <p:spPr>
          <a:xfrm>
            <a:off x="9731229" y="2527175"/>
            <a:ext cx="2265027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Don’t call </a:t>
            </a:r>
            <a:r>
              <a:rPr lang="en-US" altLang="ko-KR" b="1" dirty="0" err="1">
                <a:solidFill>
                  <a:srgbClr val="FF0000"/>
                </a:solidFill>
              </a:rPr>
              <a:t>stdio</a:t>
            </a:r>
            <a:r>
              <a:rPr lang="en-US" altLang="ko-KR" b="1" dirty="0">
                <a:solidFill>
                  <a:srgbClr val="FF0000"/>
                </a:solidFill>
              </a:rPr>
              <a:t> function !!!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B7826E1-FDEB-43F8-B5BF-53062DF80716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672506" y="3173506"/>
            <a:ext cx="1191237" cy="34148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9926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Signal Handler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3E4C2B-E609-4718-A8D7-7AC923A2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39" y="1269130"/>
            <a:ext cx="4470275" cy="52377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424DDCB-F293-43BE-B052-6AB0EC180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487" y="1694941"/>
            <a:ext cx="5595476" cy="299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77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Sending Signals </a:t>
            </a:r>
            <a:r>
              <a:rPr lang="en-US" altLang="ko-KR" sz="24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 process to process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7458B3-F9A7-404F-970C-1E6EAA9D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Send signal to other process 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: </a:t>
            </a: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kill()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F4DC19-CB1E-4019-AFB5-7839F25B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19387"/>
            <a:ext cx="7924800" cy="14192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4139125" y="3357897"/>
            <a:ext cx="627220" cy="239216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40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Sending Signals </a:t>
            </a:r>
            <a:r>
              <a:rPr lang="en-US" altLang="ko-KR" sz="24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 process to process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7458B3-F9A7-404F-970C-1E6EAA9D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Send signal to other process 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: </a:t>
            </a:r>
            <a:r>
              <a:rPr lang="en-US" altLang="ko-KR" dirty="0">
                <a:latin typeface="Consolas" panose="020B0609020204030204" pitchFamily="49" charset="0"/>
                <a:cs typeface="Arial" panose="020B0604020202020204" pitchFamily="34" charset="0"/>
              </a:rPr>
              <a:t>kill()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F4DC19-CB1E-4019-AFB5-7839F25BA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769" y="1746451"/>
            <a:ext cx="7924800" cy="14192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284603" y="2456064"/>
            <a:ext cx="876337" cy="125312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00906-82AF-4ACD-9DCB-C278D0D7A829}"/>
              </a:ext>
            </a:extLst>
          </p:cNvPr>
          <p:cNvSpPr txBox="1"/>
          <p:nvPr/>
        </p:nvSpPr>
        <p:spPr>
          <a:xfrm>
            <a:off x="723838" y="3319874"/>
            <a:ext cx="2229519" cy="147732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Case 1 : </a:t>
            </a:r>
            <a:r>
              <a:rPr lang="en-US" altLang="ko-KR" dirty="0" err="1">
                <a:latin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</a:rPr>
              <a:t> &gt; 0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the signal is sent to the </a:t>
            </a:r>
            <a:r>
              <a:rPr lang="en-US" altLang="ko-KR" b="1" dirty="0"/>
              <a:t>process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(specified by </a:t>
            </a:r>
            <a:r>
              <a:rPr lang="en-US" altLang="ko-KR" dirty="0" err="1"/>
              <a:t>pid</a:t>
            </a:r>
            <a:r>
              <a:rPr lang="en-US" altLang="ko-KR" dirty="0"/>
              <a:t>)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D3397E-9CD1-4922-806B-373CD39450AB}"/>
              </a:ext>
            </a:extLst>
          </p:cNvPr>
          <p:cNvSpPr txBox="1"/>
          <p:nvPr/>
        </p:nvSpPr>
        <p:spPr>
          <a:xfrm>
            <a:off x="3062751" y="3321209"/>
            <a:ext cx="2359555" cy="286232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Case 2 : </a:t>
            </a:r>
            <a:r>
              <a:rPr lang="en-US" altLang="ko-KR" dirty="0" err="1">
                <a:latin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</a:rPr>
              <a:t> == 0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the signal is sent to </a:t>
            </a:r>
            <a:r>
              <a:rPr lang="en-US" altLang="ko-KR" b="1" dirty="0"/>
              <a:t>every process</a:t>
            </a:r>
            <a:r>
              <a:rPr lang="en-US" altLang="ko-KR" dirty="0"/>
              <a:t> in the same process group as the calling process, </a:t>
            </a:r>
          </a:p>
          <a:p>
            <a:r>
              <a:rPr lang="en-US" altLang="ko-KR" b="1" dirty="0"/>
              <a:t>including the calling process itself.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EB8EB-CE83-4998-92F0-82C1F0C8848C}"/>
              </a:ext>
            </a:extLst>
          </p:cNvPr>
          <p:cNvSpPr txBox="1"/>
          <p:nvPr/>
        </p:nvSpPr>
        <p:spPr>
          <a:xfrm>
            <a:off x="5531700" y="3319874"/>
            <a:ext cx="2580454" cy="203132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Case 3 : </a:t>
            </a:r>
            <a:r>
              <a:rPr lang="en-US" altLang="ko-KR" dirty="0" err="1">
                <a:latin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</a:rPr>
              <a:t> &lt; -1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the signal is sent to all of the processes in the process group</a:t>
            </a:r>
          </a:p>
          <a:p>
            <a:r>
              <a:rPr lang="en-US" altLang="ko-KR" dirty="0"/>
              <a:t>whose ID equals the </a:t>
            </a:r>
            <a:r>
              <a:rPr lang="en-US" altLang="ko-KR" b="1" dirty="0"/>
              <a:t>absolute value of </a:t>
            </a:r>
            <a:r>
              <a:rPr lang="en-US" altLang="ko-KR" b="1" dirty="0" err="1">
                <a:latin typeface="Consolas" panose="020B0609020204030204" pitchFamily="49" charset="0"/>
              </a:rPr>
              <a:t>pid</a:t>
            </a:r>
            <a:r>
              <a:rPr lang="en-US" altLang="ko-KR" b="1" dirty="0">
                <a:latin typeface="Consolas" panose="020B0609020204030204" pitchFamily="49" charset="0"/>
              </a:rPr>
              <a:t> </a:t>
            </a:r>
            <a:endParaRPr lang="ko-KR" altLang="en-US" b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0875E-E257-440E-A1B0-04BF21112EE0}"/>
              </a:ext>
            </a:extLst>
          </p:cNvPr>
          <p:cNvSpPr txBox="1"/>
          <p:nvPr/>
        </p:nvSpPr>
        <p:spPr>
          <a:xfrm>
            <a:off x="8223852" y="3319874"/>
            <a:ext cx="2987457" cy="2585323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Case 4 : </a:t>
            </a:r>
            <a:r>
              <a:rPr lang="en-US" altLang="ko-KR" dirty="0" err="1">
                <a:latin typeface="Consolas" panose="020B0609020204030204" pitchFamily="49" charset="0"/>
              </a:rPr>
              <a:t>pid</a:t>
            </a:r>
            <a:r>
              <a:rPr lang="en-US" altLang="ko-KR" dirty="0">
                <a:latin typeface="Consolas" panose="020B0609020204030204" pitchFamily="49" charset="0"/>
              </a:rPr>
              <a:t> == -1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/>
              <a:t>the signal is </a:t>
            </a:r>
            <a:r>
              <a:rPr lang="en-US" altLang="ko-KR" b="1" dirty="0"/>
              <a:t>sent to every process</a:t>
            </a:r>
            <a:r>
              <a:rPr lang="en-US" altLang="ko-KR" dirty="0"/>
              <a:t> for which the calling process has permission to send a signal, </a:t>
            </a:r>
          </a:p>
          <a:p>
            <a:r>
              <a:rPr lang="en-US" altLang="ko-KR" dirty="0"/>
              <a:t>except </a:t>
            </a:r>
            <a:r>
              <a:rPr lang="en-US" altLang="ko-KR" dirty="0" err="1"/>
              <a:t>init</a:t>
            </a:r>
            <a:r>
              <a:rPr lang="en-US" altLang="ko-KR" dirty="0"/>
              <a:t> (process ID 1) and the calling process.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C95CFC1-B168-4509-A6FC-56B2EBD64F9A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838598" y="2800496"/>
            <a:ext cx="1114760" cy="5193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F0D7F53-AD47-4683-A2E9-293564AB5F1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020754" y="2832000"/>
            <a:ext cx="1221775" cy="48920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EFEEC37-E164-4F1E-80EB-9F19B9B3856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821927" y="2680684"/>
            <a:ext cx="225258" cy="63919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96FC58A-E765-4997-86CB-B5E8F4E19935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7055103" y="2691442"/>
            <a:ext cx="2662478" cy="6284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359D706-61D4-44E5-9F6A-6549C4E5B907}"/>
              </a:ext>
            </a:extLst>
          </p:cNvPr>
          <p:cNvSpPr txBox="1"/>
          <p:nvPr/>
        </p:nvSpPr>
        <p:spPr>
          <a:xfrm>
            <a:off x="664752" y="6289345"/>
            <a:ext cx="10862495" cy="369332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*If no process matches the specified </a:t>
            </a:r>
            <a:r>
              <a:rPr lang="en-US" altLang="ko-KR" dirty="0" err="1">
                <a:latin typeface="Consolas" panose="020B0609020204030204" pitchFamily="49" charset="0"/>
              </a:rPr>
              <a:t>pid</a:t>
            </a:r>
            <a:r>
              <a:rPr lang="en-US" altLang="ko-KR" dirty="0"/>
              <a:t>, </a:t>
            </a:r>
            <a:r>
              <a:rPr lang="en-US" altLang="ko-KR" dirty="0">
                <a:latin typeface="Consolas" panose="020B0609020204030204" pitchFamily="49" charset="0"/>
              </a:rPr>
              <a:t>kill() </a:t>
            </a:r>
            <a:r>
              <a:rPr lang="en-US" altLang="ko-KR" dirty="0"/>
              <a:t>fails and sets </a:t>
            </a:r>
            <a:r>
              <a:rPr lang="en-US" altLang="ko-KR" dirty="0" err="1">
                <a:latin typeface="Consolas" panose="020B0609020204030204" pitchFamily="49" charset="0"/>
              </a:rPr>
              <a:t>errno</a:t>
            </a:r>
            <a:r>
              <a:rPr lang="en-US" altLang="ko-KR" dirty="0"/>
              <a:t> to </a:t>
            </a:r>
            <a:r>
              <a:rPr lang="en-US" altLang="ko-KR" dirty="0">
                <a:latin typeface="Consolas" panose="020B0609020204030204" pitchFamily="49" charset="0"/>
              </a:rPr>
              <a:t>ESRCH </a:t>
            </a:r>
            <a:r>
              <a:rPr lang="en-US" altLang="ko-KR" dirty="0"/>
              <a:t>(“No such process”).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33080812-6EA5-4958-8236-B64A5272D745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927340" y="2581376"/>
            <a:ext cx="795432" cy="21912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6B504F1-53B2-448A-A3A6-5FB99EA4BEB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722772" y="2581376"/>
            <a:ext cx="3366409" cy="12531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676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Sending Signals </a:t>
            </a:r>
            <a:r>
              <a:rPr lang="en-US" altLang="ko-KR" sz="24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 process to process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7458B3-F9A7-404F-970C-1E6EAA9D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A process needs appropriate permissions to be able send a signal to another process.</a:t>
            </a:r>
            <a:endParaRPr lang="en-US" altLang="ko-KR" sz="18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00906-82AF-4ACD-9DCB-C278D0D7A829}"/>
              </a:ext>
            </a:extLst>
          </p:cNvPr>
          <p:cNvSpPr txBox="1"/>
          <p:nvPr/>
        </p:nvSpPr>
        <p:spPr>
          <a:xfrm>
            <a:off x="7082557" y="1644114"/>
            <a:ext cx="4891083" cy="1200329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Case 1 : CAP_KILL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A privileged (CAP_KILL) process may send a signal to any process.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D3397E-9CD1-4922-806B-373CD39450AB}"/>
              </a:ext>
            </a:extLst>
          </p:cNvPr>
          <p:cNvSpPr txBox="1"/>
          <p:nvPr/>
        </p:nvSpPr>
        <p:spPr>
          <a:xfrm>
            <a:off x="7082557" y="2926321"/>
            <a:ext cx="4891083" cy="147732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Case 2 : </a:t>
            </a:r>
            <a:r>
              <a:rPr lang="en-US" altLang="ko-KR" dirty="0" err="1">
                <a:latin typeface="Consolas" panose="020B0609020204030204" pitchFamily="49" charset="0"/>
              </a:rPr>
              <a:t>init</a:t>
            </a:r>
            <a:r>
              <a:rPr lang="en-US" altLang="ko-KR" dirty="0">
                <a:latin typeface="Consolas" panose="020B0609020204030204" pitchFamily="49" charset="0"/>
              </a:rPr>
              <a:t> process(PID =1)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This is a special case.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It can be sent only signals for which it has a handler installed.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5EB8EB-CE83-4998-92F0-82C1F0C8848C}"/>
              </a:ext>
            </a:extLst>
          </p:cNvPr>
          <p:cNvSpPr txBox="1"/>
          <p:nvPr/>
        </p:nvSpPr>
        <p:spPr>
          <a:xfrm>
            <a:off x="7082557" y="4443582"/>
            <a:ext cx="4891083" cy="236988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Default : 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An unprivileged process can send a signal to another process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>
                <a:latin typeface="Consolas" panose="020B0609020204030204" pitchFamily="49" charset="0"/>
              </a:rPr>
              <a:t> if the real or effective user ID of the sending process matches the real user ID or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600" dirty="0">
                <a:latin typeface="Consolas" panose="020B0609020204030204" pitchFamily="49" charset="0"/>
              </a:rPr>
              <a:t>saved set-user-ID of the receiving process, as shown in Figure 20-2.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C767FD-8EFE-46F5-B88D-3C42D2F72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86" y="2655012"/>
            <a:ext cx="6242414" cy="25125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A97139-0D72-49AF-A562-69630C2E43E3}"/>
              </a:ext>
            </a:extLst>
          </p:cNvPr>
          <p:cNvSpPr txBox="1"/>
          <p:nvPr/>
        </p:nvSpPr>
        <p:spPr>
          <a:xfrm>
            <a:off x="293616" y="2038169"/>
            <a:ext cx="9060110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“ it prevents one user from sending signals to another user’s process that is running a set-user-ID program belonging to the user trying to send the signal ”</a:t>
            </a:r>
          </a:p>
          <a:p>
            <a:endParaRPr lang="en-US" altLang="ko-KR" dirty="0"/>
          </a:p>
          <a:p>
            <a:r>
              <a:rPr lang="en-US" altLang="ko-KR" dirty="0"/>
              <a:t>“..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한 명의 사용자가 시그널을 보내려고 하는 사용자에 속한 </a:t>
            </a:r>
            <a:r>
              <a:rPr lang="en-US" altLang="ko-KR" dirty="0"/>
              <a:t>set-user-ID</a:t>
            </a:r>
            <a:r>
              <a:rPr lang="ko-KR" altLang="en-US" dirty="0"/>
              <a:t>프로그램을 실행 하고 있는 다른 사용자 프로세스에 시그널을 전달하는 것을 막는다</a:t>
            </a:r>
            <a:r>
              <a:rPr lang="en-US" altLang="ko-KR" dirty="0"/>
              <a:t>.”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7095D1-046B-4891-AB94-CBD278AD7777}"/>
              </a:ext>
            </a:extLst>
          </p:cNvPr>
          <p:cNvSpPr txBox="1"/>
          <p:nvPr/>
        </p:nvSpPr>
        <p:spPr>
          <a:xfrm>
            <a:off x="562062" y="6297492"/>
            <a:ext cx="5900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* SIGCONT signal is treated specially.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1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: Concepts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55983" y="1799322"/>
            <a:ext cx="2471517" cy="245378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What is Kernel?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A resource manager who services multiple users with limited resources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Monolithic</a:t>
            </a:r>
            <a:r>
              <a:rPr lang="ko-KR" altLang="en-US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Kernel, Micro Kernel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Linux Kernel Module</a:t>
            </a:r>
            <a:endParaRPr lang="en-US" altLang="ko-KR" i="1" dirty="0">
              <a:latin typeface="Times New Roman" panose="02020603050405020304" pitchFamily="18" charset="0"/>
              <a:ea typeface="Arial Unicode MS" panose="020B0600000101010101" charset="-127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133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Checking for the Existence of a Process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7458B3-F9A7-404F-970C-1E6EAA9D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kill()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system call can serve another purpose.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If the </a:t>
            </a:r>
            <a:r>
              <a:rPr lang="en-US" altLang="ko-KR" sz="2000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</a:t>
            </a:r>
            <a:r>
              <a:rPr lang="en-US" altLang="ko-KR" sz="20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argument is specified as 0 (the so-called null signal), then no signal is sent.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sz="2000" dirty="0"/>
              <a:t>Instead, </a:t>
            </a:r>
            <a:r>
              <a:rPr lang="en-US" altLang="ko-KR" sz="2000" dirty="0">
                <a:latin typeface="Consolas" panose="020B0609020204030204" pitchFamily="49" charset="0"/>
              </a:rPr>
              <a:t>kill() </a:t>
            </a:r>
            <a:r>
              <a:rPr lang="en-US" altLang="ko-KR" sz="2000" dirty="0"/>
              <a:t>merely performs error checking to see if the process can be signaled.</a:t>
            </a:r>
            <a:endParaRPr lang="ko-KR" altLang="en-US" sz="20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14C4C13-BCA7-462F-A60C-7F6B278E2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948718"/>
            <a:ext cx="7924800" cy="141922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65D3BE-BA46-4EE4-87AE-46FF78209C5A}"/>
              </a:ext>
            </a:extLst>
          </p:cNvPr>
          <p:cNvSpPr/>
          <p:nvPr/>
        </p:nvSpPr>
        <p:spPr>
          <a:xfrm>
            <a:off x="7129982" y="5537989"/>
            <a:ext cx="820218" cy="151442"/>
          </a:xfrm>
          <a:prstGeom prst="rect">
            <a:avLst/>
          </a:prstGeom>
          <a:solidFill>
            <a:srgbClr val="00B0F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449636-3E54-4DA5-9DEE-8E9BB9DD42AA}"/>
              </a:ext>
            </a:extLst>
          </p:cNvPr>
          <p:cNvSpPr/>
          <p:nvPr/>
        </p:nvSpPr>
        <p:spPr>
          <a:xfrm>
            <a:off x="5537201" y="2074333"/>
            <a:ext cx="4986866" cy="143934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7337A6-41BD-4E11-8194-2EE6CA309CF1}"/>
              </a:ext>
            </a:extLst>
          </p:cNvPr>
          <p:cNvSpPr/>
          <p:nvPr/>
        </p:nvSpPr>
        <p:spPr>
          <a:xfrm>
            <a:off x="1652864" y="2309861"/>
            <a:ext cx="961471" cy="170871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8DFD3-1E31-4B40-8F9F-A25D41EA5DB8}"/>
              </a:ext>
            </a:extLst>
          </p:cNvPr>
          <p:cNvSpPr txBox="1"/>
          <p:nvPr/>
        </p:nvSpPr>
        <p:spPr>
          <a:xfrm>
            <a:off x="1964269" y="4563533"/>
            <a:ext cx="353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ESRCH error!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process doesn’t exist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EAA564-F608-4CF1-8300-C6E4B8361B25}"/>
              </a:ext>
            </a:extLst>
          </p:cNvPr>
          <p:cNvSpPr txBox="1"/>
          <p:nvPr/>
        </p:nvSpPr>
        <p:spPr>
          <a:xfrm>
            <a:off x="6663270" y="4557287"/>
            <a:ext cx="353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EPERM error!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process exist, but not authorized to send signal</a:t>
            </a:r>
          </a:p>
          <a:p>
            <a:r>
              <a:rPr lang="en-US" altLang="ko-KR" dirty="0"/>
              <a:t>Or Succeed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 Process exist and be able to send signal  </a:t>
            </a:r>
            <a:endParaRPr lang="en-US" altLang="ko-KR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A65C5B2-4A18-4CA8-8E87-02E9085E6F9F}"/>
              </a:ext>
            </a:extLst>
          </p:cNvPr>
          <p:cNvSpPr/>
          <p:nvPr/>
        </p:nvSpPr>
        <p:spPr>
          <a:xfrm>
            <a:off x="6758503" y="4705569"/>
            <a:ext cx="675236" cy="15144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5CDF52-047F-471F-BA08-52E08CE6C8E6}"/>
              </a:ext>
            </a:extLst>
          </p:cNvPr>
          <p:cNvSpPr/>
          <p:nvPr/>
        </p:nvSpPr>
        <p:spPr>
          <a:xfrm>
            <a:off x="2067970" y="4705569"/>
            <a:ext cx="675236" cy="151442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9418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Other Ways of Sending Signals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7458B3-F9A7-404F-970C-1E6EAA9D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Consolas" panose="020B0609020204030204" pitchFamily="49" charset="0"/>
              </a:rPr>
              <a:t>raise() </a:t>
            </a:r>
            <a:r>
              <a:rPr lang="en-US" altLang="ko-KR" dirty="0"/>
              <a:t>and </a:t>
            </a:r>
            <a:r>
              <a:rPr lang="en-US" altLang="ko-KR" dirty="0" err="1">
                <a:latin typeface="Consolas" panose="020B0609020204030204" pitchFamily="49" charset="0"/>
              </a:rPr>
              <a:t>killpg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endParaRPr lang="ko-KR" altLang="en-US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86862D-9C7F-4162-B9C5-15184F9B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49" y="1858433"/>
            <a:ext cx="7962900" cy="1447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343537C-8569-40F1-BE70-E8D238FF6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0" y="3551768"/>
            <a:ext cx="79152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18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Displaying Signal Descriptions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32</a:t>
            </a:fld>
            <a:endParaRPr lang="ko-KR" altLang="en-US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97458B3-F9A7-404F-970C-1E6EAA9D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ko-KR" altLang="en-US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147EF1-B62C-4B79-AEC1-FA06F1651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4904032"/>
            <a:ext cx="7991475" cy="10572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E5C6838-522B-4663-A39C-FC4B82070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262" y="1699115"/>
            <a:ext cx="7972425" cy="28098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958A8CC-F8D9-467A-B52E-85A09ECF1EDC}"/>
              </a:ext>
            </a:extLst>
          </p:cNvPr>
          <p:cNvSpPr/>
          <p:nvPr/>
        </p:nvSpPr>
        <p:spPr>
          <a:xfrm>
            <a:off x="2260136" y="3776133"/>
            <a:ext cx="2303397" cy="176843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2134FE5-30D8-47FD-93A7-7BA7022FDEF0}"/>
              </a:ext>
            </a:extLst>
          </p:cNvPr>
          <p:cNvSpPr/>
          <p:nvPr/>
        </p:nvSpPr>
        <p:spPr>
          <a:xfrm>
            <a:off x="2260136" y="5579534"/>
            <a:ext cx="3641131" cy="219570"/>
          </a:xfrm>
          <a:prstGeom prst="rect">
            <a:avLst/>
          </a:prstGeom>
          <a:solidFill>
            <a:srgbClr val="0000FF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41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 Sets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0273621-A416-43B6-92AD-B40348D5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i="1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sigset_t</a:t>
            </a:r>
            <a:r>
              <a:rPr lang="en-US" altLang="ko-KR" i="1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: a bit mask.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must be implemented using either some scalar type or a C structure</a:t>
            </a:r>
            <a:endParaRPr lang="ko-KR" altLang="en-US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F179A98-54D3-46F1-845C-A0A787FFFFB5}"/>
              </a:ext>
            </a:extLst>
          </p:cNvPr>
          <p:cNvGrpSpPr/>
          <p:nvPr/>
        </p:nvGrpSpPr>
        <p:grpSpPr>
          <a:xfrm>
            <a:off x="502465" y="2360716"/>
            <a:ext cx="4126685" cy="2387191"/>
            <a:chOff x="7155810" y="2779269"/>
            <a:chExt cx="3783434" cy="218862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A513333-6495-47A4-ADF6-F03ECE0E8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8540" y="3236622"/>
              <a:ext cx="2419484" cy="1575994"/>
            </a:xfrm>
            <a:prstGeom prst="rect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</p:pic>
        <p:sp>
          <p:nvSpPr>
            <p:cNvPr id="8" name="화살표: 오각형 7">
              <a:extLst>
                <a:ext uri="{FF2B5EF4-FFF2-40B4-BE49-F238E27FC236}">
                  <a16:creationId xmlns:a16="http://schemas.microsoft.com/office/drawing/2014/main" id="{C36080F3-CB0D-434B-82DD-4F006BABD102}"/>
                </a:ext>
              </a:extLst>
            </p:cNvPr>
            <p:cNvSpPr/>
            <p:nvPr/>
          </p:nvSpPr>
          <p:spPr>
            <a:xfrm flipH="1">
              <a:off x="9272982" y="4553551"/>
              <a:ext cx="1666262" cy="41434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BITMASK</a:t>
              </a:r>
              <a:endParaRPr lang="ko-KR" altLang="en-US" dirty="0"/>
            </a:p>
          </p:txBody>
        </p:sp>
        <p:sp>
          <p:nvSpPr>
            <p:cNvPr id="3" name="말풍선: 사각형 2">
              <a:extLst>
                <a:ext uri="{FF2B5EF4-FFF2-40B4-BE49-F238E27FC236}">
                  <a16:creationId xmlns:a16="http://schemas.microsoft.com/office/drawing/2014/main" id="{E7C2C593-5FE9-401C-9D61-6B48BBB44DFC}"/>
                </a:ext>
              </a:extLst>
            </p:cNvPr>
            <p:cNvSpPr/>
            <p:nvPr/>
          </p:nvSpPr>
          <p:spPr>
            <a:xfrm>
              <a:off x="7155810" y="2796116"/>
              <a:ext cx="1325460" cy="285225"/>
            </a:xfrm>
            <a:prstGeom prst="wedgeRectCallout">
              <a:avLst>
                <a:gd name="adj1" fmla="val 43091"/>
                <a:gd name="adj2" fmla="val 133089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Signal Set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말풍선: 사각형 10">
              <a:extLst>
                <a:ext uri="{FF2B5EF4-FFF2-40B4-BE49-F238E27FC236}">
                  <a16:creationId xmlns:a16="http://schemas.microsoft.com/office/drawing/2014/main" id="{1136D330-AAC3-45BB-8545-E5A287431BF6}"/>
                </a:ext>
              </a:extLst>
            </p:cNvPr>
            <p:cNvSpPr/>
            <p:nvPr/>
          </p:nvSpPr>
          <p:spPr>
            <a:xfrm>
              <a:off x="9613784" y="2779269"/>
              <a:ext cx="1325460" cy="285225"/>
            </a:xfrm>
            <a:prstGeom prst="wedgeRectCallout">
              <a:avLst>
                <a:gd name="adj1" fmla="val -38555"/>
                <a:gd name="adj2" fmla="val 15956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Sigset_t</a:t>
              </a:r>
              <a:r>
                <a:rPr lang="en-US" altLang="ko-KR" dirty="0">
                  <a:solidFill>
                    <a:schemeClr val="tx1"/>
                  </a:solidFill>
                  <a:latin typeface="Consolas" panose="020B0609020204030204" pitchFamily="49" charset="0"/>
                </a:rPr>
                <a:t> </a:t>
              </a: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(</a:t>
              </a:r>
              <a:r>
                <a:rPr lang="en-US" altLang="ko-KR" sz="1200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bitmaks</a:t>
              </a:r>
              <a:r>
                <a:rPr lang="en-US" altLang="ko-KR" sz="1200" dirty="0">
                  <a:solidFill>
                    <a:schemeClr val="tx1"/>
                  </a:solidFill>
                  <a:latin typeface="Consolas" panose="020B0609020204030204" pitchFamily="49" charset="0"/>
                </a:rPr>
                <a:t>)</a:t>
              </a:r>
              <a:endParaRPr lang="ko-KR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5D4EFB-3580-4281-BB64-5F04FC7D5236}"/>
              </a:ext>
            </a:extLst>
          </p:cNvPr>
          <p:cNvGrpSpPr/>
          <p:nvPr/>
        </p:nvGrpSpPr>
        <p:grpSpPr>
          <a:xfrm>
            <a:off x="6184383" y="1987570"/>
            <a:ext cx="4698281" cy="4322257"/>
            <a:chOff x="4681537" y="2635431"/>
            <a:chExt cx="8134350" cy="74833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74D6258-180F-4C0D-93F6-5DB4EE672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7449" y="2635431"/>
              <a:ext cx="8029575" cy="16668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4E092B2-1570-4A9F-9ACB-91BB16931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24400" y="4330043"/>
              <a:ext cx="8048625" cy="16954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20EDB6-C957-4E42-99CD-792E321C5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1537" y="6025493"/>
              <a:ext cx="8134350" cy="14478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566A18D-C2BA-4022-90FE-110CE4FF6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53428" y="7537479"/>
              <a:ext cx="7991475" cy="258127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96106F7-B20E-40A0-8E4D-B35D315CA6AA}"/>
              </a:ext>
            </a:extLst>
          </p:cNvPr>
          <p:cNvSpPr txBox="1"/>
          <p:nvPr/>
        </p:nvSpPr>
        <p:spPr>
          <a:xfrm>
            <a:off x="8498048" y="2147582"/>
            <a:ext cx="2100255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initialize signal set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9F711-7F09-48D3-934B-224489F8EE56}"/>
              </a:ext>
            </a:extLst>
          </p:cNvPr>
          <p:cNvSpPr txBox="1"/>
          <p:nvPr/>
        </p:nvSpPr>
        <p:spPr>
          <a:xfrm>
            <a:off x="8533523" y="3126849"/>
            <a:ext cx="203741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Add/delete signal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BD3D99-2D76-4C0C-BCC1-64CCA646C20E}"/>
              </a:ext>
            </a:extLst>
          </p:cNvPr>
          <p:cNvSpPr txBox="1"/>
          <p:nvPr/>
        </p:nvSpPr>
        <p:spPr>
          <a:xfrm>
            <a:off x="8533523" y="4100901"/>
            <a:ext cx="233108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Is signal is member?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A55B03-39C4-41DE-A447-AF710DE4C7E5}"/>
              </a:ext>
            </a:extLst>
          </p:cNvPr>
          <p:cNvSpPr txBox="1"/>
          <p:nvPr/>
        </p:nvSpPr>
        <p:spPr>
          <a:xfrm>
            <a:off x="8533523" y="4924887"/>
            <a:ext cx="3067250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GNU C library signals </a:t>
            </a:r>
            <a:r>
              <a:rPr lang="en-US" altLang="ko-KR" dirty="0" err="1"/>
              <a:t>funcs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D4996-A03C-4214-B160-4468C8B9289B}"/>
              </a:ext>
            </a:extLst>
          </p:cNvPr>
          <p:cNvSpPr txBox="1"/>
          <p:nvPr/>
        </p:nvSpPr>
        <p:spPr>
          <a:xfrm>
            <a:off x="518127" y="6216784"/>
            <a:ext cx="11155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* the initialization of static variables to 0 can’t portably be relied upon as indicating an empty signal set, since signal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sets may be implemented using structures other than bit masks. (don’t use </a:t>
            </a:r>
            <a:r>
              <a:rPr lang="en-US" altLang="ko-KR" sz="1600" dirty="0" err="1">
                <a:solidFill>
                  <a:srgbClr val="FF0000"/>
                </a:solidFill>
              </a:rPr>
              <a:t>memset</a:t>
            </a:r>
            <a:r>
              <a:rPr lang="en-US" altLang="ko-KR" sz="1600" dirty="0">
                <a:solidFill>
                  <a:srgbClr val="FF0000"/>
                </a:solidFill>
              </a:rPr>
              <a:t>(3</a:t>
            </a:r>
            <a:r>
              <a:rPr lang="en-US" altLang="ko-KR" sz="1600">
                <a:solidFill>
                  <a:srgbClr val="FF0000"/>
                </a:solidFill>
              </a:rPr>
              <a:t>) also.)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6446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 Sets(9)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F0273621-A416-43B6-92AD-B40348D57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i="1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sigset_t</a:t>
            </a:r>
            <a:r>
              <a:rPr lang="en-US" altLang="ko-KR" i="1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: a bit mask.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must be implemented using either some scalar type or a C structure</a:t>
            </a:r>
            <a:endParaRPr lang="ko-KR" altLang="en-US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35D4EFB-3580-4281-BB64-5F04FC7D5236}"/>
              </a:ext>
            </a:extLst>
          </p:cNvPr>
          <p:cNvGrpSpPr/>
          <p:nvPr/>
        </p:nvGrpSpPr>
        <p:grpSpPr>
          <a:xfrm>
            <a:off x="362309" y="2034092"/>
            <a:ext cx="4698281" cy="4322257"/>
            <a:chOff x="4681537" y="2635431"/>
            <a:chExt cx="8134350" cy="748332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74D6258-180F-4C0D-93F6-5DB4EE672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7449" y="2635431"/>
              <a:ext cx="8029575" cy="166687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4E092B2-1570-4A9F-9ACB-91BB16931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4400" y="4330043"/>
              <a:ext cx="8048625" cy="169545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C020EDB6-C957-4E42-99CD-792E321C5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1537" y="6025493"/>
              <a:ext cx="8134350" cy="1447800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566A18D-C2BA-4022-90FE-110CE4FF6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53428" y="7537479"/>
              <a:ext cx="7991475" cy="2581275"/>
            </a:xfrm>
            <a:prstGeom prst="rect">
              <a:avLst/>
            </a:prstGeom>
          </p:spPr>
        </p:pic>
      </p:grpSp>
      <p:pic>
        <p:nvPicPr>
          <p:cNvPr id="23" name="그림 22">
            <a:extLst>
              <a:ext uri="{FF2B5EF4-FFF2-40B4-BE49-F238E27FC236}">
                <a16:creationId xmlns:a16="http://schemas.microsoft.com/office/drawing/2014/main" id="{5F57C620-C0E4-4C7C-A7E5-2CAB3EFA6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366" y="302049"/>
            <a:ext cx="5580750" cy="24471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87C701B-9ECA-462E-9E6D-8D8640EE48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2366" y="2801576"/>
            <a:ext cx="5201162" cy="2027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1F4930D-8CA4-420C-B2A6-FF8284F2AA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32366" y="4883408"/>
            <a:ext cx="4724658" cy="1849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008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</a:t>
            </a:r>
            <a:r>
              <a:rPr lang="ko-KR" altLang="en-US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 Mask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B35FF48-5300-498E-85BB-1A55CD6C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kernel maintains a </a:t>
            </a:r>
            <a:r>
              <a:rPr lang="en-US" altLang="ko-KR" dirty="0">
                <a:latin typeface="Consolas" panose="020B0609020204030204" pitchFamily="49" charset="0"/>
              </a:rPr>
              <a:t>signal mask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latin typeface="Consolas" panose="020B0609020204030204" pitchFamily="49" charset="0"/>
              </a:rPr>
              <a:t>signal mask </a:t>
            </a:r>
            <a:r>
              <a:rPr lang="en-US" altLang="ko-KR" sz="1800" dirty="0">
                <a:latin typeface="Consolas" panose="020B0609020204030204" pitchFamily="49" charset="0"/>
              </a:rPr>
              <a:t>: </a:t>
            </a:r>
            <a:r>
              <a:rPr lang="en-US" altLang="ko-KR" sz="1800" dirty="0"/>
              <a:t>a set of signals whose delivery to the process is currently blocked.</a:t>
            </a:r>
            <a:endParaRPr lang="ko-KR" altLang="en-US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720344-D535-40A0-99F1-171CBD21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2359666"/>
            <a:ext cx="4191000" cy="3601641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D5A0DDE0-F2B1-4A04-A72B-38185334C85C}"/>
              </a:ext>
            </a:extLst>
          </p:cNvPr>
          <p:cNvSpPr/>
          <p:nvPr/>
        </p:nvSpPr>
        <p:spPr>
          <a:xfrm>
            <a:off x="2737556" y="3028950"/>
            <a:ext cx="1451295" cy="1451295"/>
          </a:xfrm>
          <a:prstGeom prst="ellipse">
            <a:avLst/>
          </a:prstGeom>
          <a:solidFill>
            <a:schemeClr val="accent5">
              <a:lumMod val="20000"/>
              <a:lumOff val="80000"/>
              <a:alpha val="47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45DD76-830A-4307-9EF8-766A522A590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3463204" y="2033143"/>
            <a:ext cx="2760853" cy="99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5E8F50D-5864-4FCC-B17B-D60F9E2730A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3463204" y="4480245"/>
            <a:ext cx="2760853" cy="1506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59AE27-77DA-4EA2-897D-5632839D4615}"/>
              </a:ext>
            </a:extLst>
          </p:cNvPr>
          <p:cNvSpPr txBox="1"/>
          <p:nvPr/>
        </p:nvSpPr>
        <p:spPr>
          <a:xfrm>
            <a:off x="6213574" y="2033143"/>
            <a:ext cx="5470586" cy="39703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 If a signal that is blocked is sent to a process,</a:t>
            </a:r>
          </a:p>
          <a:p>
            <a:r>
              <a:rPr lang="en-US" altLang="ko-KR" dirty="0"/>
              <a:t>delivery of that signal is delayed until it is unblocked by being removed from the</a:t>
            </a:r>
          </a:p>
          <a:p>
            <a:r>
              <a:rPr lang="en-US" altLang="ko-KR" dirty="0"/>
              <a:t>process signal mask.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8450CEE-5838-434F-B58A-F6F7D895F681}"/>
              </a:ext>
            </a:extLst>
          </p:cNvPr>
          <p:cNvCxnSpPr>
            <a:cxnSpLocks/>
          </p:cNvCxnSpPr>
          <p:nvPr/>
        </p:nvCxnSpPr>
        <p:spPr>
          <a:xfrm>
            <a:off x="8948867" y="2062458"/>
            <a:ext cx="2709733" cy="1491854"/>
          </a:xfrm>
          <a:prstGeom prst="line">
            <a:avLst/>
          </a:prstGeom>
          <a:ln w="1143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F21667C6-92C7-49B2-8740-E1FEC1FEA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1559" r="55949" b="5715"/>
          <a:stretch/>
        </p:blipFill>
        <p:spPr>
          <a:xfrm>
            <a:off x="6292489" y="4661755"/>
            <a:ext cx="1029686" cy="12042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849441-B0A8-435F-AD92-2154A9C3775F}"/>
              </a:ext>
            </a:extLst>
          </p:cNvPr>
          <p:cNvSpPr txBox="1"/>
          <p:nvPr/>
        </p:nvSpPr>
        <p:spPr>
          <a:xfrm>
            <a:off x="7477460" y="5079193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{ /* signal mask*/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36" name="화살표: U자형 35">
            <a:extLst>
              <a:ext uri="{FF2B5EF4-FFF2-40B4-BE49-F238E27FC236}">
                <a16:creationId xmlns:a16="http://schemas.microsoft.com/office/drawing/2014/main" id="{D93E6310-AF04-4885-8228-EA4EA790C326}"/>
              </a:ext>
            </a:extLst>
          </p:cNvPr>
          <p:cNvSpPr/>
          <p:nvPr/>
        </p:nvSpPr>
        <p:spPr>
          <a:xfrm rot="4119272">
            <a:off x="8417077" y="2262383"/>
            <a:ext cx="889487" cy="833167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설명선: 선 36">
            <a:extLst>
              <a:ext uri="{FF2B5EF4-FFF2-40B4-BE49-F238E27FC236}">
                <a16:creationId xmlns:a16="http://schemas.microsoft.com/office/drawing/2014/main" id="{08EF5D0D-2B97-452B-871C-EBACF852B4A1}"/>
              </a:ext>
            </a:extLst>
          </p:cNvPr>
          <p:cNvSpPr/>
          <p:nvPr/>
        </p:nvSpPr>
        <p:spPr>
          <a:xfrm>
            <a:off x="6003987" y="2019466"/>
            <a:ext cx="1728538" cy="369332"/>
          </a:xfrm>
          <a:prstGeom prst="borderCallout1">
            <a:avLst>
              <a:gd name="adj1" fmla="val 41961"/>
              <a:gd name="adj2" fmla="val 105693"/>
              <a:gd name="adj3" fmla="val 127975"/>
              <a:gd name="adj4" fmla="val 137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Blocked signal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E236D-74C7-4DDC-8DC4-D786D9180AAF}"/>
              </a:ext>
            </a:extLst>
          </p:cNvPr>
          <p:cNvSpPr txBox="1"/>
          <p:nvPr/>
        </p:nvSpPr>
        <p:spPr>
          <a:xfrm rot="1728368">
            <a:off x="9374410" y="2420027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Block  :{ signal ~~}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5494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</a:t>
            </a:r>
            <a:r>
              <a:rPr lang="ko-KR" altLang="en-US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 Mask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21667C6-92C7-49B2-8740-E1FEC1FEA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1559" r="55949" b="5715"/>
          <a:stretch/>
        </p:blipFill>
        <p:spPr>
          <a:xfrm>
            <a:off x="838200" y="1196091"/>
            <a:ext cx="1029686" cy="12042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849441-B0A8-435F-AD92-2154A9C3775F}"/>
              </a:ext>
            </a:extLst>
          </p:cNvPr>
          <p:cNvSpPr txBox="1"/>
          <p:nvPr/>
        </p:nvSpPr>
        <p:spPr>
          <a:xfrm>
            <a:off x="2023171" y="1613529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{ /* signal mask*/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662955-8949-4CDE-B826-25FD9AEE2226}"/>
              </a:ext>
            </a:extLst>
          </p:cNvPr>
          <p:cNvSpPr txBox="1"/>
          <p:nvPr/>
        </p:nvSpPr>
        <p:spPr>
          <a:xfrm>
            <a:off x="5210175" y="1285875"/>
            <a:ext cx="6562725" cy="144655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When a signal handler is invoked</a:t>
            </a:r>
            <a:r>
              <a:rPr lang="en-US" altLang="ko-KR" dirty="0"/>
              <a:t>, </a:t>
            </a:r>
          </a:p>
          <a:p>
            <a:r>
              <a:rPr lang="en-US" altLang="ko-KR" sz="1600" dirty="0"/>
              <a:t>the signal that caused its invocation can be</a:t>
            </a:r>
          </a:p>
          <a:p>
            <a:r>
              <a:rPr lang="en-US" altLang="ko-KR" sz="1600" dirty="0"/>
              <a:t>automatically added to the signal mask. </a:t>
            </a:r>
          </a:p>
          <a:p>
            <a:r>
              <a:rPr lang="en-US" altLang="ko-KR" sz="1600" dirty="0"/>
              <a:t>Whether or not this occurs depends on the flags used when the handler is established using </a:t>
            </a:r>
            <a:r>
              <a:rPr lang="en-US" altLang="ko-KR" sz="1600" dirty="0" err="1">
                <a:latin typeface="Consolas" panose="020B0609020204030204" pitchFamily="49" charset="0"/>
              </a:rPr>
              <a:t>sigaction</a:t>
            </a:r>
            <a:r>
              <a:rPr lang="en-US" altLang="ko-KR" sz="1600" dirty="0">
                <a:latin typeface="Consolas" panose="020B0609020204030204" pitchFamily="49" charset="0"/>
              </a:rPr>
              <a:t>()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EE68BF-3445-446C-9093-38A285F49EFB}"/>
              </a:ext>
            </a:extLst>
          </p:cNvPr>
          <p:cNvSpPr txBox="1"/>
          <p:nvPr/>
        </p:nvSpPr>
        <p:spPr>
          <a:xfrm>
            <a:off x="5210175" y="2960243"/>
            <a:ext cx="6562725" cy="1323439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When a signal handler is established with </a:t>
            </a:r>
            <a:r>
              <a:rPr lang="en-US" altLang="ko-KR" sz="2400" dirty="0" err="1">
                <a:latin typeface="Consolas" panose="020B0609020204030204" pitchFamily="49" charset="0"/>
              </a:rPr>
              <a:t>sigaction</a:t>
            </a:r>
            <a:r>
              <a:rPr lang="en-US" altLang="ko-KR" sz="2400" dirty="0">
                <a:latin typeface="Consolas" panose="020B0609020204030204" pitchFamily="49" charset="0"/>
              </a:rPr>
              <a:t>()</a:t>
            </a:r>
            <a:r>
              <a:rPr lang="en-US" altLang="ko-KR" sz="2400" dirty="0"/>
              <a:t>,</a:t>
            </a:r>
          </a:p>
          <a:p>
            <a:r>
              <a:rPr lang="en-US" altLang="ko-KR" sz="1600" dirty="0"/>
              <a:t> it is possible to specify an additional set of signals that are to be blocked when the handler is invoked.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B46EA2-5965-4B7E-8850-9BB25E606AC4}"/>
              </a:ext>
            </a:extLst>
          </p:cNvPr>
          <p:cNvSpPr txBox="1"/>
          <p:nvPr/>
        </p:nvSpPr>
        <p:spPr>
          <a:xfrm>
            <a:off x="5210175" y="4511500"/>
            <a:ext cx="6562725" cy="954107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The </a:t>
            </a:r>
            <a:r>
              <a:rPr lang="en-US" altLang="ko-KR" sz="2400" dirty="0" err="1">
                <a:latin typeface="Consolas" panose="020B0609020204030204" pitchFamily="49" charset="0"/>
              </a:rPr>
              <a:t>sigprocmask</a:t>
            </a:r>
            <a:r>
              <a:rPr lang="en-US" altLang="ko-KR" sz="2400" dirty="0">
                <a:latin typeface="Consolas" panose="020B0609020204030204" pitchFamily="49" charset="0"/>
              </a:rPr>
              <a:t>() </a:t>
            </a:r>
            <a:r>
              <a:rPr lang="en-US" altLang="ko-KR" sz="2400" dirty="0"/>
              <a:t>system call </a:t>
            </a:r>
          </a:p>
          <a:p>
            <a:r>
              <a:rPr lang="en-US" altLang="ko-KR" sz="1600" dirty="0"/>
              <a:t>can be used at any time to explicitly add signals to, and remove signals from, the signal mask.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8596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D4E0F09-A046-4C9B-8AC5-0420A9621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We can use </a:t>
            </a:r>
            <a:r>
              <a:rPr lang="en-US" altLang="ko-KR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sigprocmask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()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to change the process signal mask,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to retrieve the existing mask, 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or both.</a:t>
            </a:r>
            <a:endParaRPr lang="ko-KR" altLang="en-US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</a:t>
            </a:r>
            <a:r>
              <a:rPr lang="ko-KR" altLang="en-US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 Mask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21667C6-92C7-49B2-8740-E1FEC1FEA0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1559" r="55949" b="5715"/>
          <a:stretch/>
        </p:blipFill>
        <p:spPr>
          <a:xfrm>
            <a:off x="1171575" y="3243966"/>
            <a:ext cx="1029686" cy="12042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849441-B0A8-435F-AD92-2154A9C3775F}"/>
              </a:ext>
            </a:extLst>
          </p:cNvPr>
          <p:cNvSpPr txBox="1"/>
          <p:nvPr/>
        </p:nvSpPr>
        <p:spPr>
          <a:xfrm>
            <a:off x="2356546" y="3661404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{ /* signal mask*/ 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F4BE76-3D18-41E2-83DC-1B4864DB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5963" y="3998043"/>
            <a:ext cx="8201025" cy="1524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8E85E1-8D25-42E9-A101-7B4383305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125" y="1335957"/>
            <a:ext cx="5934277" cy="216361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4E22ABE-E429-4E32-B711-00303EB1ADCD}"/>
              </a:ext>
            </a:extLst>
          </p:cNvPr>
          <p:cNvSpPr/>
          <p:nvPr/>
        </p:nvSpPr>
        <p:spPr>
          <a:xfrm>
            <a:off x="3980464" y="4685028"/>
            <a:ext cx="743936" cy="201772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293EB8A-C6F9-4D3F-A3C9-214DC45744EB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4972050" y="2417762"/>
            <a:ext cx="6000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ECD493C-310C-47D0-8B29-0C307018043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4352432" y="2417762"/>
            <a:ext cx="619618" cy="226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D5DA56-1EDF-4E3C-B150-F79879B09658}"/>
              </a:ext>
            </a:extLst>
          </p:cNvPr>
          <p:cNvSpPr/>
          <p:nvPr/>
        </p:nvSpPr>
        <p:spPr>
          <a:xfrm>
            <a:off x="4867275" y="4704091"/>
            <a:ext cx="1844975" cy="182709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0822DE5C-9362-4E2A-A106-2B024B62F803}"/>
              </a:ext>
            </a:extLst>
          </p:cNvPr>
          <p:cNvSpPr/>
          <p:nvPr/>
        </p:nvSpPr>
        <p:spPr>
          <a:xfrm>
            <a:off x="7058519" y="3763912"/>
            <a:ext cx="2190256" cy="3129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98142"/>
              <a:gd name="adj6" fmla="val -230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specified signal set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EAD622-652E-4420-8405-DA476DD70F7B}"/>
              </a:ext>
            </a:extLst>
          </p:cNvPr>
          <p:cNvSpPr txBox="1"/>
          <p:nvPr/>
        </p:nvSpPr>
        <p:spPr>
          <a:xfrm>
            <a:off x="2201261" y="5537523"/>
            <a:ext cx="9448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Any attempts to block the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SIGKILL</a:t>
            </a:r>
            <a:r>
              <a:rPr lang="en-US" altLang="ko-KR" dirty="0">
                <a:solidFill>
                  <a:srgbClr val="FF0000"/>
                </a:solidFill>
              </a:rPr>
              <a:t> and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SIGSTOP</a:t>
            </a:r>
            <a:r>
              <a:rPr lang="en-US" altLang="ko-KR" dirty="0">
                <a:solidFill>
                  <a:srgbClr val="FF0000"/>
                </a:solidFill>
              </a:rPr>
              <a:t> are silently ignored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If we unblock a pending signal, it is delivered to the process immediately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FF0000"/>
                </a:solidFill>
              </a:rPr>
              <a:t>If we want to retrieve the signal mask without changing it, then we can specify NULL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 for the </a:t>
            </a:r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en-US" altLang="ko-KR" dirty="0">
                <a:solidFill>
                  <a:srgbClr val="FF0000"/>
                </a:solidFill>
              </a:rPr>
              <a:t> argument.(then </a:t>
            </a:r>
            <a:r>
              <a:rPr lang="en-US" altLang="ko-KR" i="1" dirty="0">
                <a:solidFill>
                  <a:srgbClr val="FF0000"/>
                </a:solidFill>
                <a:latin typeface="Consolas" panose="020B0609020204030204" pitchFamily="49" charset="0"/>
              </a:rPr>
              <a:t>how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arg</a:t>
            </a:r>
            <a:r>
              <a:rPr lang="en-US" altLang="ko-KR" dirty="0">
                <a:solidFill>
                  <a:srgbClr val="FF0000"/>
                </a:solidFill>
              </a:rPr>
              <a:t> is ignored)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E0F2CB-0F5E-4D19-9CB5-E8DF5F11DE1F}"/>
              </a:ext>
            </a:extLst>
          </p:cNvPr>
          <p:cNvSpPr/>
          <p:nvPr/>
        </p:nvSpPr>
        <p:spPr>
          <a:xfrm>
            <a:off x="6776953" y="4704091"/>
            <a:ext cx="1452648" cy="182709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설명선: 굽은 선 22">
            <a:extLst>
              <a:ext uri="{FF2B5EF4-FFF2-40B4-BE49-F238E27FC236}">
                <a16:creationId xmlns:a16="http://schemas.microsoft.com/office/drawing/2014/main" id="{0077D00B-BF21-4001-8E82-61A52373912C}"/>
              </a:ext>
            </a:extLst>
          </p:cNvPr>
          <p:cNvSpPr/>
          <p:nvPr/>
        </p:nvSpPr>
        <p:spPr>
          <a:xfrm>
            <a:off x="8511822" y="4184747"/>
            <a:ext cx="2575278" cy="3129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61193"/>
              <a:gd name="adj6" fmla="val -252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Previous signal mask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6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0" grpId="0" animBg="1"/>
      <p:bldP spid="14" grpId="0" animBg="1"/>
      <p:bldP spid="22" grpId="0" animBg="1"/>
      <p:bldP spid="2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</a:t>
            </a:r>
            <a:r>
              <a:rPr lang="ko-KR" altLang="en-US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 Mask(10)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2F522A8-8612-4919-91DC-9F1E5B9D2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526"/>
            <a:ext cx="5329296" cy="67214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A10AB0C7-5A59-4444-8922-FA2E71B651F3}"/>
              </a:ext>
            </a:extLst>
          </p:cNvPr>
          <p:cNvSpPr/>
          <p:nvPr/>
        </p:nvSpPr>
        <p:spPr>
          <a:xfrm>
            <a:off x="561512" y="992036"/>
            <a:ext cx="3664713" cy="6542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F9C69E2-C37B-4F66-BCC7-F4C96C4FAD63}"/>
              </a:ext>
            </a:extLst>
          </p:cNvPr>
          <p:cNvSpPr/>
          <p:nvPr/>
        </p:nvSpPr>
        <p:spPr>
          <a:xfrm>
            <a:off x="453643" y="5793426"/>
            <a:ext cx="3664713" cy="6542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DEF631-59CF-4887-8BF1-2EBD516E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396" y="134938"/>
            <a:ext cx="5918539" cy="67214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0938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DBB2EEC-587E-4B58-BDB7-28CC17BCD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/>
              <a:t>To determine which signals are pending for a process, we can call </a:t>
            </a:r>
            <a:r>
              <a:rPr lang="en-US" altLang="ko-KR" sz="2400" dirty="0" err="1">
                <a:latin typeface="Consolas" panose="020B0609020204030204" pitchFamily="49" charset="0"/>
              </a:rPr>
              <a:t>sigpending</a:t>
            </a:r>
            <a:r>
              <a:rPr lang="en-US" altLang="ko-KR" sz="2400" dirty="0">
                <a:latin typeface="Consolas" panose="020B0609020204030204" pitchFamily="49" charset="0"/>
              </a:rPr>
              <a:t>()</a:t>
            </a:r>
            <a:r>
              <a:rPr lang="en-US" altLang="ko-KR" sz="24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If we change the disposition of a pending signal, then, when the signal is later unblocked, it is handled according to its new disposition.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3000" b="1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ko-KR" sz="2400" dirty="0"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Pending Signals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954CA3-E26A-4536-8414-34F41C32E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5" y="2000250"/>
            <a:ext cx="7943850" cy="1428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097845-4B0C-44B3-AB28-2F06829AA896}"/>
              </a:ext>
            </a:extLst>
          </p:cNvPr>
          <p:cNvSpPr txBox="1"/>
          <p:nvPr/>
        </p:nvSpPr>
        <p:spPr>
          <a:xfrm>
            <a:off x="302083" y="5479907"/>
            <a:ext cx="11956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If we change settings pending signals(set) disposition to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SIG_IGN </a:t>
            </a:r>
            <a:r>
              <a:rPr lang="en-US" altLang="ko-KR" sz="2000" dirty="0">
                <a:solidFill>
                  <a:srgbClr val="FF0000"/>
                </a:solidFill>
              </a:rPr>
              <a:t>or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</a:rPr>
              <a:t>SIG_DFL</a:t>
            </a:r>
            <a:r>
              <a:rPr lang="en-US" altLang="ko-KR" sz="2000" dirty="0">
                <a:solidFill>
                  <a:srgbClr val="FF0000"/>
                </a:solidFill>
              </a:rPr>
              <a:t>, then pending signals will be </a:t>
            </a:r>
            <a:r>
              <a:rPr lang="en-US" altLang="ko-KR" sz="2000" b="1" dirty="0">
                <a:solidFill>
                  <a:srgbClr val="FF0000"/>
                </a:solidFill>
              </a:rPr>
              <a:t>ignored</a:t>
            </a:r>
            <a:r>
              <a:rPr lang="en-US" altLang="ko-KR" sz="2000" dirty="0">
                <a:solidFill>
                  <a:srgbClr val="FF0000"/>
                </a:solidFill>
              </a:rPr>
              <a:t>. 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21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Kernel Module : Concepts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655983" y="1799322"/>
            <a:ext cx="2471517" cy="245378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40D0C4A-7B19-4F1C-9314-DA3E253E9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What is Kernel Module?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i="1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A resource manager who services multiple users with limited resources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Why Write a Kernel Module?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413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Pending Signals(11)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5BF618E-75CC-4F1C-B691-CE4F9BE5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400175"/>
            <a:ext cx="462915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AFC31A-21E6-4EC3-8EEB-B4391CD97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410" y="208702"/>
            <a:ext cx="5632140" cy="6330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8ED1FF2-E078-44C7-A831-B96F1BCCFAFE}"/>
              </a:ext>
            </a:extLst>
          </p:cNvPr>
          <p:cNvSpPr/>
          <p:nvPr/>
        </p:nvSpPr>
        <p:spPr>
          <a:xfrm>
            <a:off x="1000124" y="2905125"/>
            <a:ext cx="3655765" cy="638167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7752D05-E241-4371-AD16-8E9AB349C5A8}"/>
              </a:ext>
            </a:extLst>
          </p:cNvPr>
          <p:cNvSpPr/>
          <p:nvPr/>
        </p:nvSpPr>
        <p:spPr>
          <a:xfrm>
            <a:off x="1000125" y="3632346"/>
            <a:ext cx="3580264" cy="638167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053342-17D9-412F-AED7-2A5DB20998E3}"/>
              </a:ext>
            </a:extLst>
          </p:cNvPr>
          <p:cNvSpPr/>
          <p:nvPr/>
        </p:nvSpPr>
        <p:spPr>
          <a:xfrm>
            <a:off x="1000125" y="4410075"/>
            <a:ext cx="3823545" cy="638167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43FADE-A362-43EF-AE11-4FDB761B68D0}"/>
              </a:ext>
            </a:extLst>
          </p:cNvPr>
          <p:cNvSpPr/>
          <p:nvPr/>
        </p:nvSpPr>
        <p:spPr>
          <a:xfrm>
            <a:off x="1000124" y="1755788"/>
            <a:ext cx="3724275" cy="638167"/>
          </a:xfrm>
          <a:prstGeom prst="rect">
            <a:avLst/>
          </a:prstGeom>
          <a:solidFill>
            <a:schemeClr val="accent1">
              <a:alpha val="14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FAE352-402C-4E3D-BC77-40D9CAF4FB3F}"/>
              </a:ext>
            </a:extLst>
          </p:cNvPr>
          <p:cNvSpPr/>
          <p:nvPr/>
        </p:nvSpPr>
        <p:spPr>
          <a:xfrm>
            <a:off x="7450215" y="4603896"/>
            <a:ext cx="2824395" cy="638167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122E83-D8B5-4BF5-8E67-482FBFF2B5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741" y="1140371"/>
            <a:ext cx="5024579" cy="22274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787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Signals Are Not Queued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457C830-E188-4A52-9738-B8860A662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The set of pending signals is only a mask;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if the same signal is generated multiple times while it is blocked </a:t>
            </a:r>
          </a:p>
          <a:p>
            <a:pPr marL="457200" lvl="1" indent="0">
              <a:buNone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-&gt; later delivered, just once.</a:t>
            </a:r>
            <a:endParaRPr lang="ko-KR" altLang="en-US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9E85DE-797A-4AE7-8623-4A65BB073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3087016"/>
            <a:ext cx="7029450" cy="2047875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09BA8CE-9FEE-4919-A1BB-E265D4D3A584}"/>
              </a:ext>
            </a:extLst>
          </p:cNvPr>
          <p:cNvCxnSpPr/>
          <p:nvPr/>
        </p:nvCxnSpPr>
        <p:spPr>
          <a:xfrm>
            <a:off x="5444066" y="3708400"/>
            <a:ext cx="298873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1057385-C70D-4B44-BAAE-1053E4D94F67}"/>
              </a:ext>
            </a:extLst>
          </p:cNvPr>
          <p:cNvCxnSpPr>
            <a:cxnSpLocks/>
          </p:cNvCxnSpPr>
          <p:nvPr/>
        </p:nvCxnSpPr>
        <p:spPr>
          <a:xfrm>
            <a:off x="4215280" y="4842934"/>
            <a:ext cx="22109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EEC913E-7EB7-46B2-A054-B309E470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32" y="5356329"/>
            <a:ext cx="12004736" cy="7199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1134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Changing Signal Dispositions: </a:t>
            </a:r>
            <a:r>
              <a:rPr lang="en-US" altLang="ko-K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sigaction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()</a:t>
            </a:r>
            <a:endParaRPr lang="ko-KR" altLang="en-US" sz="3200" dirty="0">
              <a:solidFill>
                <a:srgbClr val="FF0000"/>
              </a:solidFill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42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98B285E-AB1F-4959-9BE1-9AF8DAE8C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r>
              <a:rPr lang="en-US" altLang="ko-KR" dirty="0" err="1">
                <a:latin typeface="Consolas" panose="020B0609020204030204" pitchFamily="49" charset="0"/>
              </a:rPr>
              <a:t>sigaction</a:t>
            </a:r>
            <a:r>
              <a:rPr lang="en-US" altLang="ko-KR" dirty="0">
                <a:latin typeface="Consolas" panose="020B0609020204030204" pitchFamily="49" charset="0"/>
              </a:rPr>
              <a:t>() : 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more complex to use than </a:t>
            </a:r>
            <a:r>
              <a:rPr lang="en-US" altLang="ko-KR" sz="2400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signal()</a:t>
            </a:r>
            <a:r>
              <a:rPr lang="en-US" altLang="ko-KR" sz="24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, in return it provides greater flexibility. </a:t>
            </a:r>
            <a:r>
              <a:rPr lang="en-US" altLang="ko-KR" sz="18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(especially more potable establishing a signal handler)</a:t>
            </a:r>
            <a:endParaRPr lang="ko-KR" altLang="en-US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511CC5-8C30-4575-BC7B-7930F32C4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2598209"/>
            <a:ext cx="8020050" cy="1390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690657-2483-4BD6-8DDD-FE811A7DD202}"/>
              </a:ext>
            </a:extLst>
          </p:cNvPr>
          <p:cNvSpPr txBox="1"/>
          <p:nvPr/>
        </p:nvSpPr>
        <p:spPr>
          <a:xfrm>
            <a:off x="4398434" y="2814133"/>
            <a:ext cx="2484967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I. 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시그널의 새로운 속성정보</a:t>
            </a:r>
            <a:endParaRPr lang="ko-KR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8B16B-BC65-49F2-9F26-A0808AD258E0}"/>
              </a:ext>
            </a:extLst>
          </p:cNvPr>
          <p:cNvSpPr txBox="1"/>
          <p:nvPr/>
        </p:nvSpPr>
        <p:spPr>
          <a:xfrm>
            <a:off x="7026507" y="2812699"/>
            <a:ext cx="2400016" cy="36933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II. </a:t>
            </a:r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시그널의 이전 속성정보</a:t>
            </a:r>
            <a:endParaRPr lang="ko-KR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9CBD4D1-27BE-4066-A135-19C90015CD52}"/>
              </a:ext>
            </a:extLst>
          </p:cNvPr>
          <p:cNvCxnSpPr/>
          <p:nvPr/>
        </p:nvCxnSpPr>
        <p:spPr>
          <a:xfrm>
            <a:off x="3547534" y="3200399"/>
            <a:ext cx="6858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1BD2DC2-6822-493D-B841-CADC08ED4495}"/>
              </a:ext>
            </a:extLst>
          </p:cNvPr>
          <p:cNvCxnSpPr>
            <a:cxnSpLocks/>
          </p:cNvCxnSpPr>
          <p:nvPr/>
        </p:nvCxnSpPr>
        <p:spPr>
          <a:xfrm flipV="1">
            <a:off x="3814762" y="3459503"/>
            <a:ext cx="583672" cy="68214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478C9B1-0344-45EF-8BD0-E1F0A6D47386}"/>
              </a:ext>
            </a:extLst>
          </p:cNvPr>
          <p:cNvCxnSpPr>
            <a:cxnSpLocks/>
          </p:cNvCxnSpPr>
          <p:nvPr/>
        </p:nvCxnSpPr>
        <p:spPr>
          <a:xfrm flipV="1">
            <a:off x="7052862" y="3437464"/>
            <a:ext cx="2109130" cy="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FA04C08-BE54-4E30-9EFD-B289E2AB3003}"/>
              </a:ext>
            </a:extLst>
          </p:cNvPr>
          <p:cNvSpPr txBox="1"/>
          <p:nvPr/>
        </p:nvSpPr>
        <p:spPr>
          <a:xfrm>
            <a:off x="3522133" y="2924361"/>
            <a:ext cx="685800" cy="276999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시그널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C76933F-5AA0-4248-B4EF-C6D1D100FF51}"/>
              </a:ext>
            </a:extLst>
          </p:cNvPr>
          <p:cNvSpPr/>
          <p:nvPr/>
        </p:nvSpPr>
        <p:spPr>
          <a:xfrm>
            <a:off x="4381500" y="3200399"/>
            <a:ext cx="2484967" cy="276995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45A31BA-59D2-4478-BBD3-5AA8551E95DA}"/>
              </a:ext>
            </a:extLst>
          </p:cNvPr>
          <p:cNvSpPr/>
          <p:nvPr/>
        </p:nvSpPr>
        <p:spPr>
          <a:xfrm>
            <a:off x="6984031" y="3200399"/>
            <a:ext cx="2484967" cy="28355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BF603F44-BB86-4B1E-973F-9AE32EAF6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762" y="4141645"/>
            <a:ext cx="7305675" cy="16668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603D175-2A01-4E6F-85A2-FE6593688E4D}"/>
              </a:ext>
            </a:extLst>
          </p:cNvPr>
          <p:cNvSpPr/>
          <p:nvPr/>
        </p:nvSpPr>
        <p:spPr>
          <a:xfrm>
            <a:off x="7052861" y="4366967"/>
            <a:ext cx="2252006" cy="207148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1F2DCB-40B6-49F6-9730-3FDEBA6B8C10}"/>
              </a:ext>
            </a:extLst>
          </p:cNvPr>
          <p:cNvSpPr/>
          <p:nvPr/>
        </p:nvSpPr>
        <p:spPr>
          <a:xfrm>
            <a:off x="7052861" y="4623327"/>
            <a:ext cx="3115606" cy="207148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FA3A9C7-3A99-466B-A4FD-9DCB48018EAB}"/>
              </a:ext>
            </a:extLst>
          </p:cNvPr>
          <p:cNvSpPr/>
          <p:nvPr/>
        </p:nvSpPr>
        <p:spPr>
          <a:xfrm>
            <a:off x="7052861" y="4879976"/>
            <a:ext cx="1557739" cy="175821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6F4AEC-A5CF-4722-A3D2-9670C3BAA2CD}"/>
              </a:ext>
            </a:extLst>
          </p:cNvPr>
          <p:cNvSpPr/>
          <p:nvPr/>
        </p:nvSpPr>
        <p:spPr>
          <a:xfrm>
            <a:off x="7052861" y="5105298"/>
            <a:ext cx="3911472" cy="175821"/>
          </a:xfrm>
          <a:prstGeom prst="rect">
            <a:avLst/>
          </a:prstGeom>
          <a:solidFill>
            <a:srgbClr val="00B050">
              <a:alpha val="2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0FAAC5CE-8DD6-496C-A2F3-0496B4763F36}"/>
              </a:ext>
            </a:extLst>
          </p:cNvPr>
          <p:cNvCxnSpPr>
            <a:cxnSpLocks/>
          </p:cNvCxnSpPr>
          <p:nvPr/>
        </p:nvCxnSpPr>
        <p:spPr>
          <a:xfrm flipV="1">
            <a:off x="4381500" y="3429000"/>
            <a:ext cx="2010833" cy="8464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AA8B9AA-2013-44DB-93D7-6BE97C7BD518}"/>
              </a:ext>
            </a:extLst>
          </p:cNvPr>
          <p:cNvCxnSpPr>
            <a:cxnSpLocks/>
          </p:cNvCxnSpPr>
          <p:nvPr/>
        </p:nvCxnSpPr>
        <p:spPr>
          <a:xfrm flipH="1" flipV="1">
            <a:off x="6392333" y="3437464"/>
            <a:ext cx="4728104" cy="70418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설명선: 선 43">
            <a:extLst>
              <a:ext uri="{FF2B5EF4-FFF2-40B4-BE49-F238E27FC236}">
                <a16:creationId xmlns:a16="http://schemas.microsoft.com/office/drawing/2014/main" id="{4105DF64-33CC-4108-8262-40ECD4369180}"/>
              </a:ext>
            </a:extLst>
          </p:cNvPr>
          <p:cNvSpPr/>
          <p:nvPr/>
        </p:nvSpPr>
        <p:spPr>
          <a:xfrm>
            <a:off x="172529" y="3429000"/>
            <a:ext cx="2242868" cy="919770"/>
          </a:xfrm>
          <a:prstGeom prst="borderCallout1">
            <a:avLst>
              <a:gd name="adj1" fmla="val 48168"/>
              <a:gd name="adj2" fmla="val 104004"/>
              <a:gd name="adj3" fmla="val 123105"/>
              <a:gd name="adj4" fmla="val 18511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solidFill>
                  <a:schemeClr val="accent6">
                    <a:lumMod val="75000"/>
                  </a:schemeClr>
                </a:solidFill>
              </a:rPr>
              <a:t>*</a:t>
            </a:r>
            <a:r>
              <a:rPr lang="en-US" altLang="ko-KR" sz="1400" dirty="0">
                <a:solidFill>
                  <a:schemeClr val="tx1"/>
                </a:solidFill>
              </a:rPr>
              <a:t>Address of signal handler</a:t>
            </a:r>
          </a:p>
          <a:p>
            <a:pPr marL="342900" indent="-342900">
              <a:buFont typeface="+mj-ea"/>
              <a:buAutoNum type="circleNumDbPlain"/>
            </a:pPr>
            <a:r>
              <a:rPr lang="en-US" altLang="ko-KR" sz="1400" dirty="0">
                <a:solidFill>
                  <a:schemeClr val="tx1"/>
                </a:solidFill>
              </a:rPr>
              <a:t>SIG_DFL or SIG_IGN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설명선: 선 44">
            <a:extLst>
              <a:ext uri="{FF2B5EF4-FFF2-40B4-BE49-F238E27FC236}">
                <a16:creationId xmlns:a16="http://schemas.microsoft.com/office/drawing/2014/main" id="{56431747-6160-491C-A489-8D05BCD0D364}"/>
              </a:ext>
            </a:extLst>
          </p:cNvPr>
          <p:cNvSpPr/>
          <p:nvPr/>
        </p:nvSpPr>
        <p:spPr>
          <a:xfrm>
            <a:off x="172529" y="4436021"/>
            <a:ext cx="2242868" cy="1000144"/>
          </a:xfrm>
          <a:prstGeom prst="borderCallout1">
            <a:avLst>
              <a:gd name="adj1" fmla="val 48168"/>
              <a:gd name="adj2" fmla="val 104004"/>
              <a:gd name="adj3" fmla="val 38200"/>
              <a:gd name="adj4" fmla="val 18200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u="sng" dirty="0">
                <a:solidFill>
                  <a:schemeClr val="tx1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a set of signals </a:t>
            </a:r>
            <a:r>
              <a:rPr lang="en-US" altLang="ko-KR" sz="1400" dirty="0">
                <a:solidFill>
                  <a:schemeClr val="tx1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that are to be blocked (during invocation of </a:t>
            </a:r>
            <a:r>
              <a:rPr lang="nb-NO" altLang="ko-KR" sz="1400" dirty="0">
                <a:solidFill>
                  <a:schemeClr val="tx1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the handler)</a:t>
            </a:r>
            <a:endParaRPr lang="ko-KR" altLang="en-US" sz="1400" dirty="0">
              <a:solidFill>
                <a:schemeClr val="tx1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sp>
        <p:nvSpPr>
          <p:cNvPr id="46" name="설명선: 선 45">
            <a:extLst>
              <a:ext uri="{FF2B5EF4-FFF2-40B4-BE49-F238E27FC236}">
                <a16:creationId xmlns:a16="http://schemas.microsoft.com/office/drawing/2014/main" id="{84221937-8598-42A1-844F-179551F39DC7}"/>
              </a:ext>
            </a:extLst>
          </p:cNvPr>
          <p:cNvSpPr/>
          <p:nvPr/>
        </p:nvSpPr>
        <p:spPr>
          <a:xfrm>
            <a:off x="172530" y="5523416"/>
            <a:ext cx="2242868" cy="1077889"/>
          </a:xfrm>
          <a:prstGeom prst="borderCallout1">
            <a:avLst>
              <a:gd name="adj1" fmla="val 48168"/>
              <a:gd name="adj2" fmla="val 104004"/>
              <a:gd name="adj3" fmla="val -15982"/>
              <a:gd name="adj4" fmla="val 1796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u="sng" dirty="0">
                <a:solidFill>
                  <a:schemeClr val="tx1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bit mask </a:t>
            </a:r>
            <a:r>
              <a:rPr lang="en-US" altLang="ko-KR" sz="1400" dirty="0">
                <a:solidFill>
                  <a:schemeClr val="tx1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specifying various options controlling </a:t>
            </a:r>
            <a:r>
              <a:rPr lang="en-US" altLang="ko-KR" sz="1400" u="sng" dirty="0">
                <a:solidFill>
                  <a:schemeClr val="tx1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how the signal is handled</a:t>
            </a:r>
            <a:r>
              <a:rPr lang="en-US" altLang="ko-KR" sz="1400" dirty="0">
                <a:solidFill>
                  <a:schemeClr val="tx1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.</a:t>
            </a:r>
            <a:endParaRPr lang="ko-KR" altLang="en-US" sz="1400" dirty="0">
              <a:solidFill>
                <a:schemeClr val="tx1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5A9A73D-EA82-4D47-9709-05266B127DCA}"/>
              </a:ext>
            </a:extLst>
          </p:cNvPr>
          <p:cNvCxnSpPr>
            <a:cxnSpLocks/>
          </p:cNvCxnSpPr>
          <p:nvPr/>
        </p:nvCxnSpPr>
        <p:spPr>
          <a:xfrm>
            <a:off x="4321114" y="4596258"/>
            <a:ext cx="2364358" cy="1844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5FAA7A1-8923-490F-AACA-571113A521C4}"/>
              </a:ext>
            </a:extLst>
          </p:cNvPr>
          <p:cNvCxnSpPr>
            <a:cxnSpLocks/>
          </p:cNvCxnSpPr>
          <p:nvPr/>
        </p:nvCxnSpPr>
        <p:spPr>
          <a:xfrm>
            <a:off x="4321114" y="4839476"/>
            <a:ext cx="155773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C0354DA-A50C-4DBC-81C5-00C583716B4D}"/>
              </a:ext>
            </a:extLst>
          </p:cNvPr>
          <p:cNvCxnSpPr>
            <a:cxnSpLocks/>
          </p:cNvCxnSpPr>
          <p:nvPr/>
        </p:nvCxnSpPr>
        <p:spPr>
          <a:xfrm>
            <a:off x="4321114" y="5288905"/>
            <a:ext cx="1674244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7AEAB0BD-0DA4-40AC-AC2D-B1BAF59EC1C7}"/>
              </a:ext>
            </a:extLst>
          </p:cNvPr>
          <p:cNvCxnSpPr>
            <a:cxnSpLocks/>
          </p:cNvCxnSpPr>
          <p:nvPr/>
        </p:nvCxnSpPr>
        <p:spPr>
          <a:xfrm>
            <a:off x="570961" y="3800574"/>
            <a:ext cx="1437735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43949B5-376B-4F8B-AC97-9879D4D930D1}"/>
              </a:ext>
            </a:extLst>
          </p:cNvPr>
          <p:cNvCxnSpPr>
            <a:cxnSpLocks/>
          </p:cNvCxnSpPr>
          <p:nvPr/>
        </p:nvCxnSpPr>
        <p:spPr>
          <a:xfrm>
            <a:off x="575095" y="3988859"/>
            <a:ext cx="714733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63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2" grpId="0" animBg="1"/>
      <p:bldP spid="26" grpId="0" animBg="1"/>
      <p:bldP spid="28" grpId="0" animBg="1"/>
      <p:bldP spid="29" grpId="0" animBg="1"/>
      <p:bldP spid="30" grpId="0" animBg="1"/>
      <p:bldP spid="44" grpId="0" animBg="1"/>
      <p:bldP spid="45" grpId="0" animBg="1"/>
      <p:bldP spid="4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402FA5F-2568-4A2C-A4EE-73346BBDB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79" y="1270014"/>
            <a:ext cx="3142253" cy="5268897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A95E7-FA9F-4B46-ADCF-5CAC6295D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F1B4BF9B-BC57-4E9C-A068-00F3B3ABB835}"/>
              </a:ext>
            </a:extLst>
          </p:cNvPr>
          <p:cNvSpPr txBox="1">
            <a:spLocks/>
          </p:cNvSpPr>
          <p:nvPr/>
        </p:nvSpPr>
        <p:spPr>
          <a:xfrm>
            <a:off x="838200" y="261966"/>
            <a:ext cx="10515600" cy="669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Changing </a:t>
            </a:r>
            <a:r>
              <a:rPr lang="en-US" altLang="ko-KR" sz="3200" b="1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Signal Dispositions </a:t>
            </a:r>
            <a:r>
              <a:rPr lang="en-US" altLang="ko-KR" sz="2400" b="1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</a:t>
            </a:r>
            <a:r>
              <a:rPr lang="en-US" altLang="ko-KR" sz="3200" b="1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2400" b="1" dirty="0" err="1">
                <a:solidFill>
                  <a:srgbClr val="FF0000"/>
                </a:solidFill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sigaction</a:t>
            </a:r>
            <a:r>
              <a:rPr lang="en-US" altLang="ko-KR" sz="2400" b="1" dirty="0">
                <a:solidFill>
                  <a:srgbClr val="FF0000"/>
                </a:solidFill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()</a:t>
            </a:r>
            <a:endParaRPr lang="ko-KR" altLang="en-US" sz="3200" dirty="0">
              <a:solidFill>
                <a:srgbClr val="FF0000"/>
              </a:solidFill>
              <a:latin typeface="Consolas" panose="020B0609020204030204" pitchFamily="49" charset="0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107D3CB-A55D-49CF-8060-561BCE420679}"/>
              </a:ext>
            </a:extLst>
          </p:cNvPr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B0DC753-B777-4EEC-899A-6A1A5403D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26" y="3429000"/>
            <a:ext cx="4257675" cy="1381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962483-DF40-42CA-98C6-9CAE7B25A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01" y="1070176"/>
            <a:ext cx="6325289" cy="1829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CA35E3-FBD2-43D0-B5C8-78AC9D5EE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801" y="2977760"/>
            <a:ext cx="4584724" cy="34144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020CA7-48B8-4F6F-A6C1-73AB2B2C2F69}"/>
              </a:ext>
            </a:extLst>
          </p:cNvPr>
          <p:cNvSpPr/>
          <p:nvPr/>
        </p:nvSpPr>
        <p:spPr>
          <a:xfrm>
            <a:off x="5734348" y="4161476"/>
            <a:ext cx="3995579" cy="78891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6EC582C-669D-498B-AEAD-0DC29036C171}"/>
              </a:ext>
            </a:extLst>
          </p:cNvPr>
          <p:cNvSpPr/>
          <p:nvPr/>
        </p:nvSpPr>
        <p:spPr>
          <a:xfrm>
            <a:off x="5734347" y="5637320"/>
            <a:ext cx="3880169" cy="150504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D08176-0A1E-4BD9-9599-B284F9022C3C}"/>
              </a:ext>
            </a:extLst>
          </p:cNvPr>
          <p:cNvSpPr/>
          <p:nvPr/>
        </p:nvSpPr>
        <p:spPr>
          <a:xfrm>
            <a:off x="5734347" y="1555126"/>
            <a:ext cx="6272741" cy="1060126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5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Waiting for a Signal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D58DB5-A382-43BB-9B7D-3F2F3B6E9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2423501"/>
            <a:ext cx="8010525" cy="14573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pause() : 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suspends execution of the process </a:t>
            </a:r>
          </a:p>
          <a:p>
            <a:pPr marL="457200" lvl="1" indent="0">
              <a:buNone/>
            </a:pPr>
            <a:r>
              <a:rPr lang="en-US" altLang="ko-KR" sz="1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(until the call is interrupted by a signal handler)</a:t>
            </a:r>
            <a:endParaRPr lang="ko-KR" altLang="en-US" sz="1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86572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Summary </a:t>
            </a:r>
            <a:endParaRPr lang="ko-KR" altLang="en-US" sz="3200" dirty="0">
              <a:solidFill>
                <a:srgbClr val="FF0000"/>
              </a:solidFill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F0E08E1-E8B4-48A9-B1C9-9BCC62347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A signal is a notification that some kind of event has occurred.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and may be sent to a process by kernel, by another process, or by itself.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By default, a signal either is ignored, terminates a process, stops a running process, or restarts a stopped process.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Can change signal action by using 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signal() or </a:t>
            </a:r>
            <a:r>
              <a:rPr lang="en-US" altLang="ko-KR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sigaction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Use kill() to send signal to other process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NULL signal(0) means check </a:t>
            </a:r>
            <a:r>
              <a:rPr lang="en-US" altLang="ko-KR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pid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whether it is using or not.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Each process has signal mask. 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 it can change by </a:t>
            </a:r>
            <a:r>
              <a:rPr lang="en-US" altLang="ko-KR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sigprocmask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  <a:sym typeface="Wingdings" panose="05000000000000000000" pitchFamily="2" charset="2"/>
              </a:rPr>
              <a:t>()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If signal blocked, then it remains “pending” till unblocked.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To see pending signals, </a:t>
            </a:r>
            <a:r>
              <a:rPr lang="en-US" altLang="ko-KR" dirty="0" err="1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sigpending</a:t>
            </a:r>
            <a:r>
              <a:rPr lang="en-US" altLang="ko-KR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()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2900" dirty="0">
                <a:latin typeface="Consolas" panose="020B0609020204030204" pitchFamily="49" charset="0"/>
                <a:ea typeface="Arial Unicode MS" panose="020B0600000101010101" charset="-127"/>
                <a:cs typeface="Arial Unicode MS" panose="020B0600000101010101" charset="-127"/>
              </a:rPr>
              <a:t>pause() </a:t>
            </a:r>
            <a:r>
              <a:rPr lang="en-US" altLang="ko-KR" sz="29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: suspends execution of the process</a:t>
            </a:r>
            <a:r>
              <a:rPr lang="en-US" altLang="ko-KR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 </a:t>
            </a:r>
            <a:r>
              <a:rPr lang="en-US" altLang="ko-KR" sz="2600" dirty="0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(until the call is interrupted by a signal handler)</a:t>
            </a:r>
            <a:endParaRPr lang="ko-KR" altLang="en-US" sz="2600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2064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Q &amp; A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9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Various Linux Kernel Module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F4F2A6C-643B-4ADE-AFD3-BBD136E047BD}"/>
              </a:ext>
            </a:extLst>
          </p:cNvPr>
          <p:cNvSpPr/>
          <p:nvPr/>
        </p:nvSpPr>
        <p:spPr>
          <a:xfrm>
            <a:off x="537028" y="1306286"/>
            <a:ext cx="2598057" cy="21227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1EFBF5C-CA88-4CAE-88C9-EF9280137B91}"/>
              </a:ext>
            </a:extLst>
          </p:cNvPr>
          <p:cNvSpPr/>
          <p:nvPr/>
        </p:nvSpPr>
        <p:spPr>
          <a:xfrm>
            <a:off x="3436257" y="1306286"/>
            <a:ext cx="2598057" cy="21227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B7EC1AA-9971-47D0-B09E-6A6D5F2A6C3A}"/>
              </a:ext>
            </a:extLst>
          </p:cNvPr>
          <p:cNvSpPr/>
          <p:nvPr/>
        </p:nvSpPr>
        <p:spPr>
          <a:xfrm>
            <a:off x="6335486" y="1306286"/>
            <a:ext cx="2598057" cy="21227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E8B2B88-C4A7-44B6-9226-E5EE213CBC4E}"/>
              </a:ext>
            </a:extLst>
          </p:cNvPr>
          <p:cNvSpPr/>
          <p:nvPr/>
        </p:nvSpPr>
        <p:spPr>
          <a:xfrm>
            <a:off x="9234715" y="1306286"/>
            <a:ext cx="2598057" cy="212271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63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Example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hello.c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Example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hello.c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 err="1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init</a:t>
            </a:r>
            <a:endParaRPr lang="en-US" altLang="ko-KR" dirty="0">
              <a:latin typeface="Times New Roman" panose="02020603050405020304" pitchFamily="18" charset="0"/>
              <a:ea typeface="Arial Unicode MS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  <a:ea typeface="Arial Unicode MS" pitchFamily="50" charset="-127"/>
                <a:cs typeface="Times New Roman" panose="02020603050405020304" pitchFamily="18" charset="0"/>
              </a:rPr>
              <a:t>close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Times New Roman" panose="02020603050405020304" pitchFamily="18" charset="0"/>
                <a:ea typeface="Arial Unicode MS" panose="020B0600000101010101" charset="-127"/>
                <a:cs typeface="Times New Roman" panose="02020603050405020304" pitchFamily="18" charset="0"/>
              </a:rPr>
              <a:t>license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900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Example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Makefile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12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61966"/>
            <a:ext cx="10515600" cy="669686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  <a:latin typeface="Arial" panose="020B0604020202020204" pitchFamily="34" charset="0"/>
                <a:ea typeface="AppleSDGothicNeoM00" panose="02000503000000000000" pitchFamily="2" charset="-127"/>
                <a:cs typeface="Arial" panose="020B0604020202020204" pitchFamily="34" charset="0"/>
              </a:rPr>
              <a:t>Linux Kernel Module Example</a:t>
            </a:r>
            <a:endParaRPr lang="ko-KR" altLang="en-US" sz="3200" dirty="0">
              <a:solidFill>
                <a:srgbClr val="FF0000"/>
              </a:solidFill>
              <a:latin typeface="Arial" panose="020B0604020202020204" pitchFamily="34" charset="0"/>
              <a:ea typeface="AppleSDGothicNeoM00" panose="02000503000000000000" pitchFamily="2" charset="-127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62309" y="992036"/>
            <a:ext cx="1149901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9FC14-406C-4F77-A652-54400BDED16B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68A87799-3833-491D-AAF3-98EB8F603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7318"/>
            <a:ext cx="10515600" cy="4813989"/>
          </a:xfrm>
        </p:spPr>
        <p:txBody>
          <a:bodyPr/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hello.ko</a:t>
            </a:r>
            <a:endParaRPr lang="en-US" altLang="ko-KR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insmod</a:t>
            </a:r>
            <a:r>
              <a:rPr lang="en-US" altLang="ko-KR" dirty="0"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>
                <a:latin typeface="Arial Unicode MS" panose="020B0600000101010101" charset="-127"/>
                <a:ea typeface="Arial Unicode MS" panose="020B0600000101010101" charset="-127"/>
                <a:cs typeface="Arial Unicode MS" panose="020B0600000101010101" charset="-127"/>
              </a:rPr>
              <a:t>rmmod</a:t>
            </a:r>
            <a:endParaRPr lang="en-US" altLang="ko-KR" dirty="0">
              <a:latin typeface="Arial Unicode MS" panose="020B0600000101010101" charset="-127"/>
              <a:ea typeface="Arial Unicode MS" panose="020B0600000101010101" charset="-127"/>
              <a:cs typeface="Arial Unicode MS" panose="020B0600000101010101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2000</Words>
  <Application>Microsoft Office PowerPoint</Application>
  <PresentationFormat>와이드스크린</PresentationFormat>
  <Paragraphs>369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4" baseType="lpstr">
      <vt:lpstr>Abadi</vt:lpstr>
      <vt:lpstr>Arial Unicode MS</vt:lpstr>
      <vt:lpstr>맑은 고딕</vt:lpstr>
      <vt:lpstr>Wingdings</vt:lpstr>
      <vt:lpstr>Arial</vt:lpstr>
      <vt:lpstr>Times New Roman</vt:lpstr>
      <vt:lpstr>Consolas</vt:lpstr>
      <vt:lpstr>Office 테마</vt:lpstr>
      <vt:lpstr>Chapter 1  Linux Kernel Module Programming</vt:lpstr>
      <vt:lpstr>Chapter Objectives</vt:lpstr>
      <vt:lpstr>Kernel : Concepts</vt:lpstr>
      <vt:lpstr>Kernel Module : Concepts</vt:lpstr>
      <vt:lpstr>Various Linux Kernel Module</vt:lpstr>
      <vt:lpstr>Linux Kernel Module Example</vt:lpstr>
      <vt:lpstr>Linux Kernel Module Example</vt:lpstr>
      <vt:lpstr>Linux Kernel Module Example</vt:lpstr>
      <vt:lpstr>Linux Kernel Module Example</vt:lpstr>
      <vt:lpstr>Linux Kernel Module Example</vt:lpstr>
      <vt:lpstr>Linux Kernel Module Example</vt:lpstr>
      <vt:lpstr>Linux Kernel Module Example</vt:lpstr>
      <vt:lpstr>Discussion &amp; Future Study</vt:lpstr>
      <vt:lpstr>Summary </vt:lpstr>
      <vt:lpstr>References</vt:lpstr>
      <vt:lpstr>Q &amp; A</vt:lpstr>
      <vt:lpstr>PowerPoint 프레젠테이션</vt:lpstr>
      <vt:lpstr>Linux Kernel Module Programming</vt:lpstr>
      <vt:lpstr>Linux Kernel Module Programming</vt:lpstr>
      <vt:lpstr>Signal Types and Default Actions</vt:lpstr>
      <vt:lpstr>Signal Types and Default Actions</vt:lpstr>
      <vt:lpstr>Signal Types and Default Actions</vt:lpstr>
      <vt:lpstr>Signal Types and Default Actions</vt:lpstr>
      <vt:lpstr>Changing Signal Dispositions</vt:lpstr>
      <vt:lpstr>Signal Handler</vt:lpstr>
      <vt:lpstr>Signal Handler</vt:lpstr>
      <vt:lpstr>Sending Signals : process to process</vt:lpstr>
      <vt:lpstr>Sending Signals : process to process</vt:lpstr>
      <vt:lpstr>Sending Signals : process to process</vt:lpstr>
      <vt:lpstr>Checking for the Existence of a Process</vt:lpstr>
      <vt:lpstr>Other Ways of Sending Signals</vt:lpstr>
      <vt:lpstr>Displaying Signal Descriptions</vt:lpstr>
      <vt:lpstr>Signal Sets</vt:lpstr>
      <vt:lpstr>Signal Sets(9)</vt:lpstr>
      <vt:lpstr>The Signal Mask</vt:lpstr>
      <vt:lpstr>The Signal Mask</vt:lpstr>
      <vt:lpstr>The Signal Mask</vt:lpstr>
      <vt:lpstr>The Signal Mask(10)</vt:lpstr>
      <vt:lpstr>Pending Signals</vt:lpstr>
      <vt:lpstr>Pending Signals(11)</vt:lpstr>
      <vt:lpstr>Signals Are Not Queued</vt:lpstr>
      <vt:lpstr>Changing Signal Dispositions: sigaction()</vt:lpstr>
      <vt:lpstr>PowerPoint 프레젠테이션</vt:lpstr>
      <vt:lpstr>Waiting for a Signal</vt:lpstr>
      <vt:lpstr>Summary 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  I/O Buffering</dc:title>
  <dc:creator>송인호</dc:creator>
  <cp:keywords>linux</cp:keywords>
  <cp:lastModifiedBy>송 인호</cp:lastModifiedBy>
  <cp:revision>510</cp:revision>
  <dcterms:created xsi:type="dcterms:W3CDTF">2020-01-01T12:09:55Z</dcterms:created>
  <dcterms:modified xsi:type="dcterms:W3CDTF">2022-01-03T17:16:44Z</dcterms:modified>
</cp:coreProperties>
</file>