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388" r:id="rId5"/>
    <p:sldId id="356" r:id="rId6"/>
    <p:sldId id="401" r:id="rId7"/>
    <p:sldId id="393" r:id="rId8"/>
    <p:sldId id="394" r:id="rId9"/>
    <p:sldId id="403" r:id="rId10"/>
    <p:sldId id="395" r:id="rId11"/>
    <p:sldId id="396" r:id="rId12"/>
    <p:sldId id="397" r:id="rId13"/>
    <p:sldId id="399" r:id="rId14"/>
    <p:sldId id="402" r:id="rId15"/>
    <p:sldId id="400" r:id="rId16"/>
    <p:sldId id="390" r:id="rId17"/>
    <p:sldId id="392" r:id="rId18"/>
    <p:sldId id="391" r:id="rId19"/>
    <p:sldId id="389" r:id="rId20"/>
  </p:sldIdLst>
  <p:sldSz cx="12192000" cy="6858000"/>
  <p:notesSz cx="6858000" cy="9144000"/>
  <p:embeddedFontLst>
    <p:embeddedFont>
      <p:font typeface="Arial Unicode MS" panose="020B0600000101010101" charset="-127"/>
      <p:regular r:id="rId23"/>
    </p:embeddedFont>
    <p:embeddedFont>
      <p:font typeface="Abadi" panose="020B0604020104020204" pitchFamily="34" charset="0"/>
      <p:regular r:id="rId24"/>
    </p:embeddedFont>
    <p:embeddedFont>
      <p:font typeface="Abadi Extra Light" panose="020B0204020104020204" pitchFamily="34" charset="0"/>
      <p:regular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AB0D"/>
    <a:srgbClr val="0000FF"/>
    <a:srgbClr val="97FD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34" autoAdjust="0"/>
    <p:restoredTop sz="75732" autoAdjust="0"/>
  </p:normalViewPr>
  <p:slideViewPr>
    <p:cSldViewPr snapToGrid="0">
      <p:cViewPr>
        <p:scale>
          <a:sx n="66" d="100"/>
          <a:sy n="66" d="100"/>
        </p:scale>
        <p:origin x="1464" y="1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inhoinno" TargetMode="External"/><Relationship Id="rId2" Type="http://schemas.openxmlformats.org/officeDocument/2006/relationships/hyperlink" Target="mailto:mearrong12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086864/how-to-create-a-new-linux-kernel-scheduler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ldp.org/LDP/lkmpg/2.6/lkmpg.pdf" TargetMode="External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wmkerr/linux-kernel-module" TargetMode="External"/><Relationship Id="rId5" Type="http://schemas.openxmlformats.org/officeDocument/2006/relationships/hyperlink" Target="https://github.com/psachin/kernel_modules" TargetMode="External"/><Relationship Id="rId4" Type="http://schemas.openxmlformats.org/officeDocument/2006/relationships/hyperlink" Target="http://hisjournal.net/doc/The_Linux_Kernel_Module_Programming_Guide_v2.6_by_YoonMin_Nam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tmdgus.tistory.com/11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Chapter 1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Linux</a:t>
            </a:r>
            <a:r>
              <a:rPr lang="ko-KR" altLang="en-US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Kernel Module Programming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fontScale="92500" lnSpcReduction="2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 January, 2021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mearrong123@gmail.com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www.github.com/inhoinno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Makefile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Makefile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C66500-0AC0-4E24-BF05-61B1358C0C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48"/>
          <a:stretch/>
        </p:blipFill>
        <p:spPr>
          <a:xfrm>
            <a:off x="1207910" y="2235975"/>
            <a:ext cx="7692250" cy="173981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E8C821B-E333-4829-9E44-E68C46D1F275}"/>
              </a:ext>
            </a:extLst>
          </p:cNvPr>
          <p:cNvSpPr/>
          <p:nvPr/>
        </p:nvSpPr>
        <p:spPr>
          <a:xfrm>
            <a:off x="1082794" y="2080694"/>
            <a:ext cx="8137406" cy="201389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C57B3A-3F95-41AB-ACF8-ECE49FEA62D1}"/>
              </a:ext>
            </a:extLst>
          </p:cNvPr>
          <p:cNvSpPr/>
          <p:nvPr/>
        </p:nvSpPr>
        <p:spPr>
          <a:xfrm>
            <a:off x="1143000" y="1673854"/>
            <a:ext cx="5619390" cy="4068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vim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Makefile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ECB72F-62D8-40B8-9F94-7B839C28F30E}"/>
              </a:ext>
            </a:extLst>
          </p:cNvPr>
          <p:cNvSpPr/>
          <p:nvPr/>
        </p:nvSpPr>
        <p:spPr>
          <a:xfrm>
            <a:off x="1207910" y="4268296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make</a:t>
            </a: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ls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F940B1F-CE71-469D-AD6C-F7D9C378D2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655"/>
          <a:stretch/>
        </p:blipFill>
        <p:spPr>
          <a:xfrm>
            <a:off x="1141575" y="5027965"/>
            <a:ext cx="10212225" cy="48534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8EA271-2B21-4B60-AA90-49A595F775D3}"/>
              </a:ext>
            </a:extLst>
          </p:cNvPr>
          <p:cNvSpPr/>
          <p:nvPr/>
        </p:nvSpPr>
        <p:spPr>
          <a:xfrm>
            <a:off x="1082794" y="4840595"/>
            <a:ext cx="8137406" cy="75967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29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 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hello.ko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insmod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dmesg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 | grep “inhoinno”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rmmod</a:t>
            </a:r>
            <a:endParaRPr lang="en-US" altLang="ko-KR" dirty="0">
              <a:latin typeface="Abadi Extra Light" panose="020B0204020104020204" pitchFamily="34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ECADD7-EAC5-4CA1-9EA7-0126522D2452}"/>
              </a:ext>
            </a:extLst>
          </p:cNvPr>
          <p:cNvSpPr/>
          <p:nvPr/>
        </p:nvSpPr>
        <p:spPr>
          <a:xfrm>
            <a:off x="492424" y="4289864"/>
            <a:ext cx="5619390" cy="11366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insmod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hello_module.ko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rmmod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hello_module.ko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E3B8DC-A99E-45C4-9F97-2E98DB7246A4}"/>
              </a:ext>
            </a:extLst>
          </p:cNvPr>
          <p:cNvSpPr/>
          <p:nvPr/>
        </p:nvSpPr>
        <p:spPr>
          <a:xfrm>
            <a:off x="4724400" y="2461548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BD2B6D-4289-4394-BBB7-51DE020B2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955388"/>
            <a:ext cx="6716062" cy="49536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425229-CFB9-4F92-AC63-629D26439D3F}"/>
              </a:ext>
            </a:extLst>
          </p:cNvPr>
          <p:cNvSpPr/>
          <p:nvPr/>
        </p:nvSpPr>
        <p:spPr>
          <a:xfrm>
            <a:off x="4582589" y="2898385"/>
            <a:ext cx="7278731" cy="6093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A22F4B7-4437-450D-9F64-B064C4D390D8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038475" y="3203072"/>
            <a:ext cx="1544115" cy="12820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3857246-26CB-4204-83F4-719BD84A15EF}"/>
              </a:ext>
            </a:extLst>
          </p:cNvPr>
          <p:cNvCxnSpPr>
            <a:cxnSpLocks/>
          </p:cNvCxnSpPr>
          <p:nvPr/>
        </p:nvCxnSpPr>
        <p:spPr>
          <a:xfrm rot="10800000">
            <a:off x="3038475" y="5051582"/>
            <a:ext cx="1544114" cy="29389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2A395F-0740-4D86-BA79-2F74944C5380}"/>
              </a:ext>
            </a:extLst>
          </p:cNvPr>
          <p:cNvSpPr/>
          <p:nvPr/>
        </p:nvSpPr>
        <p:spPr>
          <a:xfrm>
            <a:off x="4582589" y="5086342"/>
            <a:ext cx="7278731" cy="109945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DDCBF75-D1F7-4ACF-B2D2-8DFF771B8A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32"/>
          <a:stretch/>
        </p:blipFill>
        <p:spPr>
          <a:xfrm>
            <a:off x="4618685" y="5174606"/>
            <a:ext cx="6735115" cy="5288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18BFEE4-BBAB-4AE7-A6B5-BFFE145B1C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403"/>
          <a:stretch/>
        </p:blipFill>
        <p:spPr>
          <a:xfrm>
            <a:off x="4618684" y="5701381"/>
            <a:ext cx="6735115" cy="329166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237A4E-5A30-415F-BFA8-0C3C647CBB36}"/>
              </a:ext>
            </a:extLst>
          </p:cNvPr>
          <p:cNvSpPr/>
          <p:nvPr/>
        </p:nvSpPr>
        <p:spPr>
          <a:xfrm>
            <a:off x="4724400" y="4649505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BD7B218-D7E7-4B2C-89CE-5FF634B20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114" y="4094574"/>
            <a:ext cx="6935168" cy="390580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D7CFCCD8-448A-4B52-976B-1F4CE63844D7}"/>
              </a:ext>
            </a:extLst>
          </p:cNvPr>
          <p:cNvSpPr/>
          <p:nvPr/>
        </p:nvSpPr>
        <p:spPr>
          <a:xfrm>
            <a:off x="4618684" y="4038421"/>
            <a:ext cx="7278731" cy="60937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FE6E21-5B1D-4021-9FB7-078C5929699F}"/>
              </a:ext>
            </a:extLst>
          </p:cNvPr>
          <p:cNvSpPr/>
          <p:nvPr/>
        </p:nvSpPr>
        <p:spPr>
          <a:xfrm>
            <a:off x="4724400" y="3609854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lsmod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“hello”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2060057B-9260-4DC1-942F-E84C3E386804}"/>
              </a:ext>
            </a:extLst>
          </p:cNvPr>
          <p:cNvCxnSpPr>
            <a:cxnSpLocks/>
          </p:cNvCxnSpPr>
          <p:nvPr/>
        </p:nvCxnSpPr>
        <p:spPr>
          <a:xfrm flipV="1">
            <a:off x="3814418" y="3875780"/>
            <a:ext cx="873887" cy="6161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6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hello_PID.c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C193FD-6FFB-4556-A0A9-BCC33FBDAD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33"/>
          <a:stretch/>
        </p:blipFill>
        <p:spPr>
          <a:xfrm>
            <a:off x="7117510" y="3143036"/>
            <a:ext cx="4306848" cy="3746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DD79EFB-90B3-4271-9CD7-0534EF40EBE4}"/>
              </a:ext>
            </a:extLst>
          </p:cNvPr>
          <p:cNvSpPr/>
          <p:nvPr/>
        </p:nvSpPr>
        <p:spPr>
          <a:xfrm>
            <a:off x="7029091" y="2585510"/>
            <a:ext cx="5619390" cy="75967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dmesg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“inhoinno”</a:t>
            </a:r>
          </a:p>
          <a:p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5238540-275A-4487-987C-209FC3D2C6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6" r="4284"/>
          <a:stretch/>
        </p:blipFill>
        <p:spPr>
          <a:xfrm>
            <a:off x="362309" y="2012644"/>
            <a:ext cx="6328051" cy="434370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0FD2FF-6E3C-441D-8F55-5E27D3AF2D9C}"/>
              </a:ext>
            </a:extLst>
          </p:cNvPr>
          <p:cNvSpPr/>
          <p:nvPr/>
        </p:nvSpPr>
        <p:spPr>
          <a:xfrm>
            <a:off x="188869" y="1841225"/>
            <a:ext cx="6501491" cy="427536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04154F-5365-4F7B-B464-BCE997046D5B}"/>
              </a:ext>
            </a:extLst>
          </p:cNvPr>
          <p:cNvSpPr/>
          <p:nvPr/>
        </p:nvSpPr>
        <p:spPr>
          <a:xfrm>
            <a:off x="341269" y="3345180"/>
            <a:ext cx="6211931" cy="19050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76E3F9-7E6A-4E2D-8A0C-3DF7CE09B408}"/>
              </a:ext>
            </a:extLst>
          </p:cNvPr>
          <p:cNvSpPr/>
          <p:nvPr/>
        </p:nvSpPr>
        <p:spPr>
          <a:xfrm>
            <a:off x="7117510" y="3047785"/>
            <a:ext cx="4552591" cy="55956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77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en_workqueue.c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B694E3-5647-42FB-8636-A7405A94B4D3}"/>
              </a:ext>
            </a:extLst>
          </p:cNvPr>
          <p:cNvSpPr txBox="1">
            <a:spLocks/>
          </p:cNvSpPr>
          <p:nvPr/>
        </p:nvSpPr>
        <p:spPr>
          <a:xfrm>
            <a:off x="5556216" y="6060629"/>
            <a:ext cx="6553200" cy="478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altLang="ko-KR" b="1" i="1" dirty="0">
                <a:latin typeface="Arial" panose="020B0604020202020204" pitchFamily="34" charset="0"/>
                <a:cs typeface="Arial" panose="020B0604020202020204" pitchFamily="34" charset="0"/>
              </a:rPr>
              <a:t>Linux Kernel Module Programming Guide v2.6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ch14.Scheduling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Task:workqueue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90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en_workqueue.ko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B694E3-5647-42FB-8636-A7405A94B4D3}"/>
              </a:ext>
            </a:extLst>
          </p:cNvPr>
          <p:cNvSpPr txBox="1">
            <a:spLocks/>
          </p:cNvSpPr>
          <p:nvPr/>
        </p:nvSpPr>
        <p:spPr>
          <a:xfrm>
            <a:off x="5556216" y="6060629"/>
            <a:ext cx="6553200" cy="478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altLang="ko-KR" b="1" i="1" dirty="0">
                <a:latin typeface="Arial" panose="020B0604020202020204" pitchFamily="34" charset="0"/>
                <a:cs typeface="Arial" panose="020B0604020202020204" pitchFamily="34" charset="0"/>
              </a:rPr>
              <a:t>Linux Kernel Module Programming Guide v2.6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ch14.Scheduling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Task:workqueue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31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Discussion &amp; Future Study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badi" panose="020B0604020104020204" pitchFamily="34" charset="0"/>
                <a:cs typeface="Times New Roman" pitchFamily="18" charset="0"/>
              </a:rPr>
              <a:t>Auditing Kernel</a:t>
            </a:r>
          </a:p>
          <a:p>
            <a:pPr lvl="1"/>
            <a:r>
              <a:rPr lang="en-US" altLang="ko-KR" sz="2800" i="1" dirty="0" err="1">
                <a:latin typeface="Abadi Extra Light" panose="020B0204020104020204" pitchFamily="34" charset="0"/>
                <a:cs typeface="Times New Roman" pitchFamily="18" charset="0"/>
              </a:rPr>
              <a:t>workqueue</a:t>
            </a: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wq_module.ko</a:t>
            </a:r>
            <a:endParaRPr lang="en-US" altLang="ko-KR" sz="2800" i="1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ko-KR" sz="2800" i="1" dirty="0" err="1">
                <a:latin typeface="Abadi Extra Light" panose="020B0204020104020204" pitchFamily="34" charset="0"/>
                <a:cs typeface="Times New Roman" pitchFamily="18" charset="0"/>
              </a:rPr>
              <a:t>io_uring</a:t>
            </a:r>
            <a:r>
              <a:rPr lang="en-US" altLang="ko-KR" sz="2800" i="1" dirty="0">
                <a:latin typeface="Abadi Extra Light" panose="020B0204020104020204" pitchFamily="34" charset="0"/>
                <a:cs typeface="Times New Roman" pitchFamily="18" charset="0"/>
              </a:rPr>
              <a:t> </a:t>
            </a: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io_uring_audit_module.ko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Character Device Driver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Stackoverflow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] How to create a new Linux Kernel scheduler?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https://stackoverflow.com/questions/3086864/how-to-create-a-new-linux-kernel-scheduler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Add a new scheduler to the 2.6.34 vanilla kernel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7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Monolithic Kernel, Micro Kernel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 Kernel Module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Export Symbol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 Kernel Module Programming Example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343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References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Kernel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2"/>
              </a:rPr>
              <a:t>https://elixir.bootlin.com/linux/latest/source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PDF, Textbook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 Kernel Module Programming Guide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[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원서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] https://tldp.org/LDP/lkmpg/2.6/lkmpg.pdf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[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번역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] http://~/lkmpg_v2.6_by_YoonMin_Nam.pdf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Kernel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Example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[Git] Various example :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5"/>
              </a:rPr>
              <a:t>https://github.com/psachin/kernel_modules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[Git] Greeter &amp; Babel :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6"/>
              </a:rPr>
              <a:t>https://github.com/dwmkerr/linux-kernel-module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615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01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44C8C-A388-458E-80CE-EC0B3D47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DD72A-79BC-4179-B22A-00E265E1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3A15-38F7-4D5E-96C8-51CF1E24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7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9"/>
            <a:ext cx="10515600" cy="5024882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Linux Kernel Module </a:t>
            </a:r>
          </a:p>
          <a:p>
            <a:pPr lvl="1">
              <a:lnSpc>
                <a:spcPct val="100000"/>
              </a:lnSpc>
            </a:pP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Kernel?</a:t>
            </a:r>
          </a:p>
          <a:p>
            <a:pPr lvl="2">
              <a:lnSpc>
                <a:spcPct val="100000"/>
              </a:lnSpc>
            </a:pPr>
            <a:r>
              <a:rPr lang="en-US" altLang="ko-KR" sz="1800" i="1" dirty="0">
                <a:latin typeface="Abadi Extra Light" panose="020B0204020104020204" pitchFamily="34" charset="0"/>
                <a:cs typeface="Times New Roman" pitchFamily="18" charset="0"/>
              </a:rPr>
              <a:t>Monologue Kernel vs </a:t>
            </a:r>
            <a:r>
              <a:rPr lang="en-US" altLang="ko-KR" sz="1800" i="1" dirty="0" err="1">
                <a:latin typeface="Abadi Extra Light" panose="020B0204020104020204" pitchFamily="34" charset="0"/>
                <a:cs typeface="Times New Roman" pitchFamily="18" charset="0"/>
              </a:rPr>
              <a:t>MicroKernel</a:t>
            </a:r>
            <a:endParaRPr lang="en-US" altLang="ko-KR" sz="1800" i="1" dirty="0">
              <a:latin typeface="Abadi Extra Light" panose="020B0204020104020204" pitchFamily="34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Linux</a:t>
            </a:r>
            <a:r>
              <a:rPr lang="ko-KR" altLang="en-US" sz="2000" i="1" dirty="0">
                <a:latin typeface="Abadi Extra Light" panose="020B0204020104020204" pitchFamily="34" charset="0"/>
                <a:cs typeface="Times New Roman" pitchFamily="18" charset="0"/>
              </a:rPr>
              <a:t> </a:t>
            </a: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Kernel Module?</a:t>
            </a:r>
          </a:p>
          <a:p>
            <a:pPr lvl="2">
              <a:lnSpc>
                <a:spcPct val="100000"/>
              </a:lnSpc>
            </a:pPr>
            <a:r>
              <a:rPr lang="en-US" altLang="ko-KR" sz="1800" i="1" dirty="0">
                <a:latin typeface="Abadi Extra Light" panose="020B0204020104020204" pitchFamily="34" charset="0"/>
                <a:cs typeface="Times New Roman" pitchFamily="18" charset="0"/>
              </a:rPr>
              <a:t>What Kernel Module can do?</a:t>
            </a:r>
          </a:p>
          <a:p>
            <a:pPr lvl="2">
              <a:lnSpc>
                <a:spcPct val="100000"/>
              </a:lnSpc>
            </a:pPr>
            <a:r>
              <a:rPr lang="en-US" altLang="ko-KR" sz="1800" i="1" dirty="0">
                <a:latin typeface="Abadi Extra Light" panose="020B0204020104020204" pitchFamily="34" charset="0"/>
                <a:cs typeface="Times New Roman" pitchFamily="18" charset="0"/>
              </a:rPr>
              <a:t>Why Write a Kernel Module?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Linux Kernel Module Programming</a:t>
            </a:r>
          </a:p>
          <a:p>
            <a:pPr lvl="1"/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hello.ko</a:t>
            </a:r>
            <a:r>
              <a:rPr lang="en-US" altLang="ko-KR" sz="2000" i="1" dirty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hello_PID.ko</a:t>
            </a:r>
            <a:endParaRPr lang="en-US" altLang="ko-KR" sz="2000" i="1" dirty="0">
              <a:latin typeface="Consolas" panose="020B0609020204030204" pitchFamily="49" charset="0"/>
              <a:cs typeface="Times New Roman" pitchFamily="18" charset="0"/>
            </a:endParaRPr>
          </a:p>
          <a:p>
            <a:pPr lvl="1"/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en_workqueue.ko</a:t>
            </a:r>
            <a:r>
              <a:rPr lang="en-US" altLang="ko-KR" sz="2000" i="1" dirty="0"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lvl="1"/>
            <a:endParaRPr lang="en-US" altLang="ko-KR" sz="2000" i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Discussion &amp; Future Study</a:t>
            </a:r>
          </a:p>
          <a:p>
            <a:pPr lvl="1"/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Auditing </a:t>
            </a:r>
            <a:r>
              <a:rPr lang="en-US" altLang="ko-KR" sz="2000" i="1" dirty="0" err="1">
                <a:latin typeface="Abadi Extra Light" panose="020B0204020104020204" pitchFamily="34" charset="0"/>
                <a:cs typeface="Times New Roman" pitchFamily="18" charset="0"/>
              </a:rPr>
              <a:t>workqueue</a:t>
            </a:r>
            <a:r>
              <a:rPr lang="en-US" altLang="ko-KR" sz="2000" i="1" dirty="0">
                <a:latin typeface="Abadi Extra Light" panose="020B0204020104020204" pitchFamily="34" charset="0"/>
                <a:cs typeface="Times New Roman" pitchFamily="18" charset="0"/>
              </a:rPr>
              <a:t>: </a:t>
            </a:r>
            <a:r>
              <a:rPr lang="en-US" altLang="ko-KR" sz="2000" i="1" dirty="0" err="1">
                <a:latin typeface="Abadi Extra Light" panose="020B0204020104020204" pitchFamily="34" charset="0"/>
                <a:cs typeface="Times New Roman" pitchFamily="18" charset="0"/>
              </a:rPr>
              <a:t>wq_module.ko</a:t>
            </a:r>
            <a:endParaRPr lang="en-US" altLang="ko-KR" sz="2000" dirty="0">
              <a:latin typeface="Abadi Extra Light" panose="020B0204020104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0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Summary </a:t>
            </a:r>
          </a:p>
          <a:p>
            <a:pPr marL="457200" lvl="1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: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Concepts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43283" y="1900922"/>
            <a:ext cx="2471517" cy="2453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What is Kernel?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 resource manager who services multiple users with limited resources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Monolithic</a:t>
            </a:r>
            <a:r>
              <a:rPr lang="ko-KR" altLang="en-US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Kernel vs Micro Kernel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 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괴수 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vs </a:t>
            </a:r>
            <a:r>
              <a:rPr lang="ko-KR" altLang="en-US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조립로봇</a:t>
            </a:r>
            <a:endParaRPr lang="en-US" altLang="ko-KR" sz="20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Linux Kernel Module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3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Module :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Concepts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72000" y="1862822"/>
            <a:ext cx="6324600" cy="2453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What is Kernel Module?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 piece of code that can load or remove code from Linux Kernel, at runtime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>
                <a:latin typeface="Abadi Extra Light" panose="020B0204020104020204" pitchFamily="34" charset="0"/>
                <a:ea typeface="Arial Unicode MS" panose="020B0600000101010101" charset="-127"/>
                <a:cs typeface="Arial Unicode MS" panose="020B0600000101010101" charset="-127"/>
              </a:rPr>
              <a:t>Why Write a Kernel Module?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C71E41-9683-4060-93B7-BDE1AA48FFCA}"/>
              </a:ext>
            </a:extLst>
          </p:cNvPr>
          <p:cNvGrpSpPr/>
          <p:nvPr/>
        </p:nvGrpSpPr>
        <p:grpSpPr>
          <a:xfrm>
            <a:off x="8172450" y="2468534"/>
            <a:ext cx="3581400" cy="4127500"/>
            <a:chOff x="8058150" y="2698749"/>
            <a:chExt cx="3581400" cy="41275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DD7161A-1234-443F-B1B4-7AF7CBD04C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150" y="2698749"/>
              <a:ext cx="3581400" cy="359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0379D5-70FD-4E2B-B459-65F7BE12D3E1}"/>
                </a:ext>
              </a:extLst>
            </p:cNvPr>
            <p:cNvSpPr txBox="1"/>
            <p:nvPr/>
          </p:nvSpPr>
          <p:spPr>
            <a:xfrm>
              <a:off x="8174353" y="6241474"/>
              <a:ext cx="3348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badi Extra Light" panose="020B0204020104020204" pitchFamily="34" charset="0"/>
                </a:rPr>
                <a:t>Linux user space and kernel space</a:t>
              </a:r>
            </a:p>
            <a:p>
              <a:pPr algn="r"/>
              <a:r>
                <a:rPr lang="en-US" altLang="ko-KR" sz="1400" dirty="0">
                  <a:latin typeface="Abadi Extra Light" panose="020B0204020104020204" pitchFamily="34" charset="0"/>
                </a:rPr>
                <a:t>[Ref]</a:t>
              </a:r>
              <a:r>
                <a:rPr lang="en-US" altLang="ko-KR" sz="1400" dirty="0" err="1">
                  <a:latin typeface="Abadi Extra Light" panose="020B0204020104020204" pitchFamily="34" charset="0"/>
                </a:rPr>
                <a:t>derekmolloy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24E77D7-1E51-44AA-897D-84135A4D582D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65E63D-65E0-4BBF-8252-C748924802F9}"/>
              </a:ext>
            </a:extLst>
          </p:cNvPr>
          <p:cNvSpPr/>
          <p:nvPr/>
        </p:nvSpPr>
        <p:spPr>
          <a:xfrm>
            <a:off x="1191502" y="2993858"/>
            <a:ext cx="6136398" cy="24925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endParaRPr lang="en-US" altLang="ko-KR" sz="20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Rule of thumb: try your absolute best to keep your code in user-space</a:t>
            </a:r>
          </a:p>
          <a:p>
            <a:r>
              <a:rPr lang="en-US" altLang="ko-KR" dirty="0">
                <a:solidFill>
                  <a:srgbClr val="0DAB0D"/>
                </a:solidFill>
              </a:rPr>
              <a:t>//Application </a:t>
            </a:r>
            <a:r>
              <a:rPr lang="ko-KR" altLang="en-US" dirty="0">
                <a:solidFill>
                  <a:srgbClr val="0DAB0D"/>
                </a:solidFill>
              </a:rPr>
              <a:t>만들듯 </a:t>
            </a:r>
            <a:r>
              <a:rPr lang="en-US" altLang="ko-KR" dirty="0">
                <a:solidFill>
                  <a:srgbClr val="0DAB0D"/>
                </a:solidFill>
              </a:rPr>
              <a:t>Kernel Module</a:t>
            </a:r>
            <a:r>
              <a:rPr lang="ko-KR" altLang="en-US" dirty="0">
                <a:solidFill>
                  <a:srgbClr val="0DAB0D"/>
                </a:solidFill>
              </a:rPr>
              <a:t>을 만드는 것은 위험</a:t>
            </a:r>
            <a:endParaRPr lang="en-US" altLang="ko-KR" dirty="0">
              <a:solidFill>
                <a:srgbClr val="0DAB0D"/>
              </a:solidFill>
            </a:endParaRPr>
          </a:p>
          <a:p>
            <a:endParaRPr lang="en-US" altLang="ko-KR" dirty="0">
              <a:solidFill>
                <a:srgbClr val="0DAB0D"/>
              </a:solidFill>
            </a:endParaRPr>
          </a:p>
          <a:p>
            <a:endParaRPr lang="en-US" altLang="ko-KR" dirty="0">
              <a:solidFill>
                <a:srgbClr val="0DAB0D"/>
              </a:solidFill>
            </a:endParaRPr>
          </a:p>
          <a:p>
            <a:endParaRPr lang="en-US" altLang="ko-KR" dirty="0">
              <a:solidFill>
                <a:srgbClr val="0DAB0D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E8F445F-B2C5-4C6F-965A-FD546C6E559C}"/>
              </a:ext>
            </a:extLst>
          </p:cNvPr>
          <p:cNvSpPr/>
          <p:nvPr/>
        </p:nvSpPr>
        <p:spPr>
          <a:xfrm>
            <a:off x="1156516" y="3043810"/>
            <a:ext cx="6171384" cy="266687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41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218DE19-C61D-471E-B06D-38E4B2D9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3600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sudo</a:t>
            </a:r>
            <a:r>
              <a:rPr lang="en-US" altLang="ko-KR" sz="3600" dirty="0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3600" dirty="0" err="1">
                <a:latin typeface="Abadi Extra Light" panose="020B0204020104020204" pitchFamily="34" charset="0"/>
                <a:ea typeface="Arial Unicode MS" pitchFamily="50" charset="-127"/>
                <a:cs typeface="Arial Unicode MS" pitchFamily="50" charset="-127"/>
              </a:rPr>
              <a:t>lsmod</a:t>
            </a:r>
            <a:endParaRPr lang="en-US" altLang="ko-KR" sz="3600" dirty="0">
              <a:latin typeface="Abadi Extra Light" panose="020B0204020104020204" pitchFamily="34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Various Linux Kernel Module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F4F2A6C-643B-4ADE-AFD3-BBD136E047BD}"/>
              </a:ext>
            </a:extLst>
          </p:cNvPr>
          <p:cNvSpPr/>
          <p:nvPr/>
        </p:nvSpPr>
        <p:spPr>
          <a:xfrm>
            <a:off x="957943" y="1970550"/>
            <a:ext cx="2598057" cy="127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badi Extra Light" panose="020B0204020104020204" pitchFamily="34" charset="0"/>
              </a:rPr>
              <a:t>Device Driver</a:t>
            </a:r>
            <a:endParaRPr lang="ko-KR" altLang="en-US" sz="2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1EFBF5C-CA88-4CAE-88C9-EF9280137B91}"/>
              </a:ext>
            </a:extLst>
          </p:cNvPr>
          <p:cNvSpPr/>
          <p:nvPr/>
        </p:nvSpPr>
        <p:spPr>
          <a:xfrm>
            <a:off x="957943" y="4617360"/>
            <a:ext cx="2598057" cy="127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ip_tables</a:t>
            </a:r>
            <a:endParaRPr lang="ko-KR" altLang="en-US" sz="2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7EC1AA-9971-47D0-B09E-6A6D5F2A6C3A}"/>
              </a:ext>
            </a:extLst>
          </p:cNvPr>
          <p:cNvSpPr/>
          <p:nvPr/>
        </p:nvSpPr>
        <p:spPr>
          <a:xfrm>
            <a:off x="957943" y="3293955"/>
            <a:ext cx="2598057" cy="12783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  <a:latin typeface="Abadi Extra Light" panose="020B0204020104020204" pitchFamily="34" charset="0"/>
              </a:rPr>
              <a:t>crypto</a:t>
            </a:r>
            <a:endParaRPr lang="ko-KR" altLang="en-US" sz="28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8B2B88-C4A7-44B6-9226-E5EE213CBC4E}"/>
              </a:ext>
            </a:extLst>
          </p:cNvPr>
          <p:cNvSpPr/>
          <p:nvPr/>
        </p:nvSpPr>
        <p:spPr>
          <a:xfrm>
            <a:off x="957943" y="5961308"/>
            <a:ext cx="2598057" cy="395042"/>
          </a:xfrm>
          <a:prstGeom prst="roundRect">
            <a:avLst>
              <a:gd name="adj" fmla="val 4881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D40B5-74D6-4F38-9A62-8B94CB8DB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847" y="2029049"/>
            <a:ext cx="7151953" cy="420405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BF0A3C-DBE2-4816-AC80-55E1868C2C39}"/>
              </a:ext>
            </a:extLst>
          </p:cNvPr>
          <p:cNvSpPr/>
          <p:nvPr/>
        </p:nvSpPr>
        <p:spPr>
          <a:xfrm>
            <a:off x="3870385" y="1845862"/>
            <a:ext cx="7990935" cy="45104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3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Background : Kernel Module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7FDD7B-0460-4BC5-9CC0-3ACE88ECF084}"/>
              </a:ext>
            </a:extLst>
          </p:cNvPr>
          <p:cNvGrpSpPr/>
          <p:nvPr/>
        </p:nvGrpSpPr>
        <p:grpSpPr>
          <a:xfrm>
            <a:off x="4321114" y="1738464"/>
            <a:ext cx="3581400" cy="4127500"/>
            <a:chOff x="8058150" y="2698749"/>
            <a:chExt cx="3581400" cy="4127500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EC44AF2-D7F3-4752-A732-3B772AEB4F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8150" y="2698749"/>
              <a:ext cx="3581400" cy="3590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761DDC-F560-42D1-8067-8B1810A4F87A}"/>
                </a:ext>
              </a:extLst>
            </p:cNvPr>
            <p:cNvSpPr txBox="1"/>
            <p:nvPr/>
          </p:nvSpPr>
          <p:spPr>
            <a:xfrm>
              <a:off x="8174353" y="6241474"/>
              <a:ext cx="334899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Abadi Extra Light" panose="020B0204020104020204" pitchFamily="34" charset="0"/>
                </a:rPr>
                <a:t>Linux user space and kernel space</a:t>
              </a:r>
            </a:p>
            <a:p>
              <a:pPr algn="r"/>
              <a:r>
                <a:rPr lang="en-US" altLang="ko-KR" sz="1400" dirty="0">
                  <a:latin typeface="Abadi Extra Light" panose="020B0204020104020204" pitchFamily="34" charset="0"/>
                </a:rPr>
                <a:t>[Ref]</a:t>
              </a:r>
              <a:r>
                <a:rPr lang="en-US" altLang="ko-KR" sz="1400" dirty="0" err="1">
                  <a:latin typeface="Abadi Extra Light" panose="020B0204020104020204" pitchFamily="34" charset="0"/>
                </a:rPr>
                <a:t>derekmolloy</a:t>
              </a:r>
              <a:endParaRPr lang="ko-KR" altLang="en-US" sz="1400" dirty="0">
                <a:latin typeface="Abadi Extra Light" panose="020B0204020104020204" pitchFamily="34" charset="0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3CB90D-6C89-45F7-8952-BC94ED35ACA3}"/>
              </a:ext>
            </a:extLst>
          </p:cNvPr>
          <p:cNvSpPr/>
          <p:nvPr/>
        </p:nvSpPr>
        <p:spPr>
          <a:xfrm>
            <a:off x="3324225" y="4171949"/>
            <a:ext cx="5543550" cy="29289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764391F-7B1C-4C96-9CBE-2CCEED5098AD}"/>
              </a:ext>
            </a:extLst>
          </p:cNvPr>
          <p:cNvSpPr/>
          <p:nvPr/>
        </p:nvSpPr>
        <p:spPr>
          <a:xfrm>
            <a:off x="2274695" y="2438400"/>
            <a:ext cx="1049530" cy="1905000"/>
          </a:xfrm>
          <a:custGeom>
            <a:avLst/>
            <a:gdLst>
              <a:gd name="connsiteX0" fmla="*/ 849505 w 1049530"/>
              <a:gd name="connsiteY0" fmla="*/ 0 h 1905000"/>
              <a:gd name="connsiteX1" fmla="*/ 1780 w 1049530"/>
              <a:gd name="connsiteY1" fmla="*/ 1028700 h 1905000"/>
              <a:gd name="connsiteX2" fmla="*/ 1049530 w 1049530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9530" h="1905000">
                <a:moveTo>
                  <a:pt x="849505" y="0"/>
                </a:moveTo>
                <a:cubicBezTo>
                  <a:pt x="408974" y="355600"/>
                  <a:pt x="-31557" y="711200"/>
                  <a:pt x="1780" y="1028700"/>
                </a:cubicBezTo>
                <a:cubicBezTo>
                  <a:pt x="35117" y="1346200"/>
                  <a:pt x="542323" y="1625600"/>
                  <a:pt x="1049530" y="19050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ABD13774-4E50-4B6C-949F-7725B17C6456}"/>
              </a:ext>
            </a:extLst>
          </p:cNvPr>
          <p:cNvSpPr/>
          <p:nvPr/>
        </p:nvSpPr>
        <p:spPr>
          <a:xfrm rot="11093007">
            <a:off x="8788594" y="2438400"/>
            <a:ext cx="1049530" cy="1905000"/>
          </a:xfrm>
          <a:custGeom>
            <a:avLst/>
            <a:gdLst>
              <a:gd name="connsiteX0" fmla="*/ 849505 w 1049530"/>
              <a:gd name="connsiteY0" fmla="*/ 0 h 1905000"/>
              <a:gd name="connsiteX1" fmla="*/ 1780 w 1049530"/>
              <a:gd name="connsiteY1" fmla="*/ 1028700 h 1905000"/>
              <a:gd name="connsiteX2" fmla="*/ 1049530 w 1049530"/>
              <a:gd name="connsiteY2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9530" h="1905000">
                <a:moveTo>
                  <a:pt x="849505" y="0"/>
                </a:moveTo>
                <a:cubicBezTo>
                  <a:pt x="408974" y="355600"/>
                  <a:pt x="-31557" y="711200"/>
                  <a:pt x="1780" y="1028700"/>
                </a:cubicBezTo>
                <a:cubicBezTo>
                  <a:pt x="35117" y="1346200"/>
                  <a:pt x="542323" y="1625600"/>
                  <a:pt x="1049530" y="190500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96FF30-A8C9-4C37-88E3-8A5A8FA6E630}"/>
              </a:ext>
            </a:extLst>
          </p:cNvPr>
          <p:cNvSpPr txBox="1"/>
          <p:nvPr/>
        </p:nvSpPr>
        <p:spPr>
          <a:xfrm>
            <a:off x="600075" y="157021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Abadi Extra Light" panose="020B0204020104020204" pitchFamily="34" charset="0"/>
              </a:rPr>
              <a:t>insmod</a:t>
            </a:r>
            <a:r>
              <a:rPr lang="en-US" altLang="ko-KR" dirty="0">
                <a:latin typeface="Abadi Extra Light" panose="020B0204020104020204" pitchFamily="34" charset="0"/>
              </a:rPr>
              <a:t> %</a:t>
            </a:r>
            <a:r>
              <a:rPr lang="en-US" altLang="ko-KR" dirty="0" err="1">
                <a:latin typeface="Abadi Extra Light" panose="020B0204020104020204" pitchFamily="34" charset="0"/>
              </a:rPr>
              <a:t>your_module</a:t>
            </a:r>
            <a:r>
              <a:rPr lang="en-US" altLang="ko-KR" dirty="0">
                <a:latin typeface="Abadi Extra Light" panose="020B0204020104020204" pitchFamily="34" charset="0"/>
              </a:rPr>
              <a:t>%</a:t>
            </a:r>
          </a:p>
          <a:p>
            <a:r>
              <a:rPr lang="en-US" altLang="ko-KR" dirty="0">
                <a:latin typeface="Abadi Extra Light" panose="020B0204020104020204" pitchFamily="34" charset="0"/>
              </a:rPr>
              <a:t>or </a:t>
            </a:r>
          </a:p>
          <a:p>
            <a:r>
              <a:rPr lang="en-US" altLang="ko-KR" b="1" dirty="0" err="1">
                <a:latin typeface="Abadi Extra Light" panose="020B0204020104020204" pitchFamily="34" charset="0"/>
              </a:rPr>
              <a:t>modprobe</a:t>
            </a:r>
            <a:r>
              <a:rPr lang="en-US" altLang="ko-KR" dirty="0">
                <a:latin typeface="Abadi Extra Light" panose="020B0204020104020204" pitchFamily="34" charset="0"/>
              </a:rPr>
              <a:t> %</a:t>
            </a:r>
            <a:r>
              <a:rPr lang="en-US" altLang="ko-KR" dirty="0" err="1">
                <a:latin typeface="Abadi Extra Light" panose="020B0204020104020204" pitchFamily="34" charset="0"/>
              </a:rPr>
              <a:t>your_module</a:t>
            </a:r>
            <a:r>
              <a:rPr lang="en-US" altLang="ko-KR" dirty="0">
                <a:latin typeface="Abadi Extra Light" panose="020B0204020104020204" pitchFamily="34" charset="0"/>
              </a:rPr>
              <a:t>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255514-A6C0-429B-BFEC-EA92DE90E2BD}"/>
              </a:ext>
            </a:extLst>
          </p:cNvPr>
          <p:cNvSpPr txBox="1"/>
          <p:nvPr/>
        </p:nvSpPr>
        <p:spPr>
          <a:xfrm>
            <a:off x="8378764" y="18627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>
                <a:latin typeface="Abadi Extra Light" panose="020B0204020104020204" pitchFamily="34" charset="0"/>
              </a:rPr>
              <a:t>rmmod</a:t>
            </a:r>
            <a:r>
              <a:rPr lang="en-US" altLang="ko-KR" dirty="0">
                <a:latin typeface="Abadi Extra Light" panose="020B0204020104020204" pitchFamily="34" charset="0"/>
              </a:rPr>
              <a:t> %</a:t>
            </a:r>
            <a:r>
              <a:rPr lang="en-US" altLang="ko-KR" dirty="0" err="1">
                <a:latin typeface="Abadi Extra Light" panose="020B0204020104020204" pitchFamily="34" charset="0"/>
              </a:rPr>
              <a:t>your_module</a:t>
            </a:r>
            <a:r>
              <a:rPr lang="en-US" altLang="ko-KR" dirty="0">
                <a:latin typeface="Abadi Extra Light" panose="020B0204020104020204" pitchFamily="34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39712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endParaRPr lang="ko-KR" altLang="en-US" sz="3200" dirty="0">
              <a:solidFill>
                <a:srgbClr val="FF0000"/>
              </a:solidFill>
              <a:latin typeface="Abadi Extra Light" panose="020B0204020104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hello.c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6B65FB-FA80-47BE-98ED-0977BD404E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/>
          <a:stretch/>
        </p:blipFill>
        <p:spPr>
          <a:xfrm>
            <a:off x="822384" y="1765548"/>
            <a:ext cx="10693339" cy="46638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A31ED27-B363-4B14-B65D-36DD114A6F0F}"/>
              </a:ext>
            </a:extLst>
          </p:cNvPr>
          <p:cNvSpPr/>
          <p:nvPr/>
        </p:nvSpPr>
        <p:spPr>
          <a:xfrm>
            <a:off x="822385" y="1718861"/>
            <a:ext cx="10693339" cy="45104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B401EF3C-F0B8-48BF-A332-FBF452566632}"/>
              </a:ext>
            </a:extLst>
          </p:cNvPr>
          <p:cNvGrpSpPr/>
          <p:nvPr/>
        </p:nvGrpSpPr>
        <p:grpSpPr>
          <a:xfrm>
            <a:off x="2247900" y="3009939"/>
            <a:ext cx="8300438" cy="3656417"/>
            <a:chOff x="838200" y="3128561"/>
            <a:chExt cx="10693340" cy="471051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3120B7F-FF88-4065-B63A-58DE71EE17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34"/>
            <a:stretch/>
          </p:blipFill>
          <p:spPr>
            <a:xfrm>
              <a:off x="838200" y="3175248"/>
              <a:ext cx="10693339" cy="466382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D0F94AF-1110-4DDF-A962-01F7E2A71B98}"/>
                </a:ext>
              </a:extLst>
            </p:cNvPr>
            <p:cNvSpPr/>
            <p:nvPr/>
          </p:nvSpPr>
          <p:spPr>
            <a:xfrm>
              <a:off x="838201" y="3128561"/>
              <a:ext cx="10693339" cy="45104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init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, close, </a:t>
            </a:r>
            <a:r>
              <a:rPr lang="en-US" altLang="ko-KR" dirty="0">
                <a:latin typeface="Abadi Extra Light" panose="020B0204020104020204" pitchFamily="34" charset="0"/>
                <a:ea typeface="Arial Unicode MS" panose="020B0600000101010101" charset="-127"/>
                <a:cs typeface="Times New Roman" panose="02020603050405020304" pitchFamily="18" charset="0"/>
              </a:rPr>
              <a:t>license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8BC19F4-1BA7-4CA7-9CC0-747848380CEE}"/>
              </a:ext>
            </a:extLst>
          </p:cNvPr>
          <p:cNvSpPr/>
          <p:nvPr/>
        </p:nvSpPr>
        <p:spPr>
          <a:xfrm>
            <a:off x="244536" y="2246212"/>
            <a:ext cx="3365500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%module_name%_</a:t>
            </a:r>
            <a:r>
              <a:rPr lang="en-US" altLang="ko-KR" sz="2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init</a:t>
            </a:r>
            <a:endParaRPr lang="ko-KR" altLang="en-US" sz="2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E02A85-C73C-45E0-8174-8BBF72E28443}"/>
              </a:ext>
            </a:extLst>
          </p:cNvPr>
          <p:cNvSpPr/>
          <p:nvPr/>
        </p:nvSpPr>
        <p:spPr>
          <a:xfrm>
            <a:off x="4152900" y="2246212"/>
            <a:ext cx="3495586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%</a:t>
            </a:r>
            <a:r>
              <a:rPr lang="en-US" altLang="ko-KR" sz="2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module_name%_cleanup</a:t>
            </a:r>
            <a:endParaRPr lang="ko-KR" altLang="en-US" sz="2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367E694-10AB-4728-BF96-56E2C91A2629}"/>
              </a:ext>
            </a:extLst>
          </p:cNvPr>
          <p:cNvSpPr/>
          <p:nvPr/>
        </p:nvSpPr>
        <p:spPr>
          <a:xfrm>
            <a:off x="8061264" y="2246212"/>
            <a:ext cx="3955225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Abadi Extra Light" panose="020B0204020104020204" pitchFamily="34" charset="0"/>
              </a:rPr>
              <a:t>MODULE_LICENSE(“GPL”)</a:t>
            </a:r>
            <a:endParaRPr lang="ko-KR" altLang="en-US" sz="24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F9C20FE-B36C-4AF0-B23E-2CF0D6C0580A}"/>
              </a:ext>
            </a:extLst>
          </p:cNvPr>
          <p:cNvCxnSpPr>
            <a:cxnSpLocks/>
          </p:cNvCxnSpPr>
          <p:nvPr/>
        </p:nvCxnSpPr>
        <p:spPr>
          <a:xfrm>
            <a:off x="1009653" y="2817711"/>
            <a:ext cx="1123948" cy="754162"/>
          </a:xfrm>
          <a:prstGeom prst="bentConnector3">
            <a:avLst>
              <a:gd name="adj1" fmla="val 212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ECE35D5-479D-4393-BAEC-1A333052319E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655220" y="3610795"/>
            <a:ext cx="2038557" cy="452390"/>
          </a:xfrm>
          <a:prstGeom prst="bentConnector3">
            <a:avLst>
              <a:gd name="adj1" fmla="val 99839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CFCC420-124D-4A66-82B1-D0DD86E19C4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779" y="3779186"/>
            <a:ext cx="3125995" cy="1238246"/>
          </a:xfrm>
          <a:prstGeom prst="bentConnector3">
            <a:avLst>
              <a:gd name="adj1" fmla="val 99921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2606D24-372D-4491-8E2A-6BA22F97E031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4138157" y="4354054"/>
            <a:ext cx="3298878" cy="226195"/>
          </a:xfrm>
          <a:prstGeom prst="bentConnector3">
            <a:avLst>
              <a:gd name="adj1" fmla="val 99951"/>
            </a:avLst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427D80B-D108-42D1-8286-E2C52B9CA47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5547121" y="1939192"/>
            <a:ext cx="3613236" cy="537027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90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3120B7F-FF88-4065-B63A-58DE71EE1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4" r="32300"/>
          <a:stretch/>
        </p:blipFill>
        <p:spPr>
          <a:xfrm>
            <a:off x="6293762" y="2316034"/>
            <a:ext cx="5619391" cy="362017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0F94AF-1110-4DDF-A962-01F7E2A71B98}"/>
              </a:ext>
            </a:extLst>
          </p:cNvPr>
          <p:cNvSpPr/>
          <p:nvPr/>
        </p:nvSpPr>
        <p:spPr>
          <a:xfrm>
            <a:off x="6273561" y="2244901"/>
            <a:ext cx="5619390" cy="384186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</a:t>
            </a:r>
            <a:r>
              <a:rPr lang="en-US" altLang="ko-KR" sz="3200" dirty="0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: Example </a:t>
            </a:r>
            <a:r>
              <a:rPr lang="en-US" altLang="ko-KR" sz="3200" dirty="0" err="1">
                <a:solidFill>
                  <a:srgbClr val="FF0000"/>
                </a:solidFill>
                <a:latin typeface="Abadi Extra Light" panose="020B0204020104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hello.ko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커널 변수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/</a:t>
            </a:r>
            <a:r>
              <a:rPr lang="ko-KR" altLang="en-US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</a:rPr>
              <a:t>함수 접근 </a:t>
            </a:r>
            <a:r>
              <a:rPr lang="en-US" altLang="ko-KR" dirty="0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latin typeface="Abadi Extra Light" panose="020B0204020104020204" pitchFamily="34" charset="0"/>
                <a:ea typeface="Arial Unicode MS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kallsyms</a:t>
            </a:r>
            <a:endParaRPr lang="en-US" altLang="ko-KR" dirty="0">
              <a:latin typeface="Abadi Extra Light" panose="020B0204020104020204" pitchFamily="34" charset="0"/>
              <a:ea typeface="Arial Unicode MS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9D0F77-D8C8-4CB7-9F4E-4B090ECF49CE}"/>
              </a:ext>
            </a:extLst>
          </p:cNvPr>
          <p:cNvSpPr/>
          <p:nvPr/>
        </p:nvSpPr>
        <p:spPr>
          <a:xfrm>
            <a:off x="571499" y="5025011"/>
            <a:ext cx="5619390" cy="103503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EXPORT_SYMBOL(var) </a:t>
            </a:r>
          </a:p>
          <a:p>
            <a:r>
              <a:rPr lang="en-US" altLang="ko-KR" dirty="0">
                <a:solidFill>
                  <a:srgbClr val="0DAB0D"/>
                </a:solidFill>
              </a:rPr>
              <a:t>//var</a:t>
            </a:r>
            <a:r>
              <a:rPr lang="ko-KR" altLang="en-US" dirty="0">
                <a:solidFill>
                  <a:srgbClr val="0DAB0D"/>
                </a:solidFill>
              </a:rPr>
              <a:t>을 커널이나 모듈내에서 자유롭게 사용</a:t>
            </a:r>
            <a:endParaRPr lang="en-US" altLang="ko-KR" dirty="0">
              <a:solidFill>
                <a:srgbClr val="0DAB0D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6843FD-3192-4185-B559-017D3CCC2ECE}"/>
              </a:ext>
            </a:extLst>
          </p:cNvPr>
          <p:cNvSpPr/>
          <p:nvPr/>
        </p:nvSpPr>
        <p:spPr>
          <a:xfrm>
            <a:off x="539869" y="5040592"/>
            <a:ext cx="5619390" cy="10350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EA7701D-ADB1-4DAB-B63A-8652EE42E1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7" t="10056" r="39934" b="28264"/>
          <a:stretch/>
        </p:blipFill>
        <p:spPr>
          <a:xfrm>
            <a:off x="769261" y="2652633"/>
            <a:ext cx="5326739" cy="15445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D2DB621-B1AA-4FFE-AA95-3C44B138511E}"/>
              </a:ext>
            </a:extLst>
          </p:cNvPr>
          <p:cNvSpPr txBox="1"/>
          <p:nvPr/>
        </p:nvSpPr>
        <p:spPr>
          <a:xfrm>
            <a:off x="7927975" y="6478913"/>
            <a:ext cx="42640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i="1" dirty="0">
                <a:latin typeface="Abadi Extra Light" panose="020B0204020104020204" pitchFamily="34" charset="0"/>
              </a:rPr>
              <a:t>모듈에 대해서 알아야 할 것들 </a:t>
            </a:r>
            <a:r>
              <a:rPr lang="en-US" altLang="ko-KR" sz="1100" i="1" dirty="0">
                <a:latin typeface="Abadi Extra Light" panose="020B0204020104020204" pitchFamily="34" charset="0"/>
                <a:hlinkClick r:id="rId4"/>
              </a:rPr>
              <a:t>https://tmdgus.tistory.com/117</a:t>
            </a:r>
            <a:r>
              <a:rPr lang="en-US" altLang="ko-KR" sz="1100" i="1" dirty="0">
                <a:latin typeface="Abadi Extra Light" panose="020B0204020104020204" pitchFamily="34" charset="0"/>
              </a:rPr>
              <a:t> </a:t>
            </a:r>
            <a:endParaRPr lang="ko-KR" altLang="en-US" sz="1100" i="1" dirty="0">
              <a:latin typeface="Abadi Extra Light" panose="020B0204020104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D0A7626-76A2-4BB1-94A7-F59F0789BA60}"/>
              </a:ext>
            </a:extLst>
          </p:cNvPr>
          <p:cNvSpPr/>
          <p:nvPr/>
        </p:nvSpPr>
        <p:spPr>
          <a:xfrm>
            <a:off x="571499" y="2273926"/>
            <a:ext cx="5619390" cy="4068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head</a:t>
            </a:r>
            <a:r>
              <a:rPr lang="ko-KR" alt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/proc/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kallsyms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F5A2C0-8AB3-4119-AC08-DEB88266B967}"/>
              </a:ext>
            </a:extLst>
          </p:cNvPr>
          <p:cNvSpPr/>
          <p:nvPr/>
        </p:nvSpPr>
        <p:spPr>
          <a:xfrm>
            <a:off x="539869" y="2244900"/>
            <a:ext cx="5619390" cy="273530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837F1A-E1CA-4710-BE7F-479F5EEBEF02}"/>
              </a:ext>
            </a:extLst>
          </p:cNvPr>
          <p:cNvSpPr/>
          <p:nvPr/>
        </p:nvSpPr>
        <p:spPr>
          <a:xfrm>
            <a:off x="539869" y="4235441"/>
            <a:ext cx="5619390" cy="40684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$ cat</a:t>
            </a:r>
            <a:r>
              <a:rPr lang="ko-KR" altLang="en-US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/proc/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kallsyms</a:t>
            </a:r>
            <a:r>
              <a:rPr lang="en-US" altLang="ko-KR" dirty="0">
                <a:solidFill>
                  <a:schemeClr val="tx1"/>
                </a:solidFill>
                <a:latin typeface="Abadi Extra Light" panose="020B0204020104020204" pitchFamily="34" charset="0"/>
              </a:rPr>
              <a:t> | grep -w </a:t>
            </a:r>
            <a:r>
              <a:rPr lang="en-US" altLang="ko-KR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printk</a:t>
            </a:r>
            <a:endParaRPr lang="en-US" altLang="ko-KR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94AABC8-24A1-4DF3-A86B-3649E5E0B1B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3" t="1" b="-1"/>
          <a:stretch/>
        </p:blipFill>
        <p:spPr>
          <a:xfrm>
            <a:off x="769261" y="4657862"/>
            <a:ext cx="3186789" cy="2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2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4359</TotalTime>
  <Words>672</Words>
  <Application>Microsoft Office PowerPoint</Application>
  <PresentationFormat>와이드스크린</PresentationFormat>
  <Paragraphs>171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Abadi</vt:lpstr>
      <vt:lpstr>Arial Unicode MS</vt:lpstr>
      <vt:lpstr>Abadi Extra Light</vt:lpstr>
      <vt:lpstr>맑은 고딕</vt:lpstr>
      <vt:lpstr>Wingdings</vt:lpstr>
      <vt:lpstr>Arial</vt:lpstr>
      <vt:lpstr>Times New Roman</vt:lpstr>
      <vt:lpstr>Consolas</vt:lpstr>
      <vt:lpstr>Office 테마</vt:lpstr>
      <vt:lpstr>Chapter 1  Linux Kernel Module Programming</vt:lpstr>
      <vt:lpstr>Chapter Objectives</vt:lpstr>
      <vt:lpstr>Kernel : Concepts</vt:lpstr>
      <vt:lpstr>Kernel Module : Concepts</vt:lpstr>
      <vt:lpstr>Various Linux Kernel Module</vt:lpstr>
      <vt:lpstr>Background : Kernel Module</vt:lpstr>
      <vt:lpstr>Linux Kernel Module : Example hello.ko</vt:lpstr>
      <vt:lpstr>Linux Kernel Module : Example hello.ko</vt:lpstr>
      <vt:lpstr>Linux Kernel Module : Example hello.ko</vt:lpstr>
      <vt:lpstr>Linux Kernel Module : Example Makefile</vt:lpstr>
      <vt:lpstr>Linux Kernel Module : Example hello.ko </vt:lpstr>
      <vt:lpstr>Linux Kernel Module : Example</vt:lpstr>
      <vt:lpstr>Linux Kernel Module : Example</vt:lpstr>
      <vt:lpstr>Linux Kernel Module : Example</vt:lpstr>
      <vt:lpstr>Discussion &amp; Future Study</vt:lpstr>
      <vt:lpstr>Summary </vt:lpstr>
      <vt:lpstr>References</vt:lpstr>
      <vt:lpstr>Q &amp; A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 인호</cp:lastModifiedBy>
  <cp:revision>560</cp:revision>
  <dcterms:created xsi:type="dcterms:W3CDTF">2020-01-01T12:09:55Z</dcterms:created>
  <dcterms:modified xsi:type="dcterms:W3CDTF">2022-01-03T19:09:49Z</dcterms:modified>
</cp:coreProperties>
</file>