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355" r:id="rId5"/>
    <p:sldId id="356" r:id="rId6"/>
    <p:sldId id="360" r:id="rId7"/>
    <p:sldId id="386" r:id="rId8"/>
    <p:sldId id="362" r:id="rId9"/>
    <p:sldId id="363" r:id="rId10"/>
    <p:sldId id="364" r:id="rId11"/>
    <p:sldId id="361" r:id="rId12"/>
    <p:sldId id="359" r:id="rId13"/>
    <p:sldId id="367" r:id="rId14"/>
    <p:sldId id="366" r:id="rId15"/>
    <p:sldId id="368" r:id="rId16"/>
    <p:sldId id="373" r:id="rId17"/>
    <p:sldId id="369" r:id="rId18"/>
    <p:sldId id="370" r:id="rId19"/>
    <p:sldId id="371" r:id="rId20"/>
    <p:sldId id="372" r:id="rId21"/>
    <p:sldId id="380" r:id="rId22"/>
    <p:sldId id="374" r:id="rId23"/>
    <p:sldId id="381" r:id="rId24"/>
    <p:sldId id="382" r:id="rId25"/>
    <p:sldId id="383" r:id="rId26"/>
    <p:sldId id="376" r:id="rId27"/>
    <p:sldId id="384" r:id="rId28"/>
    <p:sldId id="375" r:id="rId29"/>
    <p:sldId id="377" r:id="rId30"/>
    <p:sldId id="385" r:id="rId31"/>
    <p:sldId id="378" r:id="rId32"/>
    <p:sldId id="379" r:id="rId33"/>
    <p:sldId id="302" r:id="rId34"/>
  </p:sldIdLst>
  <p:sldSz cx="12192000" cy="6858000"/>
  <p:notesSz cx="6858000" cy="9144000"/>
  <p:embeddedFontLst>
    <p:embeddedFont>
      <p:font typeface="Arial Unicode MS" panose="020B0600000101010101" charset="-127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75732" autoAdjust="0"/>
  </p:normalViewPr>
  <p:slideViewPr>
    <p:cSldViewPr snapToGrid="0">
      <p:cViewPr varScale="1">
        <p:scale>
          <a:sx n="117" d="100"/>
          <a:sy n="117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U-EmbeddedSystem-Lab/2021_Kernel_Stud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#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Title Here</a:t>
            </a:r>
            <a:b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PPT</a:t>
            </a:r>
            <a:r>
              <a:rPr lang="ko-KR" altLang="en-US" b="1" dirty="0">
                <a:latin typeface="Consolas" panose="020B0609020204030204" pitchFamily="49" charset="0"/>
                <a:cs typeface="Arial" panose="020B0604020202020204" pitchFamily="34" charset="0"/>
              </a:rPr>
              <a:t>양식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 January, 2021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854014" y="1302599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21501-EA2A-4FC2-86FF-A0C1F75D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8" y="1932403"/>
            <a:ext cx="8135485" cy="28864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80345" y="3294276"/>
            <a:ext cx="89928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5660177" y="2234989"/>
            <a:ext cx="3643214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41694"/>
              </p:ext>
            </p:extLst>
          </p:nvPr>
        </p:nvGraphicFramePr>
        <p:xfrm>
          <a:off x="1357208" y="4831849"/>
          <a:ext cx="952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SIGSEV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process makes an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invalid memory reference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Terminate process with a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core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dump.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F4AA1-CCDE-4230-A4B4-D36BACE6F211}"/>
              </a:ext>
            </a:extLst>
          </p:cNvPr>
          <p:cNvSpPr/>
          <p:nvPr/>
        </p:nvSpPr>
        <p:spPr>
          <a:xfrm>
            <a:off x="4563845" y="2973220"/>
            <a:ext cx="4739546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EE8CF-757F-41F4-9B96-483BE184E72E}"/>
              </a:ext>
            </a:extLst>
          </p:cNvPr>
          <p:cNvSpPr/>
          <p:nvPr/>
        </p:nvSpPr>
        <p:spPr>
          <a:xfrm>
            <a:off x="4362829" y="3563724"/>
            <a:ext cx="4940562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9A4E65-AD72-460E-89B7-15B0495E9DF2}"/>
              </a:ext>
            </a:extLst>
          </p:cNvPr>
          <p:cNvSpPr/>
          <p:nvPr/>
        </p:nvSpPr>
        <p:spPr>
          <a:xfrm>
            <a:off x="2180345" y="2505516"/>
            <a:ext cx="1373738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9B437-ED3F-464B-A1C3-34ED22895B46}"/>
              </a:ext>
            </a:extLst>
          </p:cNvPr>
          <p:cNvSpPr/>
          <p:nvPr/>
        </p:nvSpPr>
        <p:spPr>
          <a:xfrm>
            <a:off x="3578523" y="2505516"/>
            <a:ext cx="3503763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9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Changing Signal Dispositions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changing the disposition of a signal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signal() </a:t>
            </a:r>
            <a:r>
              <a:rPr lang="en-US" altLang="ko-KR" sz="1800" dirty="0">
                <a:latin typeface="Consolas" panose="020B0609020204030204" pitchFamily="49" charset="0"/>
                <a:cs typeface="Arial" panose="020B0604020202020204" pitchFamily="34" charset="0"/>
              </a:rPr>
              <a:t>&amp; </a:t>
            </a:r>
            <a:r>
              <a:rPr lang="en-US" altLang="ko-KR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sigaction</a:t>
            </a:r>
            <a:r>
              <a:rPr lang="en-US" altLang="ko-KR" sz="18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/>
              <a:t>Because of these portability issues, </a:t>
            </a:r>
            <a:r>
              <a:rPr lang="en-US" altLang="ko-KR" sz="1600" dirty="0" err="1">
                <a:latin typeface="Consolas" panose="020B0609020204030204" pitchFamily="49" charset="0"/>
              </a:rPr>
              <a:t>sigaction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/>
              <a:t>is the (strongly) preferred API for establishing a signal handler.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C96F2-D750-40A9-A05C-7D24D0A6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2447449"/>
            <a:ext cx="7906853" cy="14098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7471" y="3140016"/>
            <a:ext cx="744748" cy="14363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DBB25-CDC9-43B2-8089-0B2310E58A79}"/>
              </a:ext>
            </a:extLst>
          </p:cNvPr>
          <p:cNvSpPr/>
          <p:nvPr/>
        </p:nvSpPr>
        <p:spPr>
          <a:xfrm>
            <a:off x="4474233" y="3140015"/>
            <a:ext cx="1866182" cy="143637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5B826-0737-44CD-AD39-2BE2A02F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9870"/>
            <a:ext cx="4515480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84A06-DDD8-4624-9D31-9E1B0123444F}"/>
              </a:ext>
            </a:extLst>
          </p:cNvPr>
          <p:cNvSpPr txBox="1"/>
          <p:nvPr/>
        </p:nvSpPr>
        <p:spPr>
          <a:xfrm>
            <a:off x="5560206" y="4105913"/>
            <a:ext cx="2793534" cy="240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SIG_DFL </a:t>
            </a:r>
            <a:r>
              <a:rPr lang="en-US" altLang="ko-KR" sz="1400" dirty="0">
                <a:latin typeface="Consolas" panose="020B0609020204030204" pitchFamily="49" charset="0"/>
              </a:rPr>
              <a:t>: default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Reset the disposition of the signal to its default.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Term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terminate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Ign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ignore sig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Core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terminate &amp; core dump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Stop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stop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continue if stopped</a:t>
            </a:r>
          </a:p>
          <a:p>
            <a:endParaRPr lang="ko-KR" altLang="en-US" sz="105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95E02-5A80-4B5B-9805-501875F7057F}"/>
              </a:ext>
            </a:extLst>
          </p:cNvPr>
          <p:cNvSpPr txBox="1"/>
          <p:nvPr/>
        </p:nvSpPr>
        <p:spPr>
          <a:xfrm>
            <a:off x="8560266" y="4099870"/>
            <a:ext cx="294104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SIG_IGN </a:t>
            </a:r>
            <a:r>
              <a:rPr lang="en-US" altLang="ko-KR" sz="1400" dirty="0">
                <a:latin typeface="Consolas" panose="020B0609020204030204" pitchFamily="49" charset="0"/>
              </a:rPr>
              <a:t>: ignore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Ignore the signal.</a:t>
            </a:r>
          </a:p>
          <a:p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If the signal is generated for this process, the kernel </a:t>
            </a:r>
            <a:r>
              <a:rPr lang="en-US" altLang="ko-KR" sz="1600" b="1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silently discards it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. </a:t>
            </a:r>
          </a:p>
          <a:p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</a:t>
            </a:r>
            <a:r>
              <a:rPr lang="en-US" altLang="ko-KR" sz="1600" b="1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never even knows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that the signal occurred.</a:t>
            </a:r>
            <a:endParaRPr lang="ko-KR" altLang="en-US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C3AB5-43C0-421A-A661-64C03FC14D8D}"/>
              </a:ext>
            </a:extLst>
          </p:cNvPr>
          <p:cNvSpPr/>
          <p:nvPr/>
        </p:nvSpPr>
        <p:spPr>
          <a:xfrm>
            <a:off x="1135414" y="4473893"/>
            <a:ext cx="1866182" cy="143637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5507C-4A62-441A-9B81-B387CC002905}"/>
              </a:ext>
            </a:extLst>
          </p:cNvPr>
          <p:cNvSpPr/>
          <p:nvPr/>
        </p:nvSpPr>
        <p:spPr>
          <a:xfrm>
            <a:off x="5601418" y="4219663"/>
            <a:ext cx="925217" cy="196026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50FE2B-8962-4EA3-AC4C-A0C6C63470BF}"/>
              </a:ext>
            </a:extLst>
          </p:cNvPr>
          <p:cNvSpPr/>
          <p:nvPr/>
        </p:nvSpPr>
        <p:spPr>
          <a:xfrm>
            <a:off x="8635767" y="4211274"/>
            <a:ext cx="925217" cy="196026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7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Handler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2BC6B-1241-46B8-A36F-6EF0E910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411838"/>
            <a:ext cx="7468642" cy="44202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76003" y="3110883"/>
            <a:ext cx="1615966" cy="126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9C3A9-EFF2-4BA3-9727-30CBF1800821}"/>
              </a:ext>
            </a:extLst>
          </p:cNvPr>
          <p:cNvSpPr txBox="1"/>
          <p:nvPr/>
        </p:nvSpPr>
        <p:spPr>
          <a:xfrm>
            <a:off x="9731229" y="2527175"/>
            <a:ext cx="226502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Don’t call </a:t>
            </a:r>
            <a:r>
              <a:rPr lang="en-US" altLang="ko-KR" b="1" dirty="0" err="1">
                <a:solidFill>
                  <a:srgbClr val="FF0000"/>
                </a:solidFill>
              </a:rPr>
              <a:t>stdio</a:t>
            </a:r>
            <a:r>
              <a:rPr lang="en-US" altLang="ko-KR" b="1" dirty="0">
                <a:solidFill>
                  <a:srgbClr val="FF0000"/>
                </a:solidFill>
              </a:rPr>
              <a:t> function 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7826E1-FDEB-43F8-B5BF-53062DF8071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672506" y="3173506"/>
            <a:ext cx="1191237" cy="341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9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Handler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E4C2B-E609-4718-A8D7-7AC923A2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9" y="1269130"/>
            <a:ext cx="4470275" cy="5237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24DDCB-F293-43BE-B052-6AB0EC18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87" y="1694941"/>
            <a:ext cx="5595476" cy="2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Sending Signals </a:t>
            </a:r>
            <a:r>
              <a:rPr lang="en-US" altLang="ko-KR" sz="24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process to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 signal to other process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kill()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4DC19-CB1E-4019-AFB5-7839F25B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19387"/>
            <a:ext cx="7924800" cy="14192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39125" y="3357897"/>
            <a:ext cx="627220" cy="23921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4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Sending Signals </a:t>
            </a:r>
            <a:r>
              <a:rPr lang="en-US" altLang="ko-KR" sz="24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process to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 signal to other process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kill()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4DC19-CB1E-4019-AFB5-7839F25B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69" y="1746451"/>
            <a:ext cx="7924800" cy="1419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84603" y="2456064"/>
            <a:ext cx="876337" cy="125312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00906-82AF-4ACD-9DCB-C278D0D7A829}"/>
              </a:ext>
            </a:extLst>
          </p:cNvPr>
          <p:cNvSpPr txBox="1"/>
          <p:nvPr/>
        </p:nvSpPr>
        <p:spPr>
          <a:xfrm>
            <a:off x="723838" y="3319874"/>
            <a:ext cx="2229519" cy="14773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1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&gt;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sent to the </a:t>
            </a:r>
            <a:r>
              <a:rPr lang="en-US" altLang="ko-KR" b="1" dirty="0"/>
              <a:t>process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(specified by </a:t>
            </a:r>
            <a:r>
              <a:rPr lang="en-US" altLang="ko-KR" dirty="0" err="1"/>
              <a:t>pid</a:t>
            </a:r>
            <a:r>
              <a:rPr lang="en-US" altLang="ko-KR" dirty="0"/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3397E-9CD1-4922-806B-373CD39450AB}"/>
              </a:ext>
            </a:extLst>
          </p:cNvPr>
          <p:cNvSpPr txBox="1"/>
          <p:nvPr/>
        </p:nvSpPr>
        <p:spPr>
          <a:xfrm>
            <a:off x="3062751" y="3321209"/>
            <a:ext cx="2359555" cy="28623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2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==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sent to </a:t>
            </a:r>
            <a:r>
              <a:rPr lang="en-US" altLang="ko-KR" b="1" dirty="0"/>
              <a:t>every process</a:t>
            </a:r>
            <a:r>
              <a:rPr lang="en-US" altLang="ko-KR" dirty="0"/>
              <a:t> in the same process group as the calling process, </a:t>
            </a:r>
          </a:p>
          <a:p>
            <a:r>
              <a:rPr lang="en-US" altLang="ko-KR" b="1" dirty="0"/>
              <a:t>including the calling process itself.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EB8EB-CE83-4998-92F0-82C1F0C8848C}"/>
              </a:ext>
            </a:extLst>
          </p:cNvPr>
          <p:cNvSpPr txBox="1"/>
          <p:nvPr/>
        </p:nvSpPr>
        <p:spPr>
          <a:xfrm>
            <a:off x="5531700" y="3319874"/>
            <a:ext cx="2580454" cy="203132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3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&lt; -1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sent to all of the processes in the process group</a:t>
            </a:r>
          </a:p>
          <a:p>
            <a:r>
              <a:rPr lang="en-US" altLang="ko-KR" dirty="0"/>
              <a:t>whose ID equals the </a:t>
            </a:r>
            <a:r>
              <a:rPr lang="en-US" altLang="ko-KR" b="1" dirty="0"/>
              <a:t>absolute value of </a:t>
            </a:r>
            <a:r>
              <a:rPr lang="en-US" altLang="ko-KR" b="1" dirty="0" err="1">
                <a:latin typeface="Consolas" panose="020B0609020204030204" pitchFamily="49" charset="0"/>
              </a:rPr>
              <a:t>pid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0875E-E257-440E-A1B0-04BF21112EE0}"/>
              </a:ext>
            </a:extLst>
          </p:cNvPr>
          <p:cNvSpPr txBox="1"/>
          <p:nvPr/>
        </p:nvSpPr>
        <p:spPr>
          <a:xfrm>
            <a:off x="8223852" y="3319874"/>
            <a:ext cx="2987457" cy="258532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4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== -1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</a:t>
            </a:r>
            <a:r>
              <a:rPr lang="en-US" altLang="ko-KR" b="1" dirty="0"/>
              <a:t>sent to every process</a:t>
            </a:r>
            <a:r>
              <a:rPr lang="en-US" altLang="ko-KR" dirty="0"/>
              <a:t> for which the calling process has permission to send a signal, 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init</a:t>
            </a:r>
            <a:r>
              <a:rPr lang="en-US" altLang="ko-KR" dirty="0"/>
              <a:t> (process ID 1) and the calling process.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95CFC1-B168-4509-A6FC-56B2EBD64F9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838598" y="2800496"/>
            <a:ext cx="1114760" cy="5193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0D7F53-AD47-4683-A2E9-293564AB5F1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20754" y="2832000"/>
            <a:ext cx="1221775" cy="4892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FEEC37-E164-4F1E-80EB-9F19B9B3856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821927" y="2680684"/>
            <a:ext cx="225258" cy="63919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6FC58A-E765-4997-86CB-B5E8F4E1993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55103" y="2691442"/>
            <a:ext cx="2662478" cy="6284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59D706-61D4-44E5-9F6A-6549C4E5B907}"/>
              </a:ext>
            </a:extLst>
          </p:cNvPr>
          <p:cNvSpPr txBox="1"/>
          <p:nvPr/>
        </p:nvSpPr>
        <p:spPr>
          <a:xfrm>
            <a:off x="664752" y="6289345"/>
            <a:ext cx="10862495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*If no process matches the specified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kill() </a:t>
            </a:r>
            <a:r>
              <a:rPr lang="en-US" altLang="ko-KR" dirty="0"/>
              <a:t>fails and sets </a:t>
            </a:r>
            <a:r>
              <a:rPr lang="en-US" altLang="ko-KR" dirty="0" err="1">
                <a:latin typeface="Consolas" panose="020B0609020204030204" pitchFamily="49" charset="0"/>
              </a:rPr>
              <a:t>errno</a:t>
            </a:r>
            <a:r>
              <a:rPr lang="en-US" altLang="ko-KR" dirty="0"/>
              <a:t> to </a:t>
            </a:r>
            <a:r>
              <a:rPr lang="en-US" altLang="ko-KR" dirty="0">
                <a:latin typeface="Consolas" panose="020B0609020204030204" pitchFamily="49" charset="0"/>
              </a:rPr>
              <a:t>ESRCH </a:t>
            </a:r>
            <a:r>
              <a:rPr lang="en-US" altLang="ko-KR" dirty="0"/>
              <a:t>(“No such process”).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080812-6EA5-4958-8236-B64A5272D7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927340" y="2581376"/>
            <a:ext cx="795432" cy="21912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B504F1-53B2-448A-A3A6-5FB99EA4BEB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722772" y="2581376"/>
            <a:ext cx="3366409" cy="12531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Sending Signals </a:t>
            </a:r>
            <a:r>
              <a:rPr lang="en-US" altLang="ko-KR" sz="24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process to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process needs appropriate permissions to be able send a signal to another process.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00906-82AF-4ACD-9DCB-C278D0D7A829}"/>
              </a:ext>
            </a:extLst>
          </p:cNvPr>
          <p:cNvSpPr txBox="1"/>
          <p:nvPr/>
        </p:nvSpPr>
        <p:spPr>
          <a:xfrm>
            <a:off x="7082557" y="1644114"/>
            <a:ext cx="4891083" cy="120032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1 : CAP_KILL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 privileged (CAP_KILL) process may send a signal to any process.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3397E-9CD1-4922-806B-373CD39450AB}"/>
              </a:ext>
            </a:extLst>
          </p:cNvPr>
          <p:cNvSpPr txBox="1"/>
          <p:nvPr/>
        </p:nvSpPr>
        <p:spPr>
          <a:xfrm>
            <a:off x="7082557" y="2926321"/>
            <a:ext cx="4891083" cy="14773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2 : 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 process(PID =1)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This is a special case.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It can be sent only signals for which it has a handler installed.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EB8EB-CE83-4998-92F0-82C1F0C8848C}"/>
              </a:ext>
            </a:extLst>
          </p:cNvPr>
          <p:cNvSpPr txBox="1"/>
          <p:nvPr/>
        </p:nvSpPr>
        <p:spPr>
          <a:xfrm>
            <a:off x="7082557" y="4443582"/>
            <a:ext cx="4891083" cy="23698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Default :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An unprivileged process can send a signal to another process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latin typeface="Consolas" panose="020B0609020204030204" pitchFamily="49" charset="0"/>
              </a:rPr>
              <a:t> if the real or effective user ID of the sending process matches the real user ID or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latin typeface="Consolas" panose="020B0609020204030204" pitchFamily="49" charset="0"/>
              </a:rPr>
              <a:t>saved set-user-ID of the receiving process, as shown in Figure 20-2.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767FD-8EFE-46F5-B88D-3C42D2F7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" y="2655012"/>
            <a:ext cx="6242414" cy="2512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97139-0D72-49AF-A562-69630C2E43E3}"/>
              </a:ext>
            </a:extLst>
          </p:cNvPr>
          <p:cNvSpPr txBox="1"/>
          <p:nvPr/>
        </p:nvSpPr>
        <p:spPr>
          <a:xfrm>
            <a:off x="293616" y="2038169"/>
            <a:ext cx="906011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“ it prevents one user from sending signals to another user’s process that is running a set-user-ID program belonging to the user trying to send the signal ”</a:t>
            </a:r>
          </a:p>
          <a:p>
            <a:endParaRPr lang="en-US" altLang="ko-KR" dirty="0"/>
          </a:p>
          <a:p>
            <a:r>
              <a:rPr lang="en-US" altLang="ko-KR" dirty="0"/>
              <a:t>“..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명의 사용자가 시그널을 보내려고 하는 사용자에 속한 </a:t>
            </a:r>
            <a:r>
              <a:rPr lang="en-US" altLang="ko-KR" dirty="0"/>
              <a:t>set-user-ID</a:t>
            </a:r>
            <a:r>
              <a:rPr lang="ko-KR" altLang="en-US" dirty="0"/>
              <a:t>프로그램을 실행 하고 있는 다른 사용자 프로세스에 시그널을 전달하는 것을 막는다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095D1-046B-4891-AB94-CBD278AD7777}"/>
              </a:ext>
            </a:extLst>
          </p:cNvPr>
          <p:cNvSpPr txBox="1"/>
          <p:nvPr/>
        </p:nvSpPr>
        <p:spPr>
          <a:xfrm>
            <a:off x="562062" y="6297492"/>
            <a:ext cx="590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SIGCONT signal is treated specially.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Checking for the Existence of a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kill()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system call can serve another purpose.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the </a:t>
            </a:r>
            <a:r>
              <a:rPr lang="en-US" altLang="ko-KR" sz="20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argument is specified as 0 (the so-called null signal), then no signal is sent.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Instead, </a:t>
            </a:r>
            <a:r>
              <a:rPr lang="en-US" altLang="ko-KR" sz="2000" dirty="0">
                <a:latin typeface="Consolas" panose="020B0609020204030204" pitchFamily="49" charset="0"/>
              </a:rPr>
              <a:t>kill() </a:t>
            </a:r>
            <a:r>
              <a:rPr lang="en-US" altLang="ko-KR" sz="2000" dirty="0"/>
              <a:t>merely performs error checking to see if the process can be signaled.</a:t>
            </a:r>
            <a:endParaRPr lang="ko-KR" altLang="en-US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4C4C13-BCA7-462F-A60C-7F6B278E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48718"/>
            <a:ext cx="7924800" cy="14192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65D3BE-BA46-4EE4-87AE-46FF78209C5A}"/>
              </a:ext>
            </a:extLst>
          </p:cNvPr>
          <p:cNvSpPr/>
          <p:nvPr/>
        </p:nvSpPr>
        <p:spPr>
          <a:xfrm>
            <a:off x="7129982" y="5537989"/>
            <a:ext cx="820218" cy="151442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449636-3E54-4DA5-9DEE-8E9BB9DD42AA}"/>
              </a:ext>
            </a:extLst>
          </p:cNvPr>
          <p:cNvSpPr/>
          <p:nvPr/>
        </p:nvSpPr>
        <p:spPr>
          <a:xfrm>
            <a:off x="5537201" y="2074333"/>
            <a:ext cx="4986866" cy="14393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7337A6-41BD-4E11-8194-2EE6CA309CF1}"/>
              </a:ext>
            </a:extLst>
          </p:cNvPr>
          <p:cNvSpPr/>
          <p:nvPr/>
        </p:nvSpPr>
        <p:spPr>
          <a:xfrm>
            <a:off x="1652864" y="2309861"/>
            <a:ext cx="961471" cy="170871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8DFD3-1E31-4B40-8F9F-A25D41EA5DB8}"/>
              </a:ext>
            </a:extLst>
          </p:cNvPr>
          <p:cNvSpPr txBox="1"/>
          <p:nvPr/>
        </p:nvSpPr>
        <p:spPr>
          <a:xfrm>
            <a:off x="1964269" y="4563533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ESRCH error!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process doesn’t exist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AA564-F608-4CF1-8300-C6E4B8361B25}"/>
              </a:ext>
            </a:extLst>
          </p:cNvPr>
          <p:cNvSpPr txBox="1"/>
          <p:nvPr/>
        </p:nvSpPr>
        <p:spPr>
          <a:xfrm>
            <a:off x="6663270" y="4557287"/>
            <a:ext cx="353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EPERM error!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process exist, but not authorized to send signal</a:t>
            </a:r>
          </a:p>
          <a:p>
            <a:r>
              <a:rPr lang="en-US" altLang="ko-KR" dirty="0"/>
              <a:t>Or Succeed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Process exist and be able to send signal  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65C5B2-4A18-4CA8-8E87-02E9085E6F9F}"/>
              </a:ext>
            </a:extLst>
          </p:cNvPr>
          <p:cNvSpPr/>
          <p:nvPr/>
        </p:nvSpPr>
        <p:spPr>
          <a:xfrm>
            <a:off x="6758503" y="4705569"/>
            <a:ext cx="675236" cy="15144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5CDF52-047F-471F-BA08-52E08CE6C8E6}"/>
              </a:ext>
            </a:extLst>
          </p:cNvPr>
          <p:cNvSpPr/>
          <p:nvPr/>
        </p:nvSpPr>
        <p:spPr>
          <a:xfrm>
            <a:off x="2067970" y="4705569"/>
            <a:ext cx="675236" cy="15144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4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Other Ways of Sending Signals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Consolas" panose="020B0609020204030204" pitchFamily="49" charset="0"/>
              </a:rPr>
              <a:t>raise() </a:t>
            </a:r>
            <a:r>
              <a:rPr lang="en-US" altLang="ko-KR" dirty="0"/>
              <a:t>and </a:t>
            </a:r>
            <a:r>
              <a:rPr lang="en-US" altLang="ko-KR" dirty="0" err="1">
                <a:latin typeface="Consolas" panose="020B0609020204030204" pitchFamily="49" charset="0"/>
              </a:rPr>
              <a:t>killpg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6862D-9C7F-4162-B9C5-15184F9B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49" y="1858433"/>
            <a:ext cx="7962900" cy="1447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43537C-8569-40F1-BE70-E8D238FF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3551768"/>
            <a:ext cx="7915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Displaying Signal Descriptions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147EF1-B62C-4B79-AEC1-FA06F165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4904032"/>
            <a:ext cx="799147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5C6838-522B-4663-A39C-FC4B8207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699115"/>
            <a:ext cx="7972425" cy="2809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58A8CC-F8D9-467A-B52E-85A09ECF1EDC}"/>
              </a:ext>
            </a:extLst>
          </p:cNvPr>
          <p:cNvSpPr/>
          <p:nvPr/>
        </p:nvSpPr>
        <p:spPr>
          <a:xfrm>
            <a:off x="2260136" y="3776133"/>
            <a:ext cx="2303397" cy="17684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134FE5-30D8-47FD-93A7-7BA7022FDEF0}"/>
              </a:ext>
            </a:extLst>
          </p:cNvPr>
          <p:cNvSpPr/>
          <p:nvPr/>
        </p:nvSpPr>
        <p:spPr>
          <a:xfrm>
            <a:off x="2260136" y="5579534"/>
            <a:ext cx="3641131" cy="219570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7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단국대학교 </a:t>
            </a:r>
            <a:r>
              <a:rPr lang="ko-KR" altLang="en-US" sz="1200" dirty="0" err="1">
                <a:latin typeface="Times New Roman" pitchFamily="18" charset="0"/>
                <a:cs typeface="Times New Roman" pitchFamily="18" charset="0"/>
              </a:rPr>
              <a:t>최종무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 교수님 연구실 커널 스터디에 </a:t>
            </a:r>
            <a:r>
              <a:rPr lang="ko-KR" altLang="en-US" sz="1200" dirty="0" err="1">
                <a:latin typeface="Times New Roman" pitchFamily="18" charset="0"/>
                <a:cs typeface="Times New Roman" pitchFamily="18" charset="0"/>
              </a:rPr>
              <a:t>오신것을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 환영합니다</a:t>
            </a: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 Welcome to System Software Lab, </a:t>
            </a:r>
            <a:r>
              <a:rPr lang="en-US" altLang="ko-KR" sz="1400" i="1" dirty="0" err="1">
                <a:latin typeface="Times New Roman" pitchFamily="18" charset="0"/>
                <a:cs typeface="Times New Roman" pitchFamily="18" charset="0"/>
              </a:rPr>
              <a:t>Dankook</a:t>
            </a:r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 University</a:t>
            </a:r>
            <a:endParaRPr lang="en-US" altLang="ko-K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700" dirty="0">
                <a:latin typeface="Times New Roman" pitchFamily="18" charset="0"/>
                <a:cs typeface="Times New Roman" pitchFamily="18" charset="0"/>
              </a:rPr>
              <a:t>Background</a:t>
            </a:r>
          </a:p>
          <a:p>
            <a:pPr marL="457200" lvl="1" indent="0">
              <a:buNone/>
            </a:pP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발표 목차는 다음과 같은 형식을 준수해주세요</a:t>
            </a:r>
            <a:endParaRPr lang="en-US" altLang="ko-KR" sz="1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Introduction/Background</a:t>
            </a:r>
          </a:p>
          <a:p>
            <a:pPr lvl="1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Topic that I’ll present</a:t>
            </a:r>
          </a:p>
          <a:p>
            <a:pPr lvl="1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pPr lvl="1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Conclusion/Summary</a:t>
            </a:r>
          </a:p>
          <a:p>
            <a:pPr lvl="1"/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pPr marL="457200" lvl="1" indent="0">
              <a:buNone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매주 화요일 스터디가 진행됩니다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최소 월요일까지는 발표자료와 실습내용을 깃에 업로드 해주세요</a:t>
            </a:r>
            <a:endParaRPr lang="en-US" altLang="ko-KR" sz="11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/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Study begins every Tuesday</a:t>
            </a:r>
          </a:p>
          <a:p>
            <a:pPr lvl="1"/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Please upload your presentation materials and practices at </a:t>
            </a:r>
            <a:r>
              <a:rPr lang="en-US" altLang="ko-KR" sz="1400" i="1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https://github.com/DKU-EmbeddedSystem-Lab/2021_Kernel_Study</a:t>
            </a:r>
            <a:r>
              <a:rPr lang="en-US" altLang="ko-KR" sz="14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endParaRPr lang="en-US" altLang="ko-KR" sz="3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스터디는 국내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국외 논문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저널 저술을 목표로 진행됩니다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물론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개인적인 공부도 좋습니다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sz="1200" i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altLang="ko-K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1700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Summary </a:t>
            </a:r>
          </a:p>
          <a:p>
            <a:pPr marL="457200" lvl="1" indent="0">
              <a:buNone/>
            </a:pP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발표자료 이름은 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“#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주차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_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가령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리눅스 커널 전체 구조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)_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발표자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.pptx”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통일하겠습니다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이후 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PPT</a:t>
            </a:r>
            <a:r>
              <a:rPr lang="ko-KR" altLang="en-US" sz="12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참고용 슬라이드입니다</a:t>
            </a:r>
            <a:r>
              <a:rPr lang="en-US" altLang="ko-KR" sz="1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lvl="1"/>
            <a:r>
              <a:rPr lang="en-US" altLang="ko-KR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Also, please make sure that all ppt file’s names should be “#</a:t>
            </a:r>
            <a:r>
              <a:rPr lang="ko-KR" altLang="en-US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주차</a:t>
            </a:r>
            <a:r>
              <a:rPr lang="en-US" altLang="ko-KR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_</a:t>
            </a:r>
            <a:r>
              <a:rPr lang="ko-KR" altLang="en-US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내용</a:t>
            </a:r>
            <a:r>
              <a:rPr lang="en-US" altLang="ko-KR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_</a:t>
            </a:r>
            <a:r>
              <a:rPr lang="ko-KR" altLang="en-US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발표자</a:t>
            </a:r>
            <a:r>
              <a:rPr lang="en-US" altLang="ko-KR" sz="1400" i="1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”</a:t>
            </a:r>
            <a:endParaRPr lang="en-US" altLang="ko-K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Sets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273621-A416-43B6-92AD-B40348D5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i="1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sigset_t</a:t>
            </a:r>
            <a:r>
              <a:rPr lang="en-US" altLang="ko-KR" i="1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a bit mask.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must be implemented using either some scalar type or a C structure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179A98-54D3-46F1-845C-A0A787FFFFB5}"/>
              </a:ext>
            </a:extLst>
          </p:cNvPr>
          <p:cNvGrpSpPr/>
          <p:nvPr/>
        </p:nvGrpSpPr>
        <p:grpSpPr>
          <a:xfrm>
            <a:off x="502465" y="2360716"/>
            <a:ext cx="4126685" cy="2387191"/>
            <a:chOff x="7155810" y="2779269"/>
            <a:chExt cx="3783434" cy="2188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513333-6495-47A4-ADF6-F03ECE0E8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8540" y="3236622"/>
              <a:ext cx="2419484" cy="1575994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C36080F3-CB0D-434B-82DD-4F006BABD102}"/>
                </a:ext>
              </a:extLst>
            </p:cNvPr>
            <p:cNvSpPr/>
            <p:nvPr/>
          </p:nvSpPr>
          <p:spPr>
            <a:xfrm flipH="1">
              <a:off x="9272982" y="4553551"/>
              <a:ext cx="1666262" cy="41434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BITMASK</a:t>
              </a:r>
              <a:endParaRPr lang="ko-KR" altLang="en-US" dirty="0"/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E7C2C593-5FE9-401C-9D61-6B48BBB44DFC}"/>
                </a:ext>
              </a:extLst>
            </p:cNvPr>
            <p:cNvSpPr/>
            <p:nvPr/>
          </p:nvSpPr>
          <p:spPr>
            <a:xfrm>
              <a:off x="7155810" y="2796116"/>
              <a:ext cx="1325460" cy="285225"/>
            </a:xfrm>
            <a:prstGeom prst="wedgeRectCallout">
              <a:avLst>
                <a:gd name="adj1" fmla="val 43091"/>
                <a:gd name="adj2" fmla="val 1330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Signal Set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1136D330-AAC3-45BB-8545-E5A287431BF6}"/>
                </a:ext>
              </a:extLst>
            </p:cNvPr>
            <p:cNvSpPr/>
            <p:nvPr/>
          </p:nvSpPr>
          <p:spPr>
            <a:xfrm>
              <a:off x="9613784" y="2779269"/>
              <a:ext cx="1325460" cy="285225"/>
            </a:xfrm>
            <a:prstGeom prst="wedgeRectCallout">
              <a:avLst>
                <a:gd name="adj1" fmla="val -38555"/>
                <a:gd name="adj2" fmla="val 15956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Sigset_t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bitmaks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5D4EFB-3580-4281-BB64-5F04FC7D5236}"/>
              </a:ext>
            </a:extLst>
          </p:cNvPr>
          <p:cNvGrpSpPr/>
          <p:nvPr/>
        </p:nvGrpSpPr>
        <p:grpSpPr>
          <a:xfrm>
            <a:off x="6184383" y="1987570"/>
            <a:ext cx="4698281" cy="4322257"/>
            <a:chOff x="4681537" y="2635431"/>
            <a:chExt cx="8134350" cy="74833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4D6258-180F-4C0D-93F6-5DB4EE67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7449" y="2635431"/>
              <a:ext cx="8029575" cy="16668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E092B2-1570-4A9F-9ACB-91BB1693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4330043"/>
              <a:ext cx="8048625" cy="16954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20EDB6-C957-4E42-99CD-792E321C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1537" y="6025493"/>
              <a:ext cx="8134350" cy="14478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566A18D-C2BA-4022-90FE-110CE4FF6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3428" y="7537479"/>
              <a:ext cx="7991475" cy="258127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6106F7-B20E-40A0-8E4D-B35D315CA6AA}"/>
              </a:ext>
            </a:extLst>
          </p:cNvPr>
          <p:cNvSpPr txBox="1"/>
          <p:nvPr/>
        </p:nvSpPr>
        <p:spPr>
          <a:xfrm>
            <a:off x="8498048" y="2147582"/>
            <a:ext cx="21002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 signal set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9F711-7F09-48D3-934B-224489F8EE56}"/>
              </a:ext>
            </a:extLst>
          </p:cNvPr>
          <p:cNvSpPr txBox="1"/>
          <p:nvPr/>
        </p:nvSpPr>
        <p:spPr>
          <a:xfrm>
            <a:off x="8533523" y="3126849"/>
            <a:ext cx="203741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Add/delete signal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D3D99-2D76-4C0C-BCC1-64CCA646C20E}"/>
              </a:ext>
            </a:extLst>
          </p:cNvPr>
          <p:cNvSpPr txBox="1"/>
          <p:nvPr/>
        </p:nvSpPr>
        <p:spPr>
          <a:xfrm>
            <a:off x="8533523" y="4100901"/>
            <a:ext cx="233108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Is signal is member?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A55B03-39C4-41DE-A447-AF710DE4C7E5}"/>
              </a:ext>
            </a:extLst>
          </p:cNvPr>
          <p:cNvSpPr txBox="1"/>
          <p:nvPr/>
        </p:nvSpPr>
        <p:spPr>
          <a:xfrm>
            <a:off x="8533523" y="4924887"/>
            <a:ext cx="306725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GNU C library signals </a:t>
            </a:r>
            <a:r>
              <a:rPr lang="en-US" altLang="ko-KR" dirty="0" err="1"/>
              <a:t>funcs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D4996-A03C-4214-B160-4468C8B9289B}"/>
              </a:ext>
            </a:extLst>
          </p:cNvPr>
          <p:cNvSpPr txBox="1"/>
          <p:nvPr/>
        </p:nvSpPr>
        <p:spPr>
          <a:xfrm>
            <a:off x="518127" y="6216784"/>
            <a:ext cx="111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the initialization of static variables to 0 can’t portably be relied upon as indicating an empty signal set, since signal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sets may be implemented using structures other than bit masks. (don’t use </a:t>
            </a:r>
            <a:r>
              <a:rPr lang="en-US" altLang="ko-KR" sz="1600" dirty="0" err="1">
                <a:solidFill>
                  <a:srgbClr val="FF0000"/>
                </a:solidFill>
              </a:rPr>
              <a:t>memset</a:t>
            </a:r>
            <a:r>
              <a:rPr lang="en-US" altLang="ko-KR" sz="1600" dirty="0">
                <a:solidFill>
                  <a:srgbClr val="FF0000"/>
                </a:solidFill>
              </a:rPr>
              <a:t>(3</a:t>
            </a:r>
            <a:r>
              <a:rPr lang="en-US" altLang="ko-KR" sz="1600">
                <a:solidFill>
                  <a:srgbClr val="FF0000"/>
                </a:solidFill>
              </a:rPr>
              <a:t>) also.)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4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Sets(9)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273621-A416-43B6-92AD-B40348D5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i="1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sigset_t</a:t>
            </a:r>
            <a:r>
              <a:rPr lang="en-US" altLang="ko-KR" i="1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a bit mask.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must be implemented using either some scalar type or a C structure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5D4EFB-3580-4281-BB64-5F04FC7D5236}"/>
              </a:ext>
            </a:extLst>
          </p:cNvPr>
          <p:cNvGrpSpPr/>
          <p:nvPr/>
        </p:nvGrpSpPr>
        <p:grpSpPr>
          <a:xfrm>
            <a:off x="362309" y="2034092"/>
            <a:ext cx="4698281" cy="4322257"/>
            <a:chOff x="4681537" y="2635431"/>
            <a:chExt cx="8134350" cy="74833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4D6258-180F-4C0D-93F6-5DB4EE67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449" y="2635431"/>
              <a:ext cx="8029575" cy="16668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E092B2-1570-4A9F-9ACB-91BB1693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4330043"/>
              <a:ext cx="8048625" cy="16954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20EDB6-C957-4E42-99CD-792E321C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1537" y="6025493"/>
              <a:ext cx="8134350" cy="14478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566A18D-C2BA-4022-90FE-110CE4FF6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428" y="7537479"/>
              <a:ext cx="7991475" cy="258127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F57C620-C0E4-4C7C-A7E5-2CAB3EFA6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66" y="302049"/>
            <a:ext cx="5580750" cy="2447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7C701B-9ECA-462E-9E6D-8D8640EE4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366" y="2801576"/>
            <a:ext cx="5201162" cy="202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F4930D-8CA4-420C-B2A6-FF8284F2A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366" y="4883408"/>
            <a:ext cx="4724658" cy="1849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0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B35FF48-5300-498E-85BB-1A55CD6C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kernel maintains a </a:t>
            </a:r>
            <a:r>
              <a:rPr lang="en-US" altLang="ko-KR" dirty="0">
                <a:latin typeface="Consolas" panose="020B0609020204030204" pitchFamily="49" charset="0"/>
              </a:rPr>
              <a:t>signal mask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signal mask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dirty="0"/>
              <a:t>a set of signals whose delivery to the process is currently blocked.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20344-D535-40A0-99F1-171CBD21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9666"/>
            <a:ext cx="4191000" cy="360164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5A0DDE0-F2B1-4A04-A72B-38185334C85C}"/>
              </a:ext>
            </a:extLst>
          </p:cNvPr>
          <p:cNvSpPr/>
          <p:nvPr/>
        </p:nvSpPr>
        <p:spPr>
          <a:xfrm>
            <a:off x="2737556" y="3028950"/>
            <a:ext cx="1451295" cy="1451295"/>
          </a:xfrm>
          <a:prstGeom prst="ellipse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45DD76-830A-4307-9EF8-766A522A590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63204" y="2033143"/>
            <a:ext cx="2760853" cy="99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E8F50D-5864-4FCC-B17B-D60F9E2730A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463204" y="4480245"/>
            <a:ext cx="2760853" cy="150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59AE27-77DA-4EA2-897D-5632839D4615}"/>
              </a:ext>
            </a:extLst>
          </p:cNvPr>
          <p:cNvSpPr txBox="1"/>
          <p:nvPr/>
        </p:nvSpPr>
        <p:spPr>
          <a:xfrm>
            <a:off x="6213574" y="2033143"/>
            <a:ext cx="5470586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If a signal that is blocked is sent to a process,</a:t>
            </a:r>
          </a:p>
          <a:p>
            <a:r>
              <a:rPr lang="en-US" altLang="ko-KR" dirty="0"/>
              <a:t>delivery of that signal is delayed until it is unblocked by being removed from the</a:t>
            </a:r>
          </a:p>
          <a:p>
            <a:r>
              <a:rPr lang="en-US" altLang="ko-KR" dirty="0"/>
              <a:t>process signal mask.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8450CEE-5838-434F-B58A-F6F7D895F681}"/>
              </a:ext>
            </a:extLst>
          </p:cNvPr>
          <p:cNvCxnSpPr>
            <a:cxnSpLocks/>
          </p:cNvCxnSpPr>
          <p:nvPr/>
        </p:nvCxnSpPr>
        <p:spPr>
          <a:xfrm>
            <a:off x="8948867" y="2062458"/>
            <a:ext cx="2709733" cy="1491854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21667C6-92C7-49B2-8740-E1FEC1F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59" r="55949" b="5715"/>
          <a:stretch/>
        </p:blipFill>
        <p:spPr>
          <a:xfrm>
            <a:off x="6292489" y="4661755"/>
            <a:ext cx="1029686" cy="1204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49441-B0A8-435F-AD92-2154A9C3775F}"/>
              </a:ext>
            </a:extLst>
          </p:cNvPr>
          <p:cNvSpPr txBox="1"/>
          <p:nvPr/>
        </p:nvSpPr>
        <p:spPr>
          <a:xfrm>
            <a:off x="7477460" y="507919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{ /* signal mask*/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화살표: U자형 35">
            <a:extLst>
              <a:ext uri="{FF2B5EF4-FFF2-40B4-BE49-F238E27FC236}">
                <a16:creationId xmlns:a16="http://schemas.microsoft.com/office/drawing/2014/main" id="{D93E6310-AF04-4885-8228-EA4EA790C326}"/>
              </a:ext>
            </a:extLst>
          </p:cNvPr>
          <p:cNvSpPr/>
          <p:nvPr/>
        </p:nvSpPr>
        <p:spPr>
          <a:xfrm rot="4119272">
            <a:off x="8417077" y="2262383"/>
            <a:ext cx="889487" cy="83316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설명선: 선 36">
            <a:extLst>
              <a:ext uri="{FF2B5EF4-FFF2-40B4-BE49-F238E27FC236}">
                <a16:creationId xmlns:a16="http://schemas.microsoft.com/office/drawing/2014/main" id="{08EF5D0D-2B97-452B-871C-EBACF852B4A1}"/>
              </a:ext>
            </a:extLst>
          </p:cNvPr>
          <p:cNvSpPr/>
          <p:nvPr/>
        </p:nvSpPr>
        <p:spPr>
          <a:xfrm>
            <a:off x="6003987" y="2019466"/>
            <a:ext cx="1728538" cy="369332"/>
          </a:xfrm>
          <a:prstGeom prst="borderCallout1">
            <a:avLst>
              <a:gd name="adj1" fmla="val 41961"/>
              <a:gd name="adj2" fmla="val 105693"/>
              <a:gd name="adj3" fmla="val 127975"/>
              <a:gd name="adj4" fmla="val 137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Blocked signal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E236D-74C7-4DDC-8DC4-D786D9180AAF}"/>
              </a:ext>
            </a:extLst>
          </p:cNvPr>
          <p:cNvSpPr txBox="1"/>
          <p:nvPr/>
        </p:nvSpPr>
        <p:spPr>
          <a:xfrm rot="1728368">
            <a:off x="9374410" y="242002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 :{ signal ~~}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9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21667C6-92C7-49B2-8740-E1FEC1F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59" r="55949" b="5715"/>
          <a:stretch/>
        </p:blipFill>
        <p:spPr>
          <a:xfrm>
            <a:off x="838200" y="1196091"/>
            <a:ext cx="1029686" cy="1204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49441-B0A8-435F-AD92-2154A9C3775F}"/>
              </a:ext>
            </a:extLst>
          </p:cNvPr>
          <p:cNvSpPr txBox="1"/>
          <p:nvPr/>
        </p:nvSpPr>
        <p:spPr>
          <a:xfrm>
            <a:off x="2023171" y="161352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{ /* signal mask*/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62955-8949-4CDE-B826-25FD9AEE2226}"/>
              </a:ext>
            </a:extLst>
          </p:cNvPr>
          <p:cNvSpPr txBox="1"/>
          <p:nvPr/>
        </p:nvSpPr>
        <p:spPr>
          <a:xfrm>
            <a:off x="5210175" y="1285875"/>
            <a:ext cx="6562725" cy="14465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When a signal handler is invoked</a:t>
            </a:r>
            <a:r>
              <a:rPr lang="en-US" altLang="ko-KR" dirty="0"/>
              <a:t>, </a:t>
            </a:r>
          </a:p>
          <a:p>
            <a:r>
              <a:rPr lang="en-US" altLang="ko-KR" sz="1600" dirty="0"/>
              <a:t>the signal that caused its invocation can be</a:t>
            </a:r>
          </a:p>
          <a:p>
            <a:r>
              <a:rPr lang="en-US" altLang="ko-KR" sz="1600" dirty="0"/>
              <a:t>automatically added to the signal mask. </a:t>
            </a:r>
          </a:p>
          <a:p>
            <a:r>
              <a:rPr lang="en-US" altLang="ko-KR" sz="1600" dirty="0"/>
              <a:t>Whether or not this occurs depends on the flags used when the handler is established using </a:t>
            </a:r>
            <a:r>
              <a:rPr lang="en-US" altLang="ko-KR" sz="1600" dirty="0" err="1">
                <a:latin typeface="Consolas" panose="020B0609020204030204" pitchFamily="49" charset="0"/>
              </a:rPr>
              <a:t>sigaction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E68BF-3445-446C-9093-38A285F49EFB}"/>
              </a:ext>
            </a:extLst>
          </p:cNvPr>
          <p:cNvSpPr txBox="1"/>
          <p:nvPr/>
        </p:nvSpPr>
        <p:spPr>
          <a:xfrm>
            <a:off x="5210175" y="2960243"/>
            <a:ext cx="6562725" cy="132343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When a signal handler is established with </a:t>
            </a:r>
            <a:r>
              <a:rPr lang="en-US" altLang="ko-KR" sz="2400" dirty="0" err="1">
                <a:latin typeface="Consolas" panose="020B0609020204030204" pitchFamily="49" charset="0"/>
              </a:rPr>
              <a:t>sigaction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  <a:r>
              <a:rPr lang="en-US" altLang="ko-KR" sz="2400" dirty="0"/>
              <a:t>,</a:t>
            </a:r>
          </a:p>
          <a:p>
            <a:r>
              <a:rPr lang="en-US" altLang="ko-KR" sz="1600" dirty="0"/>
              <a:t> it is possible to specify an additional set of signals that are to be blocked when the handler is invoked.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46EA2-5965-4B7E-8850-9BB25E606AC4}"/>
              </a:ext>
            </a:extLst>
          </p:cNvPr>
          <p:cNvSpPr txBox="1"/>
          <p:nvPr/>
        </p:nvSpPr>
        <p:spPr>
          <a:xfrm>
            <a:off x="5210175" y="4511500"/>
            <a:ext cx="6562725" cy="95410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</a:t>
            </a:r>
            <a:r>
              <a:rPr lang="en-US" altLang="ko-KR" sz="2400" dirty="0" err="1">
                <a:latin typeface="Consolas" panose="020B0609020204030204" pitchFamily="49" charset="0"/>
              </a:rPr>
              <a:t>sigprocmask</a:t>
            </a:r>
            <a:r>
              <a:rPr lang="en-US" altLang="ko-KR" sz="2400" dirty="0">
                <a:latin typeface="Consolas" panose="020B0609020204030204" pitchFamily="49" charset="0"/>
              </a:rPr>
              <a:t>() </a:t>
            </a:r>
            <a:r>
              <a:rPr lang="en-US" altLang="ko-KR" sz="2400" dirty="0"/>
              <a:t>system call </a:t>
            </a:r>
          </a:p>
          <a:p>
            <a:r>
              <a:rPr lang="en-US" altLang="ko-KR" sz="1600" dirty="0"/>
              <a:t>can be used at any time to explicitly add signals to, and remove signals from, the signal mask.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859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D4E0F09-A046-4C9B-8AC5-0420A962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We can use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sigprocmask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change the process signal mask,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retrieve the existing mask,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or both.</a:t>
            </a:r>
            <a:endParaRPr lang="ko-KR" altLang="en-US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21667C6-92C7-49B2-8740-E1FEC1F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59" r="55949" b="5715"/>
          <a:stretch/>
        </p:blipFill>
        <p:spPr>
          <a:xfrm>
            <a:off x="1171575" y="3243966"/>
            <a:ext cx="1029686" cy="1204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49441-B0A8-435F-AD92-2154A9C3775F}"/>
              </a:ext>
            </a:extLst>
          </p:cNvPr>
          <p:cNvSpPr txBox="1"/>
          <p:nvPr/>
        </p:nvSpPr>
        <p:spPr>
          <a:xfrm>
            <a:off x="2356546" y="366140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{ /* signal mask*/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F4BE76-3D18-41E2-83DC-1B4864DB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63" y="3998043"/>
            <a:ext cx="8201025" cy="152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8E85E1-8D25-42E9-A101-7B438330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1335957"/>
            <a:ext cx="5934277" cy="21636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E22ABE-E429-4E32-B711-00303EB1ADCD}"/>
              </a:ext>
            </a:extLst>
          </p:cNvPr>
          <p:cNvSpPr/>
          <p:nvPr/>
        </p:nvSpPr>
        <p:spPr>
          <a:xfrm>
            <a:off x="3980464" y="4685028"/>
            <a:ext cx="743936" cy="201772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93EB8A-C6F9-4D3F-A3C9-214DC45744E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72050" y="2417762"/>
            <a:ext cx="6000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CD493C-310C-47D0-8B29-0C307018043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352432" y="2417762"/>
            <a:ext cx="619618" cy="22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D5DA56-1EDF-4E3C-B150-F79879B09658}"/>
              </a:ext>
            </a:extLst>
          </p:cNvPr>
          <p:cNvSpPr/>
          <p:nvPr/>
        </p:nvSpPr>
        <p:spPr>
          <a:xfrm>
            <a:off x="4867275" y="4704091"/>
            <a:ext cx="1844975" cy="182709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0822DE5C-9362-4E2A-A106-2B024B62F803}"/>
              </a:ext>
            </a:extLst>
          </p:cNvPr>
          <p:cNvSpPr/>
          <p:nvPr/>
        </p:nvSpPr>
        <p:spPr>
          <a:xfrm>
            <a:off x="7058519" y="3763912"/>
            <a:ext cx="2190256" cy="312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142"/>
              <a:gd name="adj6" fmla="val -230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specified signal 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AD622-652E-4420-8405-DA476DD70F7B}"/>
              </a:ext>
            </a:extLst>
          </p:cNvPr>
          <p:cNvSpPr txBox="1"/>
          <p:nvPr/>
        </p:nvSpPr>
        <p:spPr>
          <a:xfrm>
            <a:off x="2201261" y="5537523"/>
            <a:ext cx="944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Any attempts to block the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SIGSTOP</a:t>
            </a:r>
            <a:r>
              <a:rPr lang="en-US" altLang="ko-KR" dirty="0">
                <a:solidFill>
                  <a:srgbClr val="FF0000"/>
                </a:solidFill>
              </a:rPr>
              <a:t> are silently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If we unblock a pending signal, it is delivered to the process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If we want to retrieve the signal mask without changing it, then we can specify NULL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for the 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FF0000"/>
                </a:solidFill>
              </a:rPr>
              <a:t> argument.(then 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  <a:t>how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arg</a:t>
            </a:r>
            <a:r>
              <a:rPr lang="en-US" altLang="ko-KR" dirty="0">
                <a:solidFill>
                  <a:srgbClr val="FF0000"/>
                </a:solidFill>
              </a:rPr>
              <a:t> is ignored)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E0F2CB-0F5E-4D19-9CB5-E8DF5F11DE1F}"/>
              </a:ext>
            </a:extLst>
          </p:cNvPr>
          <p:cNvSpPr/>
          <p:nvPr/>
        </p:nvSpPr>
        <p:spPr>
          <a:xfrm>
            <a:off x="6776953" y="4704091"/>
            <a:ext cx="1452648" cy="182709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0077D00B-BF21-4001-8E82-61A52373912C}"/>
              </a:ext>
            </a:extLst>
          </p:cNvPr>
          <p:cNvSpPr/>
          <p:nvPr/>
        </p:nvSpPr>
        <p:spPr>
          <a:xfrm>
            <a:off x="8511822" y="4184747"/>
            <a:ext cx="2575278" cy="312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193"/>
              <a:gd name="adj6" fmla="val -252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 signal mask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14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Mask(10)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F522A8-8612-4919-91DC-9F1E5B9D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6"/>
            <a:ext cx="5329296" cy="6721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10AB0C7-5A59-4444-8922-FA2E71B651F3}"/>
              </a:ext>
            </a:extLst>
          </p:cNvPr>
          <p:cNvSpPr/>
          <p:nvPr/>
        </p:nvSpPr>
        <p:spPr>
          <a:xfrm>
            <a:off x="561512" y="992036"/>
            <a:ext cx="3664713" cy="654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9C69E2-C37B-4F66-BCC7-F4C96C4FAD63}"/>
              </a:ext>
            </a:extLst>
          </p:cNvPr>
          <p:cNvSpPr/>
          <p:nvPr/>
        </p:nvSpPr>
        <p:spPr>
          <a:xfrm>
            <a:off x="453643" y="5793426"/>
            <a:ext cx="3664713" cy="654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EF631-59CF-4887-8BF1-2EBD516E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96" y="134938"/>
            <a:ext cx="5918539" cy="6721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9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BB2EEC-587E-4B58-BDB7-28CC17BC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To determine which signals are pending for a process, we can call </a:t>
            </a:r>
            <a:r>
              <a:rPr lang="en-US" altLang="ko-KR" sz="2400" dirty="0" err="1">
                <a:latin typeface="Consolas" panose="020B0609020204030204" pitchFamily="49" charset="0"/>
              </a:rPr>
              <a:t>sigpending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we change the disposition of a pending signal, then, when the signal is later unblocked, it is handled according to its new disposition.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3000" b="1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Pending Signals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954CA3-E26A-4536-8414-34F41C32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10" y="2028825"/>
            <a:ext cx="794385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97845-4B0C-44B3-AB28-2F06829AA896}"/>
              </a:ext>
            </a:extLst>
          </p:cNvPr>
          <p:cNvSpPr txBox="1"/>
          <p:nvPr/>
        </p:nvSpPr>
        <p:spPr>
          <a:xfrm>
            <a:off x="302083" y="5479907"/>
            <a:ext cx="1195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If we change settings pending signals(set) disposition to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SIG_IGN </a:t>
            </a:r>
            <a:r>
              <a:rPr lang="en-US" altLang="ko-KR" sz="2000" dirty="0">
                <a:solidFill>
                  <a:srgbClr val="FF0000"/>
                </a:solidFill>
              </a:rPr>
              <a:t>or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SIG_DFL</a:t>
            </a:r>
            <a:r>
              <a:rPr lang="en-US" altLang="ko-KR" sz="2000" dirty="0">
                <a:solidFill>
                  <a:srgbClr val="FF0000"/>
                </a:solidFill>
              </a:rPr>
              <a:t>, then pending signals will be </a:t>
            </a:r>
            <a:r>
              <a:rPr lang="en-US" altLang="ko-KR" sz="2000" b="1" dirty="0">
                <a:solidFill>
                  <a:srgbClr val="FF0000"/>
                </a:solidFill>
              </a:rPr>
              <a:t>ignored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1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Pending Signals(11)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BF618E-75CC-4F1C-B691-CE4F9BE5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00175"/>
            <a:ext cx="462915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AFC31A-21E6-4EC3-8EEB-B4391CD9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10" y="208702"/>
            <a:ext cx="5632140" cy="633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ED1FF2-E078-44C7-A831-B96F1BCCFAFE}"/>
              </a:ext>
            </a:extLst>
          </p:cNvPr>
          <p:cNvSpPr/>
          <p:nvPr/>
        </p:nvSpPr>
        <p:spPr>
          <a:xfrm>
            <a:off x="1000124" y="2905125"/>
            <a:ext cx="3655765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52D05-E241-4371-AD16-8E9AB349C5A8}"/>
              </a:ext>
            </a:extLst>
          </p:cNvPr>
          <p:cNvSpPr/>
          <p:nvPr/>
        </p:nvSpPr>
        <p:spPr>
          <a:xfrm>
            <a:off x="1000125" y="3632346"/>
            <a:ext cx="3580264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53342-17D9-412F-AED7-2A5DB20998E3}"/>
              </a:ext>
            </a:extLst>
          </p:cNvPr>
          <p:cNvSpPr/>
          <p:nvPr/>
        </p:nvSpPr>
        <p:spPr>
          <a:xfrm>
            <a:off x="1000125" y="4410075"/>
            <a:ext cx="3823545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3FADE-A362-43EF-AE11-4FDB761B68D0}"/>
              </a:ext>
            </a:extLst>
          </p:cNvPr>
          <p:cNvSpPr/>
          <p:nvPr/>
        </p:nvSpPr>
        <p:spPr>
          <a:xfrm>
            <a:off x="1000124" y="1755788"/>
            <a:ext cx="3724275" cy="638167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FAE352-402C-4E3D-BC77-40D9CAF4FB3F}"/>
              </a:ext>
            </a:extLst>
          </p:cNvPr>
          <p:cNvSpPr/>
          <p:nvPr/>
        </p:nvSpPr>
        <p:spPr>
          <a:xfrm>
            <a:off x="7450215" y="4603896"/>
            <a:ext cx="2824395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22E83-D8B5-4BF5-8E67-482FBFF2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41" y="1140371"/>
            <a:ext cx="5024579" cy="2227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8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Signals Are Not Queued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57C830-E188-4A52-9738-B8860A66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The set of pending signals is only a mask;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the same signal is generated multiple times while it is blocked </a:t>
            </a:r>
          </a:p>
          <a:p>
            <a:pPr marL="457200" lvl="1" indent="0"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-&gt; later delivered, just once.</a:t>
            </a:r>
            <a:endParaRPr lang="ko-KR" altLang="en-US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E85DE-797A-4AE7-8623-4A65BB07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087016"/>
            <a:ext cx="7029450" cy="204787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9BA8CE-9FEE-4919-A1BB-E265D4D3A584}"/>
              </a:ext>
            </a:extLst>
          </p:cNvPr>
          <p:cNvCxnSpPr/>
          <p:nvPr/>
        </p:nvCxnSpPr>
        <p:spPr>
          <a:xfrm>
            <a:off x="5444066" y="3708400"/>
            <a:ext cx="298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057385-C70D-4B44-BAAE-1053E4D94F67}"/>
              </a:ext>
            </a:extLst>
          </p:cNvPr>
          <p:cNvCxnSpPr>
            <a:cxnSpLocks/>
          </p:cNvCxnSpPr>
          <p:nvPr/>
        </p:nvCxnSpPr>
        <p:spPr>
          <a:xfrm>
            <a:off x="4215280" y="4842934"/>
            <a:ext cx="221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EEC913E-7EB7-46B2-A054-B309E470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" y="5356329"/>
            <a:ext cx="12004736" cy="719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3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Changing Signal Dispositions: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endParaRPr lang="ko-KR" altLang="en-US" sz="3200" dirty="0">
              <a:solidFill>
                <a:srgbClr val="FF0000"/>
              </a:solidFill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98B285E-AB1F-4959-9BE1-9AF8DAE8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sigaction</a:t>
            </a:r>
            <a:r>
              <a:rPr lang="en-US" altLang="ko-KR" dirty="0">
                <a:latin typeface="Consolas" panose="020B0609020204030204" pitchFamily="49" charset="0"/>
              </a:rPr>
              <a:t>() :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more complex to use than </a:t>
            </a:r>
            <a:r>
              <a:rPr lang="en-US" altLang="ko-KR" sz="24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signal()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, in return it provides greater flexibility. 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(especially more potable establishing a signal handler)</a:t>
            </a:r>
            <a:endParaRPr lang="ko-KR" altLang="en-US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511CC5-8C30-4575-BC7B-7930F32C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598209"/>
            <a:ext cx="8020050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90657-2483-4BD6-8DDD-FE811A7DD202}"/>
              </a:ext>
            </a:extLst>
          </p:cNvPr>
          <p:cNvSpPr txBox="1"/>
          <p:nvPr/>
        </p:nvSpPr>
        <p:spPr>
          <a:xfrm>
            <a:off x="4398434" y="2814133"/>
            <a:ext cx="248496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I.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시그널의 새로운 속성정보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8B16B-BC65-49F2-9F26-A0808AD258E0}"/>
              </a:ext>
            </a:extLst>
          </p:cNvPr>
          <p:cNvSpPr txBox="1"/>
          <p:nvPr/>
        </p:nvSpPr>
        <p:spPr>
          <a:xfrm>
            <a:off x="7026507" y="2812699"/>
            <a:ext cx="240001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II.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시그널의 이전 속성정보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CBD4D1-27BE-4066-A135-19C90015CD52}"/>
              </a:ext>
            </a:extLst>
          </p:cNvPr>
          <p:cNvCxnSpPr/>
          <p:nvPr/>
        </p:nvCxnSpPr>
        <p:spPr>
          <a:xfrm>
            <a:off x="3547534" y="3200399"/>
            <a:ext cx="6858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BD2DC2-6822-493D-B841-CADC08ED4495}"/>
              </a:ext>
            </a:extLst>
          </p:cNvPr>
          <p:cNvCxnSpPr>
            <a:cxnSpLocks/>
          </p:cNvCxnSpPr>
          <p:nvPr/>
        </p:nvCxnSpPr>
        <p:spPr>
          <a:xfrm flipV="1">
            <a:off x="3814762" y="3459503"/>
            <a:ext cx="583672" cy="6821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78C9B1-0344-45EF-8BD0-E1F0A6D47386}"/>
              </a:ext>
            </a:extLst>
          </p:cNvPr>
          <p:cNvCxnSpPr>
            <a:cxnSpLocks/>
          </p:cNvCxnSpPr>
          <p:nvPr/>
        </p:nvCxnSpPr>
        <p:spPr>
          <a:xfrm flipV="1">
            <a:off x="7052862" y="3437464"/>
            <a:ext cx="210913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A04C08-BE54-4E30-9EFD-B289E2AB3003}"/>
              </a:ext>
            </a:extLst>
          </p:cNvPr>
          <p:cNvSpPr txBox="1"/>
          <p:nvPr/>
        </p:nvSpPr>
        <p:spPr>
          <a:xfrm>
            <a:off x="3522133" y="2924361"/>
            <a:ext cx="68580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시그널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6933F-5AA0-4248-B4EF-C6D1D100FF51}"/>
              </a:ext>
            </a:extLst>
          </p:cNvPr>
          <p:cNvSpPr/>
          <p:nvPr/>
        </p:nvSpPr>
        <p:spPr>
          <a:xfrm>
            <a:off x="4381500" y="3200399"/>
            <a:ext cx="2484967" cy="27699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5A31BA-59D2-4478-BBD3-5AA8551E95DA}"/>
              </a:ext>
            </a:extLst>
          </p:cNvPr>
          <p:cNvSpPr/>
          <p:nvPr/>
        </p:nvSpPr>
        <p:spPr>
          <a:xfrm>
            <a:off x="6984031" y="3200399"/>
            <a:ext cx="2484967" cy="283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F603F44-BB86-4B1E-973F-9AE32EA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4141645"/>
            <a:ext cx="7305675" cy="166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03D175-2A01-4E6F-85A2-FE6593688E4D}"/>
              </a:ext>
            </a:extLst>
          </p:cNvPr>
          <p:cNvSpPr/>
          <p:nvPr/>
        </p:nvSpPr>
        <p:spPr>
          <a:xfrm>
            <a:off x="7052861" y="4366967"/>
            <a:ext cx="2252006" cy="207148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1F2DCB-40B6-49F6-9730-3FDEBA6B8C10}"/>
              </a:ext>
            </a:extLst>
          </p:cNvPr>
          <p:cNvSpPr/>
          <p:nvPr/>
        </p:nvSpPr>
        <p:spPr>
          <a:xfrm>
            <a:off x="7052861" y="4623327"/>
            <a:ext cx="3115606" cy="207148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3A9C7-3A99-466B-A4FD-9DCB48018EAB}"/>
              </a:ext>
            </a:extLst>
          </p:cNvPr>
          <p:cNvSpPr/>
          <p:nvPr/>
        </p:nvSpPr>
        <p:spPr>
          <a:xfrm>
            <a:off x="7052861" y="4879976"/>
            <a:ext cx="1557739" cy="175821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6F4AEC-A5CF-4722-A3D2-9670C3BAA2CD}"/>
              </a:ext>
            </a:extLst>
          </p:cNvPr>
          <p:cNvSpPr/>
          <p:nvPr/>
        </p:nvSpPr>
        <p:spPr>
          <a:xfrm>
            <a:off x="7052861" y="5105298"/>
            <a:ext cx="3911472" cy="175821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AAC5CE-8DD6-496C-A2F3-0496B4763F36}"/>
              </a:ext>
            </a:extLst>
          </p:cNvPr>
          <p:cNvCxnSpPr>
            <a:cxnSpLocks/>
          </p:cNvCxnSpPr>
          <p:nvPr/>
        </p:nvCxnSpPr>
        <p:spPr>
          <a:xfrm flipV="1">
            <a:off x="4381500" y="3429000"/>
            <a:ext cx="2010833" cy="84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AA8B9AA-2013-44DB-93D7-6BE97C7BD518}"/>
              </a:ext>
            </a:extLst>
          </p:cNvPr>
          <p:cNvCxnSpPr>
            <a:cxnSpLocks/>
          </p:cNvCxnSpPr>
          <p:nvPr/>
        </p:nvCxnSpPr>
        <p:spPr>
          <a:xfrm flipH="1" flipV="1">
            <a:off x="6392333" y="3437464"/>
            <a:ext cx="4728104" cy="7041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설명선: 선 43">
            <a:extLst>
              <a:ext uri="{FF2B5EF4-FFF2-40B4-BE49-F238E27FC236}">
                <a16:creationId xmlns:a16="http://schemas.microsoft.com/office/drawing/2014/main" id="{4105DF64-33CC-4108-8262-40ECD4369180}"/>
              </a:ext>
            </a:extLst>
          </p:cNvPr>
          <p:cNvSpPr/>
          <p:nvPr/>
        </p:nvSpPr>
        <p:spPr>
          <a:xfrm>
            <a:off x="172529" y="3429000"/>
            <a:ext cx="2242868" cy="919770"/>
          </a:xfrm>
          <a:prstGeom prst="borderCallout1">
            <a:avLst>
              <a:gd name="adj1" fmla="val 48168"/>
              <a:gd name="adj2" fmla="val 104004"/>
              <a:gd name="adj3" fmla="val 123105"/>
              <a:gd name="adj4" fmla="val 1851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ko-KR" sz="1400" dirty="0">
                <a:solidFill>
                  <a:schemeClr val="tx1"/>
                </a:solidFill>
              </a:rPr>
              <a:t>Address of signal handler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tx1"/>
                </a:solidFill>
              </a:rPr>
              <a:t>SIG_DFL or SIG_IGN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설명선: 선 44">
            <a:extLst>
              <a:ext uri="{FF2B5EF4-FFF2-40B4-BE49-F238E27FC236}">
                <a16:creationId xmlns:a16="http://schemas.microsoft.com/office/drawing/2014/main" id="{56431747-6160-491C-A489-8D05BCD0D364}"/>
              </a:ext>
            </a:extLst>
          </p:cNvPr>
          <p:cNvSpPr/>
          <p:nvPr/>
        </p:nvSpPr>
        <p:spPr>
          <a:xfrm>
            <a:off x="172529" y="4436021"/>
            <a:ext cx="2242868" cy="1000144"/>
          </a:xfrm>
          <a:prstGeom prst="borderCallout1">
            <a:avLst>
              <a:gd name="adj1" fmla="val 48168"/>
              <a:gd name="adj2" fmla="val 104004"/>
              <a:gd name="adj3" fmla="val 38200"/>
              <a:gd name="adj4" fmla="val 1820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set of signals 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that are to be blocked (during invocation of </a:t>
            </a:r>
            <a:r>
              <a:rPr lang="nb-NO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handler)</a:t>
            </a:r>
            <a:endParaRPr lang="ko-KR" altLang="en-US" sz="1400" dirty="0">
              <a:solidFill>
                <a:schemeClr val="tx1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46" name="설명선: 선 45">
            <a:extLst>
              <a:ext uri="{FF2B5EF4-FFF2-40B4-BE49-F238E27FC236}">
                <a16:creationId xmlns:a16="http://schemas.microsoft.com/office/drawing/2014/main" id="{84221937-8598-42A1-844F-179551F39DC7}"/>
              </a:ext>
            </a:extLst>
          </p:cNvPr>
          <p:cNvSpPr/>
          <p:nvPr/>
        </p:nvSpPr>
        <p:spPr>
          <a:xfrm>
            <a:off x="172530" y="5523416"/>
            <a:ext cx="2242868" cy="1077889"/>
          </a:xfrm>
          <a:prstGeom prst="borderCallout1">
            <a:avLst>
              <a:gd name="adj1" fmla="val 48168"/>
              <a:gd name="adj2" fmla="val 104004"/>
              <a:gd name="adj3" fmla="val -15982"/>
              <a:gd name="adj4" fmla="val 1796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bit mask 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specifying various options controlling </a:t>
            </a:r>
            <a:r>
              <a:rPr lang="en-US" altLang="ko-KR" sz="1400" u="sng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how the signal is handled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A9A73D-EA82-4D47-9709-05266B127DCA}"/>
              </a:ext>
            </a:extLst>
          </p:cNvPr>
          <p:cNvCxnSpPr>
            <a:cxnSpLocks/>
          </p:cNvCxnSpPr>
          <p:nvPr/>
        </p:nvCxnSpPr>
        <p:spPr>
          <a:xfrm>
            <a:off x="4321114" y="4596258"/>
            <a:ext cx="2364358" cy="18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5FAA7A1-8923-490F-AACA-571113A521C4}"/>
              </a:ext>
            </a:extLst>
          </p:cNvPr>
          <p:cNvCxnSpPr>
            <a:cxnSpLocks/>
          </p:cNvCxnSpPr>
          <p:nvPr/>
        </p:nvCxnSpPr>
        <p:spPr>
          <a:xfrm>
            <a:off x="4321114" y="4839476"/>
            <a:ext cx="155773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354DA-A50C-4DBC-81C5-00C583716B4D}"/>
              </a:ext>
            </a:extLst>
          </p:cNvPr>
          <p:cNvCxnSpPr>
            <a:cxnSpLocks/>
          </p:cNvCxnSpPr>
          <p:nvPr/>
        </p:nvCxnSpPr>
        <p:spPr>
          <a:xfrm>
            <a:off x="4321114" y="5288905"/>
            <a:ext cx="167424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EAB0BD-0DA4-40AC-AC2D-B1BAF59EC1C7}"/>
              </a:ext>
            </a:extLst>
          </p:cNvPr>
          <p:cNvCxnSpPr>
            <a:cxnSpLocks/>
          </p:cNvCxnSpPr>
          <p:nvPr/>
        </p:nvCxnSpPr>
        <p:spPr>
          <a:xfrm>
            <a:off x="570961" y="3800574"/>
            <a:ext cx="143773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3949B5-376B-4F8B-AC97-9879D4D930D1}"/>
              </a:ext>
            </a:extLst>
          </p:cNvPr>
          <p:cNvCxnSpPr>
            <a:cxnSpLocks/>
          </p:cNvCxnSpPr>
          <p:nvPr/>
        </p:nvCxnSpPr>
        <p:spPr>
          <a:xfrm>
            <a:off x="575095" y="3988859"/>
            <a:ext cx="71473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6" grpId="0" animBg="1"/>
      <p:bldP spid="28" grpId="0" animBg="1"/>
      <p:bldP spid="29" grpId="0" animBg="1"/>
      <p:bldP spid="30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Signals : Concepts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5983" y="1812022"/>
            <a:ext cx="2429456" cy="23489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What is Signal 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software interrupts.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Each signal is defined as a unique (small) integer, starting sequentially from 1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defined in </a:t>
            </a:r>
            <a:r>
              <a:rPr lang="en-US" altLang="ko-KR" i="1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&lt;</a:t>
            </a:r>
            <a:r>
              <a:rPr lang="en-US" altLang="ko-KR" i="1" dirty="0" err="1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signal.h</a:t>
            </a:r>
            <a:r>
              <a:rPr lang="en-US" altLang="ko-KR" i="1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&gt;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with symbolic names of the form </a:t>
            </a:r>
            <a:r>
              <a:rPr lang="en-US" altLang="ko-KR" i="1" dirty="0" err="1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SIGxxxx</a:t>
            </a:r>
            <a:r>
              <a:rPr lang="en-US" altLang="ko-KR" i="1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02FA5F-2568-4A2C-A4EE-73346BB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79" y="1270014"/>
            <a:ext cx="3142253" cy="52688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A95E7-FA9F-4B46-ADCF-5CAC6295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B4BF9B-BC57-4E9C-A068-00F3B3ABB835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Changing </a:t>
            </a:r>
            <a:r>
              <a:rPr lang="en-US" altLang="ko-KR" sz="3200" b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Dispositions </a:t>
            </a:r>
            <a:r>
              <a:rPr lang="en-US" altLang="ko-KR" sz="2400" b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</a:t>
            </a:r>
            <a:r>
              <a:rPr lang="en-US" altLang="ko-KR" sz="3200" b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endParaRPr lang="ko-KR" altLang="en-US" sz="3200" dirty="0">
              <a:solidFill>
                <a:srgbClr val="FF0000"/>
              </a:solidFill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07D3CB-A55D-49CF-8060-561BCE420679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B0DC753-B777-4EEC-899A-6A1A5403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26" y="3429000"/>
            <a:ext cx="42576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62483-DF40-42CA-98C6-9CAE7B25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01" y="1070176"/>
            <a:ext cx="6325289" cy="1829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CA35E3-FBD2-43D0-B5C8-78AC9D5EE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801" y="2977760"/>
            <a:ext cx="4584724" cy="341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020CA7-48B8-4F6F-A6C1-73AB2B2C2F69}"/>
              </a:ext>
            </a:extLst>
          </p:cNvPr>
          <p:cNvSpPr/>
          <p:nvPr/>
        </p:nvSpPr>
        <p:spPr>
          <a:xfrm>
            <a:off x="5734348" y="4161476"/>
            <a:ext cx="3995579" cy="7889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EC582C-669D-498B-AEAD-0DC29036C171}"/>
              </a:ext>
            </a:extLst>
          </p:cNvPr>
          <p:cNvSpPr/>
          <p:nvPr/>
        </p:nvSpPr>
        <p:spPr>
          <a:xfrm>
            <a:off x="5734347" y="5637320"/>
            <a:ext cx="3880169" cy="15050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D08176-0A1E-4BD9-9599-B284F9022C3C}"/>
              </a:ext>
            </a:extLst>
          </p:cNvPr>
          <p:cNvSpPr/>
          <p:nvPr/>
        </p:nvSpPr>
        <p:spPr>
          <a:xfrm>
            <a:off x="5734347" y="1555126"/>
            <a:ext cx="6272741" cy="106012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Waiting for a Signal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58DB5-A382-43BB-9B7D-3F2F3B6E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423501"/>
            <a:ext cx="8010525" cy="1457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pause()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suspends execution of the process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(until the call is interrupted by a signal handler)</a:t>
            </a:r>
            <a:endParaRPr lang="ko-KR" altLang="en-US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5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signal is a notification that some kind of event has occurred.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and may be sent to a process by kernel, by another process, or by itself.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By default, a signal either is ignored, terminates a process, stops a running process, or restarts a stopped process.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Can change signal action by using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signal() or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Use kill() to send signal to other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NULL signal(0) means check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pid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whether it is using or not.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Each process has signal mask.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 it can change by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sigprocmask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signal blocked, then it remains “pending” till unblocked.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see pending signals,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sigpending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pause() </a:t>
            </a:r>
            <a:r>
              <a:rPr lang="en-US" altLang="ko-KR" sz="2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suspends execution of the process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(until the call is interrupted by a signal handler)</a:t>
            </a:r>
            <a:endParaRPr lang="ko-KR" altLang="en-US" sz="2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Signals : Concepts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One process can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(if it has suitable permissions)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 a signal to another process.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i="1" dirty="0">
              <a:ea typeface="Arial Unicode MS" pitchFamily="50" charset="-127"/>
              <a:cs typeface="LilyUPC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However, the usual source of many signals sent to a process is the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 Hardware exception occurred</a:t>
            </a:r>
            <a:r>
              <a:rPr lang="en-US" altLang="ko-KR" sz="2000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.(ex divide by 0)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User typed special characters that generate signals</a:t>
            </a:r>
            <a:r>
              <a:rPr lang="en-US" altLang="ko-KR" sz="2800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 </a:t>
            </a:r>
            <a:r>
              <a:rPr lang="en-US" altLang="ko-KR" sz="2000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(ex. </a:t>
            </a:r>
            <a:r>
              <a:rPr lang="en-US" altLang="ko-KR" sz="2000" i="1" dirty="0" err="1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ctrl^c</a:t>
            </a:r>
            <a:r>
              <a:rPr lang="en-US" altLang="ko-KR" sz="2000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 software event occurred.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0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A6E446-C273-48EF-BAD2-74A3B8F9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84" y="1123817"/>
            <a:ext cx="4382081" cy="54150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4C7A0E-15FF-4A75-8139-99FA7A07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59" y="1147318"/>
            <a:ext cx="3996373" cy="53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85EC0-AF96-445F-82BC-C29BA34F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1" y="2097912"/>
            <a:ext cx="8477250" cy="1352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45562" y="3068966"/>
            <a:ext cx="237408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3894267" y="2579720"/>
            <a:ext cx="344787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99307"/>
              </p:ext>
            </p:extLst>
          </p:nvPr>
        </p:nvGraphicFramePr>
        <p:xfrm>
          <a:off x="1332041" y="3875503"/>
          <a:ext cx="952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 panose="020B0600000101010101" charset="-127"/>
                          <a:cs typeface="Arial Unicode MS" panose="020B0600000101010101" charset="-127"/>
                        </a:rPr>
                        <a:t>SIGINT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Arial Unicode MS" panose="020B0600000101010101" charset="-127"/>
                        <a:cs typeface="Arial Unicode MS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User types the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terminal interrupt character. 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Ctrl^c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expected to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terminate the process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46FB03-060E-472E-B3E3-A3D048C5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9" y="1990725"/>
            <a:ext cx="8248650" cy="143827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6870" y="2296858"/>
            <a:ext cx="2189526" cy="21061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2648126" y="2567879"/>
            <a:ext cx="1034642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35471"/>
              </p:ext>
            </p:extLst>
          </p:nvPr>
        </p:nvGraphicFramePr>
        <p:xfrm>
          <a:off x="1332041" y="3875503"/>
          <a:ext cx="952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 panose="020B0600000101010101" charset="-127"/>
                          <a:cs typeface="Arial Unicode MS" panose="020B0600000101010101" charset="-127"/>
                        </a:rPr>
                        <a:t>SIGCHLD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Arial Unicode MS" panose="020B0600000101010101" charset="-127"/>
                        <a:cs typeface="Arial Unicode MS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child process terminated or stopped. 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ignore signal.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7313B8-923A-4006-BECE-C8C4E05A6A0B}"/>
              </a:ext>
            </a:extLst>
          </p:cNvPr>
          <p:cNvSpPr/>
          <p:nvPr/>
        </p:nvSpPr>
        <p:spPr>
          <a:xfrm>
            <a:off x="5819164" y="2813604"/>
            <a:ext cx="3937232" cy="21061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AC1046-4EA8-4127-BBA9-D95D4116A59F}"/>
              </a:ext>
            </a:extLst>
          </p:cNvPr>
          <p:cNvSpPr/>
          <p:nvPr/>
        </p:nvSpPr>
        <p:spPr>
          <a:xfrm>
            <a:off x="2648126" y="3071310"/>
            <a:ext cx="2076274" cy="21061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838199" y="1326694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3296" y="3035857"/>
            <a:ext cx="237408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30874"/>
              </p:ext>
            </p:extLst>
          </p:nvPr>
        </p:nvGraphicFramePr>
        <p:xfrm>
          <a:off x="1332041" y="3730464"/>
          <a:ext cx="9527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 panose="020B0600000101010101" charset="-127"/>
                          <a:cs typeface="Arial Unicode MS" panose="020B0600000101010101" charset="-127"/>
                        </a:rPr>
                        <a:t>SIGKILL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Arial Unicode MS" panose="020B0600000101010101" charset="-127"/>
                        <a:cs typeface="Arial Unicode MS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Always terminates a process.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99FF8D3-7F5C-46F3-B99A-01F3ADF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1" y="2308267"/>
            <a:ext cx="8277225" cy="96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2663940" y="2892032"/>
            <a:ext cx="3124386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4CE8C5-D779-41C6-8C92-F7FE604A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8" y="1928776"/>
            <a:ext cx="8315325" cy="274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80345" y="3337458"/>
            <a:ext cx="712304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3281493" y="2309854"/>
            <a:ext cx="4335711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65466"/>
              </p:ext>
            </p:extLst>
          </p:nvPr>
        </p:nvGraphicFramePr>
        <p:xfrm>
          <a:off x="1357208" y="4831849"/>
          <a:ext cx="95279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SIGTERM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SIGKILL occurs.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cleaning up temporary files and other resource so that process can exit gracefully.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854014" y="1302599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F4AA1-CCDE-4230-A4B4-D36BACE6F211}"/>
              </a:ext>
            </a:extLst>
          </p:cNvPr>
          <p:cNvSpPr/>
          <p:nvPr/>
        </p:nvSpPr>
        <p:spPr>
          <a:xfrm>
            <a:off x="4771483" y="3081612"/>
            <a:ext cx="4531908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EE8CF-757F-41F4-9B96-483BE184E72E}"/>
              </a:ext>
            </a:extLst>
          </p:cNvPr>
          <p:cNvSpPr/>
          <p:nvPr/>
        </p:nvSpPr>
        <p:spPr>
          <a:xfrm>
            <a:off x="2180345" y="3607985"/>
            <a:ext cx="5436859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1763</Words>
  <Application>Microsoft Office PowerPoint</Application>
  <PresentationFormat>와이드스크린</PresentationFormat>
  <Paragraphs>298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 Unicode MS</vt:lpstr>
      <vt:lpstr>맑은 고딕</vt:lpstr>
      <vt:lpstr>Wingdings</vt:lpstr>
      <vt:lpstr>Arial</vt:lpstr>
      <vt:lpstr>Times New Roman</vt:lpstr>
      <vt:lpstr>Consolas</vt:lpstr>
      <vt:lpstr>Office 테마</vt:lpstr>
      <vt:lpstr>Chapter #  Title Here PPT양식</vt:lpstr>
      <vt:lpstr>Chapter Objectives</vt:lpstr>
      <vt:lpstr>Signals : Concepts</vt:lpstr>
      <vt:lpstr>Signals : Concepts</vt:lpstr>
      <vt:lpstr>Signal Types and Default Actions</vt:lpstr>
      <vt:lpstr>Signal Types and Default Actions</vt:lpstr>
      <vt:lpstr>Signal Types and Default Actions</vt:lpstr>
      <vt:lpstr>Signal Types and Default Actions</vt:lpstr>
      <vt:lpstr>Signal Types and Default Actions</vt:lpstr>
      <vt:lpstr>Signal Types and Default Actions</vt:lpstr>
      <vt:lpstr>Changing Signal Dispositions</vt:lpstr>
      <vt:lpstr>Signal Handler</vt:lpstr>
      <vt:lpstr>Signal Handler</vt:lpstr>
      <vt:lpstr>Sending Signals : process to process</vt:lpstr>
      <vt:lpstr>Sending Signals : process to process</vt:lpstr>
      <vt:lpstr>Sending Signals : process to process</vt:lpstr>
      <vt:lpstr>Checking for the Existence of a Process</vt:lpstr>
      <vt:lpstr>Other Ways of Sending Signals</vt:lpstr>
      <vt:lpstr>Displaying Signal Descriptions</vt:lpstr>
      <vt:lpstr>Signal Sets</vt:lpstr>
      <vt:lpstr>Signal Sets(9)</vt:lpstr>
      <vt:lpstr>The Signal Mask</vt:lpstr>
      <vt:lpstr>The Signal Mask</vt:lpstr>
      <vt:lpstr>The Signal Mask</vt:lpstr>
      <vt:lpstr>The Signal Mask(10)</vt:lpstr>
      <vt:lpstr>Pending Signals</vt:lpstr>
      <vt:lpstr>Pending Signals(11)</vt:lpstr>
      <vt:lpstr>Signals Are Not Queued</vt:lpstr>
      <vt:lpstr>Changing Signal Dispositions: sigaction()</vt:lpstr>
      <vt:lpstr>PowerPoint 프레젠테이션</vt:lpstr>
      <vt:lpstr>Waiting for a Signal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460</cp:revision>
  <dcterms:created xsi:type="dcterms:W3CDTF">2020-01-01T12:09:55Z</dcterms:created>
  <dcterms:modified xsi:type="dcterms:W3CDTF">2021-12-29T04:36:40Z</dcterms:modified>
</cp:coreProperties>
</file>