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12" r:id="rId3"/>
    <p:sldId id="258" r:id="rId4"/>
    <p:sldId id="259" r:id="rId5"/>
    <p:sldId id="413" r:id="rId6"/>
    <p:sldId id="415" r:id="rId7"/>
    <p:sldId id="423" r:id="rId8"/>
    <p:sldId id="414" r:id="rId9"/>
    <p:sldId id="424" r:id="rId10"/>
    <p:sldId id="419" r:id="rId11"/>
    <p:sldId id="420" r:id="rId12"/>
    <p:sldId id="422" r:id="rId13"/>
    <p:sldId id="425" r:id="rId14"/>
    <p:sldId id="416" r:id="rId15"/>
    <p:sldId id="418" r:id="rId16"/>
    <p:sldId id="302" r:id="rId17"/>
  </p:sldIdLst>
  <p:sldSz cx="12192000" cy="6858000"/>
  <p:notesSz cx="6797675" cy="9928225"/>
  <p:embeddedFontLst>
    <p:embeddedFont>
      <p:font typeface="Arial Unicode MS" panose="020B0600000101010101" charset="-127"/>
      <p:regular r:id="rId20"/>
    </p:embeddedFont>
    <p:embeddedFont>
      <p:font typeface="Abadi Extra Light" panose="020B0204020104020204" pitchFamily="34" charset="0"/>
      <p:regular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AB0D"/>
    <a:srgbClr val="4F585B"/>
    <a:srgbClr val="0000FF"/>
    <a:srgbClr val="97FD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9" autoAdjust="0"/>
    <p:restoredTop sz="86829" autoAdjust="0"/>
  </p:normalViewPr>
  <p:slideViewPr>
    <p:cSldViewPr snapToGrid="0">
      <p:cViewPr varScale="1">
        <p:scale>
          <a:sx n="86" d="100"/>
          <a:sy n="86" d="100"/>
        </p:scale>
        <p:origin x="4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73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86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3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35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makefile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73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48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702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2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11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3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8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9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76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42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4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5" Type="http://schemas.openxmlformats.org/officeDocument/2006/relationships/image" Target="../media/image3.pn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-kernel-labs.github.io/refs/heads/master/labs/kernel_api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584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7</a:t>
            </a:r>
            <a:b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b="1">
                <a:latin typeface="Tahoma" panose="020B0604030504040204" pitchFamily="34" charset="0"/>
                <a:cs typeface="Tahoma" panose="020B0604030504040204" pitchFamily="34" charset="0"/>
              </a:rPr>
              <a:t>모듈 프로그래밍 실습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</p:spPr>
        <p:txBody>
          <a:bodyPr>
            <a:normAutofit lnSpcReduction="10000"/>
          </a:bodyPr>
          <a:lstStyle/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January</a:t>
            </a: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2022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 JIN HAN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hbb97225@naver.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Linux Kernel Module Programming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1023120" cy="4813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kernel data structure: linked list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Manage tasks of a specific user as a list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BE0B6C-468F-4E7C-8D03-D5E096B1E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9"/>
          <a:stretch/>
        </p:blipFill>
        <p:spPr bwMode="auto">
          <a:xfrm>
            <a:off x="6578148" y="2063168"/>
            <a:ext cx="4252009" cy="339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D5EEAEC-B52F-4E60-8969-F5D626666E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28"/>
          <a:stretch/>
        </p:blipFill>
        <p:spPr>
          <a:xfrm>
            <a:off x="1046705" y="3853048"/>
            <a:ext cx="3256189" cy="543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2D1C09-11A2-4D4D-A1E9-D0DFC6220F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03" t="6919" r="35166" b="83813"/>
          <a:stretch/>
        </p:blipFill>
        <p:spPr>
          <a:xfrm>
            <a:off x="713468" y="2341812"/>
            <a:ext cx="4141314" cy="3637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C15496-E6D7-4941-BC5C-380E1E51B0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25" r="37467" b="-8331"/>
          <a:stretch/>
        </p:blipFill>
        <p:spPr>
          <a:xfrm>
            <a:off x="708127" y="3191504"/>
            <a:ext cx="3988914" cy="3921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56F7FD-C337-4E74-9A61-127138F3BA63}"/>
              </a:ext>
            </a:extLst>
          </p:cNvPr>
          <p:cNvSpPr txBox="1"/>
          <p:nvPr/>
        </p:nvSpPr>
        <p:spPr>
          <a:xfrm>
            <a:off x="1046705" y="2747522"/>
            <a:ext cx="425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ko-KR" altLang="en-US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C08B6F-2CCB-4ED1-99F0-A9D35D22A982}"/>
              </a:ext>
            </a:extLst>
          </p:cNvPr>
          <p:cNvSpPr/>
          <p:nvPr/>
        </p:nvSpPr>
        <p:spPr>
          <a:xfrm>
            <a:off x="1036818" y="4210236"/>
            <a:ext cx="2721747" cy="185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518EDA-70BB-4D9A-BFA7-AA76BDE3ABB3}"/>
              </a:ext>
            </a:extLst>
          </p:cNvPr>
          <p:cNvSpPr/>
          <p:nvPr/>
        </p:nvSpPr>
        <p:spPr>
          <a:xfrm>
            <a:off x="595717" y="2307522"/>
            <a:ext cx="4951269" cy="2347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880150C-BAFF-4CA8-9D60-5115698FB5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321" t="19284" r="478" b="15036"/>
          <a:stretch/>
        </p:blipFill>
        <p:spPr>
          <a:xfrm>
            <a:off x="595717" y="4488057"/>
            <a:ext cx="4941744" cy="1689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A1708F-BDB4-4A49-AD89-7CA8BEF60B7B}"/>
              </a:ext>
            </a:extLst>
          </p:cNvPr>
          <p:cNvSpPr txBox="1"/>
          <p:nvPr/>
        </p:nvSpPr>
        <p:spPr>
          <a:xfrm>
            <a:off x="1046705" y="3437798"/>
            <a:ext cx="425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ko-KR" altLang="en-US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869B4E-90AB-4FB1-AAF5-F56AF855AD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4000" y="2078601"/>
            <a:ext cx="2810267" cy="41915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2FD2A76-8ACB-40DD-85CB-7CD237F543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1200" y="3744762"/>
            <a:ext cx="2513799" cy="626571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83EBC85-8521-4EAF-BA27-63AA6F80DF1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758565" y="3583665"/>
            <a:ext cx="4334877" cy="71947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5D4A99A-9F1B-48AA-98F8-F90CF63DB9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579" y="4806129"/>
            <a:ext cx="3529666" cy="1649983"/>
          </a:xfrm>
          <a:prstGeom prst="rect">
            <a:avLst/>
          </a:prstGeom>
        </p:spPr>
      </p:pic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A91DDF4-6663-4DEB-B3EA-844C8BC006F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874182" y="5288838"/>
            <a:ext cx="3566657" cy="64072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311B2103-E323-41C5-ABCB-C8A00C7652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0839" y="5691404"/>
            <a:ext cx="5420481" cy="47631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DC51EBF-D4F9-4BB4-B140-A92DA2E1409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207" t="11677" r="501" b="16499"/>
          <a:stretch/>
        </p:blipFill>
        <p:spPr>
          <a:xfrm>
            <a:off x="6440839" y="6279839"/>
            <a:ext cx="5420481" cy="17105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E28C57-158C-49BD-95F9-47609A83E0EF}"/>
              </a:ext>
            </a:extLst>
          </p:cNvPr>
          <p:cNvSpPr/>
          <p:nvPr/>
        </p:nvSpPr>
        <p:spPr>
          <a:xfrm>
            <a:off x="6440839" y="5579286"/>
            <a:ext cx="5420481" cy="8806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0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Linux Kernel Module: </a:t>
            </a:r>
            <a:r>
              <a:rPr lang="en-US" altLang="ko-KR" sz="3200">
                <a:solidFill>
                  <a:srgbClr val="FF0000"/>
                </a:solidFill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task_List.ko</a:t>
            </a:r>
            <a:endParaRPr lang="ko-KR" altLang="en-US" sz="3200" dirty="0">
              <a:solidFill>
                <a:srgbClr val="FF0000"/>
              </a:solidFill>
              <a:latin typeface="Abadi Extra Light" panose="020B020402010402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1023120" cy="4813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task_List.c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BF814A-680C-4FBA-B8C4-886292EE7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78" y="1901494"/>
            <a:ext cx="3000794" cy="33056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5075E0-06A4-47BD-82FC-D41B53313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885" y="1748954"/>
            <a:ext cx="6920437" cy="471887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34BE85-F264-456A-B51E-5227B5487A43}"/>
              </a:ext>
            </a:extLst>
          </p:cNvPr>
          <p:cNvSpPr/>
          <p:nvPr/>
        </p:nvSpPr>
        <p:spPr>
          <a:xfrm>
            <a:off x="902725" y="3717867"/>
            <a:ext cx="2362989" cy="1145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4D3DC8-4FBD-47DD-9138-57A790CBD63A}"/>
              </a:ext>
            </a:extLst>
          </p:cNvPr>
          <p:cNvSpPr/>
          <p:nvPr/>
        </p:nvSpPr>
        <p:spPr>
          <a:xfrm>
            <a:off x="4998661" y="2239185"/>
            <a:ext cx="3109442" cy="363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0D9A33-132A-4CA0-8242-EE6FE60386CB}"/>
              </a:ext>
            </a:extLst>
          </p:cNvPr>
          <p:cNvSpPr/>
          <p:nvPr/>
        </p:nvSpPr>
        <p:spPr>
          <a:xfrm>
            <a:off x="4998661" y="3247331"/>
            <a:ext cx="3109442" cy="1736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FD062F-4DDD-432F-A545-DF94E5FB4F41}"/>
              </a:ext>
            </a:extLst>
          </p:cNvPr>
          <p:cNvSpPr/>
          <p:nvPr/>
        </p:nvSpPr>
        <p:spPr>
          <a:xfrm>
            <a:off x="4959827" y="5248262"/>
            <a:ext cx="5289492" cy="713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5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Linux Kernel Module: </a:t>
            </a:r>
            <a:r>
              <a:rPr lang="en-US" altLang="ko-KR" sz="3200">
                <a:solidFill>
                  <a:srgbClr val="FF0000"/>
                </a:solidFill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task_List.ko</a:t>
            </a:r>
            <a:endParaRPr lang="ko-KR" altLang="en-US" sz="3200" dirty="0">
              <a:solidFill>
                <a:srgbClr val="FF0000"/>
              </a:solidFill>
              <a:latin typeface="Abadi Extra Light" panose="020B020402010402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1023120" cy="4813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task_List.c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5075E0-06A4-47BD-82FC-D41B53313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46"/>
          <a:stretch/>
        </p:blipFill>
        <p:spPr>
          <a:xfrm>
            <a:off x="312162" y="2089119"/>
            <a:ext cx="6518827" cy="30472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390786-E00D-45BC-A8CB-113B6A72F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672" y="2168707"/>
            <a:ext cx="5048848" cy="369725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2C9E88B-92C4-482B-9F12-729DEA683451}"/>
              </a:ext>
            </a:extLst>
          </p:cNvPr>
          <p:cNvCxnSpPr>
            <a:cxnSpLocks/>
          </p:cNvCxnSpPr>
          <p:nvPr/>
        </p:nvCxnSpPr>
        <p:spPr>
          <a:xfrm flipV="1">
            <a:off x="4642338" y="2311122"/>
            <a:ext cx="2246334" cy="643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CA21B27-6737-44E9-B67D-58F417EFCD2E}"/>
              </a:ext>
            </a:extLst>
          </p:cNvPr>
          <p:cNvCxnSpPr>
            <a:cxnSpLocks/>
          </p:cNvCxnSpPr>
          <p:nvPr/>
        </p:nvCxnSpPr>
        <p:spPr>
          <a:xfrm>
            <a:off x="3571575" y="4366464"/>
            <a:ext cx="3201732" cy="226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B06F305B-2EB8-435D-9634-9B1090F8A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09" y="5278775"/>
            <a:ext cx="4663419" cy="12099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CBCB79-A855-4D05-9060-DD679978AA23}"/>
              </a:ext>
            </a:extLst>
          </p:cNvPr>
          <p:cNvSpPr txBox="1"/>
          <p:nvPr/>
        </p:nvSpPr>
        <p:spPr>
          <a:xfrm>
            <a:off x="304626" y="4951694"/>
            <a:ext cx="425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ko-KR" altLang="en-US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74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Linux Kernel Module: </a:t>
            </a:r>
            <a:r>
              <a:rPr lang="en-US" altLang="ko-KR" sz="3200">
                <a:solidFill>
                  <a:srgbClr val="FF0000"/>
                </a:solidFill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task_List.ko</a:t>
            </a:r>
            <a:endParaRPr lang="ko-KR" altLang="en-US" sz="3200" dirty="0">
              <a:solidFill>
                <a:srgbClr val="FF0000"/>
              </a:solidFill>
              <a:latin typeface="Abadi Extra Light" panose="020B020402010402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1023120" cy="4813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Makefile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03B2C5-A565-4DF5-A07E-7D9C08FE06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462"/>
          <a:stretch/>
        </p:blipFill>
        <p:spPr>
          <a:xfrm>
            <a:off x="838200" y="2285645"/>
            <a:ext cx="5639587" cy="185427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39157-E306-4CAB-990A-09BFC80BE69F}"/>
              </a:ext>
            </a:extLst>
          </p:cNvPr>
          <p:cNvSpPr/>
          <p:nvPr/>
        </p:nvSpPr>
        <p:spPr>
          <a:xfrm>
            <a:off x="962130" y="1801165"/>
            <a:ext cx="5619390" cy="4068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  <a:latin typeface="Abadi Extra Light" panose="020B0204020104020204" pitchFamily="34" charset="0"/>
              </a:rPr>
              <a:t># 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vim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Makefile</a:t>
            </a:r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8130B7-A004-4A01-881E-1D25C7B3E3D8}"/>
              </a:ext>
            </a:extLst>
          </p:cNvPr>
          <p:cNvSpPr/>
          <p:nvPr/>
        </p:nvSpPr>
        <p:spPr>
          <a:xfrm>
            <a:off x="891792" y="4608044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  <a:latin typeface="Abadi Extra Light" panose="020B0204020104020204" pitchFamily="34" charset="0"/>
              </a:rPr>
              <a:t># 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make</a:t>
            </a:r>
          </a:p>
          <a:p>
            <a:r>
              <a:rPr lang="en-US" altLang="ko-KR">
                <a:solidFill>
                  <a:schemeClr val="tx1"/>
                </a:solidFill>
                <a:latin typeface="Abadi Extra Light" panose="020B0204020104020204" pitchFamily="34" charset="0"/>
              </a:rPr>
              <a:t># 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ls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5935684-05DC-45D4-8409-BA041CBFC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73" y="5303261"/>
            <a:ext cx="7725853" cy="52394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36FE20-183E-4FC5-90CF-9EE11D50D8D8}"/>
              </a:ext>
            </a:extLst>
          </p:cNvPr>
          <p:cNvSpPr/>
          <p:nvPr/>
        </p:nvSpPr>
        <p:spPr>
          <a:xfrm>
            <a:off x="838200" y="2208005"/>
            <a:ext cx="7833527" cy="2347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0F94FA-9991-4435-BA3B-34F2F86DF425}"/>
              </a:ext>
            </a:extLst>
          </p:cNvPr>
          <p:cNvSpPr/>
          <p:nvPr/>
        </p:nvSpPr>
        <p:spPr>
          <a:xfrm>
            <a:off x="861473" y="5225015"/>
            <a:ext cx="7833527" cy="9338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0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Linux Kernel Module: </a:t>
            </a:r>
            <a:r>
              <a:rPr lang="en-US" altLang="ko-KR" sz="3200">
                <a:solidFill>
                  <a:srgbClr val="FF0000"/>
                </a:solidFill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task_List.ko</a:t>
            </a:r>
            <a:endParaRPr lang="ko-KR" altLang="en-US" sz="3200" dirty="0">
              <a:solidFill>
                <a:srgbClr val="FF0000"/>
              </a:solidFill>
              <a:latin typeface="Abadi Extra Light" panose="020B020402010402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1023120" cy="4813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task_List.ko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insmod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dmesg: display message buffer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7747A7-0C3F-417F-A8FB-39CF832B4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388"/>
          <a:stretch/>
        </p:blipFill>
        <p:spPr>
          <a:xfrm>
            <a:off x="1326243" y="2598058"/>
            <a:ext cx="9539514" cy="375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Linux Kernel Module: </a:t>
            </a:r>
            <a:r>
              <a:rPr lang="en-US" altLang="ko-KR" sz="3200">
                <a:solidFill>
                  <a:srgbClr val="FF0000"/>
                </a:solidFill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task_List.ko</a:t>
            </a:r>
            <a:endParaRPr lang="ko-KR" altLang="en-US" sz="3200" dirty="0">
              <a:solidFill>
                <a:srgbClr val="FF0000"/>
              </a:solidFill>
              <a:latin typeface="Abadi Extra Light" panose="020B020402010402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1038840" cy="4813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task_List.ko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insmod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dmesg: display message buffer 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ps –u [uid] | wc –l  </a:t>
            </a:r>
          </a:p>
          <a:p>
            <a:pPr lvl="1">
              <a:lnSpc>
                <a:spcPct val="100000"/>
              </a:lnSpc>
            </a:pPr>
            <a:endParaRPr lang="en-US" altLang="ko-KR">
              <a:latin typeface="Abadi Extra Light" panose="020B0204020104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                                                       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8730DE-284D-4D87-8EE7-29313DFB835E}"/>
              </a:ext>
            </a:extLst>
          </p:cNvPr>
          <p:cNvSpPr/>
          <p:nvPr/>
        </p:nvSpPr>
        <p:spPr>
          <a:xfrm>
            <a:off x="349328" y="3253551"/>
            <a:ext cx="5619390" cy="50226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  <a:latin typeface="Abadi Extra Light" panose="020B0204020104020204" pitchFamily="34" charset="0"/>
              </a:rPr>
              <a:t># </a:t>
            </a:r>
            <a:r>
              <a:rPr lang="en-US" altLang="ko-KR" b="1" err="1">
                <a:solidFill>
                  <a:schemeClr val="tx1"/>
                </a:solidFill>
                <a:latin typeface="Abadi Extra Light" panose="020B0204020104020204" pitchFamily="34" charset="0"/>
              </a:rPr>
              <a:t>insmod</a:t>
            </a:r>
            <a:r>
              <a:rPr lang="en-US" altLang="ko-KR" b="1">
                <a:solidFill>
                  <a:schemeClr val="tx1"/>
                </a:solidFill>
                <a:latin typeface="Abadi Extra Light" panose="020B0204020104020204" pitchFamily="34" charset="0"/>
              </a:rPr>
              <a:t> task_List.ko</a:t>
            </a:r>
            <a:endParaRPr lang="en-US" altLang="ko-KR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endParaRPr lang="en-US" altLang="ko-KR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2F4FD0-21FA-42B6-9149-840C97489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1"/>
          <a:stretch/>
        </p:blipFill>
        <p:spPr>
          <a:xfrm>
            <a:off x="362309" y="3597151"/>
            <a:ext cx="5936891" cy="168676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58FA4CE-3F5B-467A-9C46-1C6E4F9773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1" t="74992" r="1629" b="5455"/>
          <a:stretch/>
        </p:blipFill>
        <p:spPr>
          <a:xfrm>
            <a:off x="383498" y="5982105"/>
            <a:ext cx="5154140" cy="32436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5388C79-EC40-490B-AF93-6FCB49C92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929" y="3578848"/>
            <a:ext cx="5132718" cy="272762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50E1EAD-E153-4431-BBA3-BFB9D6AC965E}"/>
              </a:ext>
            </a:extLst>
          </p:cNvPr>
          <p:cNvSpPr/>
          <p:nvPr/>
        </p:nvSpPr>
        <p:spPr>
          <a:xfrm>
            <a:off x="6572610" y="3276788"/>
            <a:ext cx="5619390" cy="50226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  <a:latin typeface="Abadi Extra Light" panose="020B0204020104020204" pitchFamily="34" charset="0"/>
              </a:rPr>
              <a:t># dmesg</a:t>
            </a:r>
            <a:endParaRPr lang="en-US" altLang="ko-KR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endParaRPr lang="en-US" altLang="ko-KR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C81FDF-2909-4E66-8ED0-16A8C922EF2E}"/>
              </a:ext>
            </a:extLst>
          </p:cNvPr>
          <p:cNvSpPr/>
          <p:nvPr/>
        </p:nvSpPr>
        <p:spPr>
          <a:xfrm>
            <a:off x="314960" y="5678955"/>
            <a:ext cx="5619390" cy="50226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  <a:latin typeface="Abadi Extra Light" panose="020B0204020104020204" pitchFamily="34" charset="0"/>
              </a:rPr>
              <a:t># ps –u 0 | wc -l</a:t>
            </a:r>
            <a:endParaRPr lang="en-US" altLang="ko-KR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endParaRPr lang="en-US" altLang="ko-KR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D9C078-F562-4E50-9C4A-F154138D65E8}"/>
              </a:ext>
            </a:extLst>
          </p:cNvPr>
          <p:cNvSpPr/>
          <p:nvPr/>
        </p:nvSpPr>
        <p:spPr>
          <a:xfrm>
            <a:off x="349328" y="5115457"/>
            <a:ext cx="5664341" cy="189254"/>
          </a:xfrm>
          <a:prstGeom prst="rect">
            <a:avLst/>
          </a:prstGeom>
          <a:solidFill>
            <a:srgbClr val="FF0000">
              <a:alpha val="7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856413-D0D1-469E-970E-9432C730ED81}"/>
              </a:ext>
            </a:extLst>
          </p:cNvPr>
          <p:cNvSpPr/>
          <p:nvPr/>
        </p:nvSpPr>
        <p:spPr>
          <a:xfrm>
            <a:off x="362310" y="6136437"/>
            <a:ext cx="313966" cy="190830"/>
          </a:xfrm>
          <a:prstGeom prst="rect">
            <a:avLst/>
          </a:prstGeom>
          <a:solidFill>
            <a:srgbClr val="FF0000">
              <a:alpha val="7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9F8051-CD39-4827-B59C-2B6BDDD4AFB5}"/>
              </a:ext>
            </a:extLst>
          </p:cNvPr>
          <p:cNvSpPr/>
          <p:nvPr/>
        </p:nvSpPr>
        <p:spPr>
          <a:xfrm>
            <a:off x="7890453" y="3944890"/>
            <a:ext cx="2468572" cy="2155285"/>
          </a:xfrm>
          <a:prstGeom prst="rect">
            <a:avLst/>
          </a:prstGeom>
          <a:solidFill>
            <a:srgbClr val="FF0000">
              <a:alpha val="7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8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Tahoma" panose="020B0604030504040204" pitchFamily="34" charset="0"/>
                <a:ea typeface="AppleSDGothicNeoM00" panose="02000503000000000000" pitchFamily="2" charset="-127"/>
                <a:cs typeface="Tahoma" panose="020B0604030504040204" pitchFamily="34" charset="0"/>
              </a:rPr>
              <a:t>Q &amp; A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102" name="Picture 6" descr="FrailSafe - Q&amp;amp;A">
            <a:extLst>
              <a:ext uri="{FF2B5EF4-FFF2-40B4-BE49-F238E27FC236}">
                <a16:creationId xmlns:a16="http://schemas.microsoft.com/office/drawing/2014/main" id="{2B2A0E3E-D740-4D37-BDB8-62D548190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0905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9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Tahoma" panose="020B0604030504040204" pitchFamily="34" charset="0"/>
                <a:ea typeface="AppleSDGothicNeoM00" panose="02000503000000000000" pitchFamily="2" charset="-127"/>
                <a:cs typeface="Tahoma" panose="020B0604030504040204" pitchFamily="34" charset="0"/>
              </a:rPr>
              <a:t>Sources / References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4014" y="1737868"/>
            <a:ext cx="11242192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ko-KR" altLang="en-US">
                <a:latin typeface="Times New Roman" panose="02020603050405020304" pitchFamily="18" charset="0"/>
                <a:cs typeface="Times New Roman" pitchFamily="18" charset="0"/>
              </a:rPr>
              <a:t>리눅스 커널 내부구조</a:t>
            </a:r>
            <a:r>
              <a:rPr lang="en-US" altLang="ko-KR">
                <a:latin typeface="Times New Roman" panose="02020603050405020304" pitchFamily="18" charset="0"/>
                <a:cs typeface="Times New Roman" pitchFamily="18" charset="0"/>
              </a:rPr>
              <a:t> by </a:t>
            </a:r>
            <a:r>
              <a:rPr lang="ko-KR" altLang="en-US">
                <a:latin typeface="Times New Roman" panose="02020603050405020304" pitchFamily="18" charset="0"/>
                <a:cs typeface="Times New Roman" pitchFamily="18" charset="0"/>
              </a:rPr>
              <a:t>최종무</a:t>
            </a:r>
            <a:r>
              <a:rPr lang="en-US" altLang="ko-KR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ko-KR" altLang="en-US">
                <a:latin typeface="Times New Roman" panose="02020603050405020304" pitchFamily="18" charset="0"/>
                <a:cs typeface="Times New Roman" pitchFamily="18" charset="0"/>
              </a:rPr>
              <a:t>백승재</a:t>
            </a:r>
            <a:endParaRPr lang="en-US" altLang="ko-KR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16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>
                <a:latin typeface="Times New Roman" panose="02020603050405020304" pitchFamily="18" charset="0"/>
                <a:cs typeface="Times New Roman" pitchFamily="18" charset="0"/>
              </a:rPr>
              <a:t> Linux Kernel Architecture by</a:t>
            </a:r>
            <a:r>
              <a:rPr lang="ko-KR" altLang="en-US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itchFamily="18" charset="0"/>
              </a:rPr>
              <a:t>Wolfgang</a:t>
            </a:r>
            <a:r>
              <a:rPr lang="ko-KR" altLang="en-US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itchFamily="18" charset="0"/>
              </a:rPr>
              <a:t>Mauerer</a:t>
            </a:r>
            <a:endParaRPr lang="en-US" altLang="ko-KR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/>
            <a:endParaRPr lang="en-US" altLang="ko-KR" sz="16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리눅스 커널 심층 분석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로버트 러브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kernel API – The Linux Kernel documentation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https://linux-kernel-labs.github.io/refs/heads/master/labs/kernel_api.html</a:t>
            </a:r>
            <a:endParaRPr lang="en-US" altLang="ko-KR" sz="1200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03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Tahoma" panose="020B0604030504040204" pitchFamily="34" charset="0"/>
                <a:ea typeface="AppleSDGothicNeoM00" panose="02000503000000000000" pitchFamily="2" charset="-127"/>
                <a:cs typeface="Tahoma" panose="020B0604030504040204" pitchFamily="34" charset="0"/>
              </a:rPr>
              <a:t>Contents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ko-KR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3600">
                <a:latin typeface="Times New Roman" panose="02020603050405020304" pitchFamily="18" charset="0"/>
                <a:cs typeface="Times New Roman" pitchFamily="18" charset="0"/>
              </a:rPr>
              <a:t>Linux Kernel Module Programming </a:t>
            </a:r>
          </a:p>
          <a:p>
            <a:pPr lvl="1">
              <a:lnSpc>
                <a:spcPct val="150000"/>
              </a:lnSpc>
            </a:pPr>
            <a:r>
              <a:rPr lang="en-US" altLang="ko-KR" sz="2800">
                <a:latin typeface="Times New Roman" panose="02020603050405020304" pitchFamily="18" charset="0"/>
                <a:cs typeface="Times New Roman" pitchFamily="18" charset="0"/>
              </a:rPr>
              <a:t>Print the tasks of a specific user in the kernel</a:t>
            </a:r>
          </a:p>
          <a:p>
            <a:pPr lvl="1">
              <a:lnSpc>
                <a:spcPct val="150000"/>
              </a:lnSpc>
            </a:pPr>
            <a:r>
              <a:rPr lang="en-US" altLang="ko-KR" sz="2800">
                <a:latin typeface="Times New Roman" panose="02020603050405020304" pitchFamily="18" charset="0"/>
                <a:cs typeface="Times New Roman" pitchFamily="18" charset="0"/>
              </a:rPr>
              <a:t>task_struct &amp; cred</a:t>
            </a:r>
          </a:p>
          <a:p>
            <a:pPr lvl="1">
              <a:lnSpc>
                <a:spcPct val="150000"/>
              </a:lnSpc>
            </a:pPr>
            <a:r>
              <a:rPr lang="en-US" altLang="ko-KR" sz="2800">
                <a:latin typeface="Times New Roman" panose="02020603050405020304" pitchFamily="18" charset="0"/>
                <a:cs typeface="Times New Roman" pitchFamily="18" charset="0"/>
              </a:rPr>
              <a:t>Kernel data structure: Doubly Circular Linked List</a:t>
            </a:r>
          </a:p>
          <a:p>
            <a:pPr lvl="1">
              <a:lnSpc>
                <a:spcPct val="150000"/>
              </a:lnSpc>
            </a:pPr>
            <a:r>
              <a:rPr lang="en-US" altLang="ko-KR" sz="2800">
                <a:latin typeface="Times New Roman" panose="02020603050405020304" pitchFamily="18" charset="0"/>
                <a:cs typeface="Times New Roman" pitchFamily="18" charset="0"/>
              </a:rPr>
              <a:t>task_list.c, task_list.ko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360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2. Q &amp; A</a:t>
            </a:r>
            <a:endParaRPr lang="en-US" altLang="ko-KR" sz="3600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Linux Kernel Module Programming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1023120" cy="53410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Print the tasks of a specific user in the kernel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i="1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b="0" i="1"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i="1">
              <a:solidFill>
                <a:srgbClr val="000000"/>
              </a:solidFill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b="0" i="1"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i="1">
              <a:solidFill>
                <a:srgbClr val="000000"/>
              </a:solidFill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i="1">
              <a:solidFill>
                <a:srgbClr val="000000"/>
              </a:solidFill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i="1">
              <a:solidFill>
                <a:srgbClr val="000000"/>
              </a:solidFill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b="0" i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커널 내부에 있는 모든 태스크들 중에 특정 사용자가 만든 태스크들만 리스트로 관리하여 보여줌</a:t>
            </a:r>
            <a:endParaRPr lang="en-US" altLang="ko-KR" b="0" i="1"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해당 사용자가 태스크를 몇 개 더 포크한 이후 위 모듈을 적재하면 태스크 개수가 증가한 것을 보여줌</a:t>
            </a:r>
            <a:endParaRPr lang="en-US" altLang="ko-KR" b="0" i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10DBB5-DF59-4DD6-9D95-436ECBC562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6763"/>
          <a:stretch/>
        </p:blipFill>
        <p:spPr>
          <a:xfrm>
            <a:off x="1690563" y="1788044"/>
            <a:ext cx="8459381" cy="1039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0D4D4F-059C-41B0-B294-491BCEB675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131"/>
          <a:stretch/>
        </p:blipFill>
        <p:spPr>
          <a:xfrm>
            <a:off x="1619115" y="3020759"/>
            <a:ext cx="8602275" cy="145190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AC7524-412E-42E8-8B84-F3C6435454ED}"/>
              </a:ext>
            </a:extLst>
          </p:cNvPr>
          <p:cNvSpPr/>
          <p:nvPr/>
        </p:nvSpPr>
        <p:spPr>
          <a:xfrm>
            <a:off x="1398491" y="1697989"/>
            <a:ext cx="9021650" cy="29415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3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Linux Kernel Module Programming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1023120" cy="4813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In the previous study…</a:t>
            </a: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4A797B-0987-4810-95FE-D810AAEE1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3" t="6919" r="35166" b="83813"/>
          <a:stretch/>
        </p:blipFill>
        <p:spPr>
          <a:xfrm>
            <a:off x="1069084" y="2626583"/>
            <a:ext cx="4141314" cy="3637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7639CF-0BB2-47BB-BAAA-C233AB15FE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25" r="37467" b="-8331"/>
          <a:stretch/>
        </p:blipFill>
        <p:spPr>
          <a:xfrm>
            <a:off x="1069084" y="3772944"/>
            <a:ext cx="3988914" cy="3921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D99D00-8845-41FD-AECE-1D0002542A86}"/>
              </a:ext>
            </a:extLst>
          </p:cNvPr>
          <p:cNvSpPr txBox="1"/>
          <p:nvPr/>
        </p:nvSpPr>
        <p:spPr>
          <a:xfrm>
            <a:off x="1407662" y="3328962"/>
            <a:ext cx="425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ko-KR" altLang="en-US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10F0E53-6BEF-4BD9-A175-31E38F732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3" t="34958" r="37316" b="55774"/>
          <a:stretch/>
        </p:blipFill>
        <p:spPr>
          <a:xfrm>
            <a:off x="1069084" y="3043860"/>
            <a:ext cx="3988914" cy="36377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1471FB-46C8-4CF9-B1CC-83C282DD2EB6}"/>
              </a:ext>
            </a:extLst>
          </p:cNvPr>
          <p:cNvSpPr txBox="1"/>
          <p:nvPr/>
        </p:nvSpPr>
        <p:spPr>
          <a:xfrm>
            <a:off x="951333" y="2137228"/>
            <a:ext cx="19479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 task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_struct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513E4C-5FD5-406D-BA75-7F2CC02C5B76}"/>
              </a:ext>
            </a:extLst>
          </p:cNvPr>
          <p:cNvSpPr txBox="1"/>
          <p:nvPr/>
        </p:nvSpPr>
        <p:spPr>
          <a:xfrm>
            <a:off x="6283324" y="2124404"/>
            <a:ext cx="126874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 cred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03E84DE-1585-4462-868B-030EC43BCBB7}"/>
              </a:ext>
            </a:extLst>
          </p:cNvPr>
          <p:cNvSpPr/>
          <p:nvPr/>
        </p:nvSpPr>
        <p:spPr>
          <a:xfrm>
            <a:off x="1392858" y="3772944"/>
            <a:ext cx="2132304" cy="185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F56343B-F1C6-41F7-8A9D-2B0318CD51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538" t="48918" r="13222" b="1"/>
          <a:stretch/>
        </p:blipFill>
        <p:spPr>
          <a:xfrm>
            <a:off x="1012137" y="4335441"/>
            <a:ext cx="4795215" cy="94405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136D3E3-5204-481B-8247-753C4E56CB5F}"/>
              </a:ext>
            </a:extLst>
          </p:cNvPr>
          <p:cNvCxnSpPr>
            <a:cxnSpLocks/>
          </p:cNvCxnSpPr>
          <p:nvPr/>
        </p:nvCxnSpPr>
        <p:spPr>
          <a:xfrm flipV="1">
            <a:off x="4009032" y="2605916"/>
            <a:ext cx="2217344" cy="2474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9FBB515-4B2D-4C14-BEBD-D01C85D04E4D}"/>
              </a:ext>
            </a:extLst>
          </p:cNvPr>
          <p:cNvSpPr/>
          <p:nvPr/>
        </p:nvSpPr>
        <p:spPr>
          <a:xfrm>
            <a:off x="1069084" y="5093679"/>
            <a:ext cx="2939948" cy="185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69800C-517A-4EB0-B436-8C15870F398E}"/>
              </a:ext>
            </a:extLst>
          </p:cNvPr>
          <p:cNvSpPr/>
          <p:nvPr/>
        </p:nvSpPr>
        <p:spPr>
          <a:xfrm>
            <a:off x="951333" y="2592293"/>
            <a:ext cx="4951269" cy="29415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7D006EB-E495-428B-991D-A715592D27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321" t="19284" r="478" b="15036"/>
          <a:stretch/>
        </p:blipFill>
        <p:spPr>
          <a:xfrm>
            <a:off x="951333" y="5357089"/>
            <a:ext cx="4941744" cy="16893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C5CB60-571A-4BEA-A3C6-285D7518A53E}"/>
              </a:ext>
            </a:extLst>
          </p:cNvPr>
          <p:cNvCxnSpPr>
            <a:cxnSpLocks/>
          </p:cNvCxnSpPr>
          <p:nvPr/>
        </p:nvCxnSpPr>
        <p:spPr>
          <a:xfrm>
            <a:off x="4009032" y="5271182"/>
            <a:ext cx="2169007" cy="4516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290EA77A-D543-4B6C-AEDF-A4363C2FFC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6707"/>
          <a:stretch/>
        </p:blipFill>
        <p:spPr>
          <a:xfrm>
            <a:off x="6283324" y="2660862"/>
            <a:ext cx="4951269" cy="1952898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50EDFCB1-5ED8-466E-9187-658D15BA3A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3923" y="3096478"/>
            <a:ext cx="2473641" cy="485843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9E315818-F377-42DB-BAA8-4CA33DD68A41}"/>
              </a:ext>
            </a:extLst>
          </p:cNvPr>
          <p:cNvSpPr/>
          <p:nvPr/>
        </p:nvSpPr>
        <p:spPr>
          <a:xfrm>
            <a:off x="6599992" y="4253656"/>
            <a:ext cx="4407731" cy="186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575F5804-03A5-4608-AB57-085EA2918AF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130" t="34849" r="371" b="405"/>
          <a:stretch/>
        </p:blipFill>
        <p:spPr>
          <a:xfrm>
            <a:off x="6283324" y="5543995"/>
            <a:ext cx="5156043" cy="178869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7EB3C948-44AD-456E-850A-4FF601C8267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4627"/>
          <a:stretch/>
        </p:blipFill>
        <p:spPr>
          <a:xfrm>
            <a:off x="6599992" y="4625942"/>
            <a:ext cx="4839375" cy="709954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110C29F4-388E-4A6F-986C-E229B165763F}"/>
              </a:ext>
            </a:extLst>
          </p:cNvPr>
          <p:cNvSpPr/>
          <p:nvPr/>
        </p:nvSpPr>
        <p:spPr>
          <a:xfrm>
            <a:off x="6283325" y="2578163"/>
            <a:ext cx="5156042" cy="31325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7E6E9-ED18-467E-951A-D5E52DF4415F}"/>
              </a:ext>
            </a:extLst>
          </p:cNvPr>
          <p:cNvSpPr txBox="1"/>
          <p:nvPr/>
        </p:nvSpPr>
        <p:spPr>
          <a:xfrm>
            <a:off x="1407662" y="4019238"/>
            <a:ext cx="425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ko-KR" altLang="en-US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79DD424-55A0-4F0F-9CDD-8EE8B46240BB}"/>
              </a:ext>
            </a:extLst>
          </p:cNvPr>
          <p:cNvSpPr txBox="1"/>
          <p:nvPr/>
        </p:nvSpPr>
        <p:spPr>
          <a:xfrm>
            <a:off x="6704812" y="5174663"/>
            <a:ext cx="425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ko-KR" altLang="en-US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49E9B9-80BF-4EB8-BA02-5ADE26286AAA}"/>
              </a:ext>
            </a:extLst>
          </p:cNvPr>
          <p:cNvSpPr txBox="1"/>
          <p:nvPr/>
        </p:nvSpPr>
        <p:spPr>
          <a:xfrm>
            <a:off x="6599992" y="6266131"/>
            <a:ext cx="5261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rgbClr val="0DAB0D"/>
                </a:solidFill>
              </a:rPr>
              <a:t>https://www.kernel.org/doc/html/latest/security/credentials.html</a:t>
            </a:r>
          </a:p>
        </p:txBody>
      </p:sp>
    </p:spTree>
    <p:extLst>
      <p:ext uri="{BB962C8B-B14F-4D97-AF65-F5344CB8AC3E}">
        <p14:creationId xmlns:p14="http://schemas.microsoft.com/office/powerpoint/2010/main" val="191805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Linux Kernel Module Programming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1023120" cy="4813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To get process’s UID in Linux Kernel…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513E4C-5FD5-406D-BA75-7F2CC02C5B76}"/>
              </a:ext>
            </a:extLst>
          </p:cNvPr>
          <p:cNvSpPr txBox="1"/>
          <p:nvPr/>
        </p:nvSpPr>
        <p:spPr>
          <a:xfrm>
            <a:off x="386080" y="2041768"/>
            <a:ext cx="126874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 cred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90EA77A-D543-4B6C-AEDF-A4363C2FF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07"/>
          <a:stretch/>
        </p:blipFill>
        <p:spPr>
          <a:xfrm>
            <a:off x="386080" y="2619199"/>
            <a:ext cx="4951269" cy="1952898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50EDFCB1-5ED8-466E-9187-658D15BA3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679" y="3054815"/>
            <a:ext cx="2473641" cy="485843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9E315818-F377-42DB-BAA8-4CA33DD68A41}"/>
              </a:ext>
            </a:extLst>
          </p:cNvPr>
          <p:cNvSpPr/>
          <p:nvPr/>
        </p:nvSpPr>
        <p:spPr>
          <a:xfrm>
            <a:off x="702748" y="4211993"/>
            <a:ext cx="4407731" cy="186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575F5804-03A5-4608-AB57-085EA2918A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130" t="34849" r="371" b="405"/>
          <a:stretch/>
        </p:blipFill>
        <p:spPr>
          <a:xfrm>
            <a:off x="386080" y="5502332"/>
            <a:ext cx="5156043" cy="178869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7EB3C948-44AD-456E-850A-4FF601C826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627"/>
          <a:stretch/>
        </p:blipFill>
        <p:spPr>
          <a:xfrm>
            <a:off x="702748" y="4584279"/>
            <a:ext cx="4839375" cy="709954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110C29F4-388E-4A6F-986C-E229B165763F}"/>
              </a:ext>
            </a:extLst>
          </p:cNvPr>
          <p:cNvSpPr/>
          <p:nvPr/>
        </p:nvSpPr>
        <p:spPr>
          <a:xfrm>
            <a:off x="386081" y="2504824"/>
            <a:ext cx="5156042" cy="3164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79DD424-55A0-4F0F-9CDD-8EE8B46240BB}"/>
              </a:ext>
            </a:extLst>
          </p:cNvPr>
          <p:cNvSpPr txBox="1"/>
          <p:nvPr/>
        </p:nvSpPr>
        <p:spPr>
          <a:xfrm>
            <a:off x="807568" y="5133000"/>
            <a:ext cx="425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ko-KR" altLang="en-US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A9647F-4237-4084-B081-EF591F49F6A9}"/>
              </a:ext>
            </a:extLst>
          </p:cNvPr>
          <p:cNvSpPr txBox="1"/>
          <p:nvPr/>
        </p:nvSpPr>
        <p:spPr>
          <a:xfrm>
            <a:off x="3038878" y="5889300"/>
            <a:ext cx="9723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0DAB0D"/>
                </a:solidFill>
              </a:rPr>
              <a:t>(Source: </a:t>
            </a:r>
            <a:r>
              <a:rPr lang="ko-KR" altLang="en-US" sz="1200" b="1">
                <a:solidFill>
                  <a:srgbClr val="0DAB0D"/>
                </a:solidFill>
              </a:rPr>
              <a:t>https://stackoverflow.com/questions/39229639/how-to-get-current-processs-uid-and-euid-in-linux-kernel-4-2</a:t>
            </a:r>
            <a:r>
              <a:rPr lang="en-US" altLang="ko-KR" sz="1200" b="1">
                <a:solidFill>
                  <a:srgbClr val="0DAB0D"/>
                </a:solidFill>
              </a:rPr>
              <a:t>)</a:t>
            </a:r>
            <a:endParaRPr lang="ko-KR" altLang="en-US" sz="1200" b="1">
              <a:solidFill>
                <a:srgbClr val="0DAB0D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4D1F06-6D10-48F6-8F41-319E2A0F88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5620" y="2504823"/>
            <a:ext cx="5980300" cy="31763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32C5FDA-23F0-4736-B912-577149798F3D}"/>
              </a:ext>
            </a:extLst>
          </p:cNvPr>
          <p:cNvSpPr/>
          <p:nvPr/>
        </p:nvSpPr>
        <p:spPr>
          <a:xfrm>
            <a:off x="5935953" y="4528308"/>
            <a:ext cx="2852448" cy="673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38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Linux Kernel Module Programming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445" y="6492875"/>
            <a:ext cx="2743200" cy="365125"/>
          </a:xfrm>
        </p:spPr>
        <p:txBody>
          <a:bodyPr/>
          <a:lstStyle/>
          <a:p>
            <a:fld id="{A8B9FC14-406C-4F77-A652-54400BDED16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1023120" cy="4813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kernel data structure: Doubly Circular Linked List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Manage tasks of a specific user as a list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latin typeface="Abadi Extra Light" panose="020B0204020104020204" pitchFamily="34" charset="0"/>
                <a:cs typeface="Tahoma" panose="020B0604030504040204" pitchFamily="34" charset="0"/>
              </a:rPr>
              <a:t>LIST_HEAD(name), INIT_LIST_HEAD(struct list_head *list)</a:t>
            </a:r>
            <a:endParaRPr lang="ko-KR" altLang="en-US" dirty="0">
              <a:latin typeface="Abadi Extra Light" panose="020B020402010402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0B6147-BCA1-4265-8183-A5B7D269D8C9}"/>
              </a:ext>
            </a:extLst>
          </p:cNvPr>
          <p:cNvSpPr/>
          <p:nvPr/>
        </p:nvSpPr>
        <p:spPr>
          <a:xfrm>
            <a:off x="813150" y="2734044"/>
            <a:ext cx="2379028" cy="39003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include/linux/types.h</a:t>
            </a:r>
            <a:endParaRPr lang="en-US" altLang="ko-KR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F3A9B2-E177-4E66-93A8-A4B73C544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84" y="3115641"/>
            <a:ext cx="2700591" cy="58496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13FC69B-C412-4B20-975E-694435433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384" y="4275968"/>
            <a:ext cx="3705742" cy="9240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898C7BC-9362-4183-B34E-A9AB3273C559}"/>
              </a:ext>
            </a:extLst>
          </p:cNvPr>
          <p:cNvSpPr txBox="1"/>
          <p:nvPr/>
        </p:nvSpPr>
        <p:spPr>
          <a:xfrm>
            <a:off x="760509" y="3862953"/>
            <a:ext cx="3848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  <a:latin typeface="Abadi Extra Light" panose="020B0204020104020204" pitchFamily="34" charset="0"/>
              </a:rPr>
              <a:t>include/linux/list.h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EBB5975-6AF3-4AFA-929C-93AB0B55531E}"/>
              </a:ext>
            </a:extLst>
          </p:cNvPr>
          <p:cNvSpPr/>
          <p:nvPr/>
        </p:nvSpPr>
        <p:spPr>
          <a:xfrm>
            <a:off x="7321873" y="2979959"/>
            <a:ext cx="100965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  <a:endParaRPr lang="ko-KR" altLang="en-US" sz="14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61780E1-4491-44D7-BC13-2BB7E29BEE16}"/>
              </a:ext>
            </a:extLst>
          </p:cNvPr>
          <p:cNvSpPr/>
          <p:nvPr/>
        </p:nvSpPr>
        <p:spPr>
          <a:xfrm>
            <a:off x="7321873" y="3349291"/>
            <a:ext cx="100965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</a:t>
            </a:r>
            <a:endParaRPr lang="ko-KR" altLang="en-US" sz="14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78C5A6E-A5ED-433D-9224-AA952FDE4BA7}"/>
              </a:ext>
            </a:extLst>
          </p:cNvPr>
          <p:cNvCxnSpPr>
            <a:stCxn id="31" idx="3"/>
            <a:endCxn id="31" idx="1"/>
          </p:cNvCxnSpPr>
          <p:nvPr/>
        </p:nvCxnSpPr>
        <p:spPr>
          <a:xfrm flipH="1">
            <a:off x="7321873" y="3164625"/>
            <a:ext cx="1009650" cy="12700"/>
          </a:xfrm>
          <a:prstGeom prst="bentConnector5">
            <a:avLst>
              <a:gd name="adj1" fmla="val -22642"/>
              <a:gd name="adj2" fmla="val -2970937"/>
              <a:gd name="adj3" fmla="val 1226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B63632F-3F35-40D9-AFEB-7C7253E6D5CF}"/>
              </a:ext>
            </a:extLst>
          </p:cNvPr>
          <p:cNvCxnSpPr>
            <a:cxnSpLocks/>
            <a:stCxn id="35" idx="3"/>
            <a:endCxn id="35" idx="1"/>
          </p:cNvCxnSpPr>
          <p:nvPr/>
        </p:nvCxnSpPr>
        <p:spPr>
          <a:xfrm flipH="1">
            <a:off x="7321873" y="3533957"/>
            <a:ext cx="1009650" cy="12700"/>
          </a:xfrm>
          <a:prstGeom prst="bentConnector5">
            <a:avLst>
              <a:gd name="adj1" fmla="val -22642"/>
              <a:gd name="adj2" fmla="val 3254063"/>
              <a:gd name="adj3" fmla="val 1226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933621-5289-4FE5-B2E6-DF2D7F574B6F}"/>
              </a:ext>
            </a:extLst>
          </p:cNvPr>
          <p:cNvSpPr txBox="1"/>
          <p:nvPr/>
        </p:nvSpPr>
        <p:spPr>
          <a:xfrm>
            <a:off x="6565887" y="3958305"/>
            <a:ext cx="25052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LIST_HEAD(print_list)</a:t>
            </a:r>
            <a:endParaRPr lang="ko-KR" altLang="en-US" sz="14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A8B91F-8784-4AEF-BE2B-88F3013667E0}"/>
              </a:ext>
            </a:extLst>
          </p:cNvPr>
          <p:cNvSpPr txBox="1"/>
          <p:nvPr/>
        </p:nvSpPr>
        <p:spPr>
          <a:xfrm>
            <a:off x="6023272" y="2552601"/>
            <a:ext cx="7211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>
                <a:latin typeface="Abadi Extra Light" panose="020B0204020104020204" pitchFamily="34" charset="0"/>
              </a:rPr>
              <a:t>①</a:t>
            </a:r>
            <a:endParaRPr lang="en-US" altLang="ko-KR" sz="4000" b="1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9BFB74-E18E-4DC5-BEFE-5AF6C2B95906}"/>
              </a:ext>
            </a:extLst>
          </p:cNvPr>
          <p:cNvSpPr txBox="1"/>
          <p:nvPr/>
        </p:nvSpPr>
        <p:spPr>
          <a:xfrm>
            <a:off x="6023272" y="4447095"/>
            <a:ext cx="7211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>
                <a:latin typeface="Abadi Extra Light" panose="020B0204020104020204" pitchFamily="34" charset="0"/>
              </a:rPr>
              <a:t>②</a:t>
            </a:r>
            <a:endParaRPr lang="en-US" altLang="ko-KR" sz="4000" b="1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D53BF1-D42D-470D-B378-B7F73B9F8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50" y="5406194"/>
            <a:ext cx="4210638" cy="90500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8C77A9-2DCE-4ADB-8A40-A7BBBED2CA8A}"/>
              </a:ext>
            </a:extLst>
          </p:cNvPr>
          <p:cNvSpPr/>
          <p:nvPr/>
        </p:nvSpPr>
        <p:spPr>
          <a:xfrm>
            <a:off x="7290575" y="5041630"/>
            <a:ext cx="100965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  <a:endParaRPr lang="ko-KR" altLang="en-US" sz="14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D7293E-29E2-42C1-9676-DDD95CE49B75}"/>
              </a:ext>
            </a:extLst>
          </p:cNvPr>
          <p:cNvSpPr/>
          <p:nvPr/>
        </p:nvSpPr>
        <p:spPr>
          <a:xfrm>
            <a:off x="7290575" y="5410962"/>
            <a:ext cx="100965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</a:t>
            </a:r>
            <a:endParaRPr lang="ko-KR" altLang="en-US" sz="14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E2EE9BA-8534-403F-988B-D87E15524D10}"/>
              </a:ext>
            </a:extLst>
          </p:cNvPr>
          <p:cNvCxnSpPr>
            <a:stCxn id="24" idx="3"/>
            <a:endCxn id="24" idx="1"/>
          </p:cNvCxnSpPr>
          <p:nvPr/>
        </p:nvCxnSpPr>
        <p:spPr>
          <a:xfrm flipH="1">
            <a:off x="7290575" y="5226296"/>
            <a:ext cx="1009650" cy="12700"/>
          </a:xfrm>
          <a:prstGeom prst="bentConnector5">
            <a:avLst>
              <a:gd name="adj1" fmla="val -22642"/>
              <a:gd name="adj2" fmla="val -2970937"/>
              <a:gd name="adj3" fmla="val 1226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D43D353-FC6B-4628-B099-D78C8EB7E1D0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7290575" y="5595628"/>
            <a:ext cx="1009650" cy="12700"/>
          </a:xfrm>
          <a:prstGeom prst="bentConnector5">
            <a:avLst>
              <a:gd name="adj1" fmla="val -22642"/>
              <a:gd name="adj2" fmla="val 3254063"/>
              <a:gd name="adj3" fmla="val 1226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2B64AA-32B2-4D65-A412-9C7ED30E78A8}"/>
              </a:ext>
            </a:extLst>
          </p:cNvPr>
          <p:cNvSpPr/>
          <p:nvPr/>
        </p:nvSpPr>
        <p:spPr>
          <a:xfrm>
            <a:off x="9480612" y="5041630"/>
            <a:ext cx="100965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  <a:endParaRPr lang="ko-KR" altLang="en-US" sz="14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455AFE-1890-4D47-90AB-87AC3B417A08}"/>
              </a:ext>
            </a:extLst>
          </p:cNvPr>
          <p:cNvSpPr/>
          <p:nvPr/>
        </p:nvSpPr>
        <p:spPr>
          <a:xfrm>
            <a:off x="9480612" y="5410962"/>
            <a:ext cx="100965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</a:t>
            </a:r>
            <a:endParaRPr lang="ko-KR" altLang="en-US" sz="14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02A08A8-718C-4A07-879E-0547A521D40F}"/>
              </a:ext>
            </a:extLst>
          </p:cNvPr>
          <p:cNvCxnSpPr>
            <a:stCxn id="36" idx="3"/>
            <a:endCxn id="36" idx="1"/>
          </p:cNvCxnSpPr>
          <p:nvPr/>
        </p:nvCxnSpPr>
        <p:spPr>
          <a:xfrm flipH="1">
            <a:off x="9480612" y="5226296"/>
            <a:ext cx="1009650" cy="12700"/>
          </a:xfrm>
          <a:prstGeom prst="bentConnector5">
            <a:avLst>
              <a:gd name="adj1" fmla="val -22642"/>
              <a:gd name="adj2" fmla="val -6420937"/>
              <a:gd name="adj3" fmla="val 1226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5743065-F706-4E68-BC67-C50CE6254E21}"/>
              </a:ext>
            </a:extLst>
          </p:cNvPr>
          <p:cNvCxnSpPr>
            <a:cxnSpLocks/>
            <a:stCxn id="37" idx="3"/>
            <a:endCxn id="37" idx="1"/>
          </p:cNvCxnSpPr>
          <p:nvPr/>
        </p:nvCxnSpPr>
        <p:spPr>
          <a:xfrm flipH="1">
            <a:off x="9480612" y="5595628"/>
            <a:ext cx="1009650" cy="12700"/>
          </a:xfrm>
          <a:prstGeom prst="bentConnector5">
            <a:avLst>
              <a:gd name="adj1" fmla="val -22642"/>
              <a:gd name="adj2" fmla="val 6524063"/>
              <a:gd name="adj3" fmla="val 1226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8297F22-D0C1-415D-AEA2-D7987FB3494F}"/>
              </a:ext>
            </a:extLst>
          </p:cNvPr>
          <p:cNvSpPr txBox="1"/>
          <p:nvPr/>
        </p:nvSpPr>
        <p:spPr>
          <a:xfrm>
            <a:off x="8732180" y="6486912"/>
            <a:ext cx="3059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INIT_LIST_HEAD(&amp;root_list-&gt;list)</a:t>
            </a:r>
            <a:endParaRPr lang="ko-KR" altLang="en-US" sz="14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BE1333-F1D1-4EE4-9885-1E4E183CB50B}"/>
              </a:ext>
            </a:extLst>
          </p:cNvPr>
          <p:cNvCxnSpPr>
            <a:cxnSpLocks/>
          </p:cNvCxnSpPr>
          <p:nvPr/>
        </p:nvCxnSpPr>
        <p:spPr>
          <a:xfrm>
            <a:off x="5934075" y="4351807"/>
            <a:ext cx="56769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F603C3-79E0-4847-9FC1-B44E4E3005F5}"/>
              </a:ext>
            </a:extLst>
          </p:cNvPr>
          <p:cNvSpPr/>
          <p:nvPr/>
        </p:nvSpPr>
        <p:spPr>
          <a:xfrm>
            <a:off x="9479973" y="4497862"/>
            <a:ext cx="1009650" cy="54316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69393A6-6C0D-4B5E-8BE2-CF1790835D98}"/>
              </a:ext>
            </a:extLst>
          </p:cNvPr>
          <p:cNvSpPr/>
          <p:nvPr/>
        </p:nvSpPr>
        <p:spPr>
          <a:xfrm>
            <a:off x="9479973" y="5785725"/>
            <a:ext cx="1009650" cy="54316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4CE422F-2F87-4761-B068-B9D937537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8812" y="2688369"/>
            <a:ext cx="2505235" cy="1430261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20C393-A990-4AAA-AA35-1185618F276E}"/>
              </a:ext>
            </a:extLst>
          </p:cNvPr>
          <p:cNvSpPr/>
          <p:nvPr/>
        </p:nvSpPr>
        <p:spPr>
          <a:xfrm>
            <a:off x="760509" y="2767898"/>
            <a:ext cx="4353164" cy="9851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CC7F6D1-0274-464E-8316-3CE033F7AB6B}"/>
              </a:ext>
            </a:extLst>
          </p:cNvPr>
          <p:cNvSpPr/>
          <p:nvPr/>
        </p:nvSpPr>
        <p:spPr>
          <a:xfrm>
            <a:off x="760508" y="3862953"/>
            <a:ext cx="4353165" cy="25003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0D5B7FF-557E-4899-BDB8-3A85E03212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8363" y="6160278"/>
            <a:ext cx="3724424" cy="26251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737DD3D-773A-44EC-85D3-AFC22624A346}"/>
              </a:ext>
            </a:extLst>
          </p:cNvPr>
          <p:cNvSpPr txBox="1"/>
          <p:nvPr/>
        </p:nvSpPr>
        <p:spPr>
          <a:xfrm>
            <a:off x="9832332" y="5895473"/>
            <a:ext cx="500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0CD5186-50FA-435F-AC46-F34A703A3C57}"/>
              </a:ext>
            </a:extLst>
          </p:cNvPr>
          <p:cNvSpPr/>
          <p:nvPr/>
        </p:nvSpPr>
        <p:spPr>
          <a:xfrm>
            <a:off x="9479973" y="3381145"/>
            <a:ext cx="1873827" cy="165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6069B30-4DAE-4BF7-90D7-679925CC86CE}"/>
              </a:ext>
            </a:extLst>
          </p:cNvPr>
          <p:cNvSpPr/>
          <p:nvPr/>
        </p:nvSpPr>
        <p:spPr>
          <a:xfrm>
            <a:off x="9737148" y="3862952"/>
            <a:ext cx="1873827" cy="209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2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Linux Kernel Module Programming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445" y="6492875"/>
            <a:ext cx="2743200" cy="365125"/>
          </a:xfrm>
        </p:spPr>
        <p:txBody>
          <a:bodyPr/>
          <a:lstStyle/>
          <a:p>
            <a:fld id="{A8B9FC14-406C-4F77-A652-54400BDED16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1023120" cy="4813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kernel data structure: Doubly Circular Linked List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Manage tasks of a specific user as a list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latin typeface="Abadi Extra Light" panose="020B0204020104020204" pitchFamily="34" charset="0"/>
                <a:cs typeface="Tahoma" panose="020B0604030504040204" pitchFamily="34" charset="0"/>
              </a:rPr>
              <a:t>list_add(struct list_head *new, struct list_head *head)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ECE51BC-4C23-4BAF-8B97-6CE433FBA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67" y="3244116"/>
            <a:ext cx="5496692" cy="78115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7D1551F-F32F-430F-AADB-E14031915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96" y="4141633"/>
            <a:ext cx="3858163" cy="219105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767190E-5306-4C38-AB25-CB8B26010B6D}"/>
              </a:ext>
            </a:extLst>
          </p:cNvPr>
          <p:cNvSpPr txBox="1"/>
          <p:nvPr/>
        </p:nvSpPr>
        <p:spPr>
          <a:xfrm>
            <a:off x="362309" y="2774502"/>
            <a:ext cx="3848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  <a:latin typeface="Abadi Extra Light" panose="020B0204020104020204" pitchFamily="34" charset="0"/>
              </a:rPr>
              <a:t>include/linux/list.h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9FAFFF6-8936-4B54-B2D1-B0D16670731A}"/>
              </a:ext>
            </a:extLst>
          </p:cNvPr>
          <p:cNvSpPr/>
          <p:nvPr/>
        </p:nvSpPr>
        <p:spPr>
          <a:xfrm>
            <a:off x="362309" y="2767602"/>
            <a:ext cx="5546450" cy="35650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534BFD0-57EC-4650-8681-DED6756C8304}"/>
              </a:ext>
            </a:extLst>
          </p:cNvPr>
          <p:cNvCxnSpPr>
            <a:cxnSpLocks/>
          </p:cNvCxnSpPr>
          <p:nvPr/>
        </p:nvCxnSpPr>
        <p:spPr>
          <a:xfrm>
            <a:off x="6184420" y="4567477"/>
            <a:ext cx="56769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>
            <a:extLst>
              <a:ext uri="{FF2B5EF4-FFF2-40B4-BE49-F238E27FC236}">
                <a16:creationId xmlns:a16="http://schemas.microsoft.com/office/drawing/2014/main" id="{B0E80E2E-4C27-4B84-A242-CE4375D35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892" y="2432628"/>
            <a:ext cx="4952233" cy="2134849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16D15584-9AE3-4C55-8B17-94F45B493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5218" y="4545347"/>
            <a:ext cx="3749950" cy="2001023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2C663184-A04A-4569-BEE2-B54BC2E6C6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420" y="4699528"/>
            <a:ext cx="918437" cy="573105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AE816ECD-8798-418A-920A-FAF0AA8C81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6210" y="4723975"/>
            <a:ext cx="251920" cy="87642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00A9D27-70C7-4453-9942-0843D05CBCFD}"/>
              </a:ext>
            </a:extLst>
          </p:cNvPr>
          <p:cNvSpPr txBox="1"/>
          <p:nvPr/>
        </p:nvSpPr>
        <p:spPr>
          <a:xfrm>
            <a:off x="8304104" y="6492875"/>
            <a:ext cx="305976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list_add(&amp;new_list-&gt;list, &amp;print_list)</a:t>
            </a:r>
            <a:endParaRPr lang="ko-KR" altLang="en-US" sz="13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F419E-C7C0-4DAC-87A8-E2295E9ED207}"/>
              </a:ext>
            </a:extLst>
          </p:cNvPr>
          <p:cNvSpPr txBox="1"/>
          <p:nvPr/>
        </p:nvSpPr>
        <p:spPr>
          <a:xfrm>
            <a:off x="3048755" y="3251124"/>
            <a:ext cx="500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286C97A-6D8C-4310-B092-0F2EDFBE62B6}"/>
              </a:ext>
            </a:extLst>
          </p:cNvPr>
          <p:cNvSpPr txBox="1"/>
          <p:nvPr/>
        </p:nvSpPr>
        <p:spPr>
          <a:xfrm>
            <a:off x="9656276" y="3797748"/>
            <a:ext cx="500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01AC96A-38D5-4665-A4D3-FBB2930D0875}"/>
              </a:ext>
            </a:extLst>
          </p:cNvPr>
          <p:cNvSpPr txBox="1"/>
          <p:nvPr/>
        </p:nvSpPr>
        <p:spPr>
          <a:xfrm>
            <a:off x="9520474" y="6041365"/>
            <a:ext cx="500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0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Linux Kernel Module Programming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81120" y="6492875"/>
            <a:ext cx="2743200" cy="365125"/>
          </a:xfrm>
        </p:spPr>
        <p:txBody>
          <a:bodyPr/>
          <a:lstStyle/>
          <a:p>
            <a:fld id="{A8B9FC14-406C-4F77-A652-54400BDED16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1023120" cy="4813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kernel data structure: Doubly Circular Linked List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Manage tasks of a specific user as a list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latin typeface="Abadi Extra Light" panose="020B0204020104020204" pitchFamily="34" charset="0"/>
                <a:cs typeface="Tahoma" panose="020B0604030504040204" pitchFamily="34" charset="0"/>
              </a:rPr>
              <a:t>list_add(struct list_head *new, struct list_head *head)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35DC2EE6-BEAD-4FC3-A0F2-DF68D58BE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6" y="2488180"/>
            <a:ext cx="10389229" cy="4004695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2E5C2091-277E-499A-966E-E1F167C856AD}"/>
              </a:ext>
            </a:extLst>
          </p:cNvPr>
          <p:cNvSpPr txBox="1"/>
          <p:nvPr/>
        </p:nvSpPr>
        <p:spPr>
          <a:xfrm>
            <a:off x="5850654" y="6398438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rgbClr val="0DAB0D"/>
                </a:solidFill>
              </a:rPr>
              <a:t>https://linux-kernel-labs.github.io/refs/heads/master/labs/kernel_api.html</a:t>
            </a:r>
          </a:p>
        </p:txBody>
      </p:sp>
    </p:spTree>
    <p:extLst>
      <p:ext uri="{BB962C8B-B14F-4D97-AF65-F5344CB8AC3E}">
        <p14:creationId xmlns:p14="http://schemas.microsoft.com/office/powerpoint/2010/main" val="266820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19024</TotalTime>
  <Words>620</Words>
  <Application>Microsoft Office PowerPoint</Application>
  <PresentationFormat>와이드스크린</PresentationFormat>
  <Paragraphs>140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Arial</vt:lpstr>
      <vt:lpstr>Times New Roman</vt:lpstr>
      <vt:lpstr>돋움</vt:lpstr>
      <vt:lpstr>Abadi Extra Light</vt:lpstr>
      <vt:lpstr>Arial Unicode MS</vt:lpstr>
      <vt:lpstr>Wingdings</vt:lpstr>
      <vt:lpstr>맑은 고딕</vt:lpstr>
      <vt:lpstr>Tahoma</vt:lpstr>
      <vt:lpstr>Office 테마</vt:lpstr>
      <vt:lpstr>Chapter 7  모듈 프로그래밍 실습</vt:lpstr>
      <vt:lpstr>Sources / References</vt:lpstr>
      <vt:lpstr>Contents</vt:lpstr>
      <vt:lpstr>Linux Kernel Module Programming</vt:lpstr>
      <vt:lpstr>Linux Kernel Module Programming</vt:lpstr>
      <vt:lpstr>Linux Kernel Module Programming</vt:lpstr>
      <vt:lpstr>Linux Kernel Module Programming</vt:lpstr>
      <vt:lpstr>Linux Kernel Module Programming</vt:lpstr>
      <vt:lpstr>Linux Kernel Module Programming</vt:lpstr>
      <vt:lpstr>Linux Kernel Module Programming</vt:lpstr>
      <vt:lpstr>Linux Kernel Module: task_List.ko</vt:lpstr>
      <vt:lpstr>Linux Kernel Module: task_List.ko</vt:lpstr>
      <vt:lpstr>Linux Kernel Module: task_List.ko</vt:lpstr>
      <vt:lpstr>Linux Kernel Module: task_List.ko</vt:lpstr>
      <vt:lpstr>Linux Kernel Module: task_List.ko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한예진</cp:lastModifiedBy>
  <cp:revision>479</cp:revision>
  <cp:lastPrinted>2022-01-04T00:56:06Z</cp:lastPrinted>
  <dcterms:created xsi:type="dcterms:W3CDTF">2020-01-01T12:09:55Z</dcterms:created>
  <dcterms:modified xsi:type="dcterms:W3CDTF">2022-01-25T04:46:02Z</dcterms:modified>
</cp:coreProperties>
</file>